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3"/>
    <p:sldId id="271" r:id="rId14"/>
    <p:sldId id="272" r:id="rId15"/>
    <p:sldId id="273" r:id="rId16"/>
    <p:sldId id="274" r:id="rId17"/>
    <p:sldId id="276" r:id="rId18"/>
    <p:sldId id="25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String </a:t>
            </a:r>
            <a:r>
              <a:rPr lang="en-US" altLang="zh-CN" dirty="0" err="1">
                <a:sym typeface="+mn-ea"/>
              </a:rPr>
              <a:t>toString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[] a)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void sort(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[] a)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binarySearch</a:t>
            </a:r>
            <a:r>
              <a:rPr lang="en-US" altLang="zh-CN" u="sng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[] </a:t>
            </a:r>
            <a:r>
              <a:rPr lang="en-US" altLang="zh-CN" u="sng" dirty="0" err="1">
                <a:sym typeface="+mn-ea"/>
              </a:rPr>
              <a:t>a,int</a:t>
            </a:r>
            <a:r>
              <a:rPr lang="en-US" altLang="zh-CN" u="sng" dirty="0">
                <a:sym typeface="+mn-ea"/>
              </a:rPr>
              <a:t> key)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test3();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//3.</a:t>
            </a:r>
            <a:r>
              <a:rPr lang="zh-CN" altLang="en-US" dirty="0">
                <a:sym typeface="+mn-ea"/>
              </a:rPr>
              <a:t>二分查找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 = {11,22,33,44,55,66,77};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Arrays.binarySearch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, 22));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Arrays.binarySearch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, 66));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如果它包含在数组中，则返回搜索键的索引；否则返回 </a:t>
            </a:r>
            <a:r>
              <a:rPr lang="en-US" altLang="zh-CN" dirty="0">
                <a:sym typeface="+mn-ea"/>
              </a:rPr>
              <a:t>(-(</a:t>
            </a:r>
            <a:r>
              <a:rPr lang="zh-CN" altLang="en-US" dirty="0">
                <a:sym typeface="+mn-ea"/>
              </a:rPr>
              <a:t>插入点</a:t>
            </a:r>
            <a:r>
              <a:rPr lang="en-US" altLang="zh-CN" dirty="0">
                <a:sym typeface="+mn-ea"/>
              </a:rPr>
              <a:t>) - 1)</a:t>
            </a:r>
            <a:r>
              <a:rPr lang="zh-CN" altLang="en-US" dirty="0">
                <a:sym typeface="+mn-ea"/>
              </a:rPr>
              <a:t>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Arrays.binarySearch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, 9));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Arrays.binarySearch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, 13));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Arrays.binarySearch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, 88));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数组排序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源码复杂，不用去分析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 = {33,44,11,22,55,77,66};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Arrays.</a:t>
            </a:r>
            <a:r>
              <a:rPr lang="en-US" altLang="zh-CN" i="1" dirty="0" err="1">
                <a:sym typeface="+mn-ea"/>
              </a:rPr>
              <a:t>sort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arr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Arrays.toString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数组转字符串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 = {11,22,33,44,55,66,77};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Arrays.toString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分析源码实现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String </a:t>
            </a:r>
            <a:r>
              <a:rPr lang="en-US" altLang="zh-CN" dirty="0" err="1">
                <a:sym typeface="+mn-ea"/>
              </a:rPr>
              <a:t>toString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[] a) {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</a:t>
            </a:r>
            <a:r>
              <a:rPr lang="en-US" altLang="zh-CN" dirty="0" err="1">
                <a:sym typeface="+mn-ea"/>
              </a:rPr>
              <a:t>if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== </a:t>
            </a:r>
            <a:r>
              <a:rPr lang="en-US" altLang="zh-CN" dirty="0" err="1">
                <a:sym typeface="+mn-ea"/>
              </a:rPr>
              <a:t>null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    </a:t>
            </a:r>
            <a:r>
              <a:rPr lang="en-US" altLang="zh-CN" dirty="0" err="1">
                <a:sym typeface="+mn-ea"/>
              </a:rPr>
              <a:t>return</a:t>
            </a:r>
            <a:r>
              <a:rPr lang="en-US" altLang="zh-CN" dirty="0">
                <a:sym typeface="+mn-ea"/>
              </a:rPr>
              <a:t> "</a:t>
            </a:r>
            <a:r>
              <a:rPr lang="en-US" altLang="zh-CN" dirty="0" err="1">
                <a:sym typeface="+mn-ea"/>
              </a:rPr>
              <a:t>null</a:t>
            </a:r>
            <a:r>
              <a:rPr lang="en-US" altLang="zh-CN" dirty="0">
                <a:sym typeface="+mn-ea"/>
              </a:rPr>
              <a:t>";//</a:t>
            </a:r>
            <a:r>
              <a:rPr lang="zh-CN" altLang="en-US" dirty="0">
                <a:sym typeface="+mn-ea"/>
              </a:rPr>
              <a:t>如果是空对象，返回</a:t>
            </a:r>
            <a:r>
              <a:rPr lang="en-US" altLang="zh-CN" dirty="0" err="1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字符串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iMax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u="sng" dirty="0" err="1">
                <a:sym typeface="+mn-ea"/>
              </a:rPr>
              <a:t>a.length</a:t>
            </a:r>
            <a:r>
              <a:rPr lang="en-US" altLang="zh-CN" u="sng" dirty="0">
                <a:sym typeface="+mn-ea"/>
              </a:rPr>
              <a:t> - 1;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</a:t>
            </a:r>
            <a:r>
              <a:rPr lang="en-US" altLang="zh-CN" dirty="0" err="1">
                <a:sym typeface="+mn-ea"/>
              </a:rPr>
              <a:t>if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dirty="0" err="1">
                <a:sym typeface="+mn-ea"/>
              </a:rPr>
              <a:t>iMax</a:t>
            </a:r>
            <a:r>
              <a:rPr lang="en-US" altLang="zh-CN" dirty="0">
                <a:sym typeface="+mn-ea"/>
              </a:rPr>
              <a:t> == -1)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    </a:t>
            </a:r>
            <a:r>
              <a:rPr lang="en-US" altLang="zh-CN" dirty="0" err="1">
                <a:sym typeface="+mn-ea"/>
              </a:rPr>
              <a:t>return</a:t>
            </a:r>
            <a:r>
              <a:rPr lang="en-US" altLang="zh-CN" dirty="0">
                <a:sym typeface="+mn-ea"/>
              </a:rPr>
              <a:t> "[]";//</a:t>
            </a:r>
            <a:r>
              <a:rPr lang="zh-CN" altLang="en-US" dirty="0">
                <a:sym typeface="+mn-ea"/>
              </a:rPr>
              <a:t>如果非空对象，返回</a:t>
            </a:r>
            <a:r>
              <a:rPr lang="en-US" altLang="zh-CN" dirty="0">
                <a:sym typeface="+mn-ea"/>
              </a:rPr>
              <a:t>[]</a:t>
            </a:r>
            <a:r>
              <a:rPr lang="zh-CN" altLang="en-US" dirty="0">
                <a:sym typeface="+mn-ea"/>
              </a:rPr>
              <a:t>字符串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</a:t>
            </a:r>
            <a:r>
              <a:rPr lang="en-US" altLang="zh-CN" dirty="0" err="1">
                <a:sym typeface="+mn-ea"/>
              </a:rPr>
              <a:t>StringBuilder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new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StringBuilder</a:t>
            </a:r>
            <a:r>
              <a:rPr lang="en-US" altLang="zh-CN" dirty="0">
                <a:sym typeface="+mn-ea"/>
              </a:rPr>
              <a:t>();//</a:t>
            </a:r>
            <a:r>
              <a:rPr lang="zh-CN" altLang="en-US" dirty="0">
                <a:sym typeface="+mn-ea"/>
              </a:rPr>
              <a:t>声明字符串缓冲区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</a:t>
            </a:r>
            <a:r>
              <a:rPr lang="en-US" altLang="zh-CN" dirty="0" err="1">
                <a:sym typeface="+mn-ea"/>
              </a:rPr>
              <a:t>b.append</a:t>
            </a:r>
            <a:r>
              <a:rPr lang="en-US" altLang="zh-CN" dirty="0">
                <a:sym typeface="+mn-ea"/>
              </a:rPr>
              <a:t>('[');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</a:t>
            </a:r>
            <a:r>
              <a:rPr lang="en-US" altLang="zh-CN" dirty="0" err="1">
                <a:sym typeface="+mn-ea"/>
              </a:rPr>
              <a:t>for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 = 0; ;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++) {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    </a:t>
            </a:r>
            <a:r>
              <a:rPr lang="en-US" altLang="zh-CN" dirty="0" err="1">
                <a:sym typeface="+mn-ea"/>
              </a:rPr>
              <a:t>b.append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]);//</a:t>
            </a:r>
            <a:r>
              <a:rPr lang="zh-CN" altLang="en-US" dirty="0">
                <a:sym typeface="+mn-ea"/>
              </a:rPr>
              <a:t>拼接数字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    </a:t>
            </a:r>
            <a:r>
              <a:rPr lang="en-US" altLang="zh-CN" dirty="0" err="1">
                <a:sym typeface="+mn-ea"/>
              </a:rPr>
              <a:t>if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== </a:t>
            </a:r>
            <a:r>
              <a:rPr lang="en-US" altLang="zh-CN" dirty="0" err="1">
                <a:sym typeface="+mn-ea"/>
              </a:rPr>
              <a:t>iMax</a:t>
            </a:r>
            <a:r>
              <a:rPr lang="en-US" altLang="zh-CN" dirty="0">
                <a:sym typeface="+mn-ea"/>
              </a:rPr>
              <a:t>)//</a:t>
            </a:r>
            <a:r>
              <a:rPr lang="zh-CN" altLang="en-US" dirty="0">
                <a:sym typeface="+mn-ea"/>
              </a:rPr>
              <a:t>结果是最后一个数组元素，直接拼接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字符，并返回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        </a:t>
            </a:r>
            <a:r>
              <a:rPr lang="en-US" altLang="zh-CN" dirty="0" err="1">
                <a:sym typeface="+mn-ea"/>
              </a:rPr>
              <a:t>return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b.append</a:t>
            </a:r>
            <a:r>
              <a:rPr lang="en-US" altLang="zh-CN" dirty="0">
                <a:sym typeface="+mn-ea"/>
              </a:rPr>
              <a:t>(']').</a:t>
            </a:r>
            <a:r>
              <a:rPr lang="en-US" altLang="zh-CN" dirty="0" err="1">
                <a:sym typeface="+mn-ea"/>
              </a:rPr>
              <a:t>toString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    </a:t>
            </a:r>
            <a:r>
              <a:rPr lang="en-US" altLang="zh-CN" dirty="0" err="1">
                <a:sym typeface="+mn-ea"/>
              </a:rPr>
              <a:t>b.append</a:t>
            </a:r>
            <a:r>
              <a:rPr lang="en-US" altLang="zh-CN" dirty="0">
                <a:sym typeface="+mn-ea"/>
              </a:rPr>
              <a:t>(", 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    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   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test1();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test2();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//string -&gt; </a:t>
            </a:r>
            <a:r>
              <a:rPr lang="en-US" altLang="zh-CN" u="sng" dirty="0" err="1">
                <a:sym typeface="+mn-ea"/>
              </a:rPr>
              <a:t>bool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s = "true";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boolean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b = </a:t>
            </a:r>
            <a:r>
              <a:rPr lang="en-US" altLang="zh-CN" b="1" u="sng" dirty="0" err="1">
                <a:sym typeface="+mn-ea"/>
              </a:rPr>
              <a:t>Boolean.</a:t>
            </a:r>
            <a:r>
              <a:rPr lang="en-US" altLang="zh-CN" b="1" i="1" u="sng" dirty="0" err="1">
                <a:sym typeface="+mn-ea"/>
              </a:rPr>
              <a:t>parseBoolean</a:t>
            </a:r>
            <a:r>
              <a:rPr lang="en-US" altLang="zh-CN" b="1" i="1" u="sng" dirty="0">
                <a:sym typeface="+mn-ea"/>
              </a:rPr>
              <a:t>(s);</a:t>
            </a:r>
            <a:endParaRPr lang="en-US" altLang="zh-CN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String </a:t>
            </a:r>
            <a:r>
              <a:rPr lang="zh-CN" altLang="en-US" dirty="0">
                <a:sym typeface="+mn-ea"/>
              </a:rPr>
              <a:t>转 </a:t>
            </a:r>
            <a:r>
              <a:rPr lang="en-US" altLang="zh-CN" u="sng" dirty="0" err="1">
                <a:sym typeface="+mn-ea"/>
              </a:rPr>
              <a:t>int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1.String -- Integer – </a:t>
            </a:r>
            <a:r>
              <a:rPr lang="en-US" altLang="zh-CN" u="sng" dirty="0" err="1">
                <a:sym typeface="+mn-ea"/>
              </a:rPr>
              <a:t>int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2.public static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parseInt</a:t>
            </a:r>
            <a:r>
              <a:rPr lang="en-US" altLang="zh-CN" u="sng" dirty="0">
                <a:sym typeface="+mn-ea"/>
              </a:rPr>
              <a:t>(String s)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 = "100";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i1 =new  Integer(s).</a:t>
            </a:r>
            <a:r>
              <a:rPr lang="en-US" altLang="zh-CN" b="1" dirty="0" err="1">
                <a:sym typeface="+mn-ea"/>
              </a:rPr>
              <a:t>intValue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(i1);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i2 = </a:t>
            </a:r>
            <a:r>
              <a:rPr lang="en-US" altLang="zh-CN" b="1" dirty="0" err="1">
                <a:sym typeface="+mn-ea"/>
              </a:rPr>
              <a:t>Integer.</a:t>
            </a:r>
            <a:r>
              <a:rPr lang="en-US" altLang="zh-CN" b="1" i="1" dirty="0" err="1">
                <a:sym typeface="+mn-ea"/>
              </a:rPr>
              <a:t>parseInt</a:t>
            </a:r>
            <a:r>
              <a:rPr lang="en-US" altLang="zh-CN" b="1" i="1" dirty="0">
                <a:sym typeface="+mn-ea"/>
              </a:rPr>
              <a:t>(s);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(i2);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转 </a:t>
            </a:r>
            <a:r>
              <a:rPr lang="en-US" altLang="zh-CN" u="sng" dirty="0">
                <a:sym typeface="+mn-ea"/>
              </a:rPr>
              <a:t>String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""</a:t>
            </a:r>
            <a:r>
              <a:rPr lang="zh-CN" altLang="en-US" dirty="0">
                <a:sym typeface="+mn-ea"/>
              </a:rPr>
              <a:t>进行拼接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2.public static String </a:t>
            </a:r>
            <a:r>
              <a:rPr lang="en-US" altLang="zh-CN" dirty="0" err="1">
                <a:sym typeface="+mn-ea"/>
              </a:rPr>
              <a:t>valueOf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) (String</a:t>
            </a:r>
            <a:r>
              <a:rPr lang="zh-CN" altLang="en-US" u="sng" dirty="0">
                <a:sym typeface="+mn-ea"/>
              </a:rPr>
              <a:t>类方法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3.</a:t>
            </a:r>
            <a:r>
              <a:rPr lang="en-US" altLang="zh-CN" u="sng" dirty="0">
                <a:sym typeface="+mn-ea"/>
              </a:rPr>
              <a:t>int -- Integer -- String(Integer</a:t>
            </a:r>
            <a:r>
              <a:rPr lang="zh-CN" altLang="en-US" u="sng" dirty="0">
                <a:sym typeface="+mn-ea"/>
              </a:rPr>
              <a:t>类的</a:t>
            </a:r>
            <a:r>
              <a:rPr lang="en-US" altLang="zh-CN" u="sng" dirty="0" err="1">
                <a:sym typeface="+mn-ea"/>
              </a:rPr>
              <a:t>toString</a:t>
            </a:r>
            <a:r>
              <a:rPr lang="zh-CN" altLang="en-US" u="sng" dirty="0">
                <a:sym typeface="+mn-ea"/>
              </a:rPr>
              <a:t>方法</a:t>
            </a:r>
            <a:r>
              <a:rPr lang="en-US" altLang="zh-CN" u="sng" dirty="0">
                <a:sym typeface="+mn-ea"/>
              </a:rPr>
              <a:t>())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4.public static String </a:t>
            </a:r>
            <a:r>
              <a:rPr lang="en-US" altLang="zh-CN" dirty="0" err="1">
                <a:sym typeface="+mn-ea"/>
              </a:rPr>
              <a:t>toString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)(Integer</a:t>
            </a:r>
            <a:r>
              <a:rPr lang="zh-CN" altLang="en-US" u="sng" dirty="0">
                <a:sym typeface="+mn-ea"/>
              </a:rPr>
              <a:t>类的静态方法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b="1" dirty="0" err="1">
                <a:sym typeface="+mn-ea"/>
              </a:rPr>
              <a:t>int</a:t>
            </a:r>
            <a:r>
              <a:rPr lang="nb-NO" altLang="zh-CN" b="1" dirty="0">
                <a:sym typeface="+mn-ea"/>
              </a:rPr>
              <a:t> i = 100;</a:t>
            </a:r>
            <a:endParaRPr lang="nb-NO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>
                <a:sym typeface="+mn-ea"/>
              </a:rPr>
              <a:t>s1 =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 + "";//</a:t>
            </a:r>
            <a:r>
              <a:rPr lang="zh-CN" altLang="en-US" u="sng" dirty="0">
                <a:sym typeface="+mn-ea"/>
              </a:rPr>
              <a:t>推荐使用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>
                <a:sym typeface="+mn-ea"/>
              </a:rPr>
              <a:t>s2 = </a:t>
            </a:r>
            <a:r>
              <a:rPr lang="en-US" altLang="zh-CN" u="sng" dirty="0" err="1">
                <a:sym typeface="+mn-ea"/>
              </a:rPr>
              <a:t>String.</a:t>
            </a:r>
            <a:r>
              <a:rPr lang="en-US" altLang="zh-CN" i="1" u="sng" dirty="0" err="1">
                <a:sym typeface="+mn-ea"/>
              </a:rPr>
              <a:t>valueOf</a:t>
            </a:r>
            <a:r>
              <a:rPr lang="en-US" altLang="zh-CN" i="1" u="sng" dirty="0">
                <a:sym typeface="+mn-ea"/>
              </a:rPr>
              <a:t>(100);//</a:t>
            </a:r>
            <a:r>
              <a:rPr lang="zh-CN" altLang="en-US" i="1" u="sng" dirty="0">
                <a:sym typeface="+mn-ea"/>
              </a:rPr>
              <a:t>推荐使用</a:t>
            </a:r>
            <a:endParaRPr lang="zh-CN" altLang="en-US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u="sng" dirty="0">
                <a:sym typeface="+mn-ea"/>
              </a:rPr>
              <a:t>s3 = </a:t>
            </a:r>
            <a:r>
              <a:rPr lang="en-US" altLang="zh-CN" b="1" u="sng" dirty="0">
                <a:sym typeface="+mn-ea"/>
              </a:rPr>
              <a:t>new Integer(</a:t>
            </a:r>
            <a:r>
              <a:rPr lang="en-US" altLang="zh-CN" b="1" u="sng" dirty="0" err="1">
                <a:sym typeface="+mn-ea"/>
              </a:rPr>
              <a:t>i</a:t>
            </a:r>
            <a:r>
              <a:rPr lang="en-US" altLang="zh-CN" b="1" u="sng" dirty="0">
                <a:sym typeface="+mn-ea"/>
              </a:rPr>
              <a:t>).</a:t>
            </a:r>
            <a:r>
              <a:rPr lang="en-US" altLang="zh-CN" b="1" u="sng" dirty="0" err="1">
                <a:sym typeface="+mn-ea"/>
              </a:rPr>
              <a:t>toString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u="sng" dirty="0">
                <a:sym typeface="+mn-ea"/>
              </a:rPr>
              <a:t>s4 = </a:t>
            </a:r>
            <a:r>
              <a:rPr lang="en-US" altLang="zh-CN" u="sng" dirty="0" err="1">
                <a:sym typeface="+mn-ea"/>
              </a:rPr>
              <a:t>Integer.</a:t>
            </a:r>
            <a:r>
              <a:rPr lang="en-US" altLang="zh-CN" i="1" u="sng" dirty="0" err="1">
                <a:sym typeface="+mn-ea"/>
              </a:rPr>
              <a:t>toString</a:t>
            </a:r>
            <a:r>
              <a:rPr lang="en-US" altLang="zh-CN" i="1" u="sng" dirty="0">
                <a:sym typeface="+mn-ea"/>
              </a:rPr>
              <a:t>(</a:t>
            </a:r>
            <a:r>
              <a:rPr lang="en-US" altLang="zh-CN" i="1" u="sng" dirty="0" err="1">
                <a:sym typeface="+mn-ea"/>
              </a:rPr>
              <a:t>i</a:t>
            </a:r>
            <a:r>
              <a:rPr lang="en-US" altLang="zh-CN" i="1" u="sng" dirty="0">
                <a:sym typeface="+mn-ea"/>
              </a:rPr>
              <a:t>);</a:t>
            </a:r>
            <a:endParaRPr lang="en-US" altLang="zh-CN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JDK5</a:t>
            </a:r>
            <a:r>
              <a:rPr lang="zh-CN" altLang="en-US" dirty="0">
                <a:sym typeface="+mn-ea"/>
              </a:rPr>
              <a:t>的新特性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自动装箱：把基本类型转换为包装类类型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自动拆箱：把包装类类型转换为基本类型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</a:t>
            </a:r>
            <a:r>
              <a:rPr lang="is-IS" altLang="zh-CN" b="1" dirty="0">
                <a:sym typeface="+mn-ea"/>
              </a:rPr>
              <a:t>int x = 100;</a:t>
            </a:r>
            <a:endParaRPr lang="is-I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Integer i1 = </a:t>
            </a:r>
            <a:r>
              <a:rPr lang="en-US" altLang="zh-CN" b="1" dirty="0">
                <a:sym typeface="+mn-ea"/>
              </a:rPr>
              <a:t>new Integer(x); //</a:t>
            </a:r>
            <a:r>
              <a:rPr lang="zh-CN" altLang="en-US" b="1" dirty="0">
                <a:sym typeface="+mn-ea"/>
              </a:rPr>
              <a:t>装箱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i2 = i1.intValue();//</a:t>
            </a:r>
            <a:r>
              <a:rPr lang="zh-CN" altLang="en-US" b="1" u="sng" dirty="0">
                <a:sym typeface="+mn-ea"/>
              </a:rPr>
              <a:t>折箱</a:t>
            </a:r>
            <a:endParaRPr lang="zh-CN" altLang="en-US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Integer</a:t>
            </a:r>
            <a:r>
              <a:rPr lang="en-US" altLang="zh-CN" dirty="0">
                <a:sym typeface="+mn-ea"/>
              </a:rPr>
              <a:t> i3 = 100;//</a:t>
            </a:r>
            <a:r>
              <a:rPr lang="zh-CN" altLang="en-US" dirty="0">
                <a:sym typeface="+mn-ea"/>
              </a:rPr>
              <a:t>自动装箱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i4</a:t>
            </a:r>
            <a:r>
              <a:rPr lang="zh-CN" altLang="en-US" b="1" u="sng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= i3</a:t>
            </a:r>
            <a:r>
              <a:rPr lang="zh-CN" altLang="en-US" b="1" u="sng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+ 1;//</a:t>
            </a:r>
            <a:r>
              <a:rPr lang="zh-CN" altLang="en-US" b="1" u="sng" dirty="0">
                <a:sym typeface="+mn-ea"/>
              </a:rPr>
              <a:t>自动拆箱，</a:t>
            </a:r>
            <a:r>
              <a:rPr lang="en-US" altLang="zh-CN" b="1" u="sng" dirty="0">
                <a:sym typeface="+mn-ea"/>
              </a:rPr>
              <a:t>i3</a:t>
            </a:r>
            <a:r>
              <a:rPr lang="zh-CN" altLang="en-US" b="1" u="sng" dirty="0">
                <a:sym typeface="+mn-ea"/>
              </a:rPr>
              <a:t>内部相当于调用了</a:t>
            </a:r>
            <a:r>
              <a:rPr lang="en-US" altLang="zh-CN" b="1" u="sng" dirty="0" err="1">
                <a:sym typeface="+mn-ea"/>
              </a:rPr>
              <a:t>intValue</a:t>
            </a:r>
            <a:r>
              <a:rPr lang="zh-CN" altLang="en-US" b="1" u="sng" dirty="0">
                <a:sym typeface="+mn-ea"/>
              </a:rPr>
              <a:t>方法</a:t>
            </a:r>
            <a:endParaRPr lang="zh-CN" altLang="en-US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Integer i5 = </a:t>
            </a:r>
            <a:r>
              <a:rPr lang="en-US" altLang="zh-CN" b="1" dirty="0">
                <a:sym typeface="+mn-ea"/>
              </a:rPr>
              <a:t>null;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i6</a:t>
            </a:r>
            <a:r>
              <a:rPr lang="zh-CN" altLang="en-US" b="1" u="sng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= i5</a:t>
            </a:r>
            <a:r>
              <a:rPr lang="zh-CN" altLang="en-US" b="1" u="sng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+ 1;//</a:t>
            </a:r>
            <a:r>
              <a:rPr lang="zh-CN" altLang="en-US" b="1" u="sng" dirty="0">
                <a:sym typeface="+mn-ea"/>
              </a:rPr>
              <a:t>自动拆箱，内部相当于调用了</a:t>
            </a:r>
            <a:r>
              <a:rPr lang="en-US" altLang="zh-CN" b="1" u="sng" dirty="0">
                <a:sym typeface="+mn-ea"/>
              </a:rPr>
              <a:t>i5</a:t>
            </a:r>
            <a:r>
              <a:rPr lang="zh-CN" altLang="en-US" b="1" u="sng" dirty="0">
                <a:sym typeface="+mn-ea"/>
              </a:rPr>
              <a:t>的</a:t>
            </a:r>
            <a:r>
              <a:rPr lang="en-US" altLang="zh-CN" b="1" u="sng" dirty="0" err="1">
                <a:sym typeface="+mn-ea"/>
              </a:rPr>
              <a:t>intValue</a:t>
            </a:r>
            <a:r>
              <a:rPr lang="zh-CN" altLang="en-US" b="1" u="sng" dirty="0">
                <a:sym typeface="+mn-ea"/>
              </a:rPr>
              <a:t>方法，但</a:t>
            </a:r>
            <a:r>
              <a:rPr lang="en-US" altLang="zh-CN" b="1" u="sng" dirty="0">
                <a:sym typeface="+mn-ea"/>
              </a:rPr>
              <a:t>i5</a:t>
            </a:r>
            <a:r>
              <a:rPr lang="zh-CN" altLang="en-US" b="1" u="sng" dirty="0">
                <a:sym typeface="+mn-ea"/>
              </a:rPr>
              <a:t>是空的，会出现空指针异常</a:t>
            </a:r>
            <a:endParaRPr lang="zh-CN" altLang="en-US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看程序写结果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带着学生去看</a:t>
            </a:r>
            <a:r>
              <a:rPr lang="en-US" altLang="zh-CN" dirty="0">
                <a:sym typeface="+mn-ea"/>
              </a:rPr>
              <a:t>Integer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equals</a:t>
            </a:r>
            <a:r>
              <a:rPr lang="zh-CN" altLang="en-US" dirty="0">
                <a:sym typeface="+mn-ea"/>
              </a:rPr>
              <a:t>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Integer i1 = </a:t>
            </a:r>
            <a:r>
              <a:rPr lang="en-US" altLang="zh-CN" b="1" dirty="0">
                <a:sym typeface="+mn-ea"/>
              </a:rPr>
              <a:t>new Integer(97);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Integer i2 = </a:t>
            </a:r>
            <a:r>
              <a:rPr lang="en-US" altLang="zh-CN" b="1" dirty="0">
                <a:sym typeface="+mn-ea"/>
              </a:rPr>
              <a:t>new Integer(97);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(i1 == i2);//</a:t>
            </a:r>
            <a:r>
              <a:rPr lang="zh-CN" altLang="en-US" b="1" i="1" dirty="0">
                <a:sym typeface="+mn-ea"/>
              </a:rPr>
              <a:t>比较对象的地址</a:t>
            </a:r>
            <a:r>
              <a:rPr lang="en-US" altLang="zh-CN" b="1" i="1" dirty="0">
                <a:sym typeface="+mn-ea"/>
              </a:rPr>
              <a:t>:false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(i1.equals(i2));//</a:t>
            </a:r>
            <a:r>
              <a:rPr lang="zh-CN" altLang="en-US" b="1" i="1" dirty="0">
                <a:sym typeface="+mn-ea"/>
              </a:rPr>
              <a:t>内部重写的</a:t>
            </a:r>
            <a:r>
              <a:rPr lang="en-US" altLang="zh-CN" b="1" i="1" dirty="0">
                <a:sym typeface="+mn-ea"/>
              </a:rPr>
              <a:t>equals</a:t>
            </a:r>
            <a:r>
              <a:rPr lang="zh-CN" altLang="en-US" b="1" i="1" dirty="0">
                <a:sym typeface="+mn-ea"/>
              </a:rPr>
              <a:t>方法，比较的是值</a:t>
            </a:r>
            <a:r>
              <a:rPr lang="en-US" altLang="zh-CN" b="1" i="1" dirty="0">
                <a:sym typeface="+mn-ea"/>
              </a:rPr>
              <a:t>:true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("-----------");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Integer i3 = </a:t>
            </a:r>
            <a:r>
              <a:rPr lang="en-US" altLang="zh-CN" b="1" dirty="0">
                <a:sym typeface="+mn-ea"/>
              </a:rPr>
              <a:t>new Integer(197);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Integer i4 = </a:t>
            </a:r>
            <a:r>
              <a:rPr lang="en-US" altLang="zh-CN" b="1" dirty="0">
                <a:sym typeface="+mn-ea"/>
              </a:rPr>
              <a:t>new Integer(197);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(i3 == i4);//false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(i3.equals(i4));//true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("-----------");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自动装箱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 public static Integer </a:t>
            </a:r>
            <a:r>
              <a:rPr lang="en-US" altLang="zh-CN" dirty="0" err="1">
                <a:sym typeface="+mn-ea"/>
              </a:rPr>
              <a:t>valueOf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) {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		if 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&gt;= </a:t>
            </a:r>
            <a:r>
              <a:rPr lang="en-US" altLang="zh-CN" dirty="0" err="1">
                <a:sym typeface="+mn-ea"/>
              </a:rPr>
              <a:t>IntegerCache.low</a:t>
            </a:r>
            <a:r>
              <a:rPr lang="en-US" altLang="zh-CN" dirty="0">
                <a:sym typeface="+mn-ea"/>
              </a:rPr>
              <a:t> &amp;&amp;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&lt;= </a:t>
            </a:r>
            <a:r>
              <a:rPr lang="en-US" altLang="zh-CN" dirty="0" err="1">
                <a:sym typeface="+mn-ea"/>
              </a:rPr>
              <a:t>IntegerCache.high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    		return </a:t>
            </a:r>
            <a:r>
              <a:rPr lang="en-US" altLang="zh-CN" dirty="0" err="1">
                <a:sym typeface="+mn-ea"/>
              </a:rPr>
              <a:t>IntegerCache.cache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+ (-</a:t>
            </a:r>
            <a:r>
              <a:rPr lang="en-US" altLang="zh-CN" dirty="0" err="1">
                <a:sym typeface="+mn-ea"/>
              </a:rPr>
              <a:t>IntegerCache.low</a:t>
            </a:r>
            <a:r>
              <a:rPr lang="en-US" altLang="zh-CN" dirty="0">
                <a:sym typeface="+mn-ea"/>
              </a:rPr>
              <a:t>)];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		return new Integer(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	public static Integer </a:t>
            </a:r>
            <a:r>
              <a:rPr lang="en-US" altLang="zh-CN" dirty="0" err="1">
                <a:sym typeface="+mn-ea"/>
              </a:rPr>
              <a:t>valueOf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i</a:t>
            </a:r>
            <a:r>
              <a:rPr lang="en-US" altLang="zh-CN" u="sng" dirty="0">
                <a:sym typeface="+mn-ea"/>
              </a:rPr>
              <a:t>) {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		</a:t>
            </a:r>
            <a:r>
              <a:rPr lang="en-US" altLang="zh-CN" dirty="0" err="1">
                <a:sym typeface="+mn-ea"/>
              </a:rPr>
              <a:t>if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&gt;= -128 &amp;&amp;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&lt;= 127)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    		return </a:t>
            </a:r>
            <a:r>
              <a:rPr lang="en-US" altLang="zh-CN" dirty="0" err="1">
                <a:sym typeface="+mn-ea"/>
              </a:rPr>
              <a:t>IntegerCache.cache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+ (-</a:t>
            </a:r>
            <a:r>
              <a:rPr lang="en-US" altLang="zh-CN" dirty="0" err="1">
                <a:sym typeface="+mn-ea"/>
              </a:rPr>
              <a:t>IntegerCache.low</a:t>
            </a:r>
            <a:r>
              <a:rPr lang="en-US" altLang="zh-CN" dirty="0">
                <a:sym typeface="+mn-ea"/>
              </a:rPr>
              <a:t>)];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		return new Integer(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       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//-128~127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 err="1">
                <a:sym typeface="+mn-ea"/>
              </a:rPr>
              <a:t>byte</a:t>
            </a:r>
            <a:r>
              <a:rPr lang="zh-CN" altLang="en-US" dirty="0">
                <a:sym typeface="+mn-ea"/>
              </a:rPr>
              <a:t>的取值范围，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//Integer</a:t>
            </a:r>
            <a:r>
              <a:rPr lang="zh-CN" altLang="en-US" dirty="0">
                <a:sym typeface="+mn-ea"/>
              </a:rPr>
              <a:t>的自动装箱有个缓存池，这个缓存池装了</a:t>
            </a:r>
            <a:r>
              <a:rPr lang="en-US" altLang="zh-CN" dirty="0">
                <a:sym typeface="+mn-ea"/>
              </a:rPr>
              <a:t>255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Integer</a:t>
            </a:r>
            <a:r>
              <a:rPr lang="zh-CN" altLang="en-US" dirty="0">
                <a:sym typeface="+mn-ea"/>
              </a:rPr>
              <a:t>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如果值是</a:t>
            </a:r>
            <a:r>
              <a:rPr lang="en-US" altLang="zh-CN" dirty="0">
                <a:sym typeface="+mn-ea"/>
              </a:rPr>
              <a:t>-128~127</a:t>
            </a:r>
            <a:r>
              <a:rPr lang="zh-CN" altLang="en-US" dirty="0">
                <a:sym typeface="+mn-ea"/>
              </a:rPr>
              <a:t>范围的，会从缓存里取，取出的是同一个对象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如果不在就从新</a:t>
            </a:r>
            <a:r>
              <a:rPr lang="en-US" altLang="zh-CN" dirty="0">
                <a:sym typeface="+mn-ea"/>
              </a:rPr>
              <a:t>new</a:t>
            </a:r>
            <a:r>
              <a:rPr lang="zh-CN" altLang="en-US" dirty="0">
                <a:sym typeface="+mn-ea"/>
              </a:rPr>
              <a:t>个对象出来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dirty="0" err="1">
                <a:sym typeface="+mn-ea"/>
              </a:rPr>
              <a:t>Integer</a:t>
            </a:r>
            <a:r>
              <a:rPr lang="nb-NO" altLang="zh-CN" dirty="0">
                <a:sym typeface="+mn-ea"/>
              </a:rPr>
              <a:t> i5 = 127;</a:t>
            </a:r>
            <a:endParaRPr lang="nb-NO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dirty="0" err="1">
                <a:sym typeface="+mn-ea"/>
              </a:rPr>
              <a:t>Integer</a:t>
            </a:r>
            <a:r>
              <a:rPr lang="nb-NO" altLang="zh-CN" dirty="0">
                <a:sym typeface="+mn-ea"/>
              </a:rPr>
              <a:t> i6 = 127;</a:t>
            </a:r>
            <a:endParaRPr lang="nb-NO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dirty="0" err="1">
                <a:sym typeface="+mn-ea"/>
              </a:rPr>
              <a:t>System.</a:t>
            </a:r>
            <a:r>
              <a:rPr lang="nb-NO" altLang="zh-CN" b="1" i="1" dirty="0" err="1">
                <a:sym typeface="+mn-ea"/>
              </a:rPr>
              <a:t>out.println</a:t>
            </a:r>
            <a:r>
              <a:rPr lang="nb-NO" altLang="zh-CN" b="1" i="1" dirty="0">
                <a:sym typeface="+mn-ea"/>
              </a:rPr>
              <a:t>(i5 == i6);</a:t>
            </a:r>
            <a:endParaRPr lang="nb-NO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dirty="0" err="1">
                <a:sym typeface="+mn-ea"/>
              </a:rPr>
              <a:t>System.</a:t>
            </a:r>
            <a:r>
              <a:rPr lang="nb-NO" altLang="zh-CN" b="1" i="1" dirty="0" err="1">
                <a:sym typeface="+mn-ea"/>
              </a:rPr>
              <a:t>out.println</a:t>
            </a:r>
            <a:r>
              <a:rPr lang="nb-NO" altLang="zh-CN" b="1" i="1" dirty="0">
                <a:sym typeface="+mn-ea"/>
              </a:rPr>
              <a:t>(i5.equals(i6));</a:t>
            </a:r>
            <a:endParaRPr lang="nb-NO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("-----------");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dirty="0" err="1">
                <a:sym typeface="+mn-ea"/>
              </a:rPr>
              <a:t>Integer</a:t>
            </a:r>
            <a:r>
              <a:rPr lang="nb-NO" altLang="zh-CN" dirty="0">
                <a:sym typeface="+mn-ea"/>
              </a:rPr>
              <a:t> i7 = 128;</a:t>
            </a:r>
            <a:endParaRPr lang="nb-NO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dirty="0" err="1">
                <a:sym typeface="+mn-ea"/>
              </a:rPr>
              <a:t>Integer</a:t>
            </a:r>
            <a:r>
              <a:rPr lang="nb-NO" altLang="zh-CN" dirty="0">
                <a:sym typeface="+mn-ea"/>
              </a:rPr>
              <a:t> i8 = 128;</a:t>
            </a:r>
            <a:endParaRPr lang="nb-NO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dirty="0" err="1">
                <a:sym typeface="+mn-ea"/>
              </a:rPr>
              <a:t>System.</a:t>
            </a:r>
            <a:r>
              <a:rPr lang="nb-NO" altLang="zh-CN" b="1" i="1" dirty="0" err="1">
                <a:sym typeface="+mn-ea"/>
              </a:rPr>
              <a:t>out.println</a:t>
            </a:r>
            <a:r>
              <a:rPr lang="nb-NO" altLang="zh-CN" b="1" i="1" dirty="0">
                <a:sym typeface="+mn-ea"/>
              </a:rPr>
              <a:t>(i7 == i8);</a:t>
            </a:r>
            <a:endParaRPr lang="nb-NO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	</a:t>
            </a:r>
            <a:r>
              <a:rPr lang="nb-NO" altLang="zh-CN" dirty="0" err="1">
                <a:sym typeface="+mn-ea"/>
              </a:rPr>
              <a:t>System.</a:t>
            </a:r>
            <a:r>
              <a:rPr lang="nb-NO" altLang="zh-CN" b="1" i="1" dirty="0" err="1">
                <a:sym typeface="+mn-ea"/>
              </a:rPr>
              <a:t>out.println</a:t>
            </a:r>
            <a:r>
              <a:rPr lang="nb-NO" altLang="zh-CN" b="1" i="1" dirty="0">
                <a:sym typeface="+mn-ea"/>
              </a:rPr>
              <a:t>(i7.equals(i8));</a:t>
            </a:r>
            <a:endParaRPr lang="nb-NO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	}</a:t>
            </a:r>
            <a:endParaRPr lang="nb-NO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dirty="0">
                <a:sym typeface="+mn-ea"/>
              </a:rPr>
              <a:t>}</a:t>
            </a:r>
            <a:endParaRPr lang="nb-NO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65190" y="599695"/>
            <a:ext cx="41414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包装类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4920" y="1311910"/>
            <a:ext cx="9903460" cy="39693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为什么会有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基本类型包装类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封装成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对象，这样的好处在于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可以在对象中定义更多方法操作该数据。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包装类常用操作就是用于基本数据类型与字符串之间的转换。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基本类型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对应的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包装类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 	Byte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short 	Short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	Integer [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先学习这个，其它的后面用到再讲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	Long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float	Float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double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Double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char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Character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6790" y="4239895"/>
            <a:ext cx="6218555" cy="11988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dirty="0" err="1">
                <a:sym typeface="+mn-ea"/>
              </a:rPr>
              <a:t>课堂案例</a:t>
            </a:r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Integer.toBinaryString</a:t>
            </a:r>
            <a:r>
              <a:rPr lang="en-US" altLang="zh-CN" b="1" i="1" dirty="0">
                <a:sym typeface="+mn-ea"/>
              </a:rPr>
              <a:t>(8));//2</a:t>
            </a:r>
            <a:r>
              <a:rPr lang="zh-CN" altLang="en-US" b="1" i="1" dirty="0">
                <a:sym typeface="+mn-ea"/>
              </a:rPr>
              <a:t>进制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Integer.toHexString</a:t>
            </a:r>
            <a:r>
              <a:rPr lang="en-US" altLang="zh-CN" b="1" i="1" dirty="0">
                <a:sym typeface="+mn-ea"/>
              </a:rPr>
              <a:t>(18));//16</a:t>
            </a:r>
            <a:r>
              <a:rPr lang="zh-CN" altLang="en-US" b="1" i="1" dirty="0">
                <a:sym typeface="+mn-ea"/>
              </a:rPr>
              <a:t>进制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Integer.toOctalString</a:t>
            </a:r>
            <a:r>
              <a:rPr lang="en-US" altLang="zh-CN" b="1" i="1" dirty="0">
                <a:sym typeface="+mn-ea"/>
              </a:rPr>
              <a:t>(8));//8</a:t>
            </a:r>
            <a:r>
              <a:rPr lang="zh-CN" altLang="en-US" b="1" i="1" dirty="0">
                <a:sym typeface="+mn-ea"/>
              </a:rPr>
              <a:t>进制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99214" y="1023105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类的概述和构造方法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5336" y="1694711"/>
            <a:ext cx="7536226" cy="3831818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类概述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，查看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类的说明 *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类在对象中包装了一个基本类型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该类提供了多个方法，能在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类型和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类型之间互相转换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还提供了处理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类型时非常有用的其他一些常量和方法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Integer(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value)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public Integer(String s)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725" y="3931920"/>
            <a:ext cx="449516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6407" y="855573"/>
            <a:ext cx="432041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类型的相互转换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6407" y="1632798"/>
            <a:ext cx="6645910" cy="383095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转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String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""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进行拼接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valueOf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类方法）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-- Integer -- String(Integer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)(Integer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转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-- Integer –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parseInt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 s)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32261" y="870590"/>
            <a:ext cx="475742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JDK1.5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的新特性自动装箱和拆箱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2261" y="1552961"/>
            <a:ext cx="7344961" cy="1338828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JDK5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的新特性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自动装箱：把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基本类型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转换为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包装类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自动拆箱：把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包装类类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型转换为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基本类型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43820" y="89796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装箱拆箱面试题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3820" y="551460"/>
            <a:ext cx="665563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//</a:t>
            </a:r>
            <a:r>
              <a:rPr lang="zh-CN" altLang="en-US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看程序写结果</a:t>
            </a:r>
            <a:r>
              <a:rPr lang="zh-CN" altLang="en-US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zh-CN" altLang="en-US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Integer </a:t>
            </a:r>
            <a:r>
              <a:rPr lang="en-US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i1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Integer(97);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Integer </a:t>
            </a:r>
            <a:r>
              <a:rPr lang="en-US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i2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Integer(97);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println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i1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== </a:t>
            </a:r>
            <a:r>
              <a:rPr lang="en-US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i2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b="1" i="1" dirty="0">
              <a:solidFill>
                <a:srgbClr val="3F7F5F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println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i1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.equals(</a:t>
            </a:r>
            <a:r>
              <a:rPr lang="en-US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i2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en-US" altLang="zh-CN" sz="1600" b="1" i="1" dirty="0">
              <a:solidFill>
                <a:srgbClr val="3F7F5F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"-----------"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Integer </a:t>
            </a:r>
            <a:r>
              <a:rPr lang="en-US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i3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Integer(197);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Integer </a:t>
            </a:r>
            <a:r>
              <a:rPr lang="en-US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i4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Integer(197);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println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i3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== </a:t>
            </a:r>
            <a:r>
              <a:rPr lang="en-US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i4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b="1" i="1" dirty="0">
              <a:solidFill>
                <a:srgbClr val="3F7F5F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println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i3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.equals(</a:t>
            </a:r>
            <a:r>
              <a:rPr lang="en-US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i4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en-US" altLang="zh-CN" sz="1600" b="1" i="1" dirty="0">
              <a:solidFill>
                <a:srgbClr val="3F7F5F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"-----------"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nb-NO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nb-NO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i5</a:t>
            </a:r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127;</a:t>
            </a:r>
            <a:endParaRPr lang="nb-NO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nb-NO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nb-NO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i6</a:t>
            </a:r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127;</a:t>
            </a:r>
            <a:endParaRPr lang="nb-NO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nb-NO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nb-NO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nb-NO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nb-NO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println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nb-NO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i5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== </a:t>
            </a:r>
            <a:r>
              <a:rPr lang="nb-NO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i6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nb-NO" altLang="zh-CN" sz="1600" b="1" i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nb-NO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nb-NO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nb-NO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nb-NO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println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nb-NO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i5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.equals(</a:t>
            </a:r>
            <a:r>
              <a:rPr lang="nb-NO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i6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nb-NO" altLang="zh-CN" sz="1600" b="1" i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"-----------"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sz="16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nb-NO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nb-NO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i7</a:t>
            </a:r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128;</a:t>
            </a:r>
            <a:endParaRPr lang="nb-NO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nb-NO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nb-NO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i8</a:t>
            </a:r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128;</a:t>
            </a:r>
            <a:endParaRPr lang="nb-NO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nb-NO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nb-NO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nb-NO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nb-NO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println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nb-NO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i7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== </a:t>
            </a:r>
            <a:r>
              <a:rPr lang="nb-NO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i8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nb-NO" altLang="zh-CN" sz="1600" b="1" i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nb-NO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nb-NO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nb-NO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nb-NO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nb-NO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println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nb-NO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i7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.equals(</a:t>
            </a:r>
            <a:r>
              <a:rPr lang="nb-NO" altLang="zh-CN" sz="1600" b="1" i="1" dirty="0">
                <a:solidFill>
                  <a:srgbClr val="6A3E3E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i8</a:t>
            </a:r>
            <a:r>
              <a:rPr lang="nb-NO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nb-NO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678295" y="2094865"/>
            <a:ext cx="4642485" cy="266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自动装箱的缓存池</a:t>
            </a:r>
            <a:endParaRPr lang="zh-CN" altLang="en-US"/>
          </a:p>
          <a:p>
            <a:pPr algn="ctr"/>
            <a:r>
              <a:rPr lang="zh-CN" altLang="en-US"/>
              <a:t>只装</a:t>
            </a:r>
            <a:r>
              <a:rPr lang="en-US" altLang="zh-CN"/>
              <a:t>-128~127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2620645"/>
            <a:ext cx="3926840" cy="24707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10095" y="2357755"/>
            <a:ext cx="1805305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Integer(-127)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001010" y="2493645"/>
            <a:ext cx="4009390" cy="2908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910205" y="2620645"/>
            <a:ext cx="4227195" cy="3359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38620" y="4916170"/>
            <a:ext cx="1805305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Integer(-129)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001010" y="4417060"/>
            <a:ext cx="3737610" cy="499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78295" y="5469255"/>
            <a:ext cx="1805305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Integer(-129)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136900" y="4534535"/>
            <a:ext cx="3456305" cy="10344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1764" y="786612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1765" y="1473095"/>
            <a:ext cx="4104640" cy="346138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排序算法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冒泡排序原理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冒泡排序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</a:t>
            </a:r>
            <a:r>
              <a:rPr kumimoji="1"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（笔试题</a:t>
            </a:r>
            <a:r>
              <a:rPr kumimoji="1"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掌握）</a:t>
            </a:r>
            <a:endParaRPr kumimoji="1" lang="en-US" altLang="zh-CN" sz="1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数组高级选择排序原理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数组高级选择排序代码</a:t>
            </a:r>
            <a:r>
              <a:rPr kumimoji="1"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（笔试题</a:t>
            </a:r>
            <a:r>
              <a:rPr kumimoji="1"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掌握）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数组高级二分查找原理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数组高级二分查找代码</a:t>
            </a:r>
            <a:r>
              <a:rPr kumimoji="1"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（笔试题</a:t>
            </a:r>
            <a:r>
              <a:rPr kumimoji="1"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掌握）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Arrays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4770" y="1366520"/>
            <a:ext cx="45135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基本类型包装类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基本类型包装类的概述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Integer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类的概述和构造方法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String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类型的相互转换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JDK5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的新特性自动装箱和拆箱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装箱拆箱面试题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72487" y="2530815"/>
            <a:ext cx="6790344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79552" y="2530930"/>
            <a:ext cx="1137908" cy="13320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18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733118" y="2530930"/>
            <a:ext cx="1137908" cy="13320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>
                <a:sym typeface="+mn-ea"/>
              </a:rPr>
              <a:t>29</a:t>
            </a:r>
            <a:endParaRPr kumimoji="1"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276217" y="2530930"/>
            <a:ext cx="1137908" cy="13320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30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03599" y="2530945"/>
            <a:ext cx="1137908" cy="13320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sz="2400" dirty="0">
                <a:sym typeface="+mn-ea"/>
              </a:rPr>
              <a:t>69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372831" y="2531242"/>
            <a:ext cx="1137908" cy="13320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25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361288" y="1176936"/>
            <a:ext cx="7222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/>
              <a:t>原理</a:t>
            </a:r>
            <a:endParaRPr kumimoji="1" lang="en-US" altLang="zh-CN" sz="1600" b="1" dirty="0"/>
          </a:p>
          <a:p>
            <a:pPr>
              <a:lnSpc>
                <a:spcPct val="150000"/>
              </a:lnSpc>
            </a:pPr>
            <a:r>
              <a:rPr kumimoji="1" lang="zh-CN" altLang="en-US" sz="1600" b="1" dirty="0"/>
              <a:t>轻的上浮，重的下降</a:t>
            </a:r>
            <a:endParaRPr kumimoji="1" lang="en-US" altLang="zh-CN" sz="1600" b="1" dirty="0"/>
          </a:p>
          <a:p>
            <a:pPr>
              <a:lnSpc>
                <a:spcPct val="150000"/>
              </a:lnSpc>
            </a:pPr>
            <a:r>
              <a:rPr kumimoji="1" lang="zh-CN" altLang="en-US" sz="1600" b="1" dirty="0"/>
              <a:t>相邻的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两个</a:t>
            </a:r>
            <a:r>
              <a:rPr kumimoji="1" lang="zh-CN" altLang="en-US" sz="1600" b="1" dirty="0"/>
              <a:t>比较，如果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前面</a:t>
            </a:r>
            <a:r>
              <a:rPr kumimoji="1" lang="zh-CN" altLang="en-US" sz="1600" b="1" dirty="0"/>
              <a:t>的比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后面</a:t>
            </a:r>
            <a:r>
              <a:rPr kumimoji="1" lang="zh-CN" altLang="en-US" sz="1600" b="1" dirty="0"/>
              <a:t>的大就换位置</a:t>
            </a:r>
            <a:endParaRPr kumimoji="1" lang="zh-CN" altLang="en-US" sz="1600" b="1" dirty="0"/>
          </a:p>
        </p:txBody>
      </p:sp>
      <p:sp>
        <p:nvSpPr>
          <p:cNvPr id="10" name="矩形 9"/>
          <p:cNvSpPr/>
          <p:nvPr/>
        </p:nvSpPr>
        <p:spPr>
          <a:xfrm>
            <a:off x="2073122" y="4424553"/>
            <a:ext cx="6790344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0-1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1-2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3-4</a:t>
            </a:r>
            <a:endParaRPr kumimoji="1" lang="en-US" altLang="zh-CN" dirty="0"/>
          </a:p>
          <a:p>
            <a:r>
              <a:rPr kumimoji="1" lang="en-US" altLang="zh-CN" dirty="0"/>
              <a:t>2:0-1,1-2,2-3</a:t>
            </a:r>
            <a:endParaRPr kumimoji="1" lang="en-US" altLang="zh-CN" dirty="0"/>
          </a:p>
          <a:p>
            <a:r>
              <a:rPr kumimoji="1" lang="en-US" altLang="zh-CN" dirty="0"/>
              <a:t>3:0-1,1-2</a:t>
            </a:r>
            <a:endParaRPr kumimoji="1" lang="en-US" altLang="zh-CN" dirty="0"/>
          </a:p>
          <a:p>
            <a:r>
              <a:rPr kumimoji="1" lang="en-US" altLang="zh-CN" dirty="0"/>
              <a:t>4:0-1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67333" y="667130"/>
            <a:ext cx="2362200" cy="4603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冒泡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排序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原理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27283" y="3982991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29898" y="3999191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51613" y="3999120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2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29514" y="3978165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56616" y="3999191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7645" y="1551940"/>
            <a:ext cx="8324215" cy="37534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Demo {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main(String[]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		</a:t>
            </a:r>
            <a:r>
              <a:rPr lang="zh-CN" altLang="en-US" sz="1400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冒泡排序代码</a:t>
            </a:r>
            <a:endParaRPr lang="zh-CN" altLang="en-US" sz="1400" dirty="0">
              <a:solidFill>
                <a:srgbClr val="3F7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{24,68,80,57,13,99,234,1};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400" b="1" dirty="0" err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0;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- 1;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++){</a:t>
            </a:r>
            <a:r>
              <a:rPr lang="en-US" altLang="zh-CN" sz="1400" b="1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外循环次数</a:t>
            </a:r>
            <a:endParaRPr lang="zh-CN" altLang="en-US" sz="1400" b="1" dirty="0">
              <a:solidFill>
                <a:srgbClr val="3F7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sz="1400" b="1" dirty="0" err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0;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- 1 -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++){</a:t>
            </a:r>
            <a:r>
              <a:rPr lang="en-US" altLang="zh-CN" sz="1400" b="1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内循环次数</a:t>
            </a:r>
            <a:endParaRPr lang="zh-CN" altLang="en-US" sz="1400" b="1" dirty="0">
              <a:solidFill>
                <a:srgbClr val="3F7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en-US" altLang="zh-CN" sz="1400" b="1" dirty="0" err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&gt;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+ 1]){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	</a:t>
            </a:r>
            <a:r>
              <a:rPr lang="en-US" altLang="zh-CN" sz="1400" b="1" dirty="0" err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	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+ 1];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	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+ 1] = 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7440" y="82546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冒泡排序代码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6003" y="570866"/>
            <a:ext cx="3529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高级选择排序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原理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5855" y="1105535"/>
            <a:ext cx="9968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有数组元素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:{24,69,80,57,13}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，请对数组元素进行排序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选择排序：从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索引开始，依次和后面元素比较，小的往前放，第一次完毕，最小值出现在了最小索引处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5395" y="3001645"/>
            <a:ext cx="6790055" cy="148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6230" y="3001645"/>
            <a:ext cx="1137920" cy="9632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24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081780" y="3001645"/>
            <a:ext cx="1137920" cy="9632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69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26845" y="3000375"/>
            <a:ext cx="1137920" cy="9632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80</a:t>
            </a:r>
            <a:endParaRPr kumimoji="1"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835910" y="3001645"/>
            <a:ext cx="1137920" cy="962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57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070090" y="2953385"/>
            <a:ext cx="1137920" cy="9512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13</a:t>
            </a:r>
            <a:endParaRPr kumimoji="1"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256146" y="4609399"/>
            <a:ext cx="6790344" cy="121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0-1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0-2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0-4</a:t>
            </a:r>
            <a:endParaRPr kumimoji="1" lang="en-US" altLang="zh-CN" dirty="0"/>
          </a:p>
          <a:p>
            <a:r>
              <a:rPr kumimoji="1" lang="en-US" altLang="zh-CN" dirty="0"/>
              <a:t>2: 1-2,   1-3,   1-4</a:t>
            </a:r>
            <a:endParaRPr kumimoji="1" lang="en-US" altLang="zh-CN" dirty="0"/>
          </a:p>
          <a:p>
            <a:r>
              <a:rPr kumimoji="1" lang="en-US" altLang="zh-CN" dirty="0"/>
              <a:t>3: 2-3,   2-4</a:t>
            </a:r>
            <a:endParaRPr kumimoji="1" lang="en-US" altLang="zh-CN" dirty="0"/>
          </a:p>
          <a:p>
            <a:r>
              <a:rPr kumimoji="1" lang="en-US" altLang="zh-CN" dirty="0"/>
              <a:t>4: 3-4</a:t>
            </a:r>
            <a:endParaRPr kumimoji="1"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608438" y="4078346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007573" y="4078671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34368" y="4078600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2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34469" y="4078600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3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238736" y="4078671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10644" y="712881"/>
            <a:ext cx="2781531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数组高级选择排序代码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1337945"/>
            <a:ext cx="7294880" cy="418274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31400" y="640491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高级二分查找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原理图解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1545" y="1122680"/>
            <a:ext cx="1039368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二分查找又称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折半查找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优点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是比较次数少，查找速度快，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平均性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能好；其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缺点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是要求待查表为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有序表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。二分查找的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目的是查找元素的索引，有个前提是数组元素必须为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有序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545" y="2058670"/>
            <a:ext cx="6790055" cy="162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9890" y="2169265"/>
            <a:ext cx="605500" cy="537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11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336397" y="2837345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23186" y="2837981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31602" y="2837980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2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90913" y="2837979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3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13857" y="2837374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36044" y="2169265"/>
            <a:ext cx="605500" cy="537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22</a:t>
            </a:r>
            <a:endParaRPr kumimoji="1"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049458" y="2171072"/>
            <a:ext cx="605500" cy="537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33</a:t>
            </a:r>
            <a:endParaRPr kumimoji="1"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004406" y="2180638"/>
            <a:ext cx="605500" cy="537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44</a:t>
            </a:r>
            <a:endParaRPr kumimoji="1"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927350" y="2195786"/>
            <a:ext cx="605500" cy="537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55</a:t>
            </a:r>
            <a:endParaRPr kumimoji="1"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850172" y="2180277"/>
            <a:ext cx="605500" cy="537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66</a:t>
            </a:r>
            <a:endParaRPr kumimoji="1"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6742514" y="2220282"/>
            <a:ext cx="605500" cy="537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400" dirty="0"/>
              <a:t>77</a:t>
            </a:r>
            <a:endParaRPr kumimoji="1"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5936801" y="2861870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23590" y="2879619"/>
            <a:ext cx="432486" cy="25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348391" y="3325251"/>
            <a:ext cx="551964" cy="2362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/>
              <a:t>min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6505252" y="3038866"/>
            <a:ext cx="697793" cy="2073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/>
              <a:t>mid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6577965" y="3325495"/>
            <a:ext cx="678180" cy="221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/>
              <a:t>max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31611" y="3767896"/>
            <a:ext cx="2997937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p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0;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44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1;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50536" y="3990364"/>
            <a:ext cx="2997937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p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66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0;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66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44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1;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66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66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65701" y="2058641"/>
            <a:ext cx="2997937" cy="3785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p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88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0;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88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44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mide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4;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max)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88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66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6;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max)/2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88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76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mide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If(min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max){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-1;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87110" y="691686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数组高级二分查找代码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647" y="1400485"/>
            <a:ext cx="5245157" cy="459774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99525" y="699377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Arrays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的概述和方法使用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9524" y="1379162"/>
            <a:ext cx="7142206" cy="2739211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类概述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针对数组进行操作的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工具类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提供的方法都是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通过类方法调用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，因为构造方法被私有了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提供了排序，查找等功能。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文档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String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a)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void sort(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a)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binarySearch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a,int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key)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9524" y="4837067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强调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二分查找的返回值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如果它包含在数组中，则返回搜索键的索引；否则返回 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(-(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插入点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- 1)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WPS 演示</Application>
  <PresentationFormat>宽屏</PresentationFormat>
  <Paragraphs>284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137</cp:revision>
  <dcterms:created xsi:type="dcterms:W3CDTF">2015-05-05T08:02:00Z</dcterms:created>
  <dcterms:modified xsi:type="dcterms:W3CDTF">2018-02-01T07:20:09Z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