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62" r:id="rId4"/>
    <p:sldId id="263" r:id="rId5"/>
    <p:sldId id="264" r:id="rId7"/>
    <p:sldId id="265" r:id="rId8"/>
    <p:sldId id="27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Math </a:t>
            </a:r>
            <a:r>
              <a:rPr lang="zh-CN" altLang="en-US" dirty="0">
                <a:sym typeface="+mn-ea"/>
              </a:rPr>
              <a:t>类包含用于执行基本数学运算的方法，如初等指数、对数、平方根和三角函数。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abs(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a)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double </a:t>
            </a:r>
            <a:r>
              <a:rPr lang="en-US" altLang="zh-CN" u="sng" dirty="0">
                <a:sym typeface="+mn-ea"/>
              </a:rPr>
              <a:t>ceil(double a)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double floor(double a)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max(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a,int</a:t>
            </a:r>
            <a:r>
              <a:rPr lang="en-US" altLang="zh-CN" u="sng" dirty="0">
                <a:sym typeface="+mn-ea"/>
              </a:rPr>
              <a:t> b) min</a:t>
            </a:r>
            <a:r>
              <a:rPr lang="zh-CN" altLang="en-US" u="sng" dirty="0">
                <a:sym typeface="+mn-ea"/>
              </a:rPr>
              <a:t>自学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double </a:t>
            </a:r>
            <a:r>
              <a:rPr lang="en-US" altLang="zh-CN" u="sng" dirty="0">
                <a:sym typeface="+mn-ea"/>
              </a:rPr>
              <a:t>pow(double </a:t>
            </a:r>
            <a:r>
              <a:rPr lang="en-US" altLang="zh-CN" u="sng" dirty="0" err="1">
                <a:sym typeface="+mn-ea"/>
              </a:rPr>
              <a:t>a,double</a:t>
            </a:r>
            <a:r>
              <a:rPr lang="en-US" altLang="zh-CN" u="sng" dirty="0">
                <a:sym typeface="+mn-ea"/>
              </a:rPr>
              <a:t> b)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double random()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round(float a) </a:t>
            </a:r>
            <a:r>
              <a:rPr lang="zh-CN" altLang="en-US" u="sng" dirty="0">
                <a:sym typeface="+mn-ea"/>
              </a:rPr>
              <a:t>参数为</a:t>
            </a:r>
            <a:r>
              <a:rPr lang="en-US" altLang="zh-CN" u="sng" dirty="0">
                <a:sym typeface="+mn-ea"/>
              </a:rPr>
              <a:t>double</a:t>
            </a:r>
            <a:r>
              <a:rPr lang="zh-CN" altLang="en-US" u="sng" dirty="0">
                <a:sym typeface="+mn-ea"/>
              </a:rPr>
              <a:t>的自学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double </a:t>
            </a:r>
            <a:r>
              <a:rPr lang="en-US" altLang="zh-CN" u="sng" dirty="0" err="1">
                <a:sym typeface="+mn-ea"/>
              </a:rPr>
              <a:t>sqrt</a:t>
            </a:r>
            <a:r>
              <a:rPr lang="en-US" altLang="zh-CN" u="sng" dirty="0">
                <a:sym typeface="+mn-ea"/>
              </a:rPr>
              <a:t>(double a)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Math.abs</a:t>
            </a:r>
            <a:r>
              <a:rPr lang="en-US" altLang="zh-CN" b="1" i="1" dirty="0">
                <a:sym typeface="+mn-ea"/>
              </a:rPr>
              <a:t>(-10));//</a:t>
            </a:r>
            <a:r>
              <a:rPr lang="zh-CN" altLang="en-US" b="1" i="1" dirty="0">
                <a:sym typeface="+mn-ea"/>
              </a:rPr>
              <a:t>绝对值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Math.ceil</a:t>
            </a:r>
            <a:r>
              <a:rPr lang="en-US" altLang="zh-CN" b="1" i="1" dirty="0">
                <a:sym typeface="+mn-ea"/>
              </a:rPr>
              <a:t>(14.456));//</a:t>
            </a:r>
            <a:r>
              <a:rPr lang="zh-CN" altLang="en-US" b="1" i="1" dirty="0">
                <a:sym typeface="+mn-ea"/>
              </a:rPr>
              <a:t>向上取整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Math.floor</a:t>
            </a:r>
            <a:r>
              <a:rPr lang="en-US" altLang="zh-CN" b="1" i="1" dirty="0">
                <a:sym typeface="+mn-ea"/>
              </a:rPr>
              <a:t>(14.99));//</a:t>
            </a:r>
            <a:r>
              <a:rPr lang="zh-CN" altLang="en-US" b="1" i="1" dirty="0">
                <a:sym typeface="+mn-ea"/>
              </a:rPr>
              <a:t>向下取整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Math.max</a:t>
            </a:r>
            <a:r>
              <a:rPr lang="en-US" altLang="zh-CN" b="1" i="1" dirty="0">
                <a:sym typeface="+mn-ea"/>
              </a:rPr>
              <a:t>(12, 20));//</a:t>
            </a:r>
            <a:r>
              <a:rPr lang="zh-CN" altLang="en-US" b="1" i="1" dirty="0">
                <a:sym typeface="+mn-ea"/>
              </a:rPr>
              <a:t>最大值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Math.pow</a:t>
            </a:r>
            <a:r>
              <a:rPr lang="en-US" altLang="zh-CN" b="1" i="1" dirty="0">
                <a:sym typeface="+mn-ea"/>
              </a:rPr>
              <a:t>(2, 4));//</a:t>
            </a:r>
            <a:r>
              <a:rPr lang="zh-CN" altLang="en-US" b="1" i="1" dirty="0">
                <a:sym typeface="+mn-ea"/>
              </a:rPr>
              <a:t>指数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Math.random</a:t>
            </a:r>
            <a:r>
              <a:rPr lang="en-US" altLang="zh-CN" b="1" i="1" dirty="0">
                <a:sym typeface="+mn-ea"/>
              </a:rPr>
              <a:t>());//</a:t>
            </a:r>
            <a:r>
              <a:rPr lang="zh-CN" altLang="en-US" b="1" i="1" dirty="0">
                <a:sym typeface="+mn-ea"/>
              </a:rPr>
              <a:t>随机数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Math.round</a:t>
            </a:r>
            <a:r>
              <a:rPr lang="en-US" altLang="zh-CN" b="1" i="1" dirty="0">
                <a:sym typeface="+mn-ea"/>
              </a:rPr>
              <a:t>(0.62));//</a:t>
            </a:r>
            <a:r>
              <a:rPr lang="zh-CN" altLang="en-US" b="1" i="1" dirty="0">
                <a:sym typeface="+mn-ea"/>
              </a:rPr>
              <a:t>返回最接近参数的 </a:t>
            </a:r>
            <a:r>
              <a:rPr lang="en-US" altLang="zh-CN" b="1" i="1" dirty="0">
                <a:sym typeface="+mn-ea"/>
              </a:rPr>
              <a:t>long</a:t>
            </a:r>
            <a:r>
              <a:rPr lang="zh-CN" altLang="en-US" b="1" i="1" dirty="0">
                <a:sym typeface="+mn-ea"/>
              </a:rPr>
              <a:t>。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Math.round</a:t>
            </a:r>
            <a:r>
              <a:rPr lang="en-US" altLang="zh-CN" b="1" i="1" dirty="0">
                <a:sym typeface="+mn-ea"/>
              </a:rPr>
              <a:t>(0.12));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Math.sqrt</a:t>
            </a:r>
            <a:r>
              <a:rPr lang="en-US" altLang="zh-CN" b="1" i="1" dirty="0">
                <a:sym typeface="+mn-ea"/>
              </a:rPr>
              <a:t>(4));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Math.sqrt</a:t>
            </a:r>
            <a:r>
              <a:rPr lang="en-US" altLang="zh-CN" b="1" i="1" dirty="0">
                <a:sym typeface="+mn-ea"/>
              </a:rPr>
              <a:t>(144));//</a:t>
            </a:r>
            <a:r>
              <a:rPr lang="zh-CN" altLang="en-US" b="1" i="1" dirty="0">
                <a:sym typeface="+mn-ea"/>
              </a:rPr>
              <a:t>返回正确舍入的 </a:t>
            </a:r>
            <a:r>
              <a:rPr lang="en-US" altLang="zh-CN" b="1" i="1" dirty="0">
                <a:sym typeface="+mn-ea"/>
              </a:rPr>
              <a:t>double </a:t>
            </a:r>
            <a:r>
              <a:rPr lang="zh-CN" altLang="en-US" b="1" i="1" dirty="0">
                <a:sym typeface="+mn-ea"/>
              </a:rPr>
              <a:t>值的正平方根。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java.util.Random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Random</a:t>
            </a:r>
            <a:r>
              <a:rPr lang="zh-CN" altLang="en-US" dirty="0">
                <a:sym typeface="+mn-ea"/>
              </a:rPr>
              <a:t>类的概述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此类用于产生随机数如果用相同的种子创建两个 </a:t>
            </a:r>
            <a:r>
              <a:rPr lang="en-US" altLang="zh-CN" dirty="0">
                <a:sym typeface="+mn-ea"/>
              </a:rPr>
              <a:t>Random </a:t>
            </a:r>
            <a:r>
              <a:rPr lang="zh-CN" altLang="en-US" dirty="0">
                <a:sym typeface="+mn-ea"/>
              </a:rPr>
              <a:t>实例，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则对每个实例进行相同的方法调用序列，它们将生成并返回相同的数字序列。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Random()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Random(long seed)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nextInt</a:t>
            </a:r>
            <a:r>
              <a:rPr lang="en-US" altLang="zh-CN" u="sng" dirty="0">
                <a:sym typeface="+mn-ea"/>
              </a:rPr>
              <a:t>()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nextInt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n)(</a:t>
            </a:r>
            <a:r>
              <a:rPr lang="zh-CN" altLang="en-US" u="sng" dirty="0">
                <a:sym typeface="+mn-ea"/>
              </a:rPr>
              <a:t>重点掌握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Random </a:t>
            </a:r>
            <a:r>
              <a:rPr lang="en-US" altLang="zh-CN" u="sng" dirty="0">
                <a:sym typeface="+mn-ea"/>
              </a:rPr>
              <a:t>r = </a:t>
            </a:r>
            <a:r>
              <a:rPr lang="en-US" altLang="zh-CN" b="1" u="sng" dirty="0">
                <a:sym typeface="+mn-ea"/>
              </a:rPr>
              <a:t>new Random();//</a:t>
            </a:r>
            <a:r>
              <a:rPr lang="zh-CN" altLang="en-US" b="1" u="sng" dirty="0">
                <a:sym typeface="+mn-ea"/>
              </a:rPr>
              <a:t>使用纳秒指定种子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 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生成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zh-CN" altLang="en-US" u="sng" dirty="0">
                <a:sym typeface="+mn-ea"/>
              </a:rPr>
              <a:t>范围的随机数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r.nextInt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</a:t>
            </a:r>
            <a:r>
              <a:rPr lang="zh-CN" altLang="en-US" dirty="0">
                <a:sym typeface="+mn-ea"/>
              </a:rPr>
              <a:t>生成</a:t>
            </a:r>
            <a:r>
              <a:rPr lang="en-US" altLang="zh-CN" dirty="0">
                <a:sym typeface="+mn-ea"/>
              </a:rPr>
              <a:t>0~99</a:t>
            </a:r>
            <a:r>
              <a:rPr lang="zh-CN" altLang="en-US" dirty="0">
                <a:sym typeface="+mn-ea"/>
              </a:rPr>
              <a:t>的随机数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r.nextInt</a:t>
            </a:r>
            <a:r>
              <a:rPr lang="en-US" altLang="zh-CN" dirty="0">
                <a:sym typeface="+mn-ea"/>
              </a:rPr>
              <a:t>(100));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指定种子的随机对象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指定种子的</a:t>
            </a:r>
            <a:r>
              <a:rPr lang="en-US" altLang="zh-CN" dirty="0">
                <a:sym typeface="+mn-ea"/>
              </a:rPr>
              <a:t>Random</a:t>
            </a:r>
            <a:r>
              <a:rPr lang="zh-CN" altLang="en-US" dirty="0">
                <a:sym typeface="+mn-ea"/>
              </a:rPr>
              <a:t>生成的随机数是一样的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Random r1 = </a:t>
            </a:r>
            <a:r>
              <a:rPr lang="en-US" altLang="zh-CN" b="1" dirty="0">
                <a:sym typeface="+mn-ea"/>
              </a:rPr>
              <a:t>new Random(1000);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Random r2 = </a:t>
            </a:r>
            <a:r>
              <a:rPr lang="en-US" altLang="zh-CN" b="1" dirty="0">
                <a:sym typeface="+mn-ea"/>
              </a:rPr>
              <a:t>new Random(1000);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(r1.nextInt());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(r2.nextInt());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(r1.nextInt());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-1244746321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1060493871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System</a:t>
            </a:r>
            <a:r>
              <a:rPr lang="zh-CN" altLang="en-US" dirty="0">
                <a:sym typeface="+mn-ea"/>
              </a:rPr>
              <a:t>类的概述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System </a:t>
            </a:r>
            <a:r>
              <a:rPr lang="zh-CN" altLang="en-US" dirty="0">
                <a:sym typeface="+mn-ea"/>
              </a:rPr>
              <a:t>类包含一些有用的类字段和方法。它不能被实例化。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void </a:t>
            </a:r>
            <a:r>
              <a:rPr lang="en-US" altLang="zh-CN" u="sng" dirty="0" err="1">
                <a:sym typeface="+mn-ea"/>
              </a:rPr>
              <a:t>gc</a:t>
            </a:r>
            <a:r>
              <a:rPr lang="en-US" altLang="zh-CN" u="sng" dirty="0">
                <a:sym typeface="+mn-ea"/>
              </a:rPr>
              <a:t>()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void exit(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status)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long </a:t>
            </a:r>
            <a:r>
              <a:rPr lang="en-US" altLang="zh-CN" dirty="0" err="1">
                <a:sym typeface="+mn-ea"/>
              </a:rPr>
              <a:t>currentTimeMillis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u="sng" dirty="0" err="1">
                <a:sym typeface="+mn-ea"/>
              </a:rPr>
              <a:t>pubiic</a:t>
            </a:r>
            <a:r>
              <a:rPr lang="en-US" altLang="zh-CN" u="sng" dirty="0">
                <a:sym typeface="+mn-ea"/>
              </a:rPr>
              <a:t> static void </a:t>
            </a:r>
            <a:r>
              <a:rPr lang="en-US" altLang="zh-CN" u="sng" dirty="0" err="1">
                <a:sym typeface="+mn-ea"/>
              </a:rPr>
              <a:t>arraycopy</a:t>
            </a:r>
            <a:r>
              <a:rPr lang="en-US" altLang="zh-CN" u="sng" dirty="0">
                <a:sym typeface="+mn-ea"/>
              </a:rPr>
              <a:t>(Object </a:t>
            </a:r>
            <a:r>
              <a:rPr lang="en-US" altLang="zh-CN" u="sng" dirty="0" err="1">
                <a:sym typeface="+mn-ea"/>
              </a:rPr>
              <a:t>src</a:t>
            </a:r>
            <a:r>
              <a:rPr lang="en-US" altLang="zh-CN" u="sng" dirty="0">
                <a:sym typeface="+mn-ea"/>
              </a:rPr>
              <a:t>,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srcPos</a:t>
            </a:r>
            <a:r>
              <a:rPr lang="en-US" altLang="zh-CN" u="sng" dirty="0">
                <a:sym typeface="+mn-ea"/>
              </a:rPr>
              <a:t>, Object </a:t>
            </a:r>
            <a:r>
              <a:rPr lang="en-US" altLang="zh-CN" u="sng" dirty="0" err="1">
                <a:sym typeface="+mn-ea"/>
              </a:rPr>
              <a:t>dest</a:t>
            </a:r>
            <a:r>
              <a:rPr lang="en-US" altLang="zh-CN" u="sng" dirty="0">
                <a:sym typeface="+mn-ea"/>
              </a:rPr>
              <a:t>,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destPos</a:t>
            </a:r>
            <a:r>
              <a:rPr lang="en-US" altLang="zh-CN" u="sng" dirty="0">
                <a:sym typeface="+mn-ea"/>
              </a:rPr>
              <a:t>,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length)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test4();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test4(){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arr1 = {1,2,5,3,4,23,34};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arr2 = new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[5];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数组复制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从指定源数组中复制一个数组，复制从指定的位置开始，到目标数组的指定位置结束。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i="1" dirty="0" err="1">
                <a:sym typeface="+mn-ea"/>
              </a:rPr>
              <a:t>arraycopy</a:t>
            </a:r>
            <a:r>
              <a:rPr lang="en-US" altLang="zh-CN" i="1" dirty="0">
                <a:sym typeface="+mn-ea"/>
              </a:rPr>
              <a:t>(arr1, 0, arr2, 0, 4);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i="1" dirty="0" err="1">
                <a:sym typeface="+mn-ea"/>
              </a:rPr>
              <a:t>arraycopy</a:t>
            </a:r>
            <a:r>
              <a:rPr lang="en-US" altLang="zh-CN" i="1" dirty="0">
                <a:sym typeface="+mn-ea"/>
              </a:rPr>
              <a:t>(arr1, 0, arr2, 1, 4);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Arrays.toString</a:t>
            </a:r>
            <a:r>
              <a:rPr lang="en-US" altLang="zh-CN" b="1" i="1" dirty="0">
                <a:sym typeface="+mn-ea"/>
              </a:rPr>
              <a:t>(arr2));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返回以毫秒为单位的当前时间。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long time1 = </a:t>
            </a:r>
            <a:r>
              <a:rPr lang="en-US" altLang="zh-CN" b="1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currentTimeMillis</a:t>
            </a:r>
            <a:r>
              <a:rPr lang="en-US" altLang="zh-CN" b="1" i="1" dirty="0">
                <a:sym typeface="+mn-ea"/>
              </a:rPr>
              <a:t>();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&lt;1000000;i++){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1000</a:t>
            </a:r>
            <a:r>
              <a:rPr lang="zh-CN" altLang="en-US" dirty="0">
                <a:sym typeface="+mn-ea"/>
              </a:rPr>
              <a:t>个烟对象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new Cigarette();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long time2 = </a:t>
            </a:r>
            <a:r>
              <a:rPr lang="en-US" altLang="zh-CN" b="1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currentTimeMillis</a:t>
            </a:r>
            <a:r>
              <a:rPr lang="en-US" altLang="zh-CN" b="1" i="1" dirty="0">
                <a:sym typeface="+mn-ea"/>
              </a:rPr>
              <a:t>();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long </a:t>
            </a:r>
            <a:r>
              <a:rPr lang="en-US" altLang="zh-CN" b="1" dirty="0" err="1">
                <a:sym typeface="+mn-ea"/>
              </a:rPr>
              <a:t>spendTime</a:t>
            </a:r>
            <a:r>
              <a:rPr lang="en-US" altLang="zh-CN" b="1" dirty="0">
                <a:sym typeface="+mn-ea"/>
              </a:rPr>
              <a:t> = time2 - time1;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</a:t>
            </a:r>
            <a:r>
              <a:rPr lang="zh-CN" altLang="en-US" dirty="0">
                <a:sym typeface="+mn-ea"/>
              </a:rPr>
              <a:t>秒 </a:t>
            </a:r>
            <a:r>
              <a:rPr lang="en-US" altLang="zh-CN" dirty="0">
                <a:sym typeface="+mn-ea"/>
              </a:rPr>
              <a:t>= 1000</a:t>
            </a:r>
            <a:r>
              <a:rPr lang="zh-CN" altLang="en-US" dirty="0">
                <a:sym typeface="+mn-ea"/>
              </a:rPr>
              <a:t>毫秒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创建</a:t>
            </a:r>
            <a:r>
              <a:rPr lang="en-US" altLang="zh-CN" b="1" i="1" dirty="0">
                <a:sym typeface="+mn-ea"/>
              </a:rPr>
              <a:t>1000</a:t>
            </a:r>
            <a:r>
              <a:rPr lang="zh-CN" altLang="en-US" b="1" i="1" dirty="0">
                <a:sym typeface="+mn-ea"/>
              </a:rPr>
              <a:t>个烟对象花了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spendTime</a:t>
            </a:r>
            <a:r>
              <a:rPr lang="en-US" altLang="zh-CN" b="1" i="1" dirty="0">
                <a:sym typeface="+mn-ea"/>
              </a:rPr>
              <a:t> + "</a:t>
            </a:r>
            <a:r>
              <a:rPr lang="zh-CN" altLang="en-US" b="1" i="1" dirty="0">
                <a:sym typeface="+mn-ea"/>
              </a:rPr>
              <a:t>毫秒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i="1" dirty="0" err="1">
                <a:sym typeface="+mn-ea"/>
              </a:rPr>
              <a:t>exit</a:t>
            </a:r>
            <a:r>
              <a:rPr lang="en-US" altLang="zh-CN" i="1" dirty="0">
                <a:sym typeface="+mn-ea"/>
              </a:rPr>
              <a:t>(0);//</a:t>
            </a:r>
            <a:r>
              <a:rPr lang="zh-CN" altLang="en-US" i="1" dirty="0">
                <a:sym typeface="+mn-ea"/>
              </a:rPr>
              <a:t>非</a:t>
            </a:r>
            <a:r>
              <a:rPr lang="en-US" altLang="zh-CN" i="1" dirty="0">
                <a:sym typeface="+mn-ea"/>
              </a:rPr>
              <a:t>0</a:t>
            </a:r>
            <a:r>
              <a:rPr lang="zh-CN" altLang="en-US" i="1" dirty="0">
                <a:sym typeface="+mn-ea"/>
              </a:rPr>
              <a:t>为异常终止</a:t>
            </a:r>
            <a:r>
              <a:rPr lang="en-US" altLang="zh-CN" i="1" dirty="0">
                <a:sym typeface="+mn-ea"/>
              </a:rPr>
              <a:t>,</a:t>
            </a:r>
            <a:r>
              <a:rPr lang="zh-CN" altLang="en-US" i="1" dirty="0">
                <a:sym typeface="+mn-ea"/>
              </a:rPr>
              <a:t>程序终止，后面的代码不再执行</a:t>
            </a:r>
            <a:endParaRPr lang="zh-CN" altLang="en-US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("......");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 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10;i++){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new Cigarette();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i="1" dirty="0" err="1">
                <a:sym typeface="+mn-ea"/>
              </a:rPr>
              <a:t>gc</a:t>
            </a:r>
            <a:r>
              <a:rPr lang="en-US" altLang="zh-CN" i="1" dirty="0">
                <a:sym typeface="+mn-ea"/>
              </a:rPr>
              <a:t>();// </a:t>
            </a:r>
            <a:r>
              <a:rPr lang="zh-CN" altLang="en-US" i="1" dirty="0">
                <a:sym typeface="+mn-ea"/>
              </a:rPr>
              <a:t>运行垃圾回收器。叫系统回收垃圾，相当于叫保洁阿姨打扫卫生</a:t>
            </a:r>
            <a:endParaRPr lang="zh-CN" altLang="en-US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Cigarette{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对象从内存中销毁时，会调用</a:t>
            </a:r>
            <a:r>
              <a:rPr lang="en-US" altLang="zh-CN" dirty="0">
                <a:sym typeface="+mn-ea"/>
              </a:rPr>
              <a:t>finalize</a:t>
            </a:r>
            <a:r>
              <a:rPr lang="zh-CN" altLang="en-US" dirty="0">
                <a:sym typeface="+mn-ea"/>
              </a:rPr>
              <a:t>，由系统调用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protected void finalize()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烟头被清理了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BigInteger</a:t>
            </a:r>
            <a:r>
              <a:rPr lang="zh-CN" altLang="en-US" dirty="0">
                <a:sym typeface="+mn-ea"/>
              </a:rPr>
              <a:t>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可以让超过</a:t>
            </a:r>
            <a:r>
              <a:rPr lang="en-US" altLang="zh-CN" dirty="0">
                <a:sym typeface="+mn-ea"/>
              </a:rPr>
              <a:t>Integer</a:t>
            </a:r>
            <a:r>
              <a:rPr lang="zh-CN" altLang="en-US" dirty="0">
                <a:sym typeface="+mn-ea"/>
              </a:rPr>
              <a:t>范围内的数据进行运算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(String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add(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subtract(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multiply(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divide(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dirty="0" err="1">
                <a:sym typeface="+mn-ea"/>
              </a:rPr>
              <a:t>divideAndRemainder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dirty="0" err="1">
                <a:sym typeface="+mn-ea"/>
              </a:rPr>
              <a:t>long</a:t>
            </a:r>
            <a:r>
              <a:rPr lang="en-US" altLang="zh-CN" dirty="0">
                <a:sym typeface="+mn-ea"/>
              </a:rPr>
              <a:t> i1 = 12342342342342342233L;//</a:t>
            </a:r>
            <a:r>
              <a:rPr lang="en-US" altLang="zh-CN" dirty="0" err="1">
                <a:sym typeface="+mn-ea"/>
              </a:rPr>
              <a:t>long</a:t>
            </a:r>
            <a:r>
              <a:rPr lang="zh-CN" altLang="en-US" dirty="0">
                <a:sym typeface="+mn-ea"/>
              </a:rPr>
              <a:t>存不了这么大的整数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可用字符串存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i2 = "1234234234234234223334"; //</a:t>
            </a:r>
            <a:r>
              <a:rPr lang="zh-CN" altLang="en-US" u="sng" dirty="0">
                <a:sym typeface="+mn-ea"/>
              </a:rPr>
              <a:t>这样不好做运算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a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BigInteger</a:t>
            </a:r>
            <a:r>
              <a:rPr lang="en-US" altLang="zh-CN" b="1" dirty="0">
                <a:sym typeface="+mn-ea"/>
              </a:rPr>
              <a:t>("102");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 b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BigInteger</a:t>
            </a:r>
            <a:r>
              <a:rPr lang="en-US" altLang="zh-CN" b="1" dirty="0">
                <a:sym typeface="+mn-ea"/>
              </a:rPr>
              <a:t>("10");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a.add</a:t>
            </a:r>
            <a:r>
              <a:rPr lang="en-US" altLang="zh-CN" b="1" i="1" dirty="0">
                <a:sym typeface="+mn-ea"/>
              </a:rPr>
              <a:t>(b));//</a:t>
            </a:r>
            <a:r>
              <a:rPr lang="zh-CN" altLang="en-US" b="1" i="1" dirty="0">
                <a:sym typeface="+mn-ea"/>
              </a:rPr>
              <a:t>加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a.subtract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b</a:t>
            </a:r>
            <a:r>
              <a:rPr lang="en-US" altLang="zh-CN" b="1" i="1" dirty="0">
                <a:sym typeface="+mn-ea"/>
              </a:rPr>
              <a:t>));//</a:t>
            </a:r>
            <a:r>
              <a:rPr lang="zh-CN" altLang="en-US" b="1" i="1" dirty="0">
                <a:sym typeface="+mn-ea"/>
              </a:rPr>
              <a:t>减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a.multiply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b</a:t>
            </a:r>
            <a:r>
              <a:rPr lang="en-US" altLang="zh-CN" b="1" i="1" dirty="0">
                <a:sym typeface="+mn-ea"/>
              </a:rPr>
              <a:t>));//</a:t>
            </a:r>
            <a:r>
              <a:rPr lang="zh-CN" altLang="en-US" b="1" i="1" dirty="0">
                <a:sym typeface="+mn-ea"/>
              </a:rPr>
              <a:t>乘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a.divide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b</a:t>
            </a:r>
            <a:r>
              <a:rPr lang="en-US" altLang="zh-CN" b="1" i="1" dirty="0">
                <a:sym typeface="+mn-ea"/>
              </a:rPr>
              <a:t>));//</a:t>
            </a:r>
            <a:r>
              <a:rPr lang="zh-CN" altLang="en-US" b="1" i="1" dirty="0">
                <a:sym typeface="+mn-ea"/>
              </a:rPr>
              <a:t>除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BigInteger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dirty="0" err="1">
                <a:sym typeface="+mn-ea"/>
              </a:rPr>
              <a:t>bis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a.divideAndRemainder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);//</a:t>
            </a:r>
            <a:r>
              <a:rPr lang="zh-CN" altLang="en-US" dirty="0">
                <a:sym typeface="+mn-ea"/>
              </a:rPr>
              <a:t>把商和余数封装成一个数组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 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bis.length;i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bis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java.math.BigDecimal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zh-CN" altLang="en-US" dirty="0">
                <a:sym typeface="+mn-ea"/>
              </a:rPr>
              <a:t>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由于在运算的时候，</a:t>
            </a:r>
            <a:r>
              <a:rPr lang="en-US" altLang="zh-CN" dirty="0">
                <a:sym typeface="+mn-ea"/>
              </a:rPr>
              <a:t>float</a:t>
            </a:r>
            <a:r>
              <a:rPr lang="zh-CN" altLang="en-US" dirty="0">
                <a:sym typeface="+mn-ea"/>
              </a:rPr>
              <a:t>类型和</a:t>
            </a:r>
            <a:r>
              <a:rPr lang="en-US" altLang="zh-CN" dirty="0">
                <a:sym typeface="+mn-ea"/>
              </a:rPr>
              <a:t>double</a:t>
            </a:r>
            <a:r>
              <a:rPr lang="zh-CN" altLang="en-US" dirty="0">
                <a:sym typeface="+mn-ea"/>
              </a:rPr>
              <a:t>很容易丢失精度。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(10.0/3);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(2.0 - 1.1);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所以，为了能精确的表示、计算浮点数，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提供了</a:t>
            </a:r>
            <a:r>
              <a:rPr lang="en-US" altLang="zh-CN" dirty="0" err="1">
                <a:sym typeface="+mn-ea"/>
              </a:rPr>
              <a:t>BigDecimal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不可变的、任意精度的有符号十进制数。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(String </a:t>
            </a:r>
            <a:r>
              <a:rPr lang="en-US" altLang="zh-CN" u="sng" dirty="0" err="1">
                <a:sym typeface="+mn-ea"/>
              </a:rPr>
              <a:t>val</a:t>
            </a:r>
            <a:r>
              <a:rPr lang="en-US" altLang="zh-CN" u="sng" dirty="0">
                <a:sym typeface="+mn-ea"/>
              </a:rPr>
              <a:t>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add(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augend)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subtract(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subtrahend)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multiply(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multiplicand)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divide(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divisor)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</a:t>
            </a:r>
            <a:r>
              <a:rPr lang="en-US" altLang="zh-CN" b="1" i="1" dirty="0" err="1">
                <a:sym typeface="+mn-ea"/>
              </a:rPr>
              <a:t>A</a:t>
            </a:r>
            <a:r>
              <a:rPr lang="en-US" altLang="zh-CN" b="1" i="1" dirty="0">
                <a:sym typeface="+mn-ea"/>
              </a:rPr>
              <a:t>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a = new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(2.0);//</a:t>
            </a:r>
            <a:r>
              <a:rPr lang="zh-CN" altLang="en-US" dirty="0">
                <a:sym typeface="+mn-ea"/>
              </a:rPr>
              <a:t>此方法不推荐使用，了解即可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b = new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(1.1);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a.subtract</a:t>
            </a:r>
            <a:r>
              <a:rPr lang="en-US" altLang="zh-CN" dirty="0">
                <a:sym typeface="+mn-ea"/>
              </a:rPr>
              <a:t>(b));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</a:t>
            </a:r>
            <a:r>
              <a:rPr lang="en-US" altLang="zh-CN" b="1" i="1" dirty="0" err="1">
                <a:sym typeface="+mn-ea"/>
              </a:rPr>
              <a:t>B</a:t>
            </a:r>
            <a:r>
              <a:rPr lang="en-US" altLang="zh-CN" b="1" i="1" dirty="0">
                <a:sym typeface="+mn-ea"/>
              </a:rPr>
              <a:t>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new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("2.0");//</a:t>
            </a:r>
            <a:r>
              <a:rPr lang="zh-CN" altLang="en-US" dirty="0">
                <a:sym typeface="+mn-ea"/>
              </a:rPr>
              <a:t>此方法推荐使用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b = new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("1.1");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a.subtract</a:t>
            </a:r>
            <a:r>
              <a:rPr lang="en-US" altLang="zh-CN" dirty="0">
                <a:sym typeface="+mn-ea"/>
              </a:rPr>
              <a:t>(b));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("=======C=======");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此方法推荐使用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内部使用</a:t>
            </a:r>
            <a:r>
              <a:rPr lang="en-US" altLang="zh-CN" dirty="0" err="1">
                <a:sym typeface="+mn-ea"/>
              </a:rPr>
              <a:t>new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("2.0");</a:t>
            </a:r>
            <a:r>
              <a:rPr lang="zh-CN" altLang="en-US" dirty="0">
                <a:sym typeface="+mn-ea"/>
              </a:rPr>
              <a:t>创建对象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a =  </a:t>
            </a:r>
            <a:r>
              <a:rPr lang="en-US" altLang="zh-CN" dirty="0" err="1">
                <a:sym typeface="+mn-ea"/>
              </a:rPr>
              <a:t>BigDecimal.</a:t>
            </a:r>
            <a:r>
              <a:rPr lang="en-US" altLang="zh-CN" i="1" dirty="0" err="1">
                <a:sym typeface="+mn-ea"/>
              </a:rPr>
              <a:t>valueOf</a:t>
            </a:r>
            <a:r>
              <a:rPr lang="en-US" altLang="zh-CN" i="1" dirty="0">
                <a:sym typeface="+mn-ea"/>
              </a:rPr>
              <a:t>(2.0);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BigDecimal</a:t>
            </a:r>
            <a:r>
              <a:rPr lang="en-US" altLang="zh-CN" dirty="0">
                <a:sym typeface="+mn-ea"/>
              </a:rPr>
              <a:t> b =  </a:t>
            </a:r>
            <a:r>
              <a:rPr lang="en-US" altLang="zh-CN" dirty="0" err="1">
                <a:sym typeface="+mn-ea"/>
              </a:rPr>
              <a:t>BigDecimal.</a:t>
            </a:r>
            <a:r>
              <a:rPr lang="en-US" altLang="zh-CN" i="1" dirty="0" err="1">
                <a:sym typeface="+mn-ea"/>
              </a:rPr>
              <a:t>valueOf</a:t>
            </a:r>
            <a:r>
              <a:rPr lang="en-US" altLang="zh-CN" i="1" dirty="0">
                <a:sym typeface="+mn-ea"/>
              </a:rPr>
              <a:t>(1.1);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a.subtract</a:t>
            </a:r>
            <a:r>
              <a:rPr lang="en-US" altLang="zh-CN" b="1" i="1" dirty="0">
                <a:sym typeface="+mn-ea"/>
              </a:rPr>
              <a:t>(b));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在做金融想着的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时，计算小数点时，要用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下面的方案来实现，切记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要小数点非常精确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java.util.Date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类 </a:t>
            </a:r>
            <a:r>
              <a:rPr lang="en-US" altLang="zh-CN" dirty="0">
                <a:sym typeface="+mn-ea"/>
              </a:rPr>
              <a:t>Date </a:t>
            </a:r>
            <a:r>
              <a:rPr lang="zh-CN" altLang="en-US" dirty="0">
                <a:sym typeface="+mn-ea"/>
              </a:rPr>
              <a:t>表示特定的瞬间，精确到毫秒。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Date()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Date(long date)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long </a:t>
            </a:r>
            <a:r>
              <a:rPr lang="en-US" altLang="zh-CN" dirty="0" err="1">
                <a:sym typeface="+mn-ea"/>
              </a:rPr>
              <a:t>getTime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void </a:t>
            </a:r>
            <a:r>
              <a:rPr lang="en-US" altLang="zh-CN" dirty="0" err="1">
                <a:sym typeface="+mn-ea"/>
              </a:rPr>
              <a:t>setTime</a:t>
            </a:r>
            <a:r>
              <a:rPr lang="en-US" altLang="zh-CN" dirty="0">
                <a:sym typeface="+mn-ea"/>
              </a:rPr>
              <a:t>(long time)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Date d = </a:t>
            </a:r>
            <a:r>
              <a:rPr lang="en-US" altLang="zh-CN" b="1" dirty="0">
                <a:sym typeface="+mn-ea"/>
              </a:rPr>
              <a:t>new Date();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</a:t>
            </a:r>
            <a:r>
              <a:rPr lang="en-US" altLang="zh-CN" dirty="0" err="1">
                <a:sym typeface="+mn-ea"/>
              </a:rPr>
              <a:t>Mon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星期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</a:t>
            </a:r>
            <a:r>
              <a:rPr lang="en-US" altLang="zh-CN" dirty="0" err="1">
                <a:sym typeface="+mn-ea"/>
              </a:rPr>
              <a:t>Mar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20  </a:t>
            </a:r>
            <a:r>
              <a:rPr lang="zh-CN" altLang="en-US" dirty="0">
                <a:sym typeface="+mn-ea"/>
              </a:rPr>
              <a:t>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21:15:33 </a:t>
            </a:r>
            <a:r>
              <a:rPr lang="zh-CN" altLang="en-US" dirty="0">
                <a:sym typeface="+mn-ea"/>
              </a:rPr>
              <a:t>时间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CST </a:t>
            </a:r>
            <a:r>
              <a:rPr lang="zh-CN" altLang="en-US" dirty="0">
                <a:sym typeface="+mn-ea"/>
              </a:rPr>
              <a:t>时区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2017 </a:t>
            </a:r>
            <a:r>
              <a:rPr lang="zh-CN" altLang="en-US" dirty="0">
                <a:sym typeface="+mn-ea"/>
              </a:rPr>
              <a:t>年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(d);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这两个方法都是获取毫秒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d.getTime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返回的毫秒数是从</a:t>
            </a:r>
            <a:r>
              <a:rPr lang="en-US" altLang="zh-CN" dirty="0">
                <a:sym typeface="+mn-ea"/>
              </a:rPr>
              <a:t>1970, 00:00:00</a:t>
            </a:r>
            <a:r>
              <a:rPr lang="zh-CN" altLang="en-US" dirty="0">
                <a:sym typeface="+mn-ea"/>
              </a:rPr>
              <a:t>开始算的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System.currentTimeMillis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Date d1 = </a:t>
            </a:r>
            <a:r>
              <a:rPr lang="en-US" altLang="zh-CN" b="1" dirty="0">
                <a:sym typeface="+mn-ea"/>
              </a:rPr>
              <a:t>new Date(0);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d1.setTime(1000);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(d1);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</a:t>
            </a:r>
            <a:r>
              <a:rPr lang="en-US" altLang="zh-CN" b="1" dirty="0" err="1">
                <a:sym typeface="+mn-ea"/>
              </a:rPr>
              <a:t>ParseException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DateFormat</a:t>
            </a:r>
            <a:r>
              <a:rPr lang="zh-CN" altLang="en-US" dirty="0">
                <a:sym typeface="+mn-ea"/>
              </a:rPr>
              <a:t>类的概述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DateFormat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是日期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时间格式化子类的抽象类，它以与语言无关的方式格式化并解析日期或时间。是抽象类，所以使用其子类</a:t>
            </a:r>
            <a:r>
              <a:rPr lang="en-US" altLang="zh-CN" dirty="0" err="1">
                <a:sym typeface="+mn-ea"/>
              </a:rPr>
              <a:t>SimpleDateFormat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SimpleDateFormat</a:t>
            </a:r>
            <a:r>
              <a:rPr lang="zh-CN" altLang="en-US" dirty="0">
                <a:sym typeface="+mn-ea"/>
              </a:rPr>
              <a:t>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SimpleDateFormat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SimpleDateFormat</a:t>
            </a:r>
            <a:r>
              <a:rPr lang="en-US" altLang="zh-CN" dirty="0">
                <a:sym typeface="+mn-ea"/>
              </a:rPr>
              <a:t>(String pattern)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final String format(Date date)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Date parse(String source)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时间字符串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"2017/03/20 21:44:13";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str</a:t>
            </a:r>
            <a:r>
              <a:rPr lang="en-US" altLang="zh-CN" u="sng" dirty="0">
                <a:sym typeface="+mn-ea"/>
              </a:rPr>
              <a:t> = "2017-03-20 21:44:13";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时间字符串转成</a:t>
            </a:r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类型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SimpleDateFormat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fmt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SimpleDateFormat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yyyy</a:t>
            </a:r>
            <a:r>
              <a:rPr lang="en-US" altLang="zh-CN" b="1" dirty="0">
                <a:sym typeface="+mn-ea"/>
              </a:rPr>
              <a:t>/MM/</a:t>
            </a:r>
            <a:r>
              <a:rPr lang="en-US" altLang="zh-CN" b="1" dirty="0" err="1">
                <a:sym typeface="+mn-ea"/>
              </a:rPr>
              <a:t>dd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HH:mm:ss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Date d = </a:t>
            </a:r>
            <a:r>
              <a:rPr lang="en-US" altLang="zh-CN" dirty="0" err="1">
                <a:sym typeface="+mn-ea"/>
              </a:rPr>
              <a:t>fmt.parse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);//</a:t>
            </a:r>
            <a:r>
              <a:rPr lang="zh-CN" altLang="en-US" dirty="0">
                <a:sym typeface="+mn-ea"/>
              </a:rPr>
              <a:t>异常先不管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(d);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Date d = </a:t>
            </a:r>
            <a:r>
              <a:rPr lang="en-US" altLang="zh-CN" b="1" dirty="0">
                <a:sym typeface="+mn-ea"/>
              </a:rPr>
              <a:t>new Date();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//2017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03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04</a:t>
            </a:r>
            <a:r>
              <a:rPr lang="zh-CN" altLang="en-US" dirty="0">
                <a:sym typeface="+mn-ea"/>
              </a:rPr>
              <a:t>日 </a:t>
            </a:r>
            <a:r>
              <a:rPr lang="en-US" altLang="zh-CN" dirty="0">
                <a:sym typeface="+mn-ea"/>
              </a:rPr>
              <a:t>21:37:46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//2017/03/04</a:t>
            </a:r>
            <a:r>
              <a:rPr lang="zh-CN" altLang="en-US" dirty="0">
                <a:sym typeface="+mn-ea"/>
              </a:rPr>
              <a:t>日 </a:t>
            </a:r>
            <a:r>
              <a:rPr lang="en-US" altLang="zh-CN" dirty="0">
                <a:sym typeface="+mn-ea"/>
              </a:rPr>
              <a:t>21:37:46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//2017-03-04</a:t>
            </a:r>
            <a:r>
              <a:rPr lang="zh-CN" altLang="en-US" dirty="0">
                <a:sym typeface="+mn-ea"/>
              </a:rPr>
              <a:t>日 </a:t>
            </a:r>
            <a:r>
              <a:rPr lang="en-US" altLang="zh-CN" dirty="0">
                <a:sym typeface="+mn-ea"/>
              </a:rPr>
              <a:t>21:37:46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(d);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SimpleDateFormat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fmt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SimpleDateFormat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yyyy</a:t>
            </a:r>
            <a:r>
              <a:rPr lang="en-US" altLang="zh-CN" b="1" dirty="0">
                <a:sym typeface="+mn-ea"/>
              </a:rPr>
              <a:t>/MM/</a:t>
            </a:r>
            <a:r>
              <a:rPr lang="en-US" altLang="zh-CN" b="1" dirty="0" err="1">
                <a:sym typeface="+mn-ea"/>
              </a:rPr>
              <a:t>dd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HH:mm:ss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fmt.format</a:t>
            </a:r>
            <a:r>
              <a:rPr lang="en-US" altLang="zh-CN" dirty="0">
                <a:sym typeface="+mn-ea"/>
              </a:rPr>
              <a:t>(d);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Date d = </a:t>
            </a:r>
            <a:r>
              <a:rPr lang="en-US" altLang="zh-CN" b="1" dirty="0">
                <a:sym typeface="+mn-ea"/>
              </a:rPr>
              <a:t>new Date();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d</a:t>
            </a:r>
            <a:r>
              <a:rPr lang="en-US" altLang="zh-CN" b="1" i="1" dirty="0">
                <a:sym typeface="+mn-ea"/>
              </a:rPr>
              <a:t>);//2017</a:t>
            </a:r>
            <a:r>
              <a:rPr lang="zh-CN" altLang="en-US" b="1" i="1" dirty="0">
                <a:sym typeface="+mn-ea"/>
              </a:rPr>
              <a:t>年</a:t>
            </a:r>
            <a:r>
              <a:rPr lang="en-US" altLang="zh-CN" b="1" i="1" dirty="0">
                <a:sym typeface="+mn-ea"/>
              </a:rPr>
              <a:t>03</a:t>
            </a:r>
            <a:r>
              <a:rPr lang="zh-CN" altLang="en-US" b="1" i="1" dirty="0">
                <a:sym typeface="+mn-ea"/>
              </a:rPr>
              <a:t>月</a:t>
            </a:r>
            <a:r>
              <a:rPr lang="en-US" altLang="zh-CN" b="1" i="1" dirty="0">
                <a:sym typeface="+mn-ea"/>
              </a:rPr>
              <a:t>04</a:t>
            </a:r>
            <a:r>
              <a:rPr lang="zh-CN" altLang="en-US" b="1" i="1" dirty="0">
                <a:sym typeface="+mn-ea"/>
              </a:rPr>
              <a:t>日 </a:t>
            </a:r>
            <a:r>
              <a:rPr lang="en-US" altLang="zh-CN" b="1" i="1" dirty="0">
                <a:sym typeface="+mn-ea"/>
              </a:rPr>
              <a:t>21:37:46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SimpleDateFormat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fmt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SimpleDateFormat</a:t>
            </a:r>
            <a:r>
              <a:rPr lang="en-US" altLang="zh-CN" b="1" dirty="0">
                <a:sym typeface="+mn-ea"/>
              </a:rPr>
              <a:t>();//</a:t>
            </a:r>
            <a:r>
              <a:rPr lang="zh-CN" altLang="en-US" b="1" dirty="0">
                <a:sym typeface="+mn-ea"/>
              </a:rPr>
              <a:t>默认时间格式</a:t>
            </a:r>
            <a:r>
              <a:rPr lang="en-US" altLang="zh-CN" b="1" dirty="0">
                <a:sym typeface="+mn-ea"/>
              </a:rPr>
              <a:t>17-3-20 </a:t>
            </a:r>
            <a:r>
              <a:rPr lang="zh-CN" altLang="en-US" b="1" dirty="0">
                <a:sym typeface="+mn-ea"/>
              </a:rPr>
              <a:t>下午</a:t>
            </a:r>
            <a:r>
              <a:rPr lang="en-US" altLang="zh-CN" b="1" dirty="0">
                <a:sym typeface="+mn-ea"/>
              </a:rPr>
              <a:t>9:40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fmt.format</a:t>
            </a:r>
            <a:r>
              <a:rPr lang="en-US" altLang="zh-CN" dirty="0">
                <a:sym typeface="+mn-ea"/>
              </a:rPr>
              <a:t>(d);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Calendar</a:t>
            </a:r>
            <a:r>
              <a:rPr lang="zh-CN" altLang="en-US" dirty="0">
                <a:sym typeface="+mn-ea"/>
              </a:rPr>
              <a:t>类的概述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1.Calendar </a:t>
            </a:r>
            <a:r>
              <a:rPr lang="zh-CN" altLang="en-US" dirty="0">
                <a:sym typeface="+mn-ea"/>
              </a:rPr>
              <a:t>类是一个抽象类，它为特定瞬间与一组诸如 </a:t>
            </a:r>
            <a:r>
              <a:rPr lang="en-US" altLang="zh-CN" dirty="0">
                <a:sym typeface="+mn-ea"/>
              </a:rPr>
              <a:t>YEAR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MONTH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DAY_OF_MONTH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HOUR </a:t>
            </a:r>
            <a:r>
              <a:rPr lang="zh-CN" altLang="en-US" dirty="0">
                <a:sym typeface="+mn-ea"/>
              </a:rPr>
              <a:t>等日历字段之间的转换提供了一些方法，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并为操作日历字段（例如获得下星期的日期）提供了一些方法。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2.Calendar</a:t>
            </a:r>
            <a:r>
              <a:rPr lang="zh-CN" altLang="en-US" dirty="0">
                <a:sym typeface="+mn-ea"/>
              </a:rPr>
              <a:t>不能直接创建对象，因为他是一个抽象类，只能通过</a:t>
            </a:r>
            <a:r>
              <a:rPr lang="en-US" altLang="zh-CN" dirty="0" err="1">
                <a:sym typeface="+mn-ea"/>
              </a:rPr>
              <a:t>getInstance</a:t>
            </a:r>
            <a:r>
              <a:rPr lang="zh-CN" altLang="en-US" dirty="0">
                <a:sym typeface="+mn-ea"/>
              </a:rPr>
              <a:t>来获取子类对象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3.Date</a:t>
            </a:r>
            <a:r>
              <a:rPr lang="zh-CN" altLang="en-US" dirty="0">
                <a:sym typeface="+mn-ea"/>
              </a:rPr>
              <a:t>的很多构造方法被</a:t>
            </a:r>
            <a:r>
              <a:rPr lang="en-US" altLang="zh-CN" dirty="0">
                <a:sym typeface="+mn-ea"/>
              </a:rPr>
              <a:t>Calendar</a:t>
            </a:r>
            <a:r>
              <a:rPr lang="zh-CN" altLang="en-US" dirty="0">
                <a:sym typeface="+mn-ea"/>
              </a:rPr>
              <a:t>取代了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成员方法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static Calendar </a:t>
            </a:r>
            <a:r>
              <a:rPr lang="en-US" altLang="zh-CN" dirty="0" err="1">
                <a:sym typeface="+mn-ea"/>
              </a:rPr>
              <a:t>getInstance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get(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field)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获取日历对象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Calendar c = </a:t>
            </a:r>
            <a:r>
              <a:rPr lang="en-US" altLang="zh-CN" dirty="0" err="1">
                <a:sym typeface="+mn-ea"/>
              </a:rPr>
              <a:t>Calendar.</a:t>
            </a:r>
            <a:r>
              <a:rPr lang="en-US" altLang="zh-CN" i="1" dirty="0" err="1">
                <a:sym typeface="+mn-ea"/>
              </a:rPr>
              <a:t>getInstance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Calendar.YEAR</a:t>
            </a:r>
            <a:r>
              <a:rPr lang="en-US" altLang="zh-CN" b="1" i="1" dirty="0">
                <a:sym typeface="+mn-ea"/>
              </a:rPr>
              <a:t>) + "</a:t>
            </a:r>
            <a:r>
              <a:rPr lang="zh-CN" altLang="en-US" b="1" i="1" dirty="0">
                <a:sym typeface="+mn-ea"/>
              </a:rPr>
              <a:t>年</a:t>
            </a:r>
            <a:r>
              <a:rPr lang="en-US" altLang="zh-CN" b="1" i="1" dirty="0">
                <a:sym typeface="+mn-ea"/>
              </a:rPr>
              <a:t>");//</a:t>
            </a:r>
            <a:r>
              <a:rPr lang="zh-CN" altLang="en-US" b="1" i="1" dirty="0">
                <a:sym typeface="+mn-ea"/>
              </a:rPr>
              <a:t>年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Calendar.MONTH</a:t>
            </a:r>
            <a:r>
              <a:rPr lang="en-US" altLang="zh-CN" b="1" i="1" dirty="0">
                <a:sym typeface="+mn-ea"/>
              </a:rPr>
              <a:t>) + "</a:t>
            </a:r>
            <a:r>
              <a:rPr lang="zh-CN" altLang="en-US" b="1" i="1" dirty="0">
                <a:sym typeface="+mn-ea"/>
              </a:rPr>
              <a:t>月</a:t>
            </a:r>
            <a:r>
              <a:rPr lang="en-US" altLang="zh-CN" b="1" i="1" dirty="0">
                <a:sym typeface="+mn-ea"/>
              </a:rPr>
              <a:t>");//</a:t>
            </a:r>
            <a:r>
              <a:rPr lang="zh-CN" altLang="en-US" b="1" i="1" dirty="0">
                <a:sym typeface="+mn-ea"/>
              </a:rPr>
              <a:t>月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Calendar.DAY_OF_MONTH</a:t>
            </a:r>
            <a:r>
              <a:rPr lang="en-US" altLang="zh-CN" b="1" i="1" dirty="0">
                <a:sym typeface="+mn-ea"/>
              </a:rPr>
              <a:t>) + "</a:t>
            </a:r>
            <a:r>
              <a:rPr lang="zh-CN" altLang="en-US" b="1" i="1" dirty="0">
                <a:sym typeface="+mn-ea"/>
              </a:rPr>
              <a:t>日</a:t>
            </a:r>
            <a:r>
              <a:rPr lang="en-US" altLang="zh-CN" b="1" i="1" dirty="0">
                <a:sym typeface="+mn-ea"/>
              </a:rPr>
              <a:t>");//</a:t>
            </a:r>
            <a:r>
              <a:rPr lang="zh-CN" altLang="en-US" b="1" i="1" dirty="0">
                <a:sym typeface="+mn-ea"/>
              </a:rPr>
              <a:t>日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getWeek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Calendar.DAY_OF_WEEK</a:t>
            </a:r>
            <a:r>
              <a:rPr lang="en-US" altLang="zh-CN" b="1" i="1" dirty="0">
                <a:sym typeface="+mn-ea"/>
              </a:rPr>
              <a:t>)));//</a:t>
            </a:r>
            <a:r>
              <a:rPr lang="zh-CN" altLang="en-US" b="1" i="1" dirty="0">
                <a:sym typeface="+mn-ea"/>
              </a:rPr>
              <a:t>一周中的第几天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Calendar.WEEK_OF_MONTH</a:t>
            </a:r>
            <a:r>
              <a:rPr lang="en-US" altLang="zh-CN" b="1" i="1" dirty="0">
                <a:sym typeface="+mn-ea"/>
              </a:rPr>
              <a:t>));//</a:t>
            </a:r>
            <a:r>
              <a:rPr lang="zh-CN" altLang="en-US" b="1" i="1" dirty="0">
                <a:sym typeface="+mn-ea"/>
              </a:rPr>
              <a:t>一月中的第几周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Calendar.WEEK_OF_YEAR</a:t>
            </a:r>
            <a:r>
              <a:rPr lang="en-US" altLang="zh-CN" b="1" i="1" dirty="0">
                <a:sym typeface="+mn-ea"/>
              </a:rPr>
              <a:t>));//</a:t>
            </a:r>
            <a:r>
              <a:rPr lang="zh-CN" altLang="en-US" b="1" i="1" dirty="0">
                <a:sym typeface="+mn-ea"/>
              </a:rPr>
              <a:t>一年中的第几周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String </a:t>
            </a:r>
            <a:r>
              <a:rPr lang="en-US" altLang="zh-CN" b="1" dirty="0" err="1">
                <a:sym typeface="+mn-ea"/>
              </a:rPr>
              <a:t>getWeek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index){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dirty="0" err="1">
                <a:sym typeface="+mn-ea"/>
              </a:rPr>
              <a:t>weeks</a:t>
            </a:r>
            <a:r>
              <a:rPr lang="en-US" altLang="zh-CN" dirty="0">
                <a:sym typeface="+mn-ea"/>
              </a:rPr>
              <a:t> = {"","</a:t>
            </a:r>
            <a:r>
              <a:rPr lang="zh-CN" altLang="en-US" dirty="0">
                <a:sym typeface="+mn-ea"/>
              </a:rPr>
              <a:t>星期日</a:t>
            </a:r>
            <a:r>
              <a:rPr lang="en-US" altLang="zh-CN" dirty="0">
                <a:sym typeface="+mn-ea"/>
              </a:rPr>
              <a:t>","</a:t>
            </a:r>
            <a:r>
              <a:rPr lang="zh-CN" altLang="en-US" dirty="0">
                <a:sym typeface="+mn-ea"/>
              </a:rPr>
              <a:t>星期一</a:t>
            </a:r>
            <a:r>
              <a:rPr lang="en-US" altLang="zh-CN" dirty="0">
                <a:sym typeface="+mn-ea"/>
              </a:rPr>
              <a:t>","</a:t>
            </a:r>
            <a:r>
              <a:rPr lang="zh-CN" altLang="en-US" dirty="0">
                <a:sym typeface="+mn-ea"/>
              </a:rPr>
              <a:t>星期二</a:t>
            </a:r>
            <a:r>
              <a:rPr lang="en-US" altLang="zh-CN" dirty="0">
                <a:sym typeface="+mn-ea"/>
              </a:rPr>
              <a:t>","</a:t>
            </a:r>
            <a:r>
              <a:rPr lang="zh-CN" altLang="en-US" dirty="0">
                <a:sym typeface="+mn-ea"/>
              </a:rPr>
              <a:t>星期三</a:t>
            </a:r>
            <a:r>
              <a:rPr lang="en-US" altLang="zh-CN" dirty="0">
                <a:sym typeface="+mn-ea"/>
              </a:rPr>
              <a:t>","</a:t>
            </a:r>
            <a:r>
              <a:rPr lang="zh-CN" altLang="en-US" dirty="0">
                <a:sym typeface="+mn-ea"/>
              </a:rPr>
              <a:t>星期四</a:t>
            </a:r>
            <a:r>
              <a:rPr lang="en-US" altLang="zh-CN" dirty="0">
                <a:sym typeface="+mn-ea"/>
              </a:rPr>
              <a:t>","</a:t>
            </a:r>
            <a:r>
              <a:rPr lang="zh-CN" altLang="en-US" dirty="0">
                <a:sym typeface="+mn-ea"/>
              </a:rPr>
              <a:t>星期五</a:t>
            </a:r>
            <a:r>
              <a:rPr lang="en-US" altLang="zh-CN" dirty="0">
                <a:sym typeface="+mn-ea"/>
              </a:rPr>
              <a:t>","</a:t>
            </a:r>
            <a:r>
              <a:rPr lang="zh-CN" altLang="en-US" dirty="0">
                <a:sym typeface="+mn-ea"/>
              </a:rPr>
              <a:t>星期六</a:t>
            </a:r>
            <a:r>
              <a:rPr lang="en-US" altLang="zh-CN" dirty="0">
                <a:sym typeface="+mn-ea"/>
              </a:rPr>
              <a:t>"};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weeks[index];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1657" y="702428"/>
            <a:ext cx="7788166" cy="46166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SimpleDateFormat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类实现日期和字符串的相互转换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1570" y="1348740"/>
            <a:ext cx="9632950" cy="3830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DateFormat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DateFormat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是日期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时间格式化子类的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，用于格式化并解析日期或时间。它是一个抽象类，所以使用其子类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SimpleDateFormat</a:t>
            </a:r>
            <a:endParaRPr lang="en-US" altLang="zh-CN" b="1" dirty="0" err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SimpleDateFormat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pattern)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String format(Date date)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Date parse(String source)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23" y="1037523"/>
            <a:ext cx="7461647" cy="478198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9180" y="864411"/>
            <a:ext cx="582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课堂案例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计算自己来到这个世界多少天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1560195"/>
            <a:ext cx="7888605" cy="3362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86513" y="601847"/>
            <a:ext cx="5397631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Calendar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类的概述和获取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日期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的方法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6230" y="1543685"/>
            <a:ext cx="9585960" cy="2999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Calendar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Calendar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类是一个抽象类，它为特定瞬间与一组诸如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YEAR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MONTH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DAY_OF_MONTH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HOUR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等日历字段之间的转换提供了一些方法，并为操作日历字段（例如获得下星期的日期）提供了一些方法。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Calendar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getInstance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get(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field)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6512" y="4978444"/>
            <a:ext cx="663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获取月份时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月，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月，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月，以此类推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获取星期时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：周日，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：周一，。。。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：周六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3233420"/>
            <a:ext cx="3778250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10135" y="453674"/>
            <a:ext cx="5377180" cy="64516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Calendar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add()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set()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135" y="1298794"/>
            <a:ext cx="7100654" cy="474191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4118" y="626089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如何获取任意年份是平年还是闰年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4140" y="1382395"/>
            <a:ext cx="8521700" cy="461581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public static void main(String[] 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args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) {</a:t>
            </a:r>
            <a:endParaRPr lang="zh-CN" altLang="en-US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//1.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指定年份</a:t>
            </a:r>
            <a:endParaRPr lang="zh-CN" altLang="en-US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int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year = 2016;</a:t>
            </a:r>
            <a:endParaRPr lang="en-US" altLang="zh-CN" sz="1400" b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//2.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设置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Calendar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为指定年份：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月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号</a:t>
            </a:r>
            <a:endParaRPr lang="zh-CN" altLang="en-US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Calendar c =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Calendar.</a:t>
            </a:r>
            <a:r>
              <a:rPr lang="en-US" altLang="zh-CN" sz="1400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getInstance</a:t>
            </a:r>
            <a:r>
              <a:rPr lang="en-US" altLang="zh-CN" sz="1400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();</a:t>
            </a:r>
            <a:endParaRPr lang="en-US" altLang="zh-CN" sz="1400" i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endParaRPr lang="en-US" altLang="zh-CN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//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注意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0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月，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月，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2:3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月</a:t>
            </a:r>
            <a:endParaRPr lang="zh-CN" altLang="en-US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c.set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(year, 2, 1);</a:t>
            </a:r>
            <a:endParaRPr lang="en-US" altLang="zh-CN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endParaRPr lang="en-US" altLang="zh-CN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//3.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日期减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endParaRPr lang="en-US" altLang="zh-CN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c.add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Calendar.</a:t>
            </a:r>
            <a:r>
              <a:rPr lang="en-US" altLang="zh-CN" sz="1400" b="1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DAY_OF_MONTH</a:t>
            </a:r>
            <a:r>
              <a:rPr lang="en-US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, -1);</a:t>
            </a:r>
            <a:endParaRPr lang="en-US" altLang="zh-CN" sz="1400" b="1" i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endParaRPr lang="en-US" altLang="zh-CN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//4.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然后判断日期是多少，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29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闰年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否则，平年</a:t>
            </a:r>
            <a:endParaRPr lang="zh-CN" altLang="en-US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int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date = 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c.get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Calendar.</a:t>
            </a:r>
            <a:r>
              <a:rPr lang="en-US" altLang="zh-CN" sz="1400" b="1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DATE</a:t>
            </a:r>
            <a:r>
              <a:rPr lang="en-US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);</a:t>
            </a:r>
            <a:endParaRPr lang="en-US" altLang="zh-CN" sz="1400" b="1" i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if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date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== 29){</a:t>
            </a:r>
            <a:endParaRPr lang="en-US" altLang="zh-CN" sz="1400" b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	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System.</a:t>
            </a:r>
            <a:r>
              <a:rPr lang="en-US" altLang="zh-CN" sz="1400" b="1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out.println</a:t>
            </a:r>
            <a:r>
              <a:rPr lang="en-US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(year + "</a:t>
            </a:r>
            <a:r>
              <a:rPr lang="zh-CN" altLang="en-US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年是闰年</a:t>
            </a:r>
            <a:r>
              <a:rPr lang="en-US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");</a:t>
            </a:r>
            <a:endParaRPr lang="en-US" altLang="zh-CN" sz="1400" b="1" i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da-DK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}</a:t>
            </a:r>
            <a:r>
              <a:rPr lang="da-DK" altLang="zh-CN" sz="1400" b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else</a:t>
            </a:r>
            <a:r>
              <a:rPr lang="da-DK" altLang="zh-CN" sz="1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endParaRPr lang="da-DK" altLang="zh-CN" sz="1400" b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da-DK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	</a:t>
            </a:r>
            <a:r>
              <a:rPr lang="da-DK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System.</a:t>
            </a:r>
            <a:r>
              <a:rPr lang="da-DK" altLang="zh-CN" sz="1400" b="1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out.println</a:t>
            </a:r>
            <a:r>
              <a:rPr lang="da-DK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da-DK" altLang="zh-CN" sz="1400" b="1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year</a:t>
            </a:r>
            <a:r>
              <a:rPr lang="da-DK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 + "</a:t>
            </a:r>
            <a:r>
              <a:rPr lang="zh-CN" altLang="da-DK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年是平年</a:t>
            </a:r>
            <a:r>
              <a:rPr lang="da-DK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");</a:t>
            </a:r>
            <a:endParaRPr lang="da-DK" altLang="zh-CN" sz="1400" b="1" i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da-DK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}</a:t>
            </a:r>
            <a:endParaRPr lang="da-DK" altLang="zh-CN" sz="1400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da-DK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	</a:t>
            </a:r>
            <a:r>
              <a:rPr lang="da-DK" altLang="zh-CN" sz="140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System.</a:t>
            </a:r>
            <a:r>
              <a:rPr lang="da-DK" altLang="zh-CN" sz="1400" b="1" i="1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out.println</a:t>
            </a:r>
            <a:r>
              <a:rPr lang="da-DK" altLang="zh-CN" sz="1400" b="1" i="1" dirty="0">
                <a:latin typeface="仿宋" panose="02010609060101010101" charset="-122"/>
                <a:ea typeface="仿宋" panose="02010609060101010101" charset="-122"/>
                <a:sym typeface="+mn-ea"/>
              </a:rPr>
              <a:t>(date);</a:t>
            </a:r>
            <a:endParaRPr lang="da-DK" altLang="zh-CN" sz="1400" b="1" i="1" kern="12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r>
              <a:rPr lang="da-DK" altLang="zh-CN" sz="1400" dirty="0">
                <a:latin typeface="仿宋" panose="02010609060101010101" charset="-122"/>
                <a:ea typeface="仿宋" panose="02010609060101010101" charset="-122"/>
                <a:sym typeface="+mn-ea"/>
              </a:rPr>
              <a:t>	}</a:t>
            </a:r>
            <a:endParaRPr lang="da-DK" altLang="zh-CN" sz="140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3984" y="1305268"/>
            <a:ext cx="7508073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SimpleDateFormat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你来到这个世界多少天案例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Calendar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类的概述和获取日期的方法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Calendar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983" y="65585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7537" y="801010"/>
            <a:ext cx="2781531" cy="5078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类概述和方法使用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275" y="1392555"/>
            <a:ext cx="9387205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Math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类包含用于执行基本数学运算的方法，如初等指数、对数、平方根和三角函数。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abs(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double ceil(double a)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double floor(double a)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max(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a,int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b) min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自学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double pow(double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a,double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b)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double random()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round(float a)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的自学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double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sqrt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(double a)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学员需要自己去看下其它方法，有个了解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2858" y="762378"/>
            <a:ext cx="4166525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2857" y="1576182"/>
            <a:ext cx="7623572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此类用于产生随机数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如果用相同的种子创建两个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Random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实例，则对每个实例进行相同的方法调用序列，它们将生成并返回相同的数字序列。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Random()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Random(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seed)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nextInt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nextInt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bound)(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重点掌握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42420" y="862976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965" y="1776730"/>
            <a:ext cx="1097407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类包含一些有用的类字段和方法。它不能被实例化。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exit(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status)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currentTimeMillis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pubiic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arraycopy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(Object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src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srcPos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Object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destPos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length)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959600" y="1873885"/>
            <a:ext cx="2784475" cy="31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23210" y="1978660"/>
            <a:ext cx="2784475" cy="31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25385" y="2398395"/>
            <a:ext cx="2055495" cy="619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</a:t>
            </a:r>
            <a:r>
              <a:rPr lang="zh-CN" altLang="en-US"/>
              <a:t>对象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28650" y="915670"/>
            <a:ext cx="2719070" cy="254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2885" y="75847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2885" y="1620740"/>
            <a:ext cx="7449190" cy="424731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nl-NL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zh-CN" altLang="nl-NL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</a:t>
            </a:r>
            <a:endParaRPr lang="zh-CN" altLang="nl-NL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可以让超过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Integer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范围内的数据进行运算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add(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subtract(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multiply(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divide(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divideAndRemainder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BigInteger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25182" y="627391"/>
            <a:ext cx="4839786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4915" y="1370965"/>
            <a:ext cx="9396095" cy="42462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hr-HR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zh-CN" altLang="hr-HR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</a:t>
            </a:r>
            <a:endParaRPr lang="zh-CN" altLang="hr-HR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由于在运算的时候，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float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很容易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丢失精度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。所以，为了能精确的表示、计算浮点数，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提供了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add(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augend)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subtract(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subtrahend)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multiply(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multiplicand)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divide(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BigDecimal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divisor)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91354" y="1037492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类的概述和方法使用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1285" y="1721485"/>
            <a:ext cx="924941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类的概述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Date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特定的时间，精确到毫秒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Date()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Date(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date)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getTime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setTime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time)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130</cp:revision>
  <dcterms:created xsi:type="dcterms:W3CDTF">2015-05-05T08:02:00Z</dcterms:created>
  <dcterms:modified xsi:type="dcterms:W3CDTF">2018-02-02T06:29:30Z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