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0" r:id="rId3"/>
    <p:sldId id="262" r:id="rId4"/>
    <p:sldId id="263" r:id="rId5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3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5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//1.</a:t>
            </a:r>
            <a:r>
              <a:rPr lang="zh-CN" altLang="en-US" dirty="0">
                <a:sym typeface="+mn-ea"/>
              </a:rPr>
              <a:t>我有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个学生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Student s1 = </a:t>
            </a:r>
            <a:r>
              <a:rPr lang="en-US" altLang="zh-CN" b="1" dirty="0">
                <a:sym typeface="+mn-ea"/>
              </a:rPr>
              <a:t>new Student(28, "</a:t>
            </a:r>
            <a:r>
              <a:rPr lang="zh-CN" altLang="en-US" b="1" dirty="0">
                <a:sym typeface="+mn-ea"/>
              </a:rPr>
              <a:t>张三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Student s2 = </a:t>
            </a:r>
            <a:r>
              <a:rPr lang="en-US" altLang="zh-CN" b="1" dirty="0">
                <a:sym typeface="+mn-ea"/>
              </a:rPr>
              <a:t>new Student(29, "</a:t>
            </a:r>
            <a:r>
              <a:rPr lang="zh-CN" altLang="en-US" b="1" dirty="0">
                <a:sym typeface="+mn-ea"/>
              </a:rPr>
              <a:t>张</a:t>
            </a:r>
            <a:r>
              <a:rPr lang="en-US" altLang="zh-CN" b="1" dirty="0">
                <a:sym typeface="+mn-ea"/>
              </a:rPr>
              <a:t>4");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Student s3 = </a:t>
            </a:r>
            <a:r>
              <a:rPr lang="en-US" altLang="zh-CN" b="1" dirty="0">
                <a:sym typeface="+mn-ea"/>
              </a:rPr>
              <a:t>new Student(23, "</a:t>
            </a:r>
            <a:r>
              <a:rPr lang="zh-CN" altLang="en-US" b="1" dirty="0">
                <a:sym typeface="+mn-ea"/>
              </a:rPr>
              <a:t>张</a:t>
            </a:r>
            <a:r>
              <a:rPr lang="en-US" altLang="zh-CN" b="1" dirty="0">
                <a:sym typeface="+mn-ea"/>
              </a:rPr>
              <a:t>5");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Student s4 = </a:t>
            </a:r>
            <a:r>
              <a:rPr lang="en-US" altLang="zh-CN" b="1" dirty="0">
                <a:sym typeface="+mn-ea"/>
              </a:rPr>
              <a:t>new Student(22, "</a:t>
            </a:r>
            <a:r>
              <a:rPr lang="zh-CN" altLang="en-US" b="1" dirty="0">
                <a:sym typeface="+mn-ea"/>
              </a:rPr>
              <a:t>张</a:t>
            </a:r>
            <a:r>
              <a:rPr lang="en-US" altLang="zh-CN" b="1" dirty="0">
                <a:sym typeface="+mn-ea"/>
              </a:rPr>
              <a:t>6");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Student s5 = </a:t>
            </a:r>
            <a:r>
              <a:rPr lang="en-US" altLang="zh-CN" b="1" dirty="0">
                <a:sym typeface="+mn-ea"/>
              </a:rPr>
              <a:t>new Student(21, "</a:t>
            </a:r>
            <a:r>
              <a:rPr lang="zh-CN" altLang="en-US" b="1" dirty="0">
                <a:sym typeface="+mn-ea"/>
              </a:rPr>
              <a:t>张</a:t>
            </a:r>
            <a:r>
              <a:rPr lang="en-US" altLang="zh-CN" b="1" dirty="0">
                <a:sym typeface="+mn-ea"/>
              </a:rPr>
              <a:t>7");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2.</a:t>
            </a:r>
            <a:r>
              <a:rPr lang="zh-CN" altLang="en-US" dirty="0">
                <a:sym typeface="+mn-ea"/>
              </a:rPr>
              <a:t>请把这个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个学生的信息存储到数组中，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[] is = new 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[5] </a:t>
            </a:r>
            <a:r>
              <a:rPr lang="zh-CN" altLang="en-US" u="sng" dirty="0">
                <a:sym typeface="+mn-ea"/>
              </a:rPr>
              <a:t>这是一个基本数据类型的数组，数组里存的是值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Student[] </a:t>
            </a:r>
            <a:r>
              <a:rPr lang="en-US" altLang="zh-CN" dirty="0" err="1">
                <a:sym typeface="+mn-ea"/>
              </a:rPr>
              <a:t>stus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 </a:t>
            </a:r>
            <a:r>
              <a:rPr lang="en-US" altLang="zh-CN" b="1" dirty="0">
                <a:sym typeface="+mn-ea"/>
              </a:rPr>
              <a:t>new</a:t>
            </a:r>
            <a:r>
              <a:rPr lang="zh-CN" altLang="en-US" b="1" dirty="0">
                <a:sym typeface="+mn-ea"/>
              </a:rPr>
              <a:t> </a:t>
            </a:r>
            <a:r>
              <a:rPr lang="en-US" altLang="zh-CN" b="1" dirty="0">
                <a:sym typeface="+mn-ea"/>
              </a:rPr>
              <a:t>Student[5];// </a:t>
            </a:r>
            <a:r>
              <a:rPr lang="zh-CN" altLang="en-US" b="1" dirty="0">
                <a:sym typeface="+mn-ea"/>
              </a:rPr>
              <a:t>这是一个引用数据类型的数组，数组里存的是引用</a:t>
            </a:r>
            <a:r>
              <a:rPr lang="en-US" altLang="zh-CN" b="1" dirty="0">
                <a:sym typeface="+mn-ea"/>
              </a:rPr>
              <a:t>(</a:t>
            </a:r>
            <a:r>
              <a:rPr lang="zh-CN" altLang="en-US" b="1" dirty="0">
                <a:sym typeface="+mn-ea"/>
              </a:rPr>
              <a:t>地址值</a:t>
            </a:r>
            <a:r>
              <a:rPr lang="en-US" altLang="zh-CN" b="1" dirty="0">
                <a:sym typeface="+mn-ea"/>
              </a:rPr>
              <a:t>)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stus</a:t>
            </a:r>
            <a:r>
              <a:rPr lang="en-US" altLang="zh-CN" dirty="0">
                <a:sym typeface="+mn-ea"/>
              </a:rPr>
              <a:t>[0] = s1;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stus</a:t>
            </a:r>
            <a:r>
              <a:rPr lang="en-US" altLang="zh-CN" dirty="0">
                <a:sym typeface="+mn-ea"/>
              </a:rPr>
              <a:t>[1] = s2;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altLang="zh-CN" dirty="0">
                <a:sym typeface="+mn-ea"/>
              </a:rPr>
              <a:t>		</a:t>
            </a:r>
            <a:r>
              <a:rPr lang="pt-BR" altLang="zh-CN" dirty="0" err="1">
                <a:sym typeface="+mn-ea"/>
              </a:rPr>
              <a:t>stus</a:t>
            </a:r>
            <a:r>
              <a:rPr lang="pt-BR" altLang="zh-CN" dirty="0">
                <a:sym typeface="+mn-ea"/>
              </a:rPr>
              <a:t>[2] = s3;</a:t>
            </a:r>
            <a:endParaRPr lang="pt-BR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altLang="zh-CN" dirty="0">
                <a:sym typeface="+mn-ea"/>
              </a:rPr>
              <a:t>		</a:t>
            </a:r>
            <a:r>
              <a:rPr lang="pt-BR" altLang="zh-CN" dirty="0" err="1">
                <a:sym typeface="+mn-ea"/>
              </a:rPr>
              <a:t>stus</a:t>
            </a:r>
            <a:r>
              <a:rPr lang="pt-BR" altLang="zh-CN" dirty="0">
                <a:sym typeface="+mn-ea"/>
              </a:rPr>
              <a:t>[3] = s4;</a:t>
            </a:r>
            <a:endParaRPr lang="pt-BR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stus</a:t>
            </a:r>
            <a:r>
              <a:rPr lang="en-US" altLang="zh-CN" dirty="0">
                <a:sym typeface="+mn-ea"/>
              </a:rPr>
              <a:t>[4] = s5;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3.</a:t>
            </a:r>
            <a:r>
              <a:rPr lang="zh-CN" altLang="en-US" dirty="0">
                <a:sym typeface="+mn-ea"/>
              </a:rPr>
              <a:t>并遍历数组，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</a:t>
            </a:r>
            <a:r>
              <a:rPr lang="en-US" altLang="zh-CN" b="1" dirty="0" err="1">
                <a:sym typeface="+mn-ea"/>
              </a:rPr>
              <a:t>stus.length</a:t>
            </a:r>
            <a:r>
              <a:rPr lang="en-US" altLang="zh-CN" b="1" dirty="0">
                <a:sym typeface="+mn-ea"/>
              </a:rPr>
              <a:t>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</a:t>
            </a:r>
            <a:r>
              <a:rPr lang="zh-CN" altLang="en-US" dirty="0">
                <a:sym typeface="+mn-ea"/>
              </a:rPr>
              <a:t>获取得到每一个学生信息。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Student s = </a:t>
            </a:r>
            <a:r>
              <a:rPr lang="en-US" altLang="zh-CN" dirty="0" err="1">
                <a:sym typeface="+mn-ea"/>
              </a:rPr>
              <a:t>stus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(s);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//4.</a:t>
            </a:r>
            <a:r>
              <a:rPr lang="zh-CN" altLang="en-US" dirty="0">
                <a:sym typeface="+mn-ea"/>
              </a:rPr>
              <a:t>画图了解对象数组的内存图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46831" y="878324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Collection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集合的带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All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功能测试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6785" y="1400810"/>
            <a:ext cx="9605645" cy="175323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addAll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(Collection c)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removeAll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(Collection c)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containsAll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(Collection c)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retainAll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(Collection c)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526069" y="787520"/>
            <a:ext cx="3858749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集合的遍历之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迭代器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遍历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950" y="1490345"/>
            <a:ext cx="9442450" cy="30460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迭代器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概述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迭代器是用来遍历集合的每一个元素的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查看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Iterator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文档，介绍接口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Iterator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lang="en-US" altLang="zh-CN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迭代器的使用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一个是字符串集合的遍历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一个是学生对象集合的遍历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迭代器有两个方法hasNext()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next()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3602990"/>
            <a:ext cx="6576695" cy="16313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455" y="1391920"/>
            <a:ext cx="5638800" cy="302196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3793490" y="3232785"/>
            <a:ext cx="3056255" cy="23380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65327" y="841494"/>
            <a:ext cx="3704860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集合的特有功能概述和测试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5580" y="1453515"/>
            <a:ext cx="8982710" cy="25844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文档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集合的特有功能概述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void add(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index,E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element)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 remove(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index)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 get(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index)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 set(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index,E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element)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60729" y="1178679"/>
            <a:ext cx="3474028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集合存储学生对象并遍历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0729" y="1902579"/>
            <a:ext cx="7361326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size()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get()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方法结合来遍历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01083" y="856735"/>
            <a:ext cx="5397631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并发修改异常产生的原因及解决方案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5215" y="1737360"/>
            <a:ext cx="1002093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需求：有一个集合，判断里面有没有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"word"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这个元素，如果有，就添加一个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javaee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元素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注意：遍历一定要用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Iterator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来遍历才有</a:t>
            </a:r>
            <a:r>
              <a:rPr lang="en-US" altLang="zh-CN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ConcurrentModificationException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错误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561242" y="1028185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ListIterator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61242" y="1658888"/>
            <a:ext cx="7144608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hasNext</a:t>
            </a:r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是否有下一个</a:t>
            </a:r>
            <a:endParaRPr lang="zh-CN" altLang="en-US" b="1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hasPrevious</a:t>
            </a:r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是否有前一个</a:t>
            </a:r>
            <a:endParaRPr lang="zh-CN" altLang="en-US" b="1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 next()</a:t>
            </a:r>
            <a:r>
              <a:rPr lang="zh-CN" altLang="en-US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返回下一个元素</a:t>
            </a:r>
            <a:endParaRPr lang="zh-CN" altLang="en-US" b="1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 previous();</a:t>
            </a:r>
            <a:r>
              <a:rPr lang="zh-CN" altLang="en-US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返回上一个元素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3445" y="3632835"/>
            <a:ext cx="3366770" cy="1492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265" y="3632835"/>
            <a:ext cx="3359150" cy="26339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061916" y="758945"/>
            <a:ext cx="2366010" cy="46037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ro-RO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Vector</a:t>
            </a:r>
            <a:r>
              <a:rPr lang="zh-CN" altLang="ro-RO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的使用</a:t>
            </a:r>
            <a:endParaRPr lang="zh-CN" altLang="ro-RO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1720" y="1372235"/>
            <a:ext cx="9963785" cy="383095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Vector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</a:t>
            </a:r>
            <a:r>
              <a:rPr lang="nb-NO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JDK1.0</a:t>
            </a:r>
            <a:r>
              <a:rPr lang="nb-NO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版本就有了，从 Java 2 平台 v1.2 开始，此类改进为可以实现 List 接口，使它成为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 Collections Framework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的成员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Vector 是同步的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Vector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类特有功能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void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addElement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(E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E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elementAt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index)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Enumeration elements()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Vector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开发中相对来说用的少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07780" y="1021835"/>
            <a:ext cx="41414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数据结构之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链表特点</a:t>
            </a:r>
            <a:endParaRPr lang="en-US" altLang="zh-CN" sz="2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7780" y="1721535"/>
            <a:ext cx="6946900" cy="34150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查询快、修改也快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增删慢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链表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查询慢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修改也慢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增删快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18970" y="2511425"/>
            <a:ext cx="7467600" cy="977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20570" y="2625725"/>
            <a:ext cx="8255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a1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74670" y="2625725"/>
            <a:ext cx="8255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a2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73550" y="2667635"/>
            <a:ext cx="8255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/>
              <a:t>a3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20155" y="2667635"/>
            <a:ext cx="8255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a5</a:t>
            </a:r>
            <a:endParaRPr kumimoji="1"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561070" y="2625725"/>
            <a:ext cx="8255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/>
              <a:t>null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40020" y="2625725"/>
            <a:ext cx="8255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/>
              <a:t>a4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420100" y="4932680"/>
            <a:ext cx="8255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/>
              <a:t>null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72821" y="859314"/>
            <a:ext cx="64235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ArrayList,Vector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用的是数组实现的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数组个数，默认为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个，不够用时，增长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1.5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倍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数组里的元素默认初始值为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null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，因为数组里是存引用数据类型的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查找直接通过索引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插入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a5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在第二个位置</a:t>
            </a:r>
            <a:endParaRPr kumimoji="1"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2820" y="2625725"/>
            <a:ext cx="825500" cy="74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值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020570" y="3951089"/>
            <a:ext cx="8255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074670" y="3951089"/>
            <a:ext cx="8255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28770" y="3951089"/>
            <a:ext cx="8255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82870" y="3951089"/>
            <a:ext cx="8255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30620" y="3951089"/>
            <a:ext cx="8255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78370" y="3951089"/>
            <a:ext cx="8255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326120" y="3951089"/>
            <a:ext cx="8255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72820" y="3951089"/>
            <a:ext cx="825500" cy="74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索引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7890" y="993140"/>
            <a:ext cx="3169920" cy="120396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578860" y="4932680"/>
            <a:ext cx="8255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/>
              <a:t>abc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94954" y="884059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5070" y="1917700"/>
            <a:ext cx="4672965" cy="2399665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对象数组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的概述和使用</a:t>
            </a:r>
            <a:endParaRPr lang="zh-CN" altLang="en-US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altLang="zh-CN" sz="15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Collection</a:t>
            </a:r>
            <a:endParaRPr lang="fr-FR" altLang="zh-CN" sz="15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集合的由来及集合继承体系图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fr-FR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Collection</a:t>
            </a:r>
            <a:r>
              <a:rPr lang="zh-CN" altLang="fr-FR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集合的基本功能测试</a:t>
            </a:r>
            <a:endParaRPr lang="zh-CN" altLang="fr-FR" sz="1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fr-FR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Collection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集合的遍历之集合转数组遍历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Collection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集合的带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All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功能测试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fr-FR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Collection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集合的遍历之迭代器遍历</a:t>
            </a:r>
            <a:endParaRPr kumimoji="1"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20155" y="1917700"/>
            <a:ext cx="4227830" cy="302260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5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 List</a:t>
            </a:r>
            <a:endParaRPr lang="en-US" altLang="zh-CN" sz="15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集合的特有功能概述和测试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集合存储学生对象并遍历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并发修改异常产生的原因及解决方案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ListIterator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en-US" altLang="zh-CN" sz="1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ro-RO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Vector</a:t>
            </a:r>
            <a:r>
              <a:rPr lang="zh-CN" altLang="ro-RO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的特有功能</a:t>
            </a: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lang="en-US" altLang="zh-CN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en-US" altLang="zh-CN" sz="1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数据结构之数组和链表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的三个子类的特点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面试题</a:t>
            </a:r>
            <a:endParaRPr kumimoji="1"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5201" y="655955"/>
            <a:ext cx="1101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kumimoji="1" lang="zh-CN" altLang="en-US" b="1" dirty="0"/>
              <a:t>链表：</a:t>
            </a:r>
            <a:endParaRPr kumimoji="1"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089253" y="1159510"/>
            <a:ext cx="1206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黄蓉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67153" y="2682478"/>
            <a:ext cx="1206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郭靖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18153" y="1983978"/>
            <a:ext cx="1206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扬过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8403" y="1159748"/>
            <a:ext cx="1206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小龙女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61428" y="3680698"/>
            <a:ext cx="1206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周伯通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11216" y="3974544"/>
            <a:ext cx="1206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/>
              <a:t>一灯大师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80816" y="5054282"/>
            <a:ext cx="1206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洪七公 </a:t>
            </a:r>
            <a:endParaRPr kumimoji="1" lang="zh-CN" altLang="en-US" dirty="0"/>
          </a:p>
        </p:txBody>
      </p:sp>
      <p:cxnSp>
        <p:nvCxnSpPr>
          <p:cNvPr id="11" name="直线连接符 10"/>
          <p:cNvCxnSpPr/>
          <p:nvPr/>
        </p:nvCxnSpPr>
        <p:spPr>
          <a:xfrm>
            <a:off x="2067153" y="2239010"/>
            <a:ext cx="228600" cy="4434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V="1">
            <a:off x="3273653" y="2835910"/>
            <a:ext cx="444500" cy="227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5" idx="3"/>
          </p:cNvCxnSpPr>
          <p:nvPr/>
        </p:nvCxnSpPr>
        <p:spPr>
          <a:xfrm flipV="1">
            <a:off x="4924653" y="1914128"/>
            <a:ext cx="79375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7679055" y="3095625"/>
            <a:ext cx="431165" cy="666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H="1">
            <a:off x="4124984" y="5054282"/>
            <a:ext cx="686232" cy="376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55174" y="3111579"/>
            <a:ext cx="12065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dirty="0"/>
              <a:t>瑛姑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 flipH="1">
            <a:off x="5838190" y="4117340"/>
            <a:ext cx="1223010" cy="37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2245" y="958850"/>
            <a:ext cx="2781300" cy="1280160"/>
          </a:xfrm>
          <a:prstGeom prst="rect">
            <a:avLst/>
          </a:prstGeom>
        </p:spPr>
      </p:pic>
      <p:cxnSp>
        <p:nvCxnSpPr>
          <p:cNvPr id="12" name="直线连接符 18"/>
          <p:cNvCxnSpPr/>
          <p:nvPr/>
        </p:nvCxnSpPr>
        <p:spPr>
          <a:xfrm>
            <a:off x="7012305" y="1864995"/>
            <a:ext cx="360045" cy="37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37027" y="699255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的三个子类的特点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7260" y="1318895"/>
            <a:ext cx="9502775" cy="489267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底层数据结构是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查询快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增删慢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线程不安全，效率高。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Vector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底层数据结构是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查询快，增删慢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线程安全，效率低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Vector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相对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查询慢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线程安全的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Vector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相对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LinkedList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增删慢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数组结构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LinkedList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底层数据结构是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链表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查询慢，增删快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线程不安全，效率高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01700" y="1166417"/>
            <a:ext cx="7658100" cy="493903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Vector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的区别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Vector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线程安全的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效率低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线程不安全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效率高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共同点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都是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数组实现的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LinkedList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的区别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底层是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数组实现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查询和修改快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LinkedList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底层是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链表结构实现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增和删比较快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查询和修改比较慢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共同点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都是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线程不安全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</a:t>
            </a:r>
            <a:r>
              <a:rPr lang="zh-CN" altLang="en-US" b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有三个子类，我们到底使用谁呢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  <a:endParaRPr lang="en-US" altLang="zh-CN" b="1" dirty="0">
              <a:solidFill>
                <a:srgbClr val="000000"/>
              </a:solidFill>
              <a:highlight>
                <a:srgbClr val="D4D4D4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查询多用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增删多用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LinkedList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如果都多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1701" y="704752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</a:t>
            </a:r>
            <a:r>
              <a:rPr kumimoji="1"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面试题</a:t>
            </a:r>
            <a:endParaRPr kumimoji="1" lang="zh-CN" altLang="en-US" sz="24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46490" y="1013528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对象数组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的概述和使用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6480" y="1771650"/>
            <a:ext cx="9633585" cy="29997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在讲集合前，先讲对象数组的案例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需求：我有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个学生，请把这个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个学生的信息存储到数组中，并遍历数组，获取得到每一个学生信息。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画图了解对象数组的内存图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对象数组存储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引用数据类型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也就是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存的都是地址值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564505" y="1240790"/>
            <a:ext cx="4390390" cy="453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堆内存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25295" y="1240790"/>
            <a:ext cx="2592705" cy="453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栈内存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29130" y="4725035"/>
            <a:ext cx="2185035" cy="592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Student[] stus = 0x0001</a:t>
            </a:r>
            <a:endParaRPr lang="en-US" altLang="zh-CN" sz="1400"/>
          </a:p>
        </p:txBody>
      </p:sp>
      <p:sp>
        <p:nvSpPr>
          <p:cNvPr id="5" name="矩形 4"/>
          <p:cNvSpPr/>
          <p:nvPr/>
        </p:nvSpPr>
        <p:spPr>
          <a:xfrm>
            <a:off x="5871210" y="1851660"/>
            <a:ext cx="1602740" cy="2971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71210" y="1972310"/>
            <a:ext cx="1439545" cy="3981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 : 0x0011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871210" y="2488565"/>
            <a:ext cx="1439545" cy="3981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1 : 0x0012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52490" y="3081020"/>
            <a:ext cx="1439545" cy="3981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2 : 0x0013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953125" y="3690620"/>
            <a:ext cx="1439545" cy="3981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3 : 0x0014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52490" y="4224655"/>
            <a:ext cx="1439545" cy="3981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4 : 0x0015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950970" y="3519805"/>
            <a:ext cx="1889125" cy="1511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264525" y="2074545"/>
            <a:ext cx="1439545" cy="3981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 Student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8264525" y="2722245"/>
            <a:ext cx="1439545" cy="3981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 Student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8264525" y="3416300"/>
            <a:ext cx="1439545" cy="3981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 Student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81340" y="4224655"/>
            <a:ext cx="1439545" cy="3981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 Student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264525" y="4919345"/>
            <a:ext cx="1439545" cy="3981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 Student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588885" y="2325370"/>
            <a:ext cx="592455" cy="45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473950" y="2677160"/>
            <a:ext cx="704215" cy="209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533005" y="3232150"/>
            <a:ext cx="737235" cy="247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473950" y="3814445"/>
            <a:ext cx="734695" cy="502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392670" y="4417060"/>
            <a:ext cx="734695" cy="502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924396" y="691634"/>
            <a:ext cx="3474028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集合的由来及集合继承体系图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924560" y="1316990"/>
            <a:ext cx="10344150" cy="44310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集合的由来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2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数组长度是</a:t>
            </a:r>
            <a:r>
              <a:rPr lang="zh-CN" altLang="en-US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固定</a:t>
            </a:r>
            <a:r>
              <a:rPr lang="en-US" altLang="zh-CN" sz="12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2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当添加的元</a:t>
            </a:r>
            <a:r>
              <a:rPr lang="zh-CN" altLang="en-US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素超过</a:t>
            </a:r>
            <a:r>
              <a:rPr lang="zh-CN" altLang="en-US" sz="12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</a:t>
            </a:r>
            <a:r>
              <a:rPr lang="zh-CN" altLang="en-US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数组的长度</a:t>
            </a:r>
            <a:r>
              <a:rPr lang="zh-CN" altLang="en-US" sz="12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时需要</a:t>
            </a:r>
            <a:r>
              <a:rPr lang="zh-CN" altLang="en-US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对数组重新定义</a:t>
            </a:r>
            <a:r>
              <a:rPr lang="en-US" altLang="zh-CN" sz="12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2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太麻烦</a:t>
            </a:r>
            <a:endParaRPr lang="zh-CN" altLang="en-US" sz="12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2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2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内部给我们提供了</a:t>
            </a:r>
            <a:r>
              <a:rPr lang="zh-CN" altLang="en-US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集合类</a:t>
            </a:r>
            <a:r>
              <a:rPr lang="en-US" altLang="zh-CN" sz="12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2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能存储任意对象</a:t>
            </a:r>
            <a:r>
              <a:rPr lang="en-US" altLang="zh-CN" sz="12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2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长度是可以改变</a:t>
            </a:r>
            <a:r>
              <a:rPr lang="zh-CN" altLang="en-US" sz="12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sz="12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2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随着元素的增加而增加</a:t>
            </a:r>
            <a:r>
              <a:rPr lang="en-US" altLang="zh-CN" sz="12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2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随着元素的减少而减少 </a:t>
            </a:r>
            <a:endParaRPr lang="zh-CN" altLang="en-US" sz="12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数组和集合的区别【面试题】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区别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 : 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数组既可以存储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基本数据类型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又可以存储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引用数据类型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基本数据类型存储的是值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引用数据类型存储的是地址值</a:t>
            </a:r>
            <a:endParaRPr lang="zh-CN" altLang="en-US" sz="1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只能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存储引用数据类型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),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集合中也可以存储基本数据类型</a:t>
            </a: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但是在存储的时候会自动装箱变成对象，</a:t>
            </a:r>
            <a:r>
              <a:rPr lang="en-US" altLang="zh-CN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 - Integer</a:t>
            </a:r>
            <a:endParaRPr lang="en-US" altLang="zh-CN" sz="1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区别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2: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数组长度是固定的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不能自动增长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集合的长度的是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可变的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可以根据元素的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增加而增长</a:t>
            </a:r>
            <a:endParaRPr lang="zh-CN" altLang="en-US" sz="1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数组和集合什么时候用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如果元素个数是固定的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推荐用数组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如果元素个数不是固定的推荐用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</a:t>
            </a:r>
            <a:endPara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044411" y="738624"/>
            <a:ext cx="3474028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集合的由来及集合继承体系图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044575" y="1245235"/>
            <a:ext cx="10060305" cy="15684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查看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文档，集合对应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Collection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List: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有序集合，有索引，存与取的顺序一样，可以重复</a:t>
            </a:r>
            <a:endParaRPr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Set: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无序集合，无索引，存与取的顺序不一样，不可以重复</a:t>
            </a:r>
            <a:endParaRPr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集合（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Collection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）继承体系图</a:t>
            </a:r>
            <a:endParaRPr lang="en-US" altLang="zh-CN" sz="1600" b="1" dirty="0">
              <a:solidFill>
                <a:schemeClr val="accent6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1585" y="2954020"/>
            <a:ext cx="5459730" cy="3062605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66495" y="817880"/>
            <a:ext cx="89344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集合中部分数组的实现原理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有个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10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容量的初始化数组，不够时，再搞个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1.5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倍的新数组，把以前的数组垃圾回收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590" y="4424045"/>
            <a:ext cx="9190355" cy="107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int[]  arr2  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041525" y="4525645"/>
            <a:ext cx="530860" cy="39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679065" y="4525645"/>
            <a:ext cx="530860" cy="39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408680" y="4525645"/>
            <a:ext cx="530860" cy="39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135120" y="4525645"/>
            <a:ext cx="530860" cy="39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874895" y="4525645"/>
            <a:ext cx="530860" cy="39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604510" y="4525645"/>
            <a:ext cx="530860" cy="39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334125" y="4525645"/>
            <a:ext cx="530860" cy="39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094220" y="4525645"/>
            <a:ext cx="530860" cy="39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760335" y="4525645"/>
            <a:ext cx="530860" cy="39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436610" y="4525645"/>
            <a:ext cx="530860" cy="39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041525" y="5097780"/>
            <a:ext cx="530860" cy="39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2679065" y="5097780"/>
            <a:ext cx="530860" cy="39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3465830" y="5097780"/>
            <a:ext cx="530860" cy="39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195445" y="5097780"/>
            <a:ext cx="530860" cy="39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921885" y="5097780"/>
            <a:ext cx="530860" cy="398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68922" y="844035"/>
            <a:ext cx="414782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fr-FR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Collection</a:t>
            </a:r>
            <a:r>
              <a:rPr lang="zh-CN" altLang="fr-FR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集合的基本功能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8922" y="1417767"/>
            <a:ext cx="7162558" cy="46615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基本功能方法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boolean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add(E e)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boolean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remove(Object o)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clear()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boolean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contains(Object o)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boolean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isEmpty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()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 size()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注意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: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代码使用了未经检查或不安全的操作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.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java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编译器认为该程序存在安全隐患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温馨提示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: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这不是编译失败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先不用理会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rPr>
              <a:t>等学了泛型你就了解了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71411" y="948810"/>
            <a:ext cx="4474302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集合的遍历之集合转数组遍历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2562" y="1725911"/>
            <a:ext cx="7458193" cy="258445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集合的遍历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其实就是依次获取集合中的每一个元素。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案例演示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把集合转成数组，可以实现集合的遍历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toArray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Collection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sz="1600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toArray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2776</Words>
  <Application>WPS 演示</Application>
  <PresentationFormat>宽屏</PresentationFormat>
  <Paragraphs>294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方正舒体</vt:lpstr>
      <vt:lpstr>仿宋</vt:lpstr>
      <vt:lpstr>Wingdings</vt:lpstr>
      <vt:lpstr>Calibri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143</cp:revision>
  <dcterms:created xsi:type="dcterms:W3CDTF">2015-05-05T08:02:00Z</dcterms:created>
  <dcterms:modified xsi:type="dcterms:W3CDTF">2018-02-05T11:52:22Z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