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62" r:id="rId4"/>
    <p:sldId id="263" r:id="rId5"/>
    <p:sldId id="264" r:id="rId6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2" r:id="rId20"/>
    <p:sldId id="277" r:id="rId21"/>
    <p:sldId id="278" r:id="rId22"/>
    <p:sldId id="279" r:id="rId23"/>
    <p:sldId id="280" r:id="rId24"/>
    <p:sldId id="25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定义集合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ArrayList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stuList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ArrayList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s1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小龙女</a:t>
            </a:r>
            <a:r>
              <a:rPr lang="en-US" altLang="zh-CN" b="1" dirty="0">
                <a:sym typeface="+mn-ea"/>
              </a:rPr>
              <a:t>", 43);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s2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扬过</a:t>
            </a:r>
            <a:r>
              <a:rPr lang="en-US" altLang="zh-CN" b="1" dirty="0">
                <a:sym typeface="+mn-ea"/>
              </a:rPr>
              <a:t>", 43);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s3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老玩童</a:t>
            </a:r>
            <a:r>
              <a:rPr lang="en-US" altLang="zh-CN" b="1" dirty="0">
                <a:sym typeface="+mn-ea"/>
              </a:rPr>
              <a:t>", 60);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s4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老玩童</a:t>
            </a:r>
            <a:r>
              <a:rPr lang="en-US" altLang="zh-CN" b="1" dirty="0">
                <a:sym typeface="+mn-ea"/>
              </a:rPr>
              <a:t>", 60);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Student s5 = </a:t>
            </a:r>
            <a:r>
              <a:rPr lang="en-US" altLang="zh-CN" b="1" dirty="0">
                <a:sym typeface="+mn-ea"/>
              </a:rPr>
              <a:t>new Student("</a:t>
            </a:r>
            <a:r>
              <a:rPr lang="zh-CN" altLang="en-US" b="1" dirty="0">
                <a:sym typeface="+mn-ea"/>
              </a:rPr>
              <a:t>老玩童</a:t>
            </a:r>
            <a:r>
              <a:rPr lang="en-US" altLang="zh-CN" b="1" dirty="0">
                <a:sym typeface="+mn-ea"/>
              </a:rPr>
              <a:t>", 60);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添加学生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stuList.add</a:t>
            </a:r>
            <a:r>
              <a:rPr lang="en-US" altLang="zh-CN" u="sng" dirty="0">
                <a:sym typeface="+mn-ea"/>
              </a:rPr>
              <a:t>(s1);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stuList.add</a:t>
            </a:r>
            <a:r>
              <a:rPr lang="en-US" altLang="zh-CN" u="sng" dirty="0">
                <a:sym typeface="+mn-ea"/>
              </a:rPr>
              <a:t>(s2);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stuList.add</a:t>
            </a:r>
            <a:r>
              <a:rPr lang="en-US" altLang="zh-CN" u="sng" dirty="0">
                <a:sym typeface="+mn-ea"/>
              </a:rPr>
              <a:t>(s3);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stuList.add</a:t>
            </a:r>
            <a:r>
              <a:rPr lang="en-US" altLang="zh-CN" u="sng" dirty="0">
                <a:sym typeface="+mn-ea"/>
              </a:rPr>
              <a:t>(s4);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stuList.add</a:t>
            </a:r>
            <a:r>
              <a:rPr lang="en-US" altLang="zh-CN" u="sng" dirty="0">
                <a:sym typeface="+mn-ea"/>
              </a:rPr>
              <a:t>(s5);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stuList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[</a:t>
            </a:r>
            <a:r>
              <a:rPr lang="en-US" altLang="zh-CN" dirty="0" err="1">
                <a:sym typeface="+mn-ea"/>
              </a:rPr>
              <a:t>Student</a:t>
            </a:r>
            <a:r>
              <a:rPr lang="en-US" altLang="zh-CN" dirty="0">
                <a:sym typeface="+mn-ea"/>
              </a:rPr>
              <a:t> [</a:t>
            </a:r>
            <a:r>
              <a:rPr lang="en-US" altLang="zh-CN" dirty="0" err="1">
                <a:sym typeface="+mn-ea"/>
              </a:rPr>
              <a:t>name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小龙女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age</a:t>
            </a:r>
            <a:r>
              <a:rPr lang="en-US" altLang="zh-CN" dirty="0">
                <a:sym typeface="+mn-ea"/>
              </a:rPr>
              <a:t>=43],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en-US" altLang="zh-CN" dirty="0" err="1">
                <a:sym typeface="+mn-ea"/>
              </a:rPr>
              <a:t>Student</a:t>
            </a:r>
            <a:r>
              <a:rPr lang="en-US" altLang="zh-CN" dirty="0">
                <a:sym typeface="+mn-ea"/>
              </a:rPr>
              <a:t> [</a:t>
            </a:r>
            <a:r>
              <a:rPr lang="en-US" altLang="zh-CN" dirty="0" err="1">
                <a:sym typeface="+mn-ea"/>
              </a:rPr>
              <a:t>name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扬过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age</a:t>
            </a:r>
            <a:r>
              <a:rPr lang="en-US" altLang="zh-CN" dirty="0">
                <a:sym typeface="+mn-ea"/>
              </a:rPr>
              <a:t>=43],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en-US" altLang="zh-CN" dirty="0" err="1">
                <a:sym typeface="+mn-ea"/>
              </a:rPr>
              <a:t>Student</a:t>
            </a:r>
            <a:r>
              <a:rPr lang="en-US" altLang="zh-CN" dirty="0">
                <a:sym typeface="+mn-ea"/>
              </a:rPr>
              <a:t> [</a:t>
            </a:r>
            <a:r>
              <a:rPr lang="en-US" altLang="zh-CN" dirty="0" err="1">
                <a:sym typeface="+mn-ea"/>
              </a:rPr>
              <a:t>name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老玩童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age</a:t>
            </a:r>
            <a:r>
              <a:rPr lang="en-US" altLang="zh-CN" dirty="0">
                <a:sym typeface="+mn-ea"/>
              </a:rPr>
              <a:t>=60],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en-US" altLang="zh-CN" dirty="0" err="1">
                <a:sym typeface="+mn-ea"/>
              </a:rPr>
              <a:t>Student</a:t>
            </a:r>
            <a:r>
              <a:rPr lang="en-US" altLang="zh-CN" dirty="0">
                <a:sym typeface="+mn-ea"/>
              </a:rPr>
              <a:t> [</a:t>
            </a:r>
            <a:r>
              <a:rPr lang="en-US" altLang="zh-CN" dirty="0" err="1">
                <a:sym typeface="+mn-ea"/>
              </a:rPr>
              <a:t>name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老玩童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age</a:t>
            </a:r>
            <a:r>
              <a:rPr lang="en-US" altLang="zh-CN" dirty="0">
                <a:sym typeface="+mn-ea"/>
              </a:rPr>
              <a:t>=60], 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 </a:t>
            </a:r>
            <a:r>
              <a:rPr lang="en-US" altLang="zh-CN" dirty="0" err="1">
                <a:sym typeface="+mn-ea"/>
              </a:rPr>
              <a:t>Student</a:t>
            </a:r>
            <a:r>
              <a:rPr lang="en-US" altLang="zh-CN" dirty="0">
                <a:sym typeface="+mn-ea"/>
              </a:rPr>
              <a:t> [</a:t>
            </a:r>
            <a:r>
              <a:rPr lang="en-US" altLang="zh-CN" dirty="0" err="1">
                <a:sym typeface="+mn-ea"/>
              </a:rPr>
              <a:t>name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老玩童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 err="1">
                <a:sym typeface="+mn-ea"/>
              </a:rPr>
              <a:t>age</a:t>
            </a:r>
            <a:r>
              <a:rPr lang="en-US" altLang="zh-CN" dirty="0">
                <a:sym typeface="+mn-ea"/>
              </a:rPr>
              <a:t>=60]]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去除重复的学生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stuList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i="1" dirty="0" err="1">
                <a:sym typeface="+mn-ea"/>
              </a:rPr>
              <a:t>getSingel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stuList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stuList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 * </a:t>
            </a:r>
            <a:r>
              <a:rPr lang="en-US" altLang="zh-CN" b="1" dirty="0">
                <a:sym typeface="+mn-ea"/>
              </a:rPr>
              <a:t>@return</a:t>
            </a:r>
            <a:r>
              <a:rPr lang="zh-CN" altLang="en-US" b="1" dirty="0">
                <a:sym typeface="+mn-ea"/>
              </a:rPr>
              <a:t>返回一个没有重复的数组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</a:t>
            </a:r>
            <a:r>
              <a:rPr lang="en-US" altLang="zh-CN" b="1" u="sng" dirty="0" err="1">
                <a:sym typeface="+mn-ea"/>
              </a:rPr>
              <a:t>ArrayList</a:t>
            </a:r>
            <a:r>
              <a:rPr lang="en-US" altLang="zh-CN" b="1" u="sng" dirty="0">
                <a:sym typeface="+mn-ea"/>
              </a:rPr>
              <a:t> </a:t>
            </a:r>
            <a:r>
              <a:rPr lang="en-US" altLang="zh-CN" b="1" u="sng" dirty="0" err="1">
                <a:sym typeface="+mn-ea"/>
              </a:rPr>
              <a:t>getSingel</a:t>
            </a:r>
            <a:r>
              <a:rPr lang="en-US" altLang="zh-CN" b="1" u="sng" dirty="0">
                <a:sym typeface="+mn-ea"/>
              </a:rPr>
              <a:t>(</a:t>
            </a:r>
            <a:r>
              <a:rPr lang="en-US" altLang="zh-CN" b="1" u="sng" dirty="0" err="1">
                <a:sym typeface="+mn-ea"/>
              </a:rPr>
              <a:t>ArrayList</a:t>
            </a:r>
            <a:r>
              <a:rPr lang="en-US" altLang="zh-CN" b="1" u="sng" dirty="0">
                <a:sym typeface="+mn-ea"/>
              </a:rPr>
              <a:t> list){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创建新集合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ArrayList</a:t>
            </a:r>
            <a:r>
              <a:rPr lang="en-US" altLang="zh-CN" u="sng" dirty="0">
                <a:sym typeface="+mn-ea"/>
              </a:rPr>
              <a:t> </a:t>
            </a:r>
            <a:r>
              <a:rPr lang="en-US" altLang="zh-CN" u="sng" dirty="0" err="1">
                <a:sym typeface="+mn-ea"/>
              </a:rPr>
              <a:t>newList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ArrayList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=0;i&lt;</a:t>
            </a:r>
            <a:r>
              <a:rPr lang="en-US" altLang="zh-CN" b="1" dirty="0" err="1">
                <a:sym typeface="+mn-ea"/>
              </a:rPr>
              <a:t>list.size</a:t>
            </a:r>
            <a:r>
              <a:rPr lang="en-US" altLang="zh-CN" b="1" dirty="0">
                <a:sym typeface="+mn-ea"/>
              </a:rPr>
              <a:t>();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//</a:t>
            </a:r>
            <a:r>
              <a:rPr lang="zh-CN" altLang="en-US" dirty="0">
                <a:sym typeface="+mn-ea"/>
              </a:rPr>
              <a:t>获取子元素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Object item = </a:t>
            </a:r>
            <a:r>
              <a:rPr lang="en-US" altLang="zh-CN" dirty="0" err="1">
                <a:sym typeface="+mn-ea"/>
              </a:rPr>
              <a:t>list.get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新集合中不存在当前的元素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contains</a:t>
            </a:r>
            <a:r>
              <a:rPr lang="zh-CN" altLang="en-US" dirty="0">
                <a:sym typeface="+mn-ea"/>
              </a:rPr>
              <a:t>源码，内部是通过</a:t>
            </a:r>
            <a:r>
              <a:rPr lang="en-US" altLang="zh-CN" dirty="0">
                <a:sym typeface="+mn-ea"/>
              </a:rPr>
              <a:t>equals</a:t>
            </a:r>
            <a:r>
              <a:rPr lang="zh-CN" altLang="en-US" dirty="0">
                <a:sym typeface="+mn-ea"/>
              </a:rPr>
              <a:t>方法判断是否包含某个对象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 * </a:t>
            </a:r>
            <a:r>
              <a:rPr lang="en-US" altLang="zh-CN" dirty="0">
                <a:sym typeface="+mn-ea"/>
              </a:rPr>
              <a:t>2.equals</a:t>
            </a:r>
            <a:r>
              <a:rPr lang="zh-CN" altLang="en-US" dirty="0">
                <a:sym typeface="+mn-ea"/>
              </a:rPr>
              <a:t>默认是判断地址值是否相等，所以要重写</a:t>
            </a:r>
            <a:r>
              <a:rPr lang="en-US" altLang="zh-CN" dirty="0">
                <a:sym typeface="+mn-ea"/>
              </a:rPr>
              <a:t>Student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equals</a:t>
            </a:r>
            <a:r>
              <a:rPr lang="zh-CN" altLang="en-US" dirty="0">
                <a:sym typeface="+mn-ea"/>
              </a:rPr>
              <a:t>方法才行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if(!</a:t>
            </a:r>
            <a:r>
              <a:rPr lang="en-US" altLang="zh-CN" b="1" dirty="0" err="1">
                <a:sym typeface="+mn-ea"/>
              </a:rPr>
              <a:t>newList.contains</a:t>
            </a:r>
            <a:r>
              <a:rPr lang="en-US" altLang="zh-CN" b="1" dirty="0">
                <a:sym typeface="+mn-ea"/>
              </a:rPr>
              <a:t>(item)){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u="sng" dirty="0" err="1">
                <a:sym typeface="+mn-ea"/>
              </a:rPr>
              <a:t>newList.add</a:t>
            </a:r>
            <a:r>
              <a:rPr lang="en-US" altLang="zh-CN" u="sng" dirty="0">
                <a:sym typeface="+mn-ea"/>
              </a:rPr>
              <a:t>(item);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newList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static </a:t>
            </a:r>
            <a:r>
              <a:rPr lang="en-US" altLang="zh-CN" b="1" u="sng" dirty="0" err="1">
                <a:sym typeface="+mn-ea"/>
              </a:rPr>
              <a:t>java.util.Arrays.</a:t>
            </a:r>
            <a:r>
              <a:rPr lang="en-US" altLang="zh-CN" b="1" i="1" u="sng" dirty="0" err="1">
                <a:sym typeface="+mn-ea"/>
              </a:rPr>
              <a:t>sort</a:t>
            </a:r>
            <a:r>
              <a:rPr lang="en-US" altLang="zh-CN" b="1" i="1" u="sng" dirty="0">
                <a:sym typeface="+mn-ea"/>
              </a:rPr>
              <a:t>;</a:t>
            </a:r>
            <a:endParaRPr lang="en-US" altLang="zh-CN" b="1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ints</a:t>
            </a:r>
            <a:r>
              <a:rPr lang="en-US" altLang="zh-CN" b="1" dirty="0">
                <a:sym typeface="+mn-ea"/>
              </a:rPr>
              <a:t> = {23,1,34,0,134};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sort(</a:t>
            </a:r>
            <a:r>
              <a:rPr lang="en-US" altLang="zh-CN" i="1" dirty="0" err="1">
                <a:sym typeface="+mn-ea"/>
              </a:rPr>
              <a:t>ints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</a:t>
            </a:r>
            <a:r>
              <a:rPr lang="en-US" altLang="zh-CN" b="1" dirty="0" err="1">
                <a:sym typeface="+mn-ea"/>
              </a:rPr>
              <a:t>ints.length;i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ints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 + " 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sort(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[] is){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com.gyf.lesson14;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 = {1,3,4,5,9};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print1(1,3,224,34,1);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("\</a:t>
            </a:r>
            <a:r>
              <a:rPr lang="en-US" altLang="zh-CN" b="1" i="1" dirty="0" err="1">
                <a:sym typeface="+mn-ea"/>
              </a:rPr>
              <a:t>n</a:t>
            </a:r>
            <a:r>
              <a:rPr lang="en-US" altLang="zh-CN" b="1" i="1" dirty="0">
                <a:sym typeface="+mn-ea"/>
              </a:rPr>
              <a:t>=============");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print1(</a:t>
            </a:r>
            <a:r>
              <a:rPr lang="en-US" altLang="zh-CN" i="1" dirty="0" err="1">
                <a:sym typeface="+mn-ea"/>
              </a:rPr>
              <a:t>arr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("\</a:t>
            </a:r>
            <a:r>
              <a:rPr lang="en-US" altLang="zh-CN" b="1" i="1" dirty="0" err="1">
                <a:sym typeface="+mn-ea"/>
              </a:rPr>
              <a:t>n</a:t>
            </a:r>
            <a:r>
              <a:rPr lang="en-US" altLang="zh-CN" b="1" i="1" dirty="0">
                <a:sym typeface="+mn-ea"/>
              </a:rPr>
              <a:t>=============");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print2(1,2,3,4,5);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</a:t>
            </a:r>
            <a:r>
              <a:rPr lang="en-US" altLang="zh-CN" dirty="0">
                <a:sym typeface="+mn-ea"/>
              </a:rPr>
              <a:t>/**1.</a:t>
            </a:r>
            <a:r>
              <a:rPr lang="zh-CN" altLang="en-US" dirty="0">
                <a:sym typeface="+mn-ea"/>
              </a:rPr>
              <a:t>如果一个方法有可变参数，并且有多个参数，那么，可变参数肯定是最后一个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*2.public static void print2(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... </a:t>
            </a:r>
            <a:r>
              <a:rPr lang="en-US" altLang="zh-CN" u="sng" dirty="0" err="1">
                <a:sym typeface="+mn-ea"/>
              </a:rPr>
              <a:t>arr,int</a:t>
            </a:r>
            <a:r>
              <a:rPr lang="en-US" altLang="zh-CN" u="sng" dirty="0">
                <a:sym typeface="+mn-ea"/>
              </a:rPr>
              <a:t> a) </a:t>
            </a:r>
            <a:r>
              <a:rPr lang="zh-CN" altLang="en-US" u="sng" dirty="0">
                <a:sym typeface="+mn-ea"/>
              </a:rPr>
              <a:t>这样写是不可以的</a:t>
            </a:r>
            <a:endParaRPr lang="zh-CN" altLang="en-US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*</a:t>
            </a:r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可变参数肯定是最后一个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**/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print2(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a,int</a:t>
            </a:r>
            <a:r>
              <a:rPr lang="en-US" altLang="zh-CN" b="1" dirty="0">
                <a:sym typeface="+mn-ea"/>
              </a:rPr>
              <a:t> ...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</a:t>
            </a:r>
            <a:r>
              <a:rPr lang="en-US" altLang="zh-CN" b="1" dirty="0" err="1">
                <a:sym typeface="+mn-ea"/>
              </a:rPr>
              <a:t>arr.length;i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 + " 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print1(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...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</a:t>
            </a:r>
            <a:r>
              <a:rPr lang="en-US" altLang="zh-CN" b="1" dirty="0" err="1">
                <a:sym typeface="+mn-ea"/>
              </a:rPr>
              <a:t>arr.length;i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 + " 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print(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</a:t>
            </a:r>
            <a:r>
              <a:rPr lang="en-US" altLang="zh-CN" b="1" dirty="0" err="1">
                <a:sym typeface="+mn-ea"/>
              </a:rPr>
              <a:t>arr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</a:t>
            </a:r>
            <a:r>
              <a:rPr lang="en-US" altLang="zh-CN" b="1" dirty="0" err="1">
                <a:sym typeface="+mn-ea"/>
              </a:rPr>
              <a:t>arr.length;i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arr</a:t>
            </a:r>
            <a:r>
              <a:rPr lang="en-US" altLang="zh-CN" b="1" i="1" dirty="0">
                <a:sym typeface="+mn-ea"/>
              </a:rPr>
              <a:t>[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]);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 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test2();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集合转数组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加泛型的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List&lt;String&gt;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如果数组长度小于或等于集合长度时，转化后的数组长度等于集合长度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* 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如果数组长度大集合长度时，转化后的数组长度数组长度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String[] </a:t>
            </a:r>
            <a:r>
              <a:rPr lang="en-US" altLang="zh-CN" dirty="0" err="1">
                <a:sym typeface="+mn-ea"/>
              </a:rPr>
              <a:t>ss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list.toArray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String[10]);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ss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for(String s : </a:t>
            </a:r>
            <a:r>
              <a:rPr lang="en-US" altLang="zh-CN" b="1" dirty="0" err="1">
                <a:sym typeface="+mn-ea"/>
              </a:rPr>
              <a:t>ss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(s);	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基本数据类型的数组转换成集合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会将整个数组当作一个对象转换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[] is1 = {1,3,4};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将数组转换成集合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数组必须是引用数据类型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Integer</a:t>
            </a:r>
            <a:r>
              <a:rPr lang="en-US" altLang="zh-CN" dirty="0">
                <a:sym typeface="+mn-ea"/>
              </a:rPr>
              <a:t>[] </a:t>
            </a:r>
            <a:r>
              <a:rPr lang="en-US" altLang="zh-CN" u="sng" dirty="0">
                <a:sym typeface="+mn-ea"/>
              </a:rPr>
              <a:t>is2 = {1,3,4};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List list = </a:t>
            </a:r>
            <a:r>
              <a:rPr lang="en-US" altLang="zh-CN" u="sng" dirty="0" err="1">
                <a:sym typeface="+mn-ea"/>
              </a:rPr>
              <a:t>Arrays.</a:t>
            </a:r>
            <a:r>
              <a:rPr lang="en-US" altLang="zh-CN" i="1" u="sng" dirty="0" err="1">
                <a:sym typeface="+mn-ea"/>
              </a:rPr>
              <a:t>asList</a:t>
            </a:r>
            <a:r>
              <a:rPr lang="en-US" altLang="zh-CN" i="1" u="sng" dirty="0">
                <a:sym typeface="+mn-ea"/>
              </a:rPr>
              <a:t>(is1);</a:t>
            </a:r>
            <a:endParaRPr lang="en-US" altLang="zh-CN" i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</a:t>
            </a:r>
            <a:r>
              <a:rPr lang="en-US" altLang="zh-CN" b="1" dirty="0" err="1">
                <a:sym typeface="+mn-ea"/>
              </a:rPr>
              <a:t>list.size</a:t>
            </a:r>
            <a:r>
              <a:rPr lang="en-US" altLang="zh-CN" b="1" dirty="0">
                <a:sym typeface="+mn-ea"/>
              </a:rPr>
              <a:t>();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list.get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).</a:t>
            </a:r>
            <a:r>
              <a:rPr lang="en-US" altLang="zh-CN" b="1" i="1" dirty="0" err="1">
                <a:sym typeface="+mn-ea"/>
              </a:rPr>
              <a:t>getClass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getSimpleName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[] </a:t>
            </a:r>
            <a:r>
              <a:rPr lang="en-US" altLang="zh-CN" dirty="0" err="1">
                <a:sym typeface="+mn-ea"/>
              </a:rPr>
              <a:t>ss</a:t>
            </a:r>
            <a:r>
              <a:rPr lang="en-US" altLang="zh-CN" dirty="0">
                <a:sym typeface="+mn-ea"/>
              </a:rPr>
              <a:t> = {"I","</a:t>
            </a:r>
            <a:r>
              <a:rPr lang="en-US" altLang="zh-CN" dirty="0" err="1">
                <a:sym typeface="+mn-ea"/>
              </a:rPr>
              <a:t>Love</a:t>
            </a:r>
            <a:r>
              <a:rPr lang="en-US" altLang="zh-CN" dirty="0">
                <a:sym typeface="+mn-ea"/>
              </a:rPr>
              <a:t>","</a:t>
            </a:r>
            <a:r>
              <a:rPr lang="en-US" altLang="zh-CN" dirty="0" err="1">
                <a:sym typeface="+mn-ea"/>
              </a:rPr>
              <a:t>U</a:t>
            </a:r>
            <a:r>
              <a:rPr lang="en-US" altLang="zh-CN" dirty="0">
                <a:sym typeface="+mn-ea"/>
              </a:rPr>
              <a:t>"};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将对象数组转成集合，但不能添加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List&lt;String&gt; list = </a:t>
            </a:r>
            <a:r>
              <a:rPr lang="en-US" altLang="zh-CN" dirty="0" err="1">
                <a:sym typeface="+mn-ea"/>
              </a:rPr>
              <a:t>Arrays.</a:t>
            </a:r>
            <a:r>
              <a:rPr lang="en-US" altLang="zh-CN" i="1" dirty="0" err="1">
                <a:sym typeface="+mn-ea"/>
              </a:rPr>
              <a:t>asList</a:t>
            </a:r>
            <a:r>
              <a:rPr lang="en-US" altLang="zh-CN" i="1" dirty="0">
                <a:sym typeface="+mn-ea"/>
              </a:rPr>
              <a:t>(</a:t>
            </a:r>
            <a:r>
              <a:rPr lang="en-US" altLang="zh-CN" i="1" dirty="0" err="1">
                <a:sym typeface="+mn-ea"/>
              </a:rPr>
              <a:t>ss</a:t>
            </a:r>
            <a:r>
              <a:rPr lang="en-US" altLang="zh-CN" i="1" dirty="0">
                <a:sym typeface="+mn-ea"/>
              </a:rPr>
              <a:t>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("a");//</a:t>
            </a:r>
            <a:r>
              <a:rPr lang="en-US" altLang="zh-CN" dirty="0" err="1">
                <a:sym typeface="+mn-ea"/>
              </a:rPr>
              <a:t>java.lang.UnsupportedOperationException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0;i &lt; </a:t>
            </a:r>
            <a:r>
              <a:rPr lang="en-US" altLang="zh-CN" b="1" dirty="0" err="1">
                <a:sym typeface="+mn-ea"/>
              </a:rPr>
              <a:t>list.size</a:t>
            </a:r>
            <a:r>
              <a:rPr lang="en-US" altLang="zh-CN" b="1" dirty="0">
                <a:sym typeface="+mn-ea"/>
              </a:rPr>
              <a:t>();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list.get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).</a:t>
            </a:r>
            <a:r>
              <a:rPr lang="en-US" altLang="zh-CN" b="1" i="1" dirty="0" err="1">
                <a:sym typeface="+mn-ea"/>
              </a:rPr>
              <a:t>getClass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getSimpleName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com.gyf.lesson03;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java.util.LinkedList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LinkedList</a:t>
            </a:r>
            <a:r>
              <a:rPr lang="zh-CN" altLang="en-US" dirty="0">
                <a:sym typeface="+mn-ea"/>
              </a:rPr>
              <a:t>类概述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类特有功能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void </a:t>
            </a:r>
            <a:r>
              <a:rPr lang="en-US" altLang="zh-CN" dirty="0" err="1">
                <a:sym typeface="+mn-ea"/>
              </a:rPr>
              <a:t>addFirst</a:t>
            </a:r>
            <a:r>
              <a:rPr lang="en-US" altLang="zh-CN" dirty="0">
                <a:sym typeface="+mn-ea"/>
              </a:rPr>
              <a:t>(E e)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 err="1">
                <a:sym typeface="+mn-ea"/>
              </a:rPr>
              <a:t>addLast</a:t>
            </a:r>
            <a:r>
              <a:rPr lang="en-US" altLang="zh-CN" dirty="0">
                <a:sym typeface="+mn-ea"/>
              </a:rPr>
              <a:t>(E e)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E </a:t>
            </a:r>
            <a:r>
              <a:rPr lang="en-US" altLang="zh-CN" dirty="0" err="1">
                <a:sym typeface="+mn-ea"/>
              </a:rPr>
              <a:t>getFirst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 err="1">
                <a:sym typeface="+mn-ea"/>
              </a:rPr>
              <a:t>getLast</a:t>
            </a:r>
            <a:r>
              <a:rPr lang="en-US" altLang="zh-CN" dirty="0">
                <a:sym typeface="+mn-ea"/>
              </a:rPr>
              <a:t>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E </a:t>
            </a:r>
            <a:r>
              <a:rPr lang="en-US" altLang="zh-CN" dirty="0" err="1">
                <a:sym typeface="+mn-ea"/>
              </a:rPr>
              <a:t>removeFirst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>
                <a:sym typeface="+mn-ea"/>
              </a:rPr>
              <a:t>public E </a:t>
            </a:r>
            <a:r>
              <a:rPr lang="en-US" altLang="zh-CN" dirty="0" err="1">
                <a:sym typeface="+mn-ea"/>
              </a:rPr>
              <a:t>removeLast</a:t>
            </a:r>
            <a:r>
              <a:rPr lang="en-US" altLang="zh-CN" dirty="0">
                <a:sym typeface="+mn-ea"/>
              </a:rPr>
              <a:t>()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public E get(</a:t>
            </a:r>
            <a:r>
              <a:rPr lang="en-US" altLang="zh-CN" u="sng" dirty="0" err="1">
                <a:sym typeface="+mn-ea"/>
              </a:rPr>
              <a:t>int</a:t>
            </a:r>
            <a:r>
              <a:rPr lang="en-US" altLang="zh-CN" u="sng" dirty="0">
                <a:sym typeface="+mn-ea"/>
              </a:rPr>
              <a:t> index);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LinkedList</a:t>
            </a:r>
            <a:r>
              <a:rPr lang="en-US" altLang="zh-CN" u="sng" dirty="0">
                <a:sym typeface="+mn-ea"/>
              </a:rPr>
              <a:t> list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LinkedList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</a:t>
            </a:r>
            <a:r>
              <a:rPr lang="en-US" altLang="zh-CN" u="sng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a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</a:t>
            </a:r>
            <a:r>
              <a:rPr lang="en-US" altLang="zh-CN" u="sng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b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</a:t>
            </a:r>
            <a:r>
              <a:rPr lang="en-US" altLang="zh-CN" u="sng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c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list.addFirst</a:t>
            </a:r>
            <a:r>
              <a:rPr lang="en-US" altLang="zh-CN" u="sng" dirty="0">
                <a:sym typeface="+mn-ea"/>
              </a:rPr>
              <a:t>("e");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list.addLast</a:t>
            </a:r>
            <a:r>
              <a:rPr lang="en-US" altLang="zh-CN" u="sng" dirty="0">
                <a:sym typeface="+mn-ea"/>
              </a:rPr>
              <a:t>("b");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获取第一个元素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list.getFirst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获取最后个元素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list.getLast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移除第一个元素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Object </a:t>
            </a:r>
            <a:r>
              <a:rPr lang="en-US" altLang="zh-CN" dirty="0" err="1">
                <a:sym typeface="+mn-ea"/>
              </a:rPr>
              <a:t>removeObj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list.removeFirst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removeObj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移除最后一个元素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removeObj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list.removeLast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removeObj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获取第二个元素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list.get</a:t>
            </a:r>
            <a:r>
              <a:rPr lang="en-US" altLang="zh-CN" b="1" i="1" dirty="0">
                <a:sym typeface="+mn-ea"/>
              </a:rPr>
              <a:t>(1));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package com.gyf.lesson04;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java.util.LinkedList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Stack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private </a:t>
            </a:r>
            <a:r>
              <a:rPr lang="en-US" altLang="zh-CN" b="1" u="sng" dirty="0" err="1">
                <a:sym typeface="+mn-ea"/>
              </a:rPr>
              <a:t>LinkedList</a:t>
            </a:r>
            <a:r>
              <a:rPr lang="en-US" altLang="zh-CN" b="1" u="sng" dirty="0">
                <a:sym typeface="+mn-ea"/>
              </a:rPr>
              <a:t> list = new </a:t>
            </a:r>
            <a:r>
              <a:rPr lang="en-US" altLang="zh-CN" b="1" u="sng" dirty="0" err="1">
                <a:sym typeface="+mn-ea"/>
              </a:rPr>
              <a:t>LinkedList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in(Object o){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list.addLast</a:t>
            </a:r>
            <a:r>
              <a:rPr lang="en-US" altLang="zh-CN" u="sng" dirty="0">
                <a:sym typeface="+mn-ea"/>
              </a:rPr>
              <a:t>(o);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Object out(){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list.removeLast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</a:t>
            </a:r>
            <a:r>
              <a:rPr lang="en-US" altLang="zh-CN" b="1" dirty="0" err="1">
                <a:sym typeface="+mn-ea"/>
              </a:rPr>
              <a:t>boolean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isEmpty</a:t>
            </a:r>
            <a:r>
              <a:rPr lang="en-US" altLang="zh-CN" b="1" dirty="0">
                <a:sym typeface="+mn-ea"/>
              </a:rPr>
              <a:t>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return </a:t>
            </a:r>
            <a:r>
              <a:rPr lang="en-US" altLang="zh-CN" b="1" dirty="0" err="1">
                <a:sym typeface="+mn-ea"/>
              </a:rPr>
              <a:t>list.isEmpty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ym typeface="+mn-ea"/>
              </a:rPr>
              <a:t>=============================================================================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package com.gyf.lesson04;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u="sng" dirty="0" err="1">
                <a:sym typeface="+mn-ea"/>
              </a:rPr>
              <a:t>java.util.ArrayList</a:t>
            </a:r>
            <a:r>
              <a:rPr lang="en-US" altLang="zh-CN" b="1" u="sng" dirty="0">
                <a:sym typeface="+mn-ea"/>
              </a:rPr>
              <a:t>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import </a:t>
            </a:r>
            <a:r>
              <a:rPr lang="en-US" altLang="zh-CN" b="1" dirty="0" err="1">
                <a:sym typeface="+mn-ea"/>
              </a:rPr>
              <a:t>java.util.LinkedList</a:t>
            </a:r>
            <a:r>
              <a:rPr lang="en-US" altLang="zh-CN" b="1" dirty="0">
                <a:sym typeface="+mn-ea"/>
              </a:rPr>
              <a:t>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需求：请用</a:t>
            </a:r>
            <a:r>
              <a:rPr lang="en-US" altLang="zh-CN" dirty="0" err="1">
                <a:sym typeface="+mn-ea"/>
              </a:rPr>
              <a:t>LinkedList</a:t>
            </a:r>
            <a:r>
              <a:rPr lang="zh-CN" altLang="en-US" dirty="0">
                <a:sym typeface="+mn-ea"/>
              </a:rPr>
              <a:t>模拟栈数据结构的集合，并测试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zh-CN" altLang="en-US" dirty="0">
                <a:sym typeface="+mn-ea"/>
              </a:rPr>
              <a:t>创建一个类将</a:t>
            </a:r>
            <a:r>
              <a:rPr lang="en-US" altLang="zh-CN" dirty="0">
                <a:sym typeface="+mn-ea"/>
              </a:rPr>
              <a:t>Linked</a:t>
            </a:r>
            <a:r>
              <a:rPr lang="zh-CN" altLang="en-US" dirty="0">
                <a:sym typeface="+mn-ea"/>
              </a:rPr>
              <a:t>中的方法封装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test1();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test2();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test3();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en-US" altLang="zh-CN" dirty="0" err="1">
                <a:sym typeface="+mn-ea"/>
              </a:rPr>
              <a:t>LinkedList</a:t>
            </a:r>
            <a:r>
              <a:rPr lang="zh-CN" altLang="en-US" dirty="0">
                <a:sym typeface="+mn-ea"/>
              </a:rPr>
              <a:t>其实已经实现了栈的功能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LinkedList</a:t>
            </a:r>
            <a:r>
              <a:rPr lang="en-US" altLang="zh-CN" u="sng" dirty="0">
                <a:sym typeface="+mn-ea"/>
              </a:rPr>
              <a:t> list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LinkedList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list.push</a:t>
            </a:r>
            <a:r>
              <a:rPr lang="en-US" altLang="zh-CN" u="sng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a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list.push</a:t>
            </a:r>
            <a:r>
              <a:rPr lang="en-US" altLang="zh-CN" u="sng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b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list.push</a:t>
            </a:r>
            <a:r>
              <a:rPr lang="en-US" altLang="zh-CN" u="sng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c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list.push</a:t>
            </a:r>
            <a:r>
              <a:rPr lang="en-US" altLang="zh-CN" u="sng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d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list.pop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list.pop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list.pop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list.pop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创建一个栈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Stack s = </a:t>
            </a:r>
            <a:r>
              <a:rPr lang="en-US" altLang="zh-CN" b="1" dirty="0">
                <a:sym typeface="+mn-ea"/>
              </a:rPr>
              <a:t>new Stack();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s.in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s.in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s.in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while(!</a:t>
            </a:r>
            <a:r>
              <a:rPr lang="en-US" altLang="zh-CN" b="1" dirty="0" err="1">
                <a:sym typeface="+mn-ea"/>
              </a:rPr>
              <a:t>s.isEmpty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//</a:t>
            </a:r>
            <a:r>
              <a:rPr lang="zh-CN" altLang="en-US" dirty="0">
                <a:sym typeface="+mn-ea"/>
              </a:rPr>
              <a:t>出栈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s.out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LinkedList</a:t>
            </a:r>
            <a:r>
              <a:rPr lang="en-US" altLang="zh-CN" u="sng" dirty="0">
                <a:sym typeface="+mn-ea"/>
              </a:rPr>
              <a:t> list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LinkedList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list.addLast</a:t>
            </a:r>
            <a:r>
              <a:rPr lang="en-US" altLang="zh-CN" u="sng" dirty="0">
                <a:sym typeface="+mn-ea"/>
              </a:rPr>
              <a:t>("a");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list.addLast</a:t>
            </a:r>
            <a:r>
              <a:rPr lang="en-US" altLang="zh-CN" u="sng" dirty="0">
                <a:sym typeface="+mn-ea"/>
              </a:rPr>
              <a:t>("b");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list.addLast</a:t>
            </a:r>
            <a:r>
              <a:rPr lang="en-US" altLang="zh-CN" u="sng" dirty="0">
                <a:sym typeface="+mn-ea"/>
              </a:rPr>
              <a:t>("c");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list.addLast</a:t>
            </a:r>
            <a:r>
              <a:rPr lang="en-US" altLang="zh-CN" u="sng" dirty="0">
                <a:sym typeface="+mn-ea"/>
              </a:rPr>
              <a:t>("d");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出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list.removeLast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list.removeLast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list.removeLast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list.removeLast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list.removeLast</a:t>
            </a:r>
            <a:r>
              <a:rPr lang="en-US" altLang="zh-CN" dirty="0">
                <a:sym typeface="+mn-ea"/>
              </a:rPr>
              <a:t>();//</a:t>
            </a:r>
            <a:r>
              <a:rPr lang="en-US" altLang="zh-CN" dirty="0" err="1">
                <a:sym typeface="+mn-ea"/>
              </a:rPr>
              <a:t>NoSuchElementException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System.out.println</a:t>
            </a:r>
            <a:r>
              <a:rPr lang="en-US" altLang="zh-CN" dirty="0">
                <a:sym typeface="+mn-ea"/>
              </a:rPr>
              <a:t>(list);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while(!</a:t>
            </a:r>
            <a:r>
              <a:rPr lang="en-US" altLang="zh-CN" b="1" dirty="0" err="1">
                <a:sym typeface="+mn-ea"/>
              </a:rPr>
              <a:t>list.isEmpty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list.removeLast</a:t>
            </a:r>
            <a:r>
              <a:rPr lang="en-US" altLang="zh-CN" b="1" i="1" dirty="0">
                <a:sym typeface="+mn-ea"/>
              </a:rPr>
              <a:t>());;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test2();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泛型使用注意事项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//1.</a:t>
            </a:r>
            <a:r>
              <a:rPr lang="zh-CN" altLang="en-US" dirty="0">
                <a:sym typeface="+mn-ea"/>
              </a:rPr>
              <a:t>默认声明一个泛型集合，前后类型要一至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 </a:t>
            </a:r>
            <a:r>
              <a:rPr lang="en-US" altLang="zh-CN" u="sng" dirty="0">
                <a:sym typeface="+mn-ea"/>
              </a:rPr>
              <a:t>list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ArrayList</a:t>
            </a:r>
            <a:r>
              <a:rPr lang="en-US" altLang="zh-CN" b="1" u="sng" dirty="0">
                <a:sym typeface="+mn-ea"/>
              </a:rPr>
              <a:t>&lt;Student&gt;();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这样声明前后类型不一至是不可以的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&lt;Object&gt; list = new 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集合泛型的声明，可以只声明前面的泛型</a:t>
            </a:r>
            <a:r>
              <a:rPr lang="en-US" altLang="zh-CN" dirty="0">
                <a:sym typeface="+mn-ea"/>
              </a:rPr>
              <a:t>,jdk1.7</a:t>
            </a:r>
            <a:r>
              <a:rPr lang="zh-CN" altLang="en-US" dirty="0">
                <a:sym typeface="+mn-ea"/>
              </a:rPr>
              <a:t>的新特性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菱形泛型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开发时建议还是写成前后一至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 </a:t>
            </a:r>
            <a:r>
              <a:rPr lang="en-US" altLang="zh-CN" u="sng" dirty="0">
                <a:sym typeface="+mn-ea"/>
              </a:rPr>
              <a:t>list1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ArrayList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//4.</a:t>
            </a:r>
            <a:r>
              <a:rPr lang="zh-CN" altLang="en-US" dirty="0">
                <a:sym typeface="+mn-ea"/>
              </a:rPr>
              <a:t>集合声明的泛型，代表此类或者子类都可以成为集合的元素，</a:t>
            </a:r>
            <a:r>
              <a:rPr lang="en-US" altLang="zh-CN" u="sng" dirty="0">
                <a:sym typeface="+mn-ea"/>
              </a:rPr>
              <a:t>en Person -&gt; Student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//5.</a:t>
            </a:r>
            <a:r>
              <a:rPr lang="zh-CN" altLang="en-US" dirty="0">
                <a:sym typeface="+mn-ea"/>
              </a:rPr>
              <a:t>开发中，声明泛型是</a:t>
            </a:r>
            <a:r>
              <a:rPr lang="en-US" altLang="zh-CN" dirty="0">
                <a:sym typeface="+mn-ea"/>
              </a:rPr>
              <a:t>Object</a:t>
            </a:r>
            <a:r>
              <a:rPr lang="zh-CN" altLang="en-US" dirty="0">
                <a:sym typeface="+mn-ea"/>
              </a:rPr>
              <a:t>类型，是没有意义的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//6.</a:t>
            </a:r>
            <a:r>
              <a:rPr lang="zh-CN" altLang="en-US" dirty="0">
                <a:sym typeface="+mn-ea"/>
              </a:rPr>
              <a:t>声明的泛型类型一定是引用数据类型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//1.</a:t>
            </a:r>
            <a:r>
              <a:rPr lang="zh-CN" altLang="en-US" dirty="0">
                <a:sym typeface="+mn-ea"/>
              </a:rPr>
              <a:t>声明集合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添加泛型，限定集合只能存学生对象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&lt;Student&gt;();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(true);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(12);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薛之谦</a:t>
            </a:r>
            <a:r>
              <a:rPr lang="en-US" altLang="zh-CN" b="1" dirty="0">
                <a:sym typeface="+mn-ea"/>
              </a:rPr>
              <a:t>", 28));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new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Student</a:t>
            </a:r>
            <a:r>
              <a:rPr lang="en-US" altLang="zh-CN" b="1" dirty="0">
                <a:sym typeface="+mn-ea"/>
              </a:rPr>
              <a:t>("</a:t>
            </a:r>
            <a:r>
              <a:rPr lang="zh-CN" altLang="en-US" b="1" dirty="0">
                <a:sym typeface="+mn-ea"/>
              </a:rPr>
              <a:t>王祖蓝</a:t>
            </a:r>
            <a:r>
              <a:rPr lang="en-US" altLang="zh-CN" b="1" dirty="0">
                <a:sym typeface="+mn-ea"/>
              </a:rPr>
              <a:t>", 28));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使用了泛型，遍历省去了类型转换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Iterator&lt;Student&gt; </a:t>
            </a:r>
            <a:r>
              <a:rPr lang="en-US" altLang="zh-CN" dirty="0" err="1">
                <a:sym typeface="+mn-ea"/>
              </a:rPr>
              <a:t>itr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list.iterator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</a:t>
            </a:r>
            <a:r>
              <a:rPr lang="en-US" altLang="zh-CN" b="1" dirty="0" err="1">
                <a:sym typeface="+mn-ea"/>
              </a:rPr>
              <a:t>itr.hasNext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Student </a:t>
            </a:r>
            <a:r>
              <a:rPr lang="en-US" altLang="zh-CN" dirty="0" err="1">
                <a:sym typeface="+mn-ea"/>
              </a:rPr>
              <a:t>stu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itr.next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stu.getAge</a:t>
            </a:r>
            <a:r>
              <a:rPr lang="en-US" altLang="zh-CN" b="1" i="1" dirty="0">
                <a:sym typeface="+mn-ea"/>
              </a:rPr>
              <a:t>() + ": " + </a:t>
            </a:r>
            <a:r>
              <a:rPr lang="en-US" altLang="zh-CN" b="1" i="1" dirty="0" err="1">
                <a:sym typeface="+mn-ea"/>
              </a:rPr>
              <a:t>stu.getName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//1.</a:t>
            </a:r>
            <a:r>
              <a:rPr lang="zh-CN" altLang="en-US" dirty="0">
                <a:sym typeface="+mn-ea"/>
              </a:rPr>
              <a:t>声明集合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ArrayList</a:t>
            </a:r>
            <a:r>
              <a:rPr lang="en-US" altLang="zh-CN" u="sng" dirty="0">
                <a:sym typeface="+mn-ea"/>
              </a:rPr>
              <a:t> list = </a:t>
            </a:r>
            <a:r>
              <a:rPr lang="en-US" altLang="zh-CN" b="1" u="sng" dirty="0">
                <a:sym typeface="+mn-ea"/>
              </a:rPr>
              <a:t>new </a:t>
            </a:r>
            <a:r>
              <a:rPr lang="en-US" altLang="zh-CN" b="1" u="sng" dirty="0" err="1">
                <a:sym typeface="+mn-ea"/>
              </a:rPr>
              <a:t>ArrayList</a:t>
            </a:r>
            <a:r>
              <a:rPr lang="en-US" altLang="zh-CN" b="1" u="sng" dirty="0">
                <a:sym typeface="+mn-ea"/>
              </a:rPr>
              <a:t>();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</a:t>
            </a:r>
            <a:r>
              <a:rPr lang="en-US" altLang="zh-CN" u="sng" dirty="0">
                <a:sym typeface="+mn-ea"/>
              </a:rPr>
              <a:t>("</a:t>
            </a:r>
            <a:r>
              <a:rPr lang="en-US" altLang="zh-CN" u="sng" dirty="0" err="1">
                <a:sym typeface="+mn-ea"/>
              </a:rPr>
              <a:t>a</a:t>
            </a:r>
            <a:r>
              <a:rPr lang="en-US" altLang="zh-CN" u="sng" dirty="0">
                <a:sym typeface="+mn-ea"/>
              </a:rPr>
              <a:t>");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</a:t>
            </a:r>
            <a:r>
              <a:rPr lang="en-US" altLang="zh-CN" u="sng" dirty="0">
                <a:sym typeface="+mn-ea"/>
              </a:rPr>
              <a:t>(</a:t>
            </a:r>
            <a:r>
              <a:rPr lang="en-US" altLang="zh-CN" b="1" u="sng" dirty="0">
                <a:sym typeface="+mn-ea"/>
              </a:rPr>
              <a:t>true);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</a:t>
            </a:r>
            <a:r>
              <a:rPr lang="en-US" altLang="zh-CN" u="sng" dirty="0">
                <a:sym typeface="+mn-ea"/>
              </a:rPr>
              <a:t>(12);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 err="1">
                <a:sym typeface="+mn-ea"/>
              </a:rPr>
              <a:t>list.add</a:t>
            </a:r>
            <a:r>
              <a:rPr lang="en-US" altLang="zh-CN" u="sng" dirty="0">
                <a:sym typeface="+mn-ea"/>
              </a:rPr>
              <a:t>(</a:t>
            </a:r>
            <a:r>
              <a:rPr lang="en-US" altLang="zh-CN" b="1" u="sng" dirty="0" err="1">
                <a:sym typeface="+mn-ea"/>
              </a:rPr>
              <a:t>new</a:t>
            </a:r>
            <a:r>
              <a:rPr lang="en-US" altLang="zh-CN" b="1" u="sng" dirty="0">
                <a:sym typeface="+mn-ea"/>
              </a:rPr>
              <a:t> </a:t>
            </a:r>
            <a:r>
              <a:rPr lang="en-US" altLang="zh-CN" b="1" u="sng" dirty="0" err="1">
                <a:sym typeface="+mn-ea"/>
              </a:rPr>
              <a:t>Student</a:t>
            </a:r>
            <a:r>
              <a:rPr lang="en-US" altLang="zh-CN" b="1" u="sng" dirty="0">
                <a:sym typeface="+mn-ea"/>
              </a:rPr>
              <a:t>("</a:t>
            </a:r>
            <a:r>
              <a:rPr lang="zh-CN" altLang="en-US" b="1" u="sng" dirty="0">
                <a:sym typeface="+mn-ea"/>
              </a:rPr>
              <a:t>薛之谦</a:t>
            </a:r>
            <a:r>
              <a:rPr lang="en-US" altLang="zh-CN" b="1" u="sng" dirty="0">
                <a:sym typeface="+mn-ea"/>
              </a:rPr>
              <a:t>", 28));</a:t>
            </a:r>
            <a:endParaRPr lang="en-US" altLang="zh-CN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此时如果没有使用泛型，会有安全隐患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u="sng" dirty="0">
                <a:sym typeface="+mn-ea"/>
              </a:rPr>
              <a:t>Iterator </a:t>
            </a:r>
            <a:r>
              <a:rPr lang="en-US" altLang="zh-CN" u="sng" dirty="0" err="1">
                <a:sym typeface="+mn-ea"/>
              </a:rPr>
              <a:t>itr</a:t>
            </a:r>
            <a:r>
              <a:rPr lang="en-US" altLang="zh-CN" u="sng" dirty="0">
                <a:sym typeface="+mn-ea"/>
              </a:rPr>
              <a:t> = </a:t>
            </a:r>
            <a:r>
              <a:rPr lang="en-US" altLang="zh-CN" u="sng" dirty="0" err="1">
                <a:sym typeface="+mn-ea"/>
              </a:rPr>
              <a:t>list.iterator</a:t>
            </a:r>
            <a:r>
              <a:rPr lang="en-US" altLang="zh-CN" u="sng" dirty="0">
                <a:sym typeface="+mn-ea"/>
              </a:rPr>
              <a:t>();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</a:t>
            </a:r>
            <a:r>
              <a:rPr lang="en-US" altLang="zh-CN" b="1" dirty="0" err="1">
                <a:sym typeface="+mn-ea"/>
              </a:rPr>
              <a:t>itr.hasNext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Object item = </a:t>
            </a:r>
            <a:r>
              <a:rPr lang="en-US" altLang="zh-CN" dirty="0" err="1">
                <a:sym typeface="+mn-ea"/>
              </a:rPr>
              <a:t>itr.next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 * 这样写有可能出现</a:t>
            </a:r>
            <a:r>
              <a:rPr lang="en-US" altLang="zh-CN" dirty="0" err="1">
                <a:sym typeface="+mn-ea"/>
              </a:rPr>
              <a:t>ClassCastExceptiono</a:t>
            </a:r>
            <a:r>
              <a:rPr lang="zh-CN" altLang="en-US" dirty="0">
                <a:sym typeface="+mn-ea"/>
              </a:rPr>
              <a:t>类型转换错误异常，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 * 因为第一个元素是</a:t>
            </a:r>
            <a:r>
              <a:rPr lang="en-US" altLang="zh-CN" dirty="0">
                <a:sym typeface="+mn-ea"/>
              </a:rPr>
              <a:t>String</a:t>
            </a:r>
            <a:r>
              <a:rPr lang="zh-CN" altLang="en-US" dirty="0">
                <a:sym typeface="+mn-ea"/>
              </a:rPr>
              <a:t>，不可能转成</a:t>
            </a:r>
            <a:r>
              <a:rPr lang="en-US" altLang="zh-CN" dirty="0">
                <a:sym typeface="+mn-ea"/>
              </a:rPr>
              <a:t>Student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Student </a:t>
            </a:r>
            <a:r>
              <a:rPr lang="en-US" altLang="zh-CN" dirty="0" err="1">
                <a:sym typeface="+mn-ea"/>
              </a:rPr>
              <a:t>stu</a:t>
            </a:r>
            <a:r>
              <a:rPr lang="en-US" altLang="zh-CN" dirty="0">
                <a:sym typeface="+mn-ea"/>
              </a:rPr>
              <a:t> = (Student)</a:t>
            </a:r>
            <a:r>
              <a:rPr lang="en-US" altLang="zh-CN" dirty="0" err="1">
                <a:sym typeface="+mn-ea"/>
              </a:rPr>
              <a:t>itr.next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stu.getAge</a:t>
            </a:r>
            <a:r>
              <a:rPr lang="en-US" altLang="zh-CN" b="1" i="1" dirty="0">
                <a:sym typeface="+mn-ea"/>
              </a:rPr>
              <a:t>() + ": " + </a:t>
            </a:r>
            <a:r>
              <a:rPr lang="en-US" altLang="zh-CN" b="1" i="1" dirty="0" err="1">
                <a:sym typeface="+mn-ea"/>
              </a:rPr>
              <a:t>stu.getName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泛型接口概述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  把泛型定义在接口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定义格式 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  </a:t>
            </a:r>
            <a:r>
              <a:rPr lang="en-US" altLang="zh-CN" dirty="0" err="1">
                <a:sym typeface="+mn-ea"/>
              </a:rPr>
              <a:t>public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interface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接口名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泛型类型</a:t>
            </a:r>
            <a:r>
              <a:rPr lang="en-US" altLang="zh-CN" dirty="0">
                <a:sym typeface="+mn-ea"/>
              </a:rPr>
              <a:t>&gt;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学生数据访问层类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StudentDAO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stuDao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StudentDAO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stuDao.insert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Student("a1", 1));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员工泛型数据访问层类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GenericDAO</a:t>
            </a:r>
            <a:r>
              <a:rPr lang="en-US" altLang="zh-CN" dirty="0">
                <a:sym typeface="+mn-ea"/>
              </a:rPr>
              <a:t>&lt;Worker&gt; dao1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GenericDAO</a:t>
            </a:r>
            <a:r>
              <a:rPr lang="en-US" altLang="zh-CN" b="1" dirty="0">
                <a:sym typeface="+mn-ea"/>
              </a:rPr>
              <a:t>&lt;Worker&gt;();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dao1.insert(</a:t>
            </a:r>
            <a:r>
              <a:rPr lang="en-US" altLang="zh-CN" b="1" dirty="0">
                <a:sym typeface="+mn-ea"/>
              </a:rPr>
              <a:t>new Worker("</a:t>
            </a:r>
            <a:r>
              <a:rPr lang="en-US" altLang="zh-CN" b="1" dirty="0" err="1">
                <a:sym typeface="+mn-ea"/>
              </a:rPr>
              <a:t>zz</a:t>
            </a:r>
            <a:r>
              <a:rPr lang="en-US" altLang="zh-CN" b="1" dirty="0">
                <a:sym typeface="+mn-ea"/>
              </a:rPr>
              <a:t>", 33));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学生泛型数据访问层类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GenericDAO</a:t>
            </a:r>
            <a:r>
              <a:rPr lang="en-US" altLang="zh-CN" dirty="0">
                <a:sym typeface="+mn-ea"/>
              </a:rPr>
              <a:t>&lt;Student&gt; dao2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GenericDAO</a:t>
            </a:r>
            <a:r>
              <a:rPr lang="en-US" altLang="zh-CN" b="1" dirty="0">
                <a:sym typeface="+mn-ea"/>
              </a:rPr>
              <a:t>&lt;Student&gt;();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dao2.insert(</a:t>
            </a:r>
            <a:r>
              <a:rPr lang="en-US" altLang="zh-CN" b="1" dirty="0">
                <a:sym typeface="+mn-ea"/>
              </a:rPr>
              <a:t>new Student("a1", 1));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/**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 * 数据访问接口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 * */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interface </a:t>
            </a:r>
            <a:r>
              <a:rPr lang="en-US" altLang="zh-CN" b="1" dirty="0" err="1">
                <a:sym typeface="+mn-ea"/>
              </a:rPr>
              <a:t>DAOInterface</a:t>
            </a:r>
            <a:r>
              <a:rPr lang="en-US" altLang="zh-CN" b="1" dirty="0">
                <a:sym typeface="+mn-ea"/>
              </a:rPr>
              <a:t>&lt;T&gt;{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insert(T t);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StudentDAO</a:t>
            </a:r>
            <a:r>
              <a:rPr lang="en-US" altLang="zh-CN" b="1" dirty="0">
                <a:sym typeface="+mn-ea"/>
              </a:rPr>
              <a:t> implements </a:t>
            </a:r>
            <a:r>
              <a:rPr lang="en-US" altLang="zh-CN" b="1" dirty="0" err="1">
                <a:sym typeface="+mn-ea"/>
              </a:rPr>
              <a:t>DAOInterface</a:t>
            </a:r>
            <a:r>
              <a:rPr lang="en-US" altLang="zh-CN" b="1" dirty="0">
                <a:sym typeface="+mn-ea"/>
              </a:rPr>
              <a:t>&lt;Student&gt;{//</a:t>
            </a:r>
            <a:r>
              <a:rPr lang="zh-CN" altLang="en-US" b="1" dirty="0">
                <a:sym typeface="+mn-ea"/>
              </a:rPr>
              <a:t>推荐实现接口时就指定类型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insert(Student t)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往数据库操作学生数据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往数据库操作学生数据</a:t>
            </a:r>
            <a:r>
              <a:rPr lang="en-US" altLang="zh-CN" b="1" i="1" dirty="0">
                <a:sym typeface="+mn-ea"/>
              </a:rPr>
              <a:t>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b="1" dirty="0">
                <a:sym typeface="+mn-ea"/>
              </a:rPr>
              <a:t>class </a:t>
            </a:r>
            <a:r>
              <a:rPr lang="en-US" altLang="zh-CN" b="1" dirty="0" err="1">
                <a:sym typeface="+mn-ea"/>
              </a:rPr>
              <a:t>GenericDAO</a:t>
            </a:r>
            <a:r>
              <a:rPr lang="en-US" altLang="zh-CN" b="1" dirty="0">
                <a:sym typeface="+mn-ea"/>
              </a:rPr>
              <a:t>&lt;T&gt; implements </a:t>
            </a:r>
            <a:r>
              <a:rPr lang="en-US" altLang="zh-CN" b="1" dirty="0" err="1">
                <a:sym typeface="+mn-ea"/>
              </a:rPr>
              <a:t>DAOInterface</a:t>
            </a:r>
            <a:r>
              <a:rPr lang="en-US" altLang="zh-CN" b="1" dirty="0">
                <a:sym typeface="+mn-ea"/>
              </a:rPr>
              <a:t>&lt;T&gt;{//</a:t>
            </a:r>
            <a:r>
              <a:rPr lang="zh-CN" altLang="en-US" b="1" dirty="0">
                <a:sym typeface="+mn-ea"/>
              </a:rPr>
              <a:t>推荐实现接口时，还是泛型</a:t>
            </a:r>
            <a:endParaRPr lang="zh-CN" altLang="en-US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@Override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void insert(T t)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 </a:t>
            </a:r>
            <a:r>
              <a:rPr lang="en-US" altLang="zh-CN" b="1" dirty="0">
                <a:sym typeface="+mn-ea"/>
              </a:rPr>
              <a:t>TODO Auto-generated method stub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</a:t>
            </a:r>
            <a:r>
              <a:rPr lang="zh-CN" altLang="en-US" b="1" i="1" dirty="0">
                <a:sym typeface="+mn-ea"/>
              </a:rPr>
              <a:t>往数据库插入</a:t>
            </a:r>
            <a:r>
              <a:rPr lang="en-US" altLang="zh-CN" b="1" i="1" dirty="0">
                <a:sym typeface="+mn-ea"/>
              </a:rPr>
              <a:t>" + </a:t>
            </a:r>
            <a:r>
              <a:rPr lang="en-US" altLang="zh-CN" b="1" i="1" dirty="0" err="1">
                <a:sym typeface="+mn-ea"/>
              </a:rPr>
              <a:t>t.getClass</a:t>
            </a:r>
            <a:r>
              <a:rPr lang="en-US" altLang="zh-CN" b="1" i="1" dirty="0">
                <a:sym typeface="+mn-ea"/>
              </a:rPr>
              <a:t>().</a:t>
            </a:r>
            <a:r>
              <a:rPr lang="en-US" altLang="zh-CN" b="1" i="1" dirty="0" err="1">
                <a:sym typeface="+mn-ea"/>
              </a:rPr>
              <a:t>getSimpleName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test1();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&lt;Person&gt; list1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&lt;Person&gt;();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list1.add(</a:t>
            </a:r>
            <a:r>
              <a:rPr lang="en-US" altLang="zh-CN" b="1" dirty="0">
                <a:sym typeface="+mn-ea"/>
              </a:rPr>
              <a:t>new Person("a",3));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 list2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&lt;Student&gt;();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list2.add(</a:t>
            </a:r>
            <a:r>
              <a:rPr lang="en-US" altLang="zh-CN" b="1" dirty="0">
                <a:sym typeface="+mn-ea"/>
              </a:rPr>
              <a:t>new Student("a1", 2));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这个可以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list1.addAll(list2);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这个不可以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list2.addAll(list1);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&lt;String&gt; list1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&lt;String&gt;();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list1.add("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list1.add("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list1.add("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print(list1);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("=====");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&lt;Integer&gt; list2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&lt;Integer&gt;();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list2.add(1);</a:t>
            </a:r>
            <a:endParaRPr lang="is-I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is-IS" altLang="zh-CN" dirty="0">
                <a:sym typeface="+mn-ea"/>
              </a:rPr>
              <a:t>		list2.add(2);</a:t>
            </a:r>
            <a:endParaRPr lang="is-I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list2.add(3);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print(list2);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print(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&lt;?&gt; list){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Iterator&lt;?&gt; </a:t>
            </a:r>
            <a:r>
              <a:rPr lang="en-US" altLang="zh-CN" dirty="0" err="1">
                <a:sym typeface="+mn-ea"/>
              </a:rPr>
              <a:t>itr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list.iterator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</a:t>
            </a:r>
            <a:r>
              <a:rPr lang="en-US" altLang="zh-CN" b="1" dirty="0" err="1">
                <a:sym typeface="+mn-ea"/>
              </a:rPr>
              <a:t>itr.hasNext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itr.next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String</a:t>
            </a:r>
            <a:r>
              <a:rPr lang="en-US" altLang="zh-CN" dirty="0">
                <a:sym typeface="+mn-ea"/>
              </a:rPr>
              <a:t>[] </a:t>
            </a:r>
            <a:r>
              <a:rPr lang="en-US" altLang="zh-CN" dirty="0" err="1">
                <a:sym typeface="+mn-ea"/>
              </a:rPr>
              <a:t>strs</a:t>
            </a:r>
            <a:r>
              <a:rPr lang="en-US" altLang="zh-CN" dirty="0">
                <a:sym typeface="+mn-ea"/>
              </a:rPr>
              <a:t> = {"</a:t>
            </a:r>
            <a:r>
              <a:rPr lang="en-US" altLang="zh-CN" dirty="0" err="1">
                <a:sym typeface="+mn-ea"/>
              </a:rPr>
              <a:t>Hello</a:t>
            </a:r>
            <a:r>
              <a:rPr lang="en-US" altLang="zh-CN" dirty="0">
                <a:sym typeface="+mn-ea"/>
              </a:rPr>
              <a:t>","I","</a:t>
            </a:r>
            <a:r>
              <a:rPr lang="en-US" altLang="zh-CN" dirty="0" err="1">
                <a:sym typeface="+mn-ea"/>
              </a:rPr>
              <a:t>Love</a:t>
            </a:r>
            <a:r>
              <a:rPr lang="en-US" altLang="zh-CN" dirty="0">
                <a:sym typeface="+mn-ea"/>
              </a:rPr>
              <a:t>","</a:t>
            </a:r>
            <a:r>
              <a:rPr lang="en-US" altLang="zh-CN" dirty="0" err="1">
                <a:sym typeface="+mn-ea"/>
              </a:rPr>
              <a:t>U</a:t>
            </a:r>
            <a:r>
              <a:rPr lang="en-US" altLang="zh-CN" dirty="0">
                <a:sym typeface="+mn-ea"/>
              </a:rPr>
              <a:t>"};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//</a:t>
            </a:r>
            <a:r>
              <a:rPr lang="zh-CN" altLang="en-US" dirty="0">
                <a:sym typeface="+mn-ea"/>
              </a:rPr>
              <a:t>以前的遍历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现在遍历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for(String </a:t>
            </a:r>
            <a:r>
              <a:rPr lang="en-US" altLang="zh-CN" b="1" dirty="0" err="1">
                <a:sym typeface="+mn-ea"/>
              </a:rPr>
              <a:t>str</a:t>
            </a:r>
            <a:r>
              <a:rPr lang="en-US" altLang="zh-CN" b="1" dirty="0">
                <a:sym typeface="+mn-ea"/>
              </a:rPr>
              <a:t> : </a:t>
            </a:r>
            <a:r>
              <a:rPr lang="en-US" altLang="zh-CN" b="1" dirty="0" err="1">
                <a:sym typeface="+mn-ea"/>
              </a:rPr>
              <a:t>strs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str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&lt;Student&gt; </a:t>
            </a:r>
            <a:r>
              <a:rPr lang="en-US" altLang="zh-CN" dirty="0" err="1">
                <a:sym typeface="+mn-ea"/>
              </a:rPr>
              <a:t>stuList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&lt;Student&gt;();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stuList.add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Student("a1", 12));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stuList.add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Student("a3", 32));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stuList.add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sym typeface="+mn-ea"/>
              </a:rPr>
              <a:t>new Student("a2", 22));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以前集合的遍历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现在集合遍历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for(Student </a:t>
            </a:r>
            <a:r>
              <a:rPr lang="en-US" altLang="zh-CN" b="1" dirty="0" err="1">
                <a:sym typeface="+mn-ea"/>
              </a:rPr>
              <a:t>stu</a:t>
            </a:r>
            <a:r>
              <a:rPr lang="en-US" altLang="zh-CN" b="1" dirty="0">
                <a:sym typeface="+mn-ea"/>
              </a:rPr>
              <a:t> : </a:t>
            </a:r>
            <a:r>
              <a:rPr lang="en-US" altLang="zh-CN" b="1" dirty="0" err="1">
                <a:sym typeface="+mn-ea"/>
              </a:rPr>
              <a:t>stuList</a:t>
            </a:r>
            <a:r>
              <a:rPr lang="en-US" altLang="zh-CN" b="1" dirty="0">
                <a:sym typeface="+mn-ea"/>
              </a:rPr>
              <a:t>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stu.getName</a:t>
            </a:r>
            <a:r>
              <a:rPr lang="en-US" altLang="zh-CN" b="1" i="1" dirty="0">
                <a:sym typeface="+mn-ea"/>
              </a:rPr>
              <a:t>() + ": " + </a:t>
            </a:r>
            <a:r>
              <a:rPr lang="en-US" altLang="zh-CN" b="1" i="1" dirty="0" err="1">
                <a:sym typeface="+mn-ea"/>
              </a:rPr>
              <a:t>stu.getAge</a:t>
            </a:r>
            <a:r>
              <a:rPr lang="en-US" altLang="zh-CN" b="1" i="1" dirty="0">
                <a:sym typeface="+mn-ea"/>
              </a:rPr>
              <a:t>());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dirty="0">
                <a:sym typeface="+mn-ea"/>
              </a:rPr>
              <a:t>public class Demo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main(String[] </a:t>
            </a:r>
            <a:r>
              <a:rPr lang="en-US" altLang="zh-CN" b="1" dirty="0" err="1">
                <a:sym typeface="+mn-ea"/>
              </a:rPr>
              <a:t>args</a:t>
            </a:r>
            <a:r>
              <a:rPr lang="en-US" altLang="zh-CN" b="1" dirty="0">
                <a:sym typeface="+mn-ea"/>
              </a:rPr>
              <a:t>) {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i="1" dirty="0">
                <a:sym typeface="+mn-ea"/>
              </a:rPr>
              <a:t>test4();</a:t>
            </a:r>
            <a:endParaRPr lang="en-US" altLang="zh-CN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test4()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&lt;String&gt;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&lt;String&gt;(); 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for(String </a:t>
            </a:r>
            <a:r>
              <a:rPr lang="en-US" altLang="zh-CN" b="1" dirty="0" err="1">
                <a:sym typeface="+mn-ea"/>
              </a:rPr>
              <a:t>str</a:t>
            </a:r>
            <a:r>
              <a:rPr lang="en-US" altLang="zh-CN" b="1" dirty="0">
                <a:sym typeface="+mn-ea"/>
              </a:rPr>
              <a:t> : list){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 err="1">
                <a:sym typeface="+mn-ea"/>
              </a:rPr>
              <a:t>if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str.equals</a:t>
            </a:r>
            <a:r>
              <a:rPr lang="en-US" altLang="zh-CN" b="1" dirty="0">
                <a:sym typeface="+mn-ea"/>
              </a:rPr>
              <a:t>("</a:t>
            </a:r>
            <a:r>
              <a:rPr lang="en-US" altLang="zh-CN" b="1" dirty="0" err="1">
                <a:sym typeface="+mn-ea"/>
              </a:rPr>
              <a:t>b</a:t>
            </a:r>
            <a:r>
              <a:rPr lang="en-US" altLang="zh-CN" b="1" dirty="0">
                <a:sym typeface="+mn-ea"/>
              </a:rPr>
              <a:t>")){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//3.</a:t>
            </a:r>
            <a:r>
              <a:rPr lang="zh-CN" altLang="en-US" dirty="0">
                <a:sym typeface="+mn-ea"/>
              </a:rPr>
              <a:t>增强</a:t>
            </a:r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循环不能删除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底层依赖的也是迭代器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list.remove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u="sng" dirty="0" err="1">
                <a:sym typeface="+mn-ea"/>
              </a:rPr>
              <a:t>str</a:t>
            </a:r>
            <a:r>
              <a:rPr lang="en-US" altLang="zh-CN" u="sng" dirty="0">
                <a:sym typeface="+mn-ea"/>
              </a:rPr>
              <a:t>);</a:t>
            </a:r>
            <a:endParaRPr lang="en-US" altLang="zh-CN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//				</a:t>
            </a:r>
            <a:r>
              <a:rPr lang="en-US" altLang="zh-CN" dirty="0" err="1">
                <a:sym typeface="+mn-ea"/>
              </a:rPr>
              <a:t>list.remove</a:t>
            </a:r>
            <a:r>
              <a:rPr lang="en-US" altLang="zh-CN" dirty="0">
                <a:sym typeface="+mn-ea"/>
              </a:rPr>
              <a:t>(index)//</a:t>
            </a:r>
            <a:r>
              <a:rPr lang="zh-CN" altLang="en-US" dirty="0">
                <a:sym typeface="+mn-ea"/>
              </a:rPr>
              <a:t>无法拿索引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</a:t>
            </a:r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迭代器的另一种写法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for(Iterator&lt;String&gt; </a:t>
            </a:r>
            <a:r>
              <a:rPr lang="en-US" altLang="zh-CN" b="1" dirty="0" err="1">
                <a:sym typeface="+mn-ea"/>
              </a:rPr>
              <a:t>itr</a:t>
            </a:r>
            <a:r>
              <a:rPr lang="en-US" altLang="zh-CN" b="1" dirty="0">
                <a:sym typeface="+mn-ea"/>
              </a:rPr>
              <a:t> = </a:t>
            </a:r>
            <a:r>
              <a:rPr lang="en-US" altLang="zh-CN" b="1" dirty="0" err="1">
                <a:sym typeface="+mn-ea"/>
              </a:rPr>
              <a:t>list.iterator</a:t>
            </a:r>
            <a:r>
              <a:rPr lang="en-US" altLang="zh-CN" b="1" dirty="0">
                <a:sym typeface="+mn-ea"/>
              </a:rPr>
              <a:t>();</a:t>
            </a:r>
            <a:r>
              <a:rPr lang="en-US" altLang="zh-CN" b="1" dirty="0" err="1">
                <a:sym typeface="+mn-ea"/>
              </a:rPr>
              <a:t>itr.hasNext</a:t>
            </a:r>
            <a:r>
              <a:rPr lang="en-US" altLang="zh-CN" b="1" dirty="0">
                <a:sym typeface="+mn-ea"/>
              </a:rPr>
              <a:t>();){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itr.next</a:t>
            </a:r>
            <a:r>
              <a:rPr lang="en-US" altLang="zh-CN" b="1" dirty="0">
                <a:sym typeface="+mn-ea"/>
              </a:rPr>
              <a:t>().equals("b")){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itr.remove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test3()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&lt;String&gt;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&lt;String&gt;(); 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Iterator&lt;String&gt; </a:t>
            </a:r>
            <a:r>
              <a:rPr lang="en-US" altLang="zh-CN" dirty="0" err="1">
                <a:sym typeface="+mn-ea"/>
              </a:rPr>
              <a:t>itr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list.iterator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>
                <a:sym typeface="+mn-ea"/>
              </a:rPr>
              <a:t>while(</a:t>
            </a:r>
            <a:r>
              <a:rPr lang="en-US" altLang="zh-CN" b="1" dirty="0" err="1">
                <a:sym typeface="+mn-ea"/>
              </a:rPr>
              <a:t>itr.hasNext</a:t>
            </a:r>
            <a:r>
              <a:rPr lang="en-US" altLang="zh-CN" b="1" dirty="0">
                <a:sym typeface="+mn-ea"/>
              </a:rPr>
              <a:t>()){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itr.next</a:t>
            </a:r>
            <a:r>
              <a:rPr lang="en-US" altLang="zh-CN" b="1" dirty="0">
                <a:sym typeface="+mn-ea"/>
              </a:rPr>
              <a:t>().equals("b")){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ym typeface="+mn-ea"/>
              </a:rPr>
              <a:t>				</a:t>
            </a:r>
            <a:r>
              <a:rPr lang="en-US" altLang="zh-CN" dirty="0">
                <a:sym typeface="+mn-ea"/>
              </a:rPr>
              <a:t>//2.</a:t>
            </a:r>
            <a:r>
              <a:rPr lang="zh-CN" altLang="en-US" dirty="0">
                <a:sym typeface="+mn-ea"/>
              </a:rPr>
              <a:t>迭代器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可以删除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但是必须使用迭代器自身的</a:t>
            </a:r>
            <a:r>
              <a:rPr lang="en-US" altLang="zh-CN" dirty="0">
                <a:sym typeface="+mn-ea"/>
              </a:rPr>
              <a:t>remove</a:t>
            </a:r>
            <a:r>
              <a:rPr lang="zh-CN" altLang="en-US" dirty="0">
                <a:sym typeface="+mn-ea"/>
              </a:rPr>
              <a:t>方法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否则会出现并发修改异常</a:t>
            </a:r>
            <a:endParaRPr lang="zh-CN" alt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itr.remove</a:t>
            </a:r>
            <a:r>
              <a:rPr lang="en-US" altLang="zh-CN" dirty="0">
                <a:sym typeface="+mn-ea"/>
              </a:rPr>
              <a:t>();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test2()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&lt;String&gt;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&lt;String&gt;(); 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size = </a:t>
            </a:r>
            <a:r>
              <a:rPr lang="en-US" altLang="zh-CN" b="1" dirty="0" err="1">
                <a:sym typeface="+mn-ea"/>
              </a:rPr>
              <a:t>list.size</a:t>
            </a:r>
            <a:r>
              <a:rPr lang="en-US" altLang="zh-CN" b="1" dirty="0">
                <a:sym typeface="+mn-ea"/>
              </a:rPr>
              <a:t>();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&lt;  </a:t>
            </a:r>
            <a:r>
              <a:rPr lang="en-US" altLang="zh-CN" b="1" dirty="0" err="1">
                <a:sym typeface="+mn-ea"/>
              </a:rPr>
              <a:t>size</a:t>
            </a:r>
            <a:r>
              <a:rPr lang="en-US" altLang="zh-CN" b="1" dirty="0">
                <a:sym typeface="+mn-ea"/>
              </a:rPr>
              <a:t>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list.get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).equals("b")){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list.remove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--);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</a:t>
            </a:r>
            <a:r>
              <a:rPr lang="en-US" altLang="zh-CN" b="1" dirty="0">
                <a:sym typeface="+mn-ea"/>
              </a:rPr>
              <a:t>public static void test1() 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ArrayList</a:t>
            </a:r>
            <a:r>
              <a:rPr lang="en-US" altLang="zh-CN" dirty="0">
                <a:sym typeface="+mn-ea"/>
              </a:rPr>
              <a:t>&lt;String&gt; list = </a:t>
            </a:r>
            <a:r>
              <a:rPr lang="en-US" altLang="zh-CN" b="1" dirty="0">
                <a:sym typeface="+mn-ea"/>
              </a:rPr>
              <a:t>new </a:t>
            </a:r>
            <a:r>
              <a:rPr lang="en-US" altLang="zh-CN" b="1" dirty="0" err="1">
                <a:sym typeface="+mn-ea"/>
              </a:rPr>
              <a:t>ArrayList</a:t>
            </a:r>
            <a:r>
              <a:rPr lang="en-US" altLang="zh-CN" b="1" dirty="0">
                <a:sym typeface="+mn-ea"/>
              </a:rPr>
              <a:t>&lt;String&gt;(); 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a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b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list.add</a:t>
            </a:r>
            <a:r>
              <a:rPr lang="en-US" altLang="zh-CN" dirty="0">
                <a:sym typeface="+mn-ea"/>
              </a:rPr>
              <a:t>("</a:t>
            </a:r>
            <a:r>
              <a:rPr lang="en-US" altLang="zh-CN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");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b="1" dirty="0" err="1">
                <a:sym typeface="+mn-ea"/>
              </a:rPr>
              <a:t>for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int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 = 0;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&lt; </a:t>
            </a:r>
            <a:r>
              <a:rPr lang="en-US" altLang="zh-CN" b="1" dirty="0" err="1">
                <a:sym typeface="+mn-ea"/>
              </a:rPr>
              <a:t>list.size</a:t>
            </a:r>
            <a:r>
              <a:rPr lang="en-US" altLang="zh-CN" b="1" dirty="0">
                <a:sym typeface="+mn-ea"/>
              </a:rPr>
              <a:t>(); 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++){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</a:t>
            </a:r>
            <a:r>
              <a:rPr lang="en-US" altLang="zh-CN" b="1" i="1" dirty="0" err="1">
                <a:sym typeface="+mn-ea"/>
              </a:rPr>
              <a:t>i</a:t>
            </a:r>
            <a:r>
              <a:rPr lang="en-US" altLang="zh-CN" b="1" i="1" dirty="0">
                <a:sym typeface="+mn-ea"/>
              </a:rPr>
              <a:t>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</a:t>
            </a:r>
            <a:r>
              <a:rPr lang="en-US" altLang="zh-CN" b="1" dirty="0">
                <a:sym typeface="+mn-ea"/>
              </a:rPr>
              <a:t>if(</a:t>
            </a:r>
            <a:r>
              <a:rPr lang="en-US" altLang="zh-CN" b="1" dirty="0" err="1">
                <a:sym typeface="+mn-ea"/>
              </a:rPr>
              <a:t>list.get</a:t>
            </a:r>
            <a:r>
              <a:rPr lang="en-US" altLang="zh-CN" b="1" dirty="0">
                <a:sym typeface="+mn-ea"/>
              </a:rPr>
              <a:t>(</a:t>
            </a:r>
            <a:r>
              <a:rPr lang="en-US" altLang="zh-CN" b="1" dirty="0" err="1">
                <a:sym typeface="+mn-ea"/>
              </a:rPr>
              <a:t>i</a:t>
            </a:r>
            <a:r>
              <a:rPr lang="en-US" altLang="zh-CN" b="1" dirty="0">
                <a:sym typeface="+mn-ea"/>
              </a:rPr>
              <a:t>).equals("b")){</a:t>
            </a:r>
            <a:endParaRPr lang="en-US" altLang="zh-CN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	</a:t>
            </a:r>
            <a:r>
              <a:rPr lang="en-US" altLang="zh-CN" dirty="0" err="1">
                <a:sym typeface="+mn-ea"/>
              </a:rPr>
              <a:t>list.remove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--);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	</a:t>
            </a:r>
            <a:r>
              <a:rPr lang="en-US" altLang="zh-CN" dirty="0" err="1">
                <a:sym typeface="+mn-ea"/>
              </a:rPr>
              <a:t>System.</a:t>
            </a:r>
            <a:r>
              <a:rPr lang="en-US" altLang="zh-CN" b="1" i="1" dirty="0" err="1">
                <a:sym typeface="+mn-ea"/>
              </a:rPr>
              <a:t>out.println</a:t>
            </a:r>
            <a:r>
              <a:rPr lang="en-US" altLang="zh-CN" b="1" i="1" dirty="0">
                <a:sym typeface="+mn-ea"/>
              </a:rPr>
              <a:t>(list);</a:t>
            </a:r>
            <a:endParaRPr lang="en-US" altLang="zh-CN" b="1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	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>
                <a:sym typeface="+mn-ea"/>
              </a:rPr>
              <a:t>}</a:t>
            </a:r>
            <a:endParaRPr lang="en-US" altLang="zh-C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  <p:pic>
        <p:nvPicPr>
          <p:cNvPr id="2" name="图片 1" descr="18783385683762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480" y="-15875"/>
            <a:ext cx="12263755" cy="6895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31885" y="4443730"/>
            <a:ext cx="1513205" cy="177609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954270" y="5851525"/>
            <a:ext cx="2298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郭永峰 </a:t>
            </a:r>
            <a:r>
              <a:rPr lang="en-US" altLang="zh-CN" b="1"/>
              <a:t>IT </a:t>
            </a:r>
            <a:r>
              <a:rPr lang="zh-CN" altLang="en-US" b="1"/>
              <a:t>教育工作室</a:t>
            </a:r>
            <a:endParaRPr lang="zh-CN" alt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68954374220271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985" y="3810"/>
            <a:ext cx="12181840" cy="684911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61899138011731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5" y="-3810"/>
            <a:ext cx="12169775" cy="68427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5678209854999263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" y="-1270"/>
            <a:ext cx="12213590" cy="68668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67101076913806943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" y="-11430"/>
            <a:ext cx="12181840" cy="684911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8415554357137367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0"/>
            <a:ext cx="12183745" cy="68503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115" y="-3810"/>
            <a:ext cx="12218035" cy="686943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7673340" y="6308725"/>
            <a:ext cx="3058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郭永峰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IT 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方正舒体" panose="02010601030101010101" charset="-122"/>
                <a:ea typeface="方正舒体" panose="02010601030101010101" charset="-122"/>
                <a:sym typeface="+mn-ea"/>
              </a:rPr>
              <a:t>教育工作室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方正舒体" panose="02010601030101010101" charset="-122"/>
              <a:ea typeface="方正舒体" panose="0201060103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67839" y="906586"/>
            <a:ext cx="34391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kumimoji="1" lang="zh-CN" altLang="en-US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的遍历</a:t>
            </a:r>
            <a:endParaRPr kumimoji="1" lang="zh-CN" altLang="en-US" sz="2400" b="1" dirty="0" err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7838" y="1788375"/>
            <a:ext cx="7304409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使用泛型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存储字符串并遍历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使用泛型</a:t>
            </a:r>
            <a:r>
              <a:rPr kumimoji="1"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kumimoji="1"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存储学生对象并遍历</a:t>
            </a:r>
            <a:endParaRPr kumimoji="1"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67838" y="796096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泛型的由来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7839" y="1525434"/>
            <a:ext cx="7291883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泛型的由来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早期的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类型可以接收任意的对象类型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但是在实际的使用中，会有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类型转换的问题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。也就存在这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隐患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提供了泛型来解决这个安全问题。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0024" y="939606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泛型类和泛型方法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0024" y="1515779"/>
            <a:ext cx="7534405" cy="4292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泛型类概述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&gt;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把泛型定义在类上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定义格式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类名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泛型类型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1,…&gt;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泛型类型注意事项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泛型类型必须是引用类型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的值是什么时候有的？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是在创建对象时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泛型方法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泛型方法，把泛型定义在方法上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定义格式：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public 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返回类型 方法名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泛型类型 变量名</a:t>
            </a:r>
            <a:r>
              <a:rPr lang="en-US" altLang="zh-CN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en-US" altLang="zh-CN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对象方法的泛型参数要与类中的泛型一致，不可以使用其它名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78634" y="730056"/>
            <a:ext cx="745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泛型接口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的概述和使用</a:t>
            </a:r>
            <a:r>
              <a:rPr kumimoji="1" lang="en-US" altLang="zh-CN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</a:t>
            </a:r>
            <a:r>
              <a:rPr kumimoji="1" lang="zh-CN" altLang="en-US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先了解后面项目再深入</a:t>
            </a:r>
            <a:r>
              <a:rPr kumimoji="1" lang="en-US" altLang="zh-CN" sz="24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】</a:t>
            </a:r>
            <a:endParaRPr kumimoji="1" lang="zh-CN" altLang="en-US" sz="24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0069" y="1192067"/>
            <a:ext cx="7404617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泛型接口概述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把泛型定义在接口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定义格式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public interface </a:t>
            </a:r>
            <a:r>
              <a:rPr lang="zh-CN" altLang="en-US" b="1" dirty="0"/>
              <a:t>接口名</a:t>
            </a:r>
            <a:r>
              <a:rPr lang="en-US" altLang="zh-CN" b="1" dirty="0"/>
              <a:t>&lt;</a:t>
            </a:r>
            <a:r>
              <a:rPr lang="zh-CN" altLang="en-US" b="1" dirty="0"/>
              <a:t>泛型类型</a:t>
            </a:r>
            <a:r>
              <a:rPr lang="en-US" altLang="zh-CN" b="1" dirty="0"/>
              <a:t>&gt;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使用的场景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Dao</a:t>
            </a:r>
            <a:r>
              <a:rPr lang="zh-CN" altLang="en-US" b="1" dirty="0"/>
              <a:t>（数据访问层）</a:t>
            </a:r>
            <a:endParaRPr lang="zh-CN" altLang="en-US" b="1" dirty="0"/>
          </a:p>
        </p:txBody>
      </p:sp>
      <p:sp>
        <p:nvSpPr>
          <p:cNvPr id="4" name="圆柱形 3"/>
          <p:cNvSpPr/>
          <p:nvPr/>
        </p:nvSpPr>
        <p:spPr>
          <a:xfrm>
            <a:off x="9904730" y="3173095"/>
            <a:ext cx="1225550" cy="30937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数据库</a:t>
            </a:r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/>
              <a:t>表结构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学生表</a:t>
            </a:r>
            <a:endParaRPr lang="zh-CN" altLang="en-US"/>
          </a:p>
          <a:p>
            <a:pPr algn="ctr"/>
            <a:r>
              <a:rPr lang="zh-CN" altLang="en-US"/>
              <a:t>员工表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223510" y="4438650"/>
            <a:ext cx="2073275" cy="72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7190740" y="4688205"/>
            <a:ext cx="2613660" cy="224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59790" y="4358005"/>
            <a:ext cx="2073275" cy="724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网站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045460" y="4687570"/>
            <a:ext cx="2613660" cy="224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0" y="1676400"/>
            <a:ext cx="3154680" cy="1341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5309" y="806891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泛型高级之通配符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5308" y="1632924"/>
            <a:ext cx="7640061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泛型通配符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&lt;?&gt;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任意类型，如果没有明确，那么就是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Object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以及任意的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Java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类了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</a:t>
            </a: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向下限定，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及其子类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de-DE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 </a:t>
            </a:r>
            <a:r>
              <a:rPr lang="de-DE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super</a:t>
            </a:r>
            <a:r>
              <a:rPr lang="de-DE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E</a:t>
            </a:r>
            <a:endParaRPr lang="de-DE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向上限定，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及其父类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42530" y="1073905"/>
            <a:ext cx="2165978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增强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循环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142531" y="1790414"/>
            <a:ext cx="7027333" cy="3000821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增强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概述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简化数组和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集合的遍历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b="1" dirty="0">
                <a:solidFill>
                  <a:srgbClr val="000000"/>
                </a:solidFill>
                <a:highlight>
                  <a:srgbClr val="D4D4D4"/>
                </a:highligh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格式：</a:t>
            </a:r>
            <a:endParaRPr lang="zh-TW" altLang="en-US" b="1" dirty="0">
              <a:solidFill>
                <a:srgbClr val="000000"/>
              </a:solidFill>
              <a:highlight>
                <a:srgbClr val="D4D4D4"/>
              </a:highligh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元素数据类型 变量 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数组或者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{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	使用变量即可，该变量就是元素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}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（数组，集合存储元素用增强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遍历）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好处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简化遍历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95113" y="1146719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三种迭代的能否删除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5045" y="2035175"/>
            <a:ext cx="999045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普通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循环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可以删除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但是索引要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(--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减减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)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迭代器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可以删除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但是必须使用迭代器自身的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remove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否则会出现并发修改异常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增强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for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循环不能删除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521970"/>
            <a:ext cx="4914900" cy="3467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63585" y="1758950"/>
            <a:ext cx="2720340" cy="370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617585" y="2253615"/>
            <a:ext cx="2127885" cy="539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617585" y="2909570"/>
            <a:ext cx="2127885" cy="539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880475" y="969010"/>
            <a:ext cx="2127885" cy="539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h5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293225" y="1581150"/>
            <a:ext cx="2127885" cy="539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h5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561705" y="3639820"/>
            <a:ext cx="2127885" cy="5397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866765" y="2169160"/>
            <a:ext cx="1894205" cy="62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 = 3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73595" y="2362835"/>
            <a:ext cx="1286510" cy="2359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557645" y="1134745"/>
            <a:ext cx="1894205" cy="62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size = 3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3989070"/>
            <a:ext cx="4844415" cy="3382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83310" y="1685290"/>
            <a:ext cx="9509125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导入概述</a:t>
            </a:r>
            <a:endParaRPr lang="en-US" altLang="zh-CN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使用类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方法时，可以不用写类名，直接调用方法</a:t>
            </a:r>
            <a:endParaRPr lang="zh-CN" altLang="en-US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TW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格式：</a:t>
            </a:r>
            <a:endParaRPr lang="zh-TW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static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包名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….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类名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方法名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可以直接导入到方法的级别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方法必须是静态的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如果有多个同名的静态方法，容易不知道使用谁</a:t>
            </a:r>
            <a:r>
              <a:rPr lang="en-US" altLang="zh-CN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这个时候要使用，必须加前缀。由此可见，意义不大，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所以一般不用，但是要能看懂。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83588" y="1019295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静态导入的概述和使用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38494" y="1650543"/>
            <a:ext cx="7811036" cy="34163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可变参数概述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定义方法的时候不知道该定义多少个参数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</a:t>
            </a:r>
            <a:endParaRPr lang="zh-TW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修饰符 返回值类型 方法名</a:t>
            </a:r>
            <a:r>
              <a:rPr lang="en-US" altLang="zh-TW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TW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数据类型</a:t>
            </a:r>
            <a:r>
              <a:rPr lang="en-US" altLang="zh-TW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…  </a:t>
            </a:r>
            <a:r>
              <a:rPr lang="zh-TW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变量名</a:t>
            </a:r>
            <a:r>
              <a:rPr lang="en-US" altLang="zh-TW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){}</a:t>
            </a:r>
            <a:endParaRPr lang="en-US" altLang="zh-TW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注意事项：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这里的变量其实是一个数组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如果一个方法有可变参数，并且有多个参数，那么，可变参数肯定是最后一个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8494" y="894477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可变参数概述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7133" y="87864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大纲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7134" y="1691263"/>
            <a:ext cx="4175760" cy="38074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去除ArrayList中重复</a:t>
            </a:r>
            <a:r>
              <a:rPr lang="zh-CN" altLang="en-US" sz="15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字符串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元素方式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去除</a:t>
            </a:r>
            <a:r>
              <a:rPr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中重复</a:t>
            </a:r>
            <a:r>
              <a:rPr lang="zh-CN" altLang="en-US" sz="15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自定义对象</a:t>
            </a: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元素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de-DE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r>
              <a:rPr kumimoji="1" lang="zh-CN" altLang="de-DE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的特有功能 </a:t>
            </a:r>
            <a:endParaRPr kumimoji="1"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栈和队列数据结构</a:t>
            </a:r>
            <a:endParaRPr kumimoji="1"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笔试题</a:t>
            </a:r>
            <a:r>
              <a:rPr kumimoji="1"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kumimoji="1" lang="en-US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模拟栈数据结构</a:t>
            </a:r>
            <a:endParaRPr kumimoji="1"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集合泛型</a:t>
            </a:r>
            <a:endParaRPr kumimoji="1"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集合泛型概述和基本使用</a:t>
            </a:r>
            <a:endParaRPr kumimoji="1" lang="zh-CN" altLang="en-US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</a:t>
            </a:r>
            <a:r>
              <a:rPr lang="zh-CN" altLang="en-US" sz="1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泛型使用注意事项</a:t>
            </a:r>
            <a:endParaRPr lang="zh-CN" altLang="en-US" sz="1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1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泛型</a:t>
            </a:r>
            <a:r>
              <a:rPr kumimoji="1" lang="en-US" altLang="zh-CN" sz="1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ArrayList</a:t>
            </a:r>
            <a:r>
              <a:rPr kumimoji="1" lang="zh-CN" altLang="en-US" sz="12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的遍历</a:t>
            </a:r>
            <a:endParaRPr kumimoji="1" lang="zh-CN" altLang="en-US" sz="12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泛型的由来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kumimoji="1" lang="zh-CN" altLang="en-US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了解</a:t>
            </a:r>
            <a:r>
              <a:rPr kumimoji="1" lang="en-US" altLang="zh-CN" sz="1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kumimoji="1" lang="en-US" altLang="zh-CN" sz="1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endParaRPr kumimoji="1"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2239" y="1691263"/>
            <a:ext cx="5201920" cy="35769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泛型类</a:t>
            </a:r>
            <a:endParaRPr kumimoji="1"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泛型类和泛型方法</a:t>
            </a:r>
            <a:endParaRPr kumimoji="1" lang="zh-CN" altLang="en-US" sz="15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泛型接口的概述和使用</a:t>
            </a:r>
            <a:r>
              <a:rPr kumimoji="1" lang="en-US" altLang="zh-CN" sz="15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【</a:t>
            </a:r>
            <a:r>
              <a:rPr kumimoji="1" lang="zh-CN" altLang="en-US" sz="15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先了解后面项目再深入</a:t>
            </a:r>
            <a:r>
              <a:rPr kumimoji="1" lang="en-US" altLang="zh-CN" sz="1500" b="1" dirty="0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】</a:t>
            </a:r>
            <a:endParaRPr kumimoji="1" lang="en-US" altLang="zh-CN" sz="1500" b="1" dirty="0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泛型高级之通配符</a:t>
            </a:r>
            <a:endParaRPr kumimoji="1"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增强</a:t>
            </a:r>
            <a:r>
              <a:rPr kumimoji="1" lang="en-US" altLang="zh-CN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for</a:t>
            </a: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循环</a:t>
            </a:r>
            <a:endParaRPr kumimoji="1"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三种迭代的能否删除</a:t>
            </a:r>
            <a:endParaRPr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静态导入的概述和使用</a:t>
            </a:r>
            <a:endParaRPr kumimoji="1"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可变参数的概述和使用</a:t>
            </a:r>
            <a:endParaRPr lang="en-US" altLang="zh-CN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Arrays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工具类的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asList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方法的使用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s-ES_tradnl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集合嵌套之</a:t>
            </a:r>
            <a:r>
              <a:rPr kumimoji="1" lang="es-ES_tradnl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kumimoji="1" lang="zh-CN" altLang="es-ES_tradnl" sz="15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嵌套</a:t>
            </a:r>
            <a:r>
              <a:rPr kumimoji="1" lang="es-ES_tradnl" altLang="zh-CN" sz="15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endParaRPr kumimoji="1" lang="zh-CN" altLang="en-US" sz="15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389881" y="938435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工具类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asList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方法的使用</a:t>
            </a:r>
            <a:endParaRPr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9881" y="1699821"/>
            <a:ext cx="7409637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fr-FR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Arrays</a:t>
            </a:r>
            <a:r>
              <a:rPr lang="zh-CN" altLang="fr-FR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工具类的</a:t>
            </a:r>
            <a:r>
              <a:rPr lang="fr-FR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asList</a:t>
            </a:r>
            <a:r>
              <a:rPr lang="fr-FR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fr-FR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方法的使用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fr-FR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Collection</a:t>
            </a:r>
            <a:r>
              <a:rPr lang="zh-CN" altLang="fr-FR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</a:t>
            </a:r>
            <a:r>
              <a:rPr lang="fr-FR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toArray</a:t>
            </a:r>
            <a:r>
              <a:rPr lang="fr-FR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fr-FR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r>
              <a:rPr lang="fr-FR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[] a)</a:t>
            </a:r>
            <a:r>
              <a:rPr lang="zh-CN" altLang="fr-FR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泛型版的集合转数组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84192" y="912163"/>
            <a:ext cx="5524500" cy="460375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tr-TR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案例演示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</a:t>
            </a:r>
            <a:r>
              <a:rPr lang="zh-CN" altLang="tr-TR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集合嵌套之</a:t>
            </a:r>
            <a:r>
              <a:rPr lang="tr-TR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zh-CN" altLang="tr-TR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嵌套</a:t>
            </a:r>
            <a:r>
              <a:rPr lang="tr-TR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</a:t>
            </a:r>
            <a:r>
              <a:rPr lang="en-US" altLang="tr-TR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</a:t>
            </a:r>
            <a:endParaRPr lang="en-US" altLang="tr-TR" sz="2400" b="1" dirty="0" err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0192" y="1832475"/>
            <a:ext cx="7043980" cy="1754326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案例需求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一个班的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学生是一个集合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一个学校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班也是一个集合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如何将这些数据用一个集合来表示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120" y="1025525"/>
            <a:ext cx="1824355" cy="252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69743" y="775141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去除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中重复字符串元素方式 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69743" y="1615591"/>
            <a:ext cx="7476219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需求：去除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ArrayList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集合中重复的字符串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思路：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创建新集合方式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（画图分析）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07350" y="2397125"/>
            <a:ext cx="3067685" cy="269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 ArrayList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638540" y="2537460"/>
            <a:ext cx="1804670" cy="358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刘备</a:t>
            </a:r>
            <a:r>
              <a:rPr lang="en-US" altLang="zh-CN"/>
              <a:t>-0x0001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8638540" y="3091180"/>
            <a:ext cx="1622425" cy="358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关公</a:t>
            </a:r>
            <a:r>
              <a:rPr lang="en-US" altLang="zh-CN"/>
              <a:t>-0x0002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8554085" y="3691890"/>
            <a:ext cx="1790700" cy="358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张飞</a:t>
            </a:r>
            <a:r>
              <a:rPr lang="en-US" altLang="zh-CN"/>
              <a:t>-0x0003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890" y="3091180"/>
            <a:ext cx="5038725" cy="130873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3133725" y="4399915"/>
            <a:ext cx="3056890" cy="60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46980" y="4644390"/>
            <a:ext cx="1804670" cy="358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刘备</a:t>
            </a:r>
            <a:r>
              <a:rPr lang="en-US" altLang="zh-CN"/>
              <a:t>-0x0004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6063" y="987231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案例</a:t>
            </a:r>
            <a:r>
              <a:rPr kumimoji="1"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去除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中重复自定义对象元素 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6015" y="1804670"/>
            <a:ext cx="979360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去除集合中自定义对象元素的重复值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对象的成员变量值相同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思路：创建新集合方式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，重写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equals()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方法的</a:t>
            </a:r>
            <a:endParaRPr lang="zh-CN" altLang="en-US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6368" y="901506"/>
            <a:ext cx="2980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de-DE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r>
              <a:rPr kumimoji="1" lang="zh-CN" altLang="de-DE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的使用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36368" y="1686205"/>
            <a:ext cx="7399607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LinkedList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类概述，查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JDK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文档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方法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public void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addFirst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(E e)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及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addLast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(E e)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public E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getFirst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及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getLast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()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public E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removeFirst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()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及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public E 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removeLast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()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public E get(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</a:rPr>
              <a:t>int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</a:rPr>
              <a:t> index);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55749" y="662111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栈和队列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数据结构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5748" y="1540513"/>
            <a:ext cx="7183476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栈 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先进后出（画图箱子）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队列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先进先出（画图管道）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故事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吃饺子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界值是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个，队列溢出还好，栈溢出真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TM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恶心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4960" y="3622040"/>
            <a:ext cx="1480820" cy="248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71600" y="3622040"/>
            <a:ext cx="1276350" cy="30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栈顶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71600" y="5796915"/>
            <a:ext cx="1276350" cy="30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栈底</a:t>
            </a:r>
            <a:endParaRPr lang="zh-CN" altLang="en-US"/>
          </a:p>
        </p:txBody>
      </p:sp>
      <p:sp>
        <p:nvSpPr>
          <p:cNvPr id="9" name="圆柱形 8"/>
          <p:cNvSpPr/>
          <p:nvPr/>
        </p:nvSpPr>
        <p:spPr>
          <a:xfrm rot="5400000">
            <a:off x="6882765" y="2461260"/>
            <a:ext cx="1010920" cy="40792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85465" y="5224780"/>
            <a:ext cx="1337945" cy="572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97835" y="4434205"/>
            <a:ext cx="1337945" cy="572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085465" y="3756025"/>
            <a:ext cx="1337945" cy="572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926715" y="3143250"/>
            <a:ext cx="1337945" cy="5721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7323" y="716086"/>
            <a:ext cx="60413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</a:t>
            </a:r>
            <a:r>
              <a:rPr kumimoji="1" lang="en-US" altLang="zh-CN" sz="24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模拟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栈数据结构</a:t>
            </a: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【笔试题】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7324" y="1422739"/>
            <a:ext cx="7090757" cy="92333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需求：请用</a:t>
            </a:r>
            <a:r>
              <a:rPr lang="en-US" altLang="zh-CN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LinkedList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模拟栈数据结构的集合，并测试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创建一个类将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Linked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中的方法封装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9480" y="2444750"/>
            <a:ext cx="1715770" cy="431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7305" y="5624195"/>
            <a:ext cx="959485" cy="888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363720" y="4535805"/>
            <a:ext cx="959485" cy="888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865245" y="3706495"/>
            <a:ext cx="959485" cy="888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270375" y="2594610"/>
            <a:ext cx="959485" cy="8883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太阳形 3"/>
          <p:cNvSpPr/>
          <p:nvPr/>
        </p:nvSpPr>
        <p:spPr>
          <a:xfrm>
            <a:off x="8679815" y="2346325"/>
            <a:ext cx="914400" cy="9144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68498" y="835466"/>
            <a:ext cx="32804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泛型概述和基本使用</a:t>
            </a:r>
            <a:endParaRPr kumimoji="1" lang="zh-CN" altLang="en-US" sz="2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68450" y="1297305"/>
            <a:ext cx="9385300" cy="4292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泛型概述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Generic</a:t>
            </a:r>
            <a:r>
              <a:rPr lang="zh-CN" altLang="en-US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en-US" altLang="zh-CN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泛型的作用：把类型明确的工作推前到创建对象或者调用方法的时候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泛型是一种参数化类型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把类型当作参数一样传递来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明确集合的元素类型</a:t>
            </a:r>
            <a:endParaRPr lang="zh-CN" altLang="en-US" sz="16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泛型好处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提高安全性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将运行期的错误转换到编译期</a:t>
            </a: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 </a:t>
            </a:r>
            <a:endParaRPr lang="en-US" altLang="zh-CN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省去强转的麻烦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泛型基本使用</a:t>
            </a:r>
            <a:endParaRPr lang="zh-CN" altLang="en-US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声明集合泛型的格式</a:t>
            </a:r>
            <a:r>
              <a:rPr lang="en-US" altLang="zh-CN" sz="1600" dirty="0" err="1">
                <a:sym typeface="+mn-ea"/>
              </a:rPr>
              <a:t>List</a:t>
            </a:r>
            <a:r>
              <a:rPr lang="en-US" altLang="zh-CN" sz="1600" dirty="0">
                <a:sym typeface="+mn-ea"/>
              </a:rPr>
              <a:t>&lt;Student&gt; </a:t>
            </a:r>
            <a:r>
              <a:rPr lang="en-US" altLang="zh-CN" sz="1600" u="sng" dirty="0">
                <a:sym typeface="+mn-ea"/>
              </a:rPr>
              <a:t>list = </a:t>
            </a:r>
            <a:r>
              <a:rPr lang="en-US" altLang="zh-CN" sz="1600" b="1" u="sng" dirty="0">
                <a:sym typeface="+mn-ea"/>
              </a:rPr>
              <a:t>new </a:t>
            </a:r>
            <a:r>
              <a:rPr lang="en-US" altLang="zh-CN" sz="1600" b="1" u="sng" dirty="0" err="1">
                <a:sym typeface="+mn-ea"/>
              </a:rPr>
              <a:t>ArrayList</a:t>
            </a:r>
            <a:r>
              <a:rPr lang="en-US" altLang="zh-CN" sz="1600" b="1" u="sng" dirty="0">
                <a:sym typeface="+mn-ea"/>
              </a:rPr>
              <a:t>&lt;Student&gt;();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&lt;&gt;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中放的必须是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引用数据类型</a:t>
            </a:r>
            <a:r>
              <a:rPr lang="zh-CN" altLang="en-US" sz="1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zh-CN" altLang="en-US" sz="16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00455" y="1729105"/>
            <a:ext cx="9588500" cy="304609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默认声明一个泛型集合，前后类型要一至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&lt;Student&gt; </a:t>
            </a:r>
            <a:r>
              <a:rPr lang="en-US" altLang="zh-CN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 = new </a:t>
            </a:r>
            <a:r>
              <a:rPr lang="en-US" altLang="zh-CN" sz="1600" b="1" u="sng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en-US" altLang="zh-CN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&lt;Student&gt;();</a:t>
            </a:r>
            <a:endParaRPr lang="en-US" altLang="zh-CN" sz="1600" b="1" u="sng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这样声明前后类型不一至是不可以的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&lt;Object&gt; list = new </a:t>
            </a: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&lt;Student&gt;();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集合泛型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的声明，可以只声明前面的泛型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,jdk1.7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的新特性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菱形泛型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开发时建议还是写成前后一至</a:t>
            </a:r>
            <a:endParaRPr lang="zh-CN" altLang="en-US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</a:t>
            </a: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&lt;Student&gt; </a:t>
            </a:r>
            <a:r>
              <a:rPr lang="en-US" altLang="zh-CN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list1 = new </a:t>
            </a:r>
            <a:r>
              <a:rPr lang="en-US" altLang="zh-CN" sz="1600" b="1" u="sng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ArrayList</a:t>
            </a:r>
            <a:r>
              <a:rPr lang="en-US" altLang="zh-CN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();</a:t>
            </a:r>
            <a:endParaRPr lang="en-US" altLang="zh-CN" sz="16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集合声明的泛型，代表此类或者子类都可以成为集合的元素，</a:t>
            </a:r>
            <a:r>
              <a:rPr lang="en-US" altLang="zh-CN" sz="16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eg: Person -&gt; Student</a:t>
            </a:r>
            <a:endParaRPr lang="en-US" altLang="zh-CN" sz="1600" b="1" u="sng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5.</a:t>
            </a:r>
            <a:r>
              <a:rPr lang="zh-CN" altLang="en-US" sz="16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声明的泛型类型一定是引用数据类型</a:t>
            </a:r>
            <a:endParaRPr lang="zh-CN" altLang="en-US" sz="1600" b="1" dirty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0273" y="806994"/>
            <a:ext cx="2935419" cy="646331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泛型使用注意事项</a:t>
            </a:r>
            <a:endParaRPr lang="zh-CN" altLang="en-US" sz="2400" b="1" dirty="0">
              <a:solidFill>
                <a:srgbClr val="0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WPS 演示</Application>
  <PresentationFormat>宽屏</PresentationFormat>
  <Paragraphs>230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方正舒体</vt:lpstr>
      <vt:lpstr>仿宋</vt:lpstr>
      <vt:lpstr>Wingdings</vt:lpstr>
      <vt:lpstr>Calibri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gyf</cp:lastModifiedBy>
  <cp:revision>143</cp:revision>
  <dcterms:created xsi:type="dcterms:W3CDTF">2015-05-05T08:02:00Z</dcterms:created>
  <dcterms:modified xsi:type="dcterms:W3CDTF">2018-02-06T13:01:07Z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