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8"/>
    <p:sldId id="276" r:id="rId19"/>
    <p:sldId id="277" r:id="rId20"/>
    <p:sldId id="278" r:id="rId21"/>
    <p:sldId id="284" r:id="rId22"/>
    <p:sldId id="279" r:id="rId23"/>
    <p:sldId id="281" r:id="rId24"/>
    <p:sldId id="280" r:id="rId25"/>
    <p:sldId id="25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1.TreeSet:</a:t>
            </a:r>
            <a:r>
              <a:rPr lang="zh-CN" altLang="en-US" dirty="0">
                <a:sym typeface="+mn-ea"/>
              </a:rPr>
              <a:t>基于 </a:t>
            </a:r>
            <a:r>
              <a:rPr lang="en-US" altLang="zh-CN" dirty="0" err="1">
                <a:sym typeface="+mn-ea"/>
              </a:rPr>
              <a:t>TreeMap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 </a:t>
            </a:r>
            <a:r>
              <a:rPr lang="en-US" altLang="zh-CN" dirty="0" err="1">
                <a:sym typeface="+mn-ea"/>
              </a:rPr>
              <a:t>NavigableSet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实现。使用元素的自然顺序对元素进行排序，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或者根据创建 </a:t>
            </a:r>
            <a:r>
              <a:rPr lang="en-US" altLang="zh-CN" dirty="0">
                <a:sym typeface="+mn-ea"/>
              </a:rPr>
              <a:t>set </a:t>
            </a:r>
            <a:r>
              <a:rPr lang="zh-CN" altLang="en-US" dirty="0">
                <a:sym typeface="+mn-ea"/>
              </a:rPr>
              <a:t>时提供的 </a:t>
            </a:r>
            <a:r>
              <a:rPr lang="en-US" altLang="zh-CN" dirty="0">
                <a:sym typeface="+mn-ea"/>
              </a:rPr>
              <a:t>Comparator </a:t>
            </a:r>
            <a:r>
              <a:rPr lang="zh-CN" altLang="en-US" dirty="0">
                <a:sym typeface="+mn-ea"/>
              </a:rPr>
              <a:t>进行排序，具体取决于使用的构造方法。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2.TreeSet</a:t>
            </a:r>
            <a:r>
              <a:rPr lang="zh-CN" altLang="en-US" dirty="0">
                <a:sym typeface="+mn-ea"/>
              </a:rPr>
              <a:t>存储</a:t>
            </a:r>
            <a:r>
              <a:rPr lang="en-US" altLang="zh-CN" dirty="0">
                <a:sym typeface="+mn-ea"/>
              </a:rPr>
              <a:t>Integer</a:t>
            </a:r>
            <a:r>
              <a:rPr lang="zh-CN" altLang="en-US" dirty="0">
                <a:sym typeface="+mn-ea"/>
              </a:rPr>
              <a:t>类型的元素并遍历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TreeSet</a:t>
            </a:r>
            <a:r>
              <a:rPr lang="en-US" altLang="zh-CN" dirty="0">
                <a:sym typeface="+mn-ea"/>
              </a:rPr>
              <a:t>&lt;Integer&gt; set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TreeSet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s-IS" altLang="zh-CN" dirty="0">
                <a:sym typeface="+mn-ea"/>
              </a:rPr>
              <a:t>		set.add(1);</a:t>
            </a:r>
            <a:endParaRPr lang="is-I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s-IS" altLang="zh-CN" dirty="0">
                <a:sym typeface="+mn-ea"/>
              </a:rPr>
              <a:t>		set.add(1);</a:t>
            </a:r>
            <a:endParaRPr lang="is-I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s-IS" altLang="zh-CN" dirty="0">
                <a:sym typeface="+mn-ea"/>
              </a:rPr>
              <a:t>		set.add(2);</a:t>
            </a:r>
            <a:endParaRPr lang="is-I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(4);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(3);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en-US" altLang="zh-CN" dirty="0" err="1">
                <a:sym typeface="+mn-ea"/>
              </a:rPr>
              <a:t>TreeSet</a:t>
            </a:r>
            <a:r>
              <a:rPr lang="zh-CN" altLang="en-US" dirty="0">
                <a:sym typeface="+mn-ea"/>
              </a:rPr>
              <a:t>能进</a:t>
            </a:r>
            <a:r>
              <a:rPr lang="en-US" altLang="zh-CN" dirty="0">
                <a:sym typeface="+mn-ea"/>
              </a:rPr>
              <a:t>Integer</a:t>
            </a:r>
            <a:r>
              <a:rPr lang="zh-CN" altLang="en-US" dirty="0">
                <a:sym typeface="+mn-ea"/>
              </a:rPr>
              <a:t>集合元素进行排序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(set);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第二题</a:t>
            </a:r>
            <a:r>
              <a:rPr lang="en-US" altLang="zh-CN" b="1" dirty="0">
                <a:sym typeface="+mn-ea"/>
              </a:rPr>
              <a:t>: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package com.gyf.lesson10;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Student implements Comparable&lt;Student&gt;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String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String </a:t>
            </a:r>
            <a:r>
              <a:rPr lang="en-US" altLang="zh-CN" b="1" dirty="0" err="1">
                <a:sym typeface="+mn-ea"/>
              </a:rPr>
              <a:t>getName</a:t>
            </a:r>
            <a:r>
              <a:rPr lang="en-US" altLang="zh-CN" b="1" dirty="0">
                <a:sym typeface="+mn-ea"/>
              </a:rPr>
              <a:t>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setName</a:t>
            </a:r>
            <a:r>
              <a:rPr lang="en-US" altLang="zh-CN" b="1" dirty="0">
                <a:sym typeface="+mn-ea"/>
              </a:rPr>
              <a:t>(String name)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this.name</a:t>
            </a:r>
            <a:r>
              <a:rPr lang="en-US" altLang="zh-CN" b="1" dirty="0">
                <a:sym typeface="+mn-ea"/>
              </a:rPr>
              <a:t> =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getAge</a:t>
            </a:r>
            <a:r>
              <a:rPr lang="en-US" altLang="zh-CN" b="1" dirty="0">
                <a:sym typeface="+mn-ea"/>
              </a:rPr>
              <a:t>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setAge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this.age</a:t>
            </a:r>
            <a:r>
              <a:rPr lang="en-US" altLang="zh-CN" b="1" dirty="0">
                <a:sym typeface="+mn-ea"/>
              </a:rPr>
              <a:t> =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Student(String name,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super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this.name</a:t>
            </a:r>
            <a:r>
              <a:rPr lang="en-US" altLang="zh-CN" b="1" dirty="0">
                <a:sym typeface="+mn-ea"/>
              </a:rPr>
              <a:t> =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this.age</a:t>
            </a:r>
            <a:r>
              <a:rPr lang="en-US" altLang="zh-CN" b="1" dirty="0">
                <a:sym typeface="+mn-ea"/>
              </a:rPr>
              <a:t> =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String </a:t>
            </a:r>
            <a:r>
              <a:rPr lang="en-US" altLang="zh-CN" b="1" dirty="0" err="1">
                <a:sym typeface="+mn-ea"/>
              </a:rPr>
              <a:t>toString</a:t>
            </a:r>
            <a:r>
              <a:rPr lang="en-US" altLang="zh-CN" b="1" dirty="0">
                <a:sym typeface="+mn-ea"/>
              </a:rPr>
              <a:t>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return</a:t>
            </a:r>
            <a:r>
              <a:rPr lang="en-US" altLang="zh-CN" b="1" dirty="0">
                <a:sym typeface="+mn-ea"/>
              </a:rPr>
              <a:t> "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 [</a:t>
            </a:r>
            <a:r>
              <a:rPr lang="en-US" altLang="zh-CN" b="1" dirty="0" err="1">
                <a:sym typeface="+mn-ea"/>
              </a:rPr>
              <a:t>name</a:t>
            </a:r>
            <a:r>
              <a:rPr lang="en-US" altLang="zh-CN" b="1" dirty="0">
                <a:sym typeface="+mn-ea"/>
              </a:rPr>
              <a:t>=" + </a:t>
            </a:r>
            <a:r>
              <a:rPr lang="en-US" altLang="zh-CN" b="1" dirty="0" err="1">
                <a:sym typeface="+mn-ea"/>
              </a:rPr>
              <a:t>name</a:t>
            </a:r>
            <a:r>
              <a:rPr lang="en-US" altLang="zh-CN" b="1" dirty="0">
                <a:sym typeface="+mn-ea"/>
              </a:rPr>
              <a:t> + ", </a:t>
            </a:r>
            <a:r>
              <a:rPr lang="en-US" altLang="zh-CN" b="1" dirty="0" err="1">
                <a:sym typeface="+mn-ea"/>
              </a:rPr>
              <a:t>age</a:t>
            </a:r>
            <a:r>
              <a:rPr lang="en-US" altLang="zh-CN" b="1" dirty="0">
                <a:sym typeface="+mn-ea"/>
              </a:rPr>
              <a:t>=" + </a:t>
            </a:r>
            <a:r>
              <a:rPr lang="en-US" altLang="zh-CN" b="1" dirty="0" err="1">
                <a:sym typeface="+mn-ea"/>
              </a:rPr>
              <a:t>age</a:t>
            </a:r>
            <a:r>
              <a:rPr lang="en-US" altLang="zh-CN" b="1" dirty="0">
                <a:sym typeface="+mn-ea"/>
              </a:rPr>
              <a:t> + "]";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compareTo</a:t>
            </a:r>
            <a:r>
              <a:rPr lang="en-US" altLang="zh-CN" b="1" dirty="0">
                <a:sym typeface="+mn-ea"/>
              </a:rPr>
              <a:t>(Student o)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length = </a:t>
            </a:r>
            <a:r>
              <a:rPr lang="en-US" altLang="zh-CN" b="1" dirty="0" err="1">
                <a:sym typeface="+mn-ea"/>
              </a:rPr>
              <a:t>this.name.length</a:t>
            </a:r>
            <a:r>
              <a:rPr lang="en-US" altLang="zh-CN" b="1" dirty="0">
                <a:sym typeface="+mn-ea"/>
              </a:rPr>
              <a:t>() - </a:t>
            </a:r>
            <a:r>
              <a:rPr lang="en-US" altLang="zh-CN" b="1" dirty="0" err="1">
                <a:sym typeface="+mn-ea"/>
              </a:rPr>
              <a:t>o.name.length</a:t>
            </a:r>
            <a:r>
              <a:rPr lang="en-US" altLang="zh-CN" b="1" dirty="0">
                <a:sym typeface="+mn-ea"/>
              </a:rPr>
              <a:t>();//</a:t>
            </a:r>
            <a:r>
              <a:rPr lang="zh-CN" altLang="en-US" b="1" dirty="0">
                <a:sym typeface="+mn-ea"/>
              </a:rPr>
              <a:t>长度为主要条件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num</a:t>
            </a:r>
            <a:r>
              <a:rPr lang="en-US" altLang="zh-CN" b="1" dirty="0">
                <a:sym typeface="+mn-ea"/>
              </a:rPr>
              <a:t> = (length == 0 ? </a:t>
            </a:r>
            <a:r>
              <a:rPr lang="en-US" altLang="zh-CN" b="1" dirty="0" err="1">
                <a:sym typeface="+mn-ea"/>
              </a:rPr>
              <a:t>this.name.compareTo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o.name</a:t>
            </a:r>
            <a:r>
              <a:rPr lang="en-US" altLang="zh-CN" b="1" dirty="0">
                <a:sym typeface="+mn-ea"/>
              </a:rPr>
              <a:t>) : length);//</a:t>
            </a:r>
            <a:r>
              <a:rPr lang="zh-CN" altLang="en-US" b="1" dirty="0">
                <a:sym typeface="+mn-ea"/>
              </a:rPr>
              <a:t>然后是名字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return </a:t>
            </a:r>
            <a:r>
              <a:rPr lang="en-US" altLang="zh-CN" u="sng" dirty="0" err="1">
                <a:sym typeface="+mn-ea"/>
              </a:rPr>
              <a:t>num</a:t>
            </a:r>
            <a:r>
              <a:rPr lang="en-US" altLang="zh-CN" u="sng" dirty="0">
                <a:sym typeface="+mn-ea"/>
              </a:rPr>
              <a:t>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</a:t>
            </a:r>
            <a:r>
              <a:rPr lang="en-US" altLang="zh-CN" b="1" dirty="0" err="1">
                <a:sym typeface="+mn-ea"/>
              </a:rPr>
              <a:t>num</a:t>
            </a:r>
            <a:r>
              <a:rPr lang="en-US" altLang="zh-CN" b="1" dirty="0">
                <a:sym typeface="+mn-ea"/>
              </a:rPr>
              <a:t> == 0 ? </a:t>
            </a:r>
            <a:r>
              <a:rPr lang="en-US" altLang="zh-CN" b="1" dirty="0" err="1">
                <a:sym typeface="+mn-ea"/>
              </a:rPr>
              <a:t>this.age</a:t>
            </a:r>
            <a:r>
              <a:rPr lang="en-US" altLang="zh-CN" b="1" dirty="0">
                <a:sym typeface="+mn-ea"/>
              </a:rPr>
              <a:t> - </a:t>
            </a:r>
            <a:r>
              <a:rPr lang="en-US" altLang="zh-CN" b="1" dirty="0" err="1">
                <a:sym typeface="+mn-ea"/>
              </a:rPr>
              <a:t>o.age</a:t>
            </a:r>
            <a:r>
              <a:rPr lang="en-US" altLang="zh-CN" b="1" dirty="0">
                <a:sym typeface="+mn-ea"/>
              </a:rPr>
              <a:t> : </a:t>
            </a:r>
            <a:r>
              <a:rPr lang="en-US" altLang="zh-CN" b="1" dirty="0" err="1">
                <a:sym typeface="+mn-ea"/>
              </a:rPr>
              <a:t>num</a:t>
            </a:r>
            <a:r>
              <a:rPr lang="en-US" altLang="zh-CN" b="1" dirty="0">
                <a:sym typeface="+mn-ea"/>
              </a:rPr>
              <a:t>;//</a:t>
            </a:r>
            <a:r>
              <a:rPr lang="zh-CN" altLang="en-US" b="1" dirty="0">
                <a:sym typeface="+mn-ea"/>
              </a:rPr>
              <a:t>然后是年龄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ym typeface="+mn-ea"/>
              </a:rPr>
              <a:t>=========================================================================================================================================</a:t>
            </a:r>
            <a:endParaRPr kumimoji="1" lang="zh-CN" altLang="en-US" dirty="0"/>
          </a:p>
          <a:p>
            <a:r>
              <a:rPr lang="en-US" altLang="zh-CN" b="1" dirty="0">
                <a:sym typeface="+mn-ea"/>
              </a:rPr>
              <a:t>package com.gyf.lesson10;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java.util.TreeSet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en-US" altLang="zh-CN" dirty="0" err="1">
                <a:sym typeface="+mn-ea"/>
              </a:rPr>
              <a:t>TreeSet</a:t>
            </a:r>
            <a:r>
              <a:rPr lang="zh-CN" altLang="en-US" dirty="0">
                <a:sym typeface="+mn-ea"/>
              </a:rPr>
              <a:t>存储自定义对象并遍历，按照姓名的长度排序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TreeSet</a:t>
            </a:r>
            <a:r>
              <a:rPr lang="en-US" altLang="zh-CN" dirty="0">
                <a:sym typeface="+mn-ea"/>
              </a:rPr>
              <a:t>&lt;Student&gt; set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TreeSet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Student("aa", 29));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Student("a", 23));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李四</a:t>
            </a:r>
            <a:r>
              <a:rPr lang="en-US" altLang="zh-CN" b="1" dirty="0" err="1">
                <a:sym typeface="+mn-ea"/>
              </a:rPr>
              <a:t>sd</a:t>
            </a:r>
            <a:r>
              <a:rPr lang="en-US" altLang="zh-CN" b="1" dirty="0">
                <a:sym typeface="+mn-ea"/>
              </a:rPr>
              <a:t>", 21));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王</a:t>
            </a:r>
            <a:r>
              <a:rPr lang="en-US" altLang="zh-CN" b="1" dirty="0" err="1">
                <a:sym typeface="+mn-ea"/>
              </a:rPr>
              <a:t>ssss</a:t>
            </a:r>
            <a:r>
              <a:rPr lang="zh-CN" altLang="en-US" b="1" dirty="0">
                <a:sym typeface="+mn-ea"/>
              </a:rPr>
              <a:t>五</a:t>
            </a:r>
            <a:r>
              <a:rPr lang="en-US" altLang="zh-CN" b="1" dirty="0">
                <a:sym typeface="+mn-ea"/>
              </a:rPr>
              <a:t>", 25));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周七</a:t>
            </a:r>
            <a:r>
              <a:rPr lang="en-US" altLang="zh-CN" b="1" dirty="0">
                <a:sym typeface="+mn-ea"/>
              </a:rPr>
              <a:t>", 20));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Student("aa", 39));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周</a:t>
            </a:r>
            <a:r>
              <a:rPr lang="en-US" altLang="zh-CN" b="1" dirty="0">
                <a:sym typeface="+mn-ea"/>
              </a:rPr>
              <a:t>11</a:t>
            </a:r>
            <a:r>
              <a:rPr lang="zh-CN" altLang="en-US" b="1" dirty="0">
                <a:sym typeface="+mn-ea"/>
              </a:rPr>
              <a:t>七</a:t>
            </a:r>
            <a:r>
              <a:rPr lang="en-US" altLang="zh-CN" b="1" dirty="0">
                <a:sym typeface="+mn-ea"/>
              </a:rPr>
              <a:t>", 21));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防止名字相同，但年龄不同的</a:t>
            </a:r>
            <a:r>
              <a:rPr lang="en-US" altLang="zh-CN" dirty="0">
                <a:sym typeface="+mn-ea"/>
              </a:rPr>
              <a:t>bug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for(Student s : set){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com.gyf.lesson11;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java.util.Comparator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java.util.TreeSet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u="sng" dirty="0" err="1">
                <a:sym typeface="+mn-ea"/>
              </a:rPr>
              <a:t>java.lang.Comparable</a:t>
            </a:r>
            <a:r>
              <a:rPr lang="en-US" altLang="zh-CN" b="1" u="sng" dirty="0">
                <a:sym typeface="+mn-ea"/>
              </a:rPr>
              <a:t>;;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字符串默认是按照字符编码大小来排序的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内部会调用</a:t>
            </a:r>
            <a:r>
              <a:rPr lang="en-US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compareTo</a:t>
            </a:r>
            <a:r>
              <a:rPr lang="zh-CN" altLang="en-US" dirty="0">
                <a:sym typeface="+mn-ea"/>
              </a:rPr>
              <a:t>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再在改成长度排序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CompareByLen</a:t>
            </a:r>
            <a:r>
              <a:rPr lang="en-US" altLang="zh-CN" dirty="0">
                <a:sym typeface="+mn-ea"/>
              </a:rPr>
              <a:t> c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CompareByLen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TreeSet</a:t>
            </a:r>
            <a:r>
              <a:rPr lang="en-US" altLang="zh-CN" dirty="0">
                <a:sym typeface="+mn-ea"/>
              </a:rPr>
              <a:t>&lt;String&gt; set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TreeSet</a:t>
            </a:r>
            <a:r>
              <a:rPr lang="en-US" altLang="zh-CN" b="1" dirty="0">
                <a:sym typeface="+mn-ea"/>
              </a:rPr>
              <a:t>&lt;String&gt;(c);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zb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abwer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fb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bwb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ebwerwe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dwerb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(set);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CompareByLen</a:t>
            </a:r>
            <a:r>
              <a:rPr lang="en-US" altLang="zh-CN" b="1" dirty="0">
                <a:sym typeface="+mn-ea"/>
              </a:rPr>
              <a:t>  implements Comparator&lt;String&gt;{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compare(String o1, String o2)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len</a:t>
            </a:r>
            <a:r>
              <a:rPr lang="en-US" altLang="zh-CN" b="1" dirty="0">
                <a:sym typeface="+mn-ea"/>
              </a:rPr>
              <a:t> = o1.length() - o2.length();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</a:t>
            </a:r>
            <a:r>
              <a:rPr lang="en-US" altLang="zh-CN" b="1" dirty="0" err="1">
                <a:sym typeface="+mn-ea"/>
              </a:rPr>
              <a:t>len</a:t>
            </a:r>
            <a:r>
              <a:rPr lang="en-US" altLang="zh-CN" b="1" dirty="0">
                <a:sym typeface="+mn-ea"/>
              </a:rPr>
              <a:t> == 0 ? o1.compareTo(o2) : </a:t>
            </a:r>
            <a:r>
              <a:rPr lang="en-US" altLang="zh-CN" b="1" dirty="0" err="1">
                <a:sym typeface="+mn-ea"/>
              </a:rPr>
              <a:t>len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31894" y="1028042"/>
            <a:ext cx="7593106" cy="430887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产生</a:t>
            </a:r>
            <a:r>
              <a:rPr lang="en-US" altLang="zh-CN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</a:t>
            </a:r>
            <a:r>
              <a:rPr lang="en-US" altLang="zh-CN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1-20</a:t>
            </a: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之间的随机数要求随机数不能重复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745" y="1911985"/>
            <a:ext cx="508317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6710" y="706382"/>
            <a:ext cx="72793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从键盘读取一行输入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去掉重复字符并打印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084" y="1229446"/>
            <a:ext cx="7082118" cy="439910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610" y="2771775"/>
            <a:ext cx="3004185" cy="17653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82241" y="753828"/>
            <a:ext cx="58305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集合中的重复元素去掉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(set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240" y="1782632"/>
            <a:ext cx="6843968" cy="329228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13123" y="1011487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LinkedHashSet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3180" y="1769745"/>
            <a:ext cx="1000760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LinkedHashSet</a:t>
            </a:r>
            <a:r>
              <a:rPr lang="zh-CN" altLang="en-US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具有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可预知迭代顺序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 Set 接口。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内部实现是使用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哈希表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链接列表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LinkedHashSet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的特点是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可以保证怎么存就怎么取</a:t>
            </a:r>
            <a:endParaRPr lang="zh-CN" altLang="en-US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LinkedHashSet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集合中唯一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一个能保证怎么存就怎么取的集合对象</a:t>
            </a:r>
            <a:endParaRPr lang="zh-CN" altLang="en-US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LinkedHashSet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的子类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所以也是保证元素唯一的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的原理一样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22776" y="1018810"/>
            <a:ext cx="570540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类型的元素并遍历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3010" y="1983740"/>
            <a:ext cx="10057130" cy="2076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TreeSet</a:t>
            </a:r>
            <a:r>
              <a:rPr lang="zh-CN" altLang="en-US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是一个可以用于排序的集合</a:t>
            </a:r>
            <a:endParaRPr lang="zh-CN" altLang="en-US" b="1" dirty="0" err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基于 TreeMap 的 NavigableSet 实现。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的排序方法有两种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使用元素的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自然顺序Comparable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对元素进行排序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使用构造方法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 Comparator 进行排序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39434" y="841607"/>
            <a:ext cx="3704860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9165" y="1689100"/>
            <a:ext cx="9970135" cy="27228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存储自定义对象时会出现异常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 cannot be cast to 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java.lang.Comparable</a:t>
            </a:r>
            <a:endParaRPr lang="en-US" altLang="zh-CN" b="1" dirty="0" err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如果想用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存储自定义对象，这个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对象必须要实现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Comparable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此接口强行对实现它的每个类的对象进行整体排序。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这种排序被称为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自然排序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，类的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compareTo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方法被称为它的自然比较方法。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compareTo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的时候集合中只有一个元素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compareTo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返回正数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的时候集合会怎么存就怎么取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compareTo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返回负数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的时候集合会倒序存储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91559" y="701651"/>
            <a:ext cx="6786282" cy="46166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TreeSet保证元素唯一和自然排序的原理和图解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46320" y="2999482"/>
            <a:ext cx="6270414" cy="2794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en-US" altLang="zh-CN"/>
              <a:t>TreeSet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46320" y="1316990"/>
            <a:ext cx="5327015" cy="1168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Set&lt;Person&gt; set = new TreeSet&lt;Person&gt;();</a:t>
            </a:r>
            <a:endParaRPr lang="en-US" altLang="zh-CN" sz="1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set.add(new Person("刘能", 28));</a:t>
            </a:r>
            <a:endParaRPr lang="en-US" altLang="zh-CN" sz="1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set.add(new Person("赵四", 19));</a:t>
            </a:r>
            <a:endParaRPr lang="en-US" altLang="zh-CN" sz="1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set.add(new Person("小沈阳", 30));</a:t>
            </a:r>
            <a:endParaRPr lang="en-US" altLang="zh-CN" sz="1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set.add(new Person("鸭蛋", 31));</a:t>
            </a:r>
            <a:endParaRPr lang="en-US" altLang="zh-CN" sz="1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7320" y="3129280"/>
            <a:ext cx="2967990" cy="306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刘能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77460" y="3563320"/>
            <a:ext cx="2523490" cy="30670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p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赵四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,28 )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1417" y="5486734"/>
            <a:ext cx="2792730" cy="306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p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小沈阳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30)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 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153424" y="5923527"/>
            <a:ext cx="2613660" cy="306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p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鸭蛋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31)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1551" y="1316745"/>
            <a:ext cx="355036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是使用</a:t>
            </a:r>
            <a:r>
              <a:rPr kumimoji="1"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二叉权存数据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小的就存储在</a:t>
            </a:r>
            <a:r>
              <a:rPr kumimoji="1"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左边</a:t>
            </a:r>
            <a:r>
              <a:rPr kumimoji="1"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负数</a:t>
            </a:r>
            <a:r>
              <a:rPr kumimoji="1"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大的就存储在</a:t>
            </a:r>
            <a:r>
              <a:rPr kumimoji="1"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右边</a:t>
            </a:r>
            <a:r>
              <a:rPr kumimoji="1"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正数</a:t>
            </a:r>
            <a:r>
              <a:rPr kumimoji="1"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的就不存储，第一个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会存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演示</a:t>
            </a:r>
            <a:r>
              <a:rPr kumimoji="1"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compareTo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四种情况的图解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+mj-lt"/>
              <a:buAutoNum type="arabicPeriod"/>
            </a:pPr>
            <a:r>
              <a:rPr kumimoji="1"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0;</a:t>
            </a:r>
            <a:endParaRPr kumimoji="1" lang="en-US" altLang="zh-CN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+mj-lt"/>
              <a:buAutoNum type="arabicPeriod"/>
            </a:pPr>
            <a:r>
              <a:rPr kumimoji="1"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-1;</a:t>
            </a:r>
            <a:endParaRPr kumimoji="1" lang="en-US" altLang="zh-CN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+mj-lt"/>
              <a:buAutoNum type="arabicPeriod"/>
            </a:pPr>
            <a:r>
              <a:rPr kumimoji="1"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1;</a:t>
            </a:r>
            <a:endParaRPr kumimoji="1" lang="en-US" altLang="zh-CN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+mj-lt"/>
              <a:buAutoNum type="arabicPeriod"/>
            </a:pPr>
            <a:r>
              <a:rPr kumimoji="1"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2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this.age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–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2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other.age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演示年龄相同，名字不同，元素添加至集合的</a:t>
            </a:r>
            <a:r>
              <a:rPr kumimoji="1" lang="en-US" altLang="zh-CN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Bug</a:t>
            </a:r>
            <a:endParaRPr kumimoji="1" lang="zh-CN" altLang="en-US" sz="14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73159" y="4742427"/>
            <a:ext cx="2613660" cy="306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p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鸭蛋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29)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18701" y="1014649"/>
            <a:ext cx="55232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案例：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存储自定义对象并遍历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8700" y="1767401"/>
            <a:ext cx="7268871" cy="235331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存储自定义对象并遍历，按照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姓名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长度、字母、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年龄排序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通过比较字符串的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compareTo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方法可以比较大小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排序是按照</a:t>
            </a:r>
            <a:r>
              <a:rPr lang="en-US" altLang="zh-CN" sz="16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unicode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码的大小进行排序的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防止名字相同，但年龄不同的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bug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630" y="3823887"/>
            <a:ext cx="6139606" cy="124154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60590" y="926170"/>
            <a:ext cx="7592291" cy="42989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2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22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的构造方法（</a:t>
            </a: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比较器</a:t>
            </a:r>
            <a:r>
              <a:rPr lang="zh-CN" altLang="en-US" sz="22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0589" y="1632704"/>
            <a:ext cx="6982692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(Comparator&lt;? super E&gt; comparator)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有个带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Comparator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参数的构造方法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构造一个新的空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它根据指定的 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比较器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进行排序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" y="887095"/>
            <a:ext cx="5378450" cy="195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35" y="2931795"/>
            <a:ext cx="6228715" cy="3389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3518" y="72243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3518" y="1184100"/>
            <a:ext cx="7431040" cy="49847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存储字符串并遍历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存储自定义对象保证元素唯一性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存储自定义对象保证元素唯一性图解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存储自定义对象保证元素唯一性优化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如何保证元素唯一性的原理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为什么自动生成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的时有个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31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的数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将集合中的重复元素去掉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产生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1-20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之间的随机数要求随机数不能重复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Scanner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从键盘读取一行输入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去掉其中重复字符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打印出不同的那些字符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LinkedHashSet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LinkedHashSet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的概述和使用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7247" y="935991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排序原理总结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7420" y="1550035"/>
            <a:ext cx="8071485" cy="419989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的特点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是用来排序的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可以指定一个顺序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对象存入之后会按照指定的顺序排列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TreeSet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排序方式有两种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自然顺序和比较器顺序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自然顺序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Comparable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add()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方法中会把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存入的对象提升为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Comparable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</a:t>
            </a:r>
            <a:endParaRPr lang="zh-CN" altLang="en-US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调用对象的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compareTo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方法和集合中的对象比较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compareTo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方法返回的结果进行存储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比较器顺序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Comparator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的时候可以制定 一个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Comparator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如果传入了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Comparator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的子类对象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就会按照比较器中的规则比较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add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方法内部会自动调用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Comparator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接口中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方法排序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调用的对象是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方法的第一个参数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集合中的对象是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compare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方法的第二个参数</a:t>
            </a:r>
            <a:endParaRPr lang="en-US" altLang="zh-CN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2445" y="2261870"/>
            <a:ext cx="4274820" cy="20053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85215" y="1163955"/>
            <a:ext cx="100215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两种比较方式的区别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TreeSet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构造函数什么都不传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默认按照类中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Comparable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的顺序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没有就报错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ClassCastExceptio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TreeSet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如果传入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Comparator,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就优先按照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Comparator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21575" y="1656638"/>
            <a:ext cx="7093528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在一个集合中存储了无序并且重复的字符串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让其有序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字典顺序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而且还不能去除重复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从键盘输入接收多个整数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直到输入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quit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时结束输入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把所有输入的整数倒序排列打印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键盘录入学生信息按照总分排序后输出在控制台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1575" y="975303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4313" y="96627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4313" y="1427940"/>
            <a:ext cx="7431040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类型的元素并遍历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TreeSet保证元素唯一和自然排序的原理和图解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存储自定义对象并遍历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TreeSet</a:t>
            </a:r>
            <a:r>
              <a:rPr lang="zh-CN" altLang="en-US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比较器</a:t>
            </a:r>
            <a:r>
              <a:rPr lang="zh-CN" altLang="en-US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构造方法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排序原理总结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5544" y="648141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存储字符串并遍历 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543" y="1209537"/>
            <a:ext cx="7389722" cy="42926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集合概述及特点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 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是一个不包含重复元素的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只是一个接口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一般使用它的子类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LinkedHashSet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TreeSet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HaseSet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此类实现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接口，由哈希表支持。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它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不保证 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 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的迭代顺序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；特别是它不保证该顺序恒久不变。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此类允许使用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null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存储字符串并遍历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使用增强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循环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迭代器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98428" y="1536373"/>
            <a:ext cx="7270955" cy="378565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{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/**</a:t>
            </a:r>
            <a:endParaRPr lang="en-US" altLang="zh-CN" sz="1600" dirty="0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 * </a:t>
            </a:r>
            <a:r>
              <a:rPr lang="en-US" altLang="zh-CN" sz="1600" dirty="0" err="1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</a:t>
            </a:r>
            <a:endParaRPr lang="zh-CN" altLang="en-US" sz="1600" dirty="0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 * 需求：保证元素唯一性</a:t>
            </a:r>
            <a:endParaRPr lang="zh-CN" altLang="en-US" sz="1600" dirty="0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 * </a:t>
            </a:r>
            <a:r>
              <a:rPr lang="zh-CN" altLang="en-US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思路</a:t>
            </a:r>
            <a:r>
              <a:rPr lang="en-US" altLang="zh-CN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需要重写</a:t>
            </a:r>
            <a:r>
              <a:rPr lang="en-US" altLang="zh-CN" sz="1600" dirty="0" err="1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lang="en-US" altLang="zh-CN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1600" dirty="0" err="1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</a:t>
            </a:r>
            <a:r>
              <a:rPr lang="en-US" altLang="zh-CN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 </a:t>
            </a:r>
            <a:endParaRPr lang="zh-CN" altLang="en-US" sz="1600" dirty="0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3F5FB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 */</a:t>
            </a:r>
            <a:endParaRPr lang="en-US" altLang="zh-CN" sz="1600" dirty="0">
              <a:solidFill>
                <a:srgbClr val="3F5FB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&lt;Person&gt; </a:t>
            </a:r>
            <a:r>
              <a:rPr lang="en-US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&lt;&gt;();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张三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28));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张三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28));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28));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28));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28));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600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600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zh-CN" altLang="en-US" sz="16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8427" y="780822"/>
            <a:ext cx="5892960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HashSet存储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自定义对象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保证元素唯一性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47261" y="674380"/>
            <a:ext cx="7344697" cy="430887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2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存储自定义对象保证元素唯一性图解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9080" y="3910962"/>
            <a:ext cx="4064000" cy="22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0480" y="1217429"/>
            <a:ext cx="4292600" cy="1383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&lt;Person&gt; </a:t>
            </a:r>
            <a:r>
              <a:rPr lang="en-US" altLang="zh-CN" sz="14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4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&lt;&gt;();</a:t>
            </a:r>
            <a:endParaRPr lang="en-US" altLang="zh-CN" sz="1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张三</a:t>
            </a:r>
            <a:r>
              <a:rPr lang="en-US" altLang="zh-CN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12));</a:t>
            </a:r>
            <a:endParaRPr lang="en-US" altLang="zh-CN" sz="1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张三</a:t>
            </a:r>
            <a:r>
              <a:rPr lang="en-US" altLang="zh-CN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12));</a:t>
            </a:r>
            <a:endParaRPr lang="en-US" altLang="zh-CN" sz="1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13));</a:t>
            </a:r>
            <a:endParaRPr lang="en-US" altLang="zh-CN" sz="1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13));</a:t>
            </a:r>
            <a:endParaRPr lang="en-US" altLang="zh-CN" sz="1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4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13));</a:t>
            </a:r>
            <a:endParaRPr lang="zh-CN" altLang="en-US" sz="1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3537" y="2802632"/>
            <a:ext cx="77939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讲解：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kumimoji="1"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相当于买了车票的座位号</a:t>
            </a:r>
            <a:endParaRPr kumimoji="1"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kumimoji="1"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在存储数据时，数据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不一样会直接存储</a:t>
            </a:r>
            <a:endParaRPr kumimoji="1"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如果一样，会进行比较，调用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方法，如果返回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true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就不在存储，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</a:t>
            </a:r>
            <a:endParaRPr kumimoji="1"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88631" y="4103038"/>
            <a:ext cx="3028999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710057" y="4102475"/>
            <a:ext cx="3028998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张三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8146417" y="3318885"/>
            <a:ext cx="3028998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张三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2172336" y="4648503"/>
            <a:ext cx="3028999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7980046" y="4985688"/>
            <a:ext cx="3028999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172336" y="5212383"/>
            <a:ext cx="3028999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王五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11275" y="1132081"/>
            <a:ext cx="74803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为了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减少比较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，优化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代码写法。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最终版就让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自动生成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方法即可。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1275" y="594995"/>
            <a:ext cx="834771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存储自定义对象保证元素唯一性的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代码优化</a:t>
            </a:r>
            <a:endParaRPr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1275" y="4041082"/>
            <a:ext cx="3946674" cy="247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96450" y="4525259"/>
            <a:ext cx="3942080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p>
            <a:r>
              <a:rPr lang="en-US" altLang="zh-CN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40 + 28 = 68</a:t>
            </a:r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张三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796449" y="4041117"/>
            <a:ext cx="3942080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p>
            <a:r>
              <a:rPr lang="en-US" altLang="zh-CN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40 + 28 = 68</a:t>
            </a:r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张三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835650" y="6090920"/>
            <a:ext cx="3863340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39 + 28 = 67</a:t>
            </a:r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28)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835650" y="5422265"/>
            <a:ext cx="4015740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39 + 38 = 77</a:t>
            </a:r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38)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0177" y="2373473"/>
            <a:ext cx="3533626" cy="131814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76" y="2373472"/>
            <a:ext cx="3612789" cy="132531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5828030" y="5008880"/>
            <a:ext cx="4023360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39 + 38 = 77</a:t>
            </a:r>
            <a:r>
              <a:rPr lang="zh-CN" altLang="en-US" sz="1600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r>
              <a:rPr lang="en-US" altLang="zh-CN" sz="1600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李四</a:t>
            </a:r>
            <a:r>
              <a:rPr lang="en-US" altLang="zh-CN" sz="1600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38)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39709" y="791330"/>
            <a:ext cx="5274201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HashSet如何保证元素唯一性的原理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495" y="1351915"/>
            <a:ext cx="9845675" cy="41541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原理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我们使用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集合都是需要去掉重复元素的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如果在存储的时候逐个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比较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效率较低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哈希算法提高了去重复的效率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降低了使用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方法的次数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add()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方法存储对象的时候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先调用对象的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方法得到一个哈希值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然后在集合中查找是否有哈希值相同的对象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如果没有哈希值相同的对象就直接存入集合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如果有哈希值相同的对象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就和哈希值相同的对象逐个进行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比较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比较结果为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就存入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true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则不存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将自定义类的对象存入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HashSet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去重复的关键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类中必须重写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(): 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属性相同的对象返回值必须相同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属性不同的返回值尽量不同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提高效率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equals():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属性相同返回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true, 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属性不同返回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的时候存储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9762" y="1110168"/>
            <a:ext cx="709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为什么自动生成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hashcode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的时有个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31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的数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9761" y="1978454"/>
            <a:ext cx="7243482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质数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质数是能被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和自己本身整除的数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没有公约数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这个数既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不大也不小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大的话可能超过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的取值范围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小的话，相同率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机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出现比较多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这个数好算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,2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的五次方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-1,1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向左移动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位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[1 &lt;&lt; 5] -1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4161</Words>
  <Application>WPS 演示</Application>
  <PresentationFormat>宽屏</PresentationFormat>
  <Paragraphs>228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134</cp:revision>
  <dcterms:created xsi:type="dcterms:W3CDTF">2015-05-05T08:02:00Z</dcterms:created>
  <dcterms:modified xsi:type="dcterms:W3CDTF">2018-02-08T10:29:16Z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