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案例 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ym typeface="+mn-ea"/>
              </a:rPr>
              <a:t>HashMap</a:t>
            </a:r>
            <a:r>
              <a:rPr lang="zh-CN" altLang="en-US" dirty="0">
                <a:sym typeface="+mn-ea"/>
              </a:rPr>
              <a:t>集合键是</a:t>
            </a:r>
            <a:r>
              <a:rPr lang="en-US" altLang="zh-CN" dirty="0">
                <a:sym typeface="+mn-ea"/>
              </a:rPr>
              <a:t>Student</a:t>
            </a:r>
            <a:r>
              <a:rPr lang="zh-CN" altLang="en-US" dirty="0">
                <a:sym typeface="+mn-ea"/>
              </a:rPr>
              <a:t>值是</a:t>
            </a:r>
            <a:r>
              <a:rPr lang="en-US" altLang="zh-CN" dirty="0">
                <a:sym typeface="+mn-ea"/>
              </a:rPr>
              <a:t>String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键是学生对象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代表每一个学生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值是字符串对象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代表学生归属地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Map&lt;</a:t>
            </a:r>
            <a:r>
              <a:rPr lang="en-US" altLang="zh-CN" dirty="0" err="1">
                <a:sym typeface="+mn-ea"/>
              </a:rPr>
              <a:t>Student,String</a:t>
            </a:r>
            <a:r>
              <a:rPr lang="en-US" altLang="zh-CN" dirty="0">
                <a:sym typeface="+mn-ea"/>
              </a:rPr>
              <a:t>&gt; </a:t>
            </a:r>
            <a:r>
              <a:rPr lang="en-US" altLang="zh-CN" dirty="0" err="1">
                <a:sym typeface="+mn-ea"/>
              </a:rPr>
              <a:t>stuMap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HashMap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 * 0.</a:t>
            </a:r>
            <a:r>
              <a:rPr lang="zh-CN" altLang="nb-NO" dirty="0">
                <a:sym typeface="+mn-ea"/>
              </a:rPr>
              <a:t>打印的</a:t>
            </a:r>
            <a:r>
              <a:rPr lang="nb-NO" altLang="zh-CN" dirty="0" err="1">
                <a:sym typeface="+mn-ea"/>
              </a:rPr>
              <a:t>key</a:t>
            </a:r>
            <a:r>
              <a:rPr lang="zh-CN" altLang="nb-NO" dirty="0">
                <a:sym typeface="+mn-ea"/>
              </a:rPr>
              <a:t>是</a:t>
            </a:r>
            <a:r>
              <a:rPr lang="nb-NO" altLang="zh-CN" dirty="0">
                <a:sym typeface="+mn-ea"/>
              </a:rPr>
              <a:t>student</a:t>
            </a:r>
            <a:r>
              <a:rPr lang="zh-CN" altLang="nb-NO" dirty="0">
                <a:sym typeface="+mn-ea"/>
              </a:rPr>
              <a:t>的</a:t>
            </a:r>
            <a:r>
              <a:rPr lang="nb-NO" altLang="zh-CN" dirty="0" err="1">
                <a:sym typeface="+mn-ea"/>
              </a:rPr>
              <a:t>toString</a:t>
            </a:r>
            <a:r>
              <a:rPr lang="zh-CN" altLang="nb-NO" dirty="0">
                <a:sym typeface="+mn-ea"/>
              </a:rPr>
              <a:t>方法返回的字符串</a:t>
            </a:r>
            <a:endParaRPr lang="zh-CN" altLang="nb-NO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如果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相同，会把前面的值替换掉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但对象为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时，</a:t>
            </a:r>
            <a:r>
              <a:rPr lang="en-US" altLang="zh-CN" dirty="0">
                <a:sym typeface="+mn-ea"/>
              </a:rPr>
              <a:t>new </a:t>
            </a:r>
            <a:r>
              <a:rPr lang="zh-CN" altLang="en-US" dirty="0">
                <a:sym typeface="+mn-ea"/>
              </a:rPr>
              <a:t>出来的都不是相同的</a:t>
            </a:r>
            <a:r>
              <a:rPr lang="en-US" altLang="zh-CN" dirty="0">
                <a:sym typeface="+mn-ea"/>
              </a:rPr>
              <a:t>key,</a:t>
            </a:r>
            <a:r>
              <a:rPr lang="zh-CN" altLang="en-US" dirty="0">
                <a:sym typeface="+mn-ea"/>
              </a:rPr>
              <a:t>因为地址不同，可以重写</a:t>
            </a:r>
            <a:r>
              <a:rPr lang="en-US" altLang="zh-CN" dirty="0" err="1">
                <a:sym typeface="+mn-ea"/>
              </a:rPr>
              <a:t>equals</a:t>
            </a:r>
            <a:r>
              <a:rPr lang="en-US" altLang="zh-CN" u="sng" dirty="0" err="1">
                <a:sym typeface="+mn-ea"/>
              </a:rPr>
              <a:t>&amp;hashcode</a:t>
            </a:r>
            <a:r>
              <a:rPr lang="zh-CN" altLang="en-US" u="sng" dirty="0">
                <a:sym typeface="+mn-ea"/>
              </a:rPr>
              <a:t>方法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3.HashMap</a:t>
            </a:r>
            <a:r>
              <a:rPr lang="zh-CN" altLang="en-US" dirty="0">
                <a:sym typeface="+mn-ea"/>
              </a:rPr>
              <a:t>是无序的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new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张三</a:t>
            </a:r>
            <a:r>
              <a:rPr lang="en-US" altLang="zh-CN" dirty="0">
                <a:sym typeface="+mn-ea"/>
              </a:rPr>
              <a:t>", 28), "</a:t>
            </a:r>
            <a:r>
              <a:rPr lang="zh-CN" altLang="en-US" dirty="0">
                <a:sym typeface="+mn-ea"/>
              </a:rPr>
              <a:t>苏州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18), "</a:t>
            </a:r>
            <a:r>
              <a:rPr lang="zh-CN" altLang="en-US" b="1" dirty="0">
                <a:sym typeface="+mn-ea"/>
              </a:rPr>
              <a:t>苏州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88), "</a:t>
            </a:r>
            <a:r>
              <a:rPr lang="zh-CN" altLang="en-US" b="1" dirty="0">
                <a:sym typeface="+mn-ea"/>
              </a:rPr>
              <a:t>深圳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38), "</a:t>
            </a:r>
            <a:r>
              <a:rPr lang="zh-CN" altLang="en-US" b="1" dirty="0">
                <a:sym typeface="+mn-ea"/>
              </a:rPr>
              <a:t>北京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28), "</a:t>
            </a:r>
            <a:r>
              <a:rPr lang="zh-CN" altLang="en-US" b="1" dirty="0">
                <a:sym typeface="+mn-ea"/>
              </a:rPr>
              <a:t>广州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李</a:t>
            </a:r>
            <a:r>
              <a:rPr lang="en-US" altLang="zh-CN" b="1" dirty="0">
                <a:sym typeface="+mn-ea"/>
              </a:rPr>
              <a:t>2", 88), "</a:t>
            </a:r>
            <a:r>
              <a:rPr lang="zh-CN" altLang="en-US" b="1" dirty="0">
                <a:sym typeface="+mn-ea"/>
              </a:rPr>
              <a:t>深圳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</a:t>
            </a:r>
            <a:r>
              <a:rPr lang="en-US" altLang="zh-CN" b="1" dirty="0">
                <a:sym typeface="+mn-ea"/>
              </a:rPr>
              <a:t>8", 38), "</a:t>
            </a:r>
            <a:r>
              <a:rPr lang="zh-CN" altLang="en-US" b="1" dirty="0">
                <a:sym typeface="+mn-ea"/>
              </a:rPr>
              <a:t>北京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stuMap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('</a:t>
            </a:r>
            <a:r>
              <a:rPr lang="zh-CN" altLang="en-US" b="1" i="1" dirty="0">
                <a:sym typeface="+mn-ea"/>
              </a:rPr>
              <a:t>张</a:t>
            </a:r>
            <a:r>
              <a:rPr lang="en-US" altLang="zh-CN" b="1" i="1" dirty="0">
                <a:sym typeface="+mn-ea"/>
              </a:rPr>
              <a:t>' + 0);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('</a:t>
            </a:r>
            <a:r>
              <a:rPr lang="zh-CN" altLang="en-US" b="1" i="1" dirty="0">
                <a:sym typeface="+mn-ea"/>
              </a:rPr>
              <a:t>李</a:t>
            </a:r>
            <a:r>
              <a:rPr lang="en-US" altLang="zh-CN" b="1" i="1" dirty="0">
                <a:sym typeface="+mn-ea"/>
              </a:rPr>
              <a:t>' + 0);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('</a:t>
            </a:r>
            <a:r>
              <a:rPr lang="zh-CN" altLang="en-US" b="1" i="1" dirty="0">
                <a:sym typeface="+mn-ea"/>
              </a:rPr>
              <a:t>王</a:t>
            </a:r>
            <a:r>
              <a:rPr lang="en-US" altLang="zh-CN" b="1" i="1" dirty="0">
                <a:sym typeface="+mn-ea"/>
              </a:rPr>
              <a:t>' + 0);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Set&lt;Entry&lt;</a:t>
            </a:r>
            <a:r>
              <a:rPr lang="en-US" altLang="zh-CN" dirty="0" err="1">
                <a:sym typeface="+mn-ea"/>
              </a:rPr>
              <a:t>Student,String</a:t>
            </a:r>
            <a:r>
              <a:rPr lang="en-US" altLang="zh-CN" dirty="0">
                <a:sym typeface="+mn-ea"/>
              </a:rPr>
              <a:t>&gt;&gt; entries = </a:t>
            </a:r>
            <a:r>
              <a:rPr lang="en-US" altLang="zh-CN" dirty="0" err="1">
                <a:sym typeface="+mn-ea"/>
              </a:rPr>
              <a:t>stuMap.entrySet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for(Entry&lt;</a:t>
            </a:r>
            <a:r>
              <a:rPr lang="en-US" altLang="zh-CN" b="1" dirty="0" err="1">
                <a:sym typeface="+mn-ea"/>
              </a:rPr>
              <a:t>Student,String</a:t>
            </a:r>
            <a:r>
              <a:rPr lang="en-US" altLang="zh-CN" b="1" dirty="0">
                <a:sym typeface="+mn-ea"/>
              </a:rPr>
              <a:t>&gt; entry : entries){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entry.getKey</a:t>
            </a:r>
            <a:r>
              <a:rPr lang="en-US" altLang="zh-CN" b="1" i="1" dirty="0">
                <a:sym typeface="+mn-ea"/>
              </a:rPr>
              <a:t>() + ":" + </a:t>
            </a:r>
            <a:r>
              <a:rPr lang="en-US" altLang="zh-CN" b="1" i="1" dirty="0" err="1">
                <a:sym typeface="+mn-ea"/>
              </a:rPr>
              <a:t>entry.getValue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LinkedHashMap</a:t>
            </a:r>
            <a:r>
              <a:rPr lang="zh-CN" altLang="en-US" dirty="0">
                <a:sym typeface="+mn-ea"/>
              </a:rPr>
              <a:t>的特点：底层是链表实现的可以保证怎么存就怎么取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HashMap</a:t>
            </a:r>
            <a:r>
              <a:rPr lang="zh-CN" altLang="en-US" dirty="0">
                <a:sym typeface="+mn-ea"/>
              </a:rPr>
              <a:t>是存的和取的顺序是不一样的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HashMap</a:t>
            </a:r>
            <a:r>
              <a:rPr lang="en-US" altLang="zh-CN" dirty="0">
                <a:sym typeface="+mn-ea"/>
              </a:rPr>
              <a:t>&lt;String, Integer&gt; map = new </a:t>
            </a:r>
            <a:r>
              <a:rPr lang="en-US" altLang="zh-CN" dirty="0" err="1">
                <a:sym typeface="+mn-ea"/>
              </a:rPr>
              <a:t>HashMap</a:t>
            </a:r>
            <a:r>
              <a:rPr lang="en-US" altLang="zh-CN" dirty="0">
                <a:sym typeface="+mn-ea"/>
              </a:rPr>
              <a:t>&lt;&gt;();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LinkedHashMap</a:t>
            </a:r>
            <a:r>
              <a:rPr lang="en-US" altLang="zh-CN" dirty="0">
                <a:sym typeface="+mn-ea"/>
              </a:rPr>
              <a:t>&lt;String, Integer&gt; map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LinkedHashMap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map.put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张三</a:t>
            </a:r>
            <a:r>
              <a:rPr lang="en-US" altLang="zh-CN" dirty="0">
                <a:sym typeface="+mn-ea"/>
              </a:rPr>
              <a:t>", 23);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map.put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李四</a:t>
            </a:r>
            <a:r>
              <a:rPr lang="en-US" altLang="zh-CN" dirty="0">
                <a:sym typeface="+mn-ea"/>
              </a:rPr>
              <a:t>", 24);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map.put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王五</a:t>
            </a:r>
            <a:r>
              <a:rPr lang="en-US" altLang="zh-CN" dirty="0">
                <a:sym typeface="+mn-ea"/>
              </a:rPr>
              <a:t>", 25);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map.put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赵六</a:t>
            </a:r>
            <a:r>
              <a:rPr lang="en-US" altLang="zh-CN" dirty="0">
                <a:sym typeface="+mn-ea"/>
              </a:rPr>
              <a:t>", 26);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for(Entry&lt;</a:t>
            </a:r>
            <a:r>
              <a:rPr lang="en-US" altLang="zh-CN" b="1" dirty="0" err="1">
                <a:sym typeface="+mn-ea"/>
              </a:rPr>
              <a:t>String,Integer</a:t>
            </a:r>
            <a:r>
              <a:rPr lang="en-US" altLang="zh-CN" b="1" dirty="0">
                <a:sym typeface="+mn-ea"/>
              </a:rPr>
              <a:t>&gt; entry : </a:t>
            </a:r>
            <a:r>
              <a:rPr lang="en-US" altLang="zh-CN" b="1" dirty="0" err="1">
                <a:sym typeface="+mn-ea"/>
              </a:rPr>
              <a:t>map.entrySet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entry.getKey</a:t>
            </a:r>
            <a:r>
              <a:rPr lang="en-US" altLang="zh-CN" b="1" i="1" dirty="0">
                <a:sym typeface="+mn-ea"/>
              </a:rPr>
              <a:t>() + ": " + </a:t>
            </a:r>
            <a:r>
              <a:rPr lang="en-US" altLang="zh-CN" b="1" i="1" dirty="0" err="1">
                <a:sym typeface="+mn-ea"/>
              </a:rPr>
              <a:t>entry.getValue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TreeMap</a:t>
            </a:r>
            <a:r>
              <a:rPr lang="en-US" altLang="zh-CN" dirty="0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Student,String</a:t>
            </a:r>
            <a:r>
              <a:rPr lang="en-US" altLang="zh-CN" dirty="0">
                <a:sym typeface="+mn-ea"/>
              </a:rPr>
              <a:t>&gt; </a:t>
            </a:r>
            <a:r>
              <a:rPr lang="en-US" altLang="zh-CN" dirty="0" err="1">
                <a:sym typeface="+mn-ea"/>
              </a:rPr>
              <a:t>stuMap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TreeMap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TreeMap</a:t>
            </a:r>
            <a:r>
              <a:rPr lang="en-US" altLang="zh-CN" dirty="0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Student,String</a:t>
            </a:r>
            <a:r>
              <a:rPr lang="en-US" altLang="zh-CN" dirty="0">
                <a:sym typeface="+mn-ea"/>
              </a:rPr>
              <a:t>&gt; </a:t>
            </a:r>
            <a:r>
              <a:rPr lang="en-US" altLang="zh-CN" dirty="0" err="1">
                <a:sym typeface="+mn-ea"/>
              </a:rPr>
              <a:t>stuMap</a:t>
            </a:r>
            <a:r>
              <a:rPr lang="en-US" altLang="zh-CN" dirty="0">
                <a:sym typeface="+mn-ea"/>
              </a:rPr>
              <a:t> = new </a:t>
            </a:r>
            <a:r>
              <a:rPr lang="en-US" altLang="zh-CN" dirty="0" err="1">
                <a:sym typeface="+mn-ea"/>
              </a:rPr>
              <a:t>TreeMap</a:t>
            </a:r>
            <a:r>
              <a:rPr lang="en-US" altLang="zh-CN" dirty="0">
                <a:sym typeface="+mn-ea"/>
              </a:rPr>
              <a:t>&lt;&gt;(new Comparator&lt;Student&gt;()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public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compare(Student o1, Student o2) 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num</a:t>
            </a:r>
            <a:r>
              <a:rPr lang="en-US" altLang="zh-CN" u="sng" dirty="0">
                <a:sym typeface="+mn-ea"/>
              </a:rPr>
              <a:t> = o1.getAge() - o2.getAge();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//</a:t>
            </a:r>
            <a:r>
              <a:rPr lang="zh-CN" altLang="en-US" dirty="0">
                <a:sym typeface="+mn-ea"/>
              </a:rPr>
              <a:t>按照年龄排序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return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num</a:t>
            </a:r>
            <a:r>
              <a:rPr lang="en-US" altLang="zh-CN" u="sng" dirty="0">
                <a:sym typeface="+mn-ea"/>
              </a:rPr>
              <a:t> == 0 ? 1 : </a:t>
            </a:r>
            <a:r>
              <a:rPr lang="en-US" altLang="zh-CN" u="sng" dirty="0" err="1">
                <a:sym typeface="+mn-ea"/>
              </a:rPr>
              <a:t>num</a:t>
            </a:r>
            <a:r>
              <a:rPr lang="en-US" altLang="zh-CN" u="sng" dirty="0">
                <a:sym typeface="+mn-ea"/>
              </a:rPr>
              <a:t>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28), "</a:t>
            </a:r>
            <a:r>
              <a:rPr lang="zh-CN" altLang="en-US" b="1" dirty="0">
                <a:sym typeface="+mn-ea"/>
              </a:rPr>
              <a:t>广州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18), "</a:t>
            </a:r>
            <a:r>
              <a:rPr lang="zh-CN" altLang="en-US" b="1" dirty="0">
                <a:sym typeface="+mn-ea"/>
              </a:rPr>
              <a:t>苏州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88), "</a:t>
            </a:r>
            <a:r>
              <a:rPr lang="zh-CN" altLang="en-US" b="1" dirty="0">
                <a:sym typeface="+mn-ea"/>
              </a:rPr>
              <a:t>深圳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38), "</a:t>
            </a:r>
            <a:r>
              <a:rPr lang="zh-CN" altLang="en-US" b="1" dirty="0">
                <a:sym typeface="+mn-ea"/>
              </a:rPr>
              <a:t>北京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stuMap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for(Entry&lt;Student, String&gt; en : </a:t>
            </a:r>
            <a:r>
              <a:rPr lang="en-US" altLang="zh-CN" b="1" dirty="0" err="1">
                <a:sym typeface="+mn-ea"/>
              </a:rPr>
              <a:t>stuMap.entrySet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en.getKey</a:t>
            </a:r>
            <a:r>
              <a:rPr lang="en-US" altLang="zh-CN" b="1" i="1" dirty="0">
                <a:sym typeface="+mn-ea"/>
              </a:rPr>
              <a:t>() + ":" + </a:t>
            </a:r>
            <a:r>
              <a:rPr lang="en-US" altLang="zh-CN" b="1" i="1" dirty="0" err="1">
                <a:sym typeface="+mn-ea"/>
              </a:rPr>
              <a:t>en.getValue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需求：统计字符串中每个字符出现的次数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dirty="0" err="1">
                <a:sym typeface="+mn-ea"/>
              </a:rPr>
              <a:t>aaaabbbcccccccccc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char[] </a:t>
            </a:r>
            <a:r>
              <a:rPr lang="en-US" altLang="zh-CN" b="1" dirty="0" err="1">
                <a:sym typeface="+mn-ea"/>
              </a:rPr>
              <a:t>chs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str.toCharArray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HashMap</a:t>
            </a:r>
            <a:r>
              <a:rPr lang="en-US" altLang="zh-CN" dirty="0">
                <a:sym typeface="+mn-ea"/>
              </a:rPr>
              <a:t>&lt;Character, Integer&gt; map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HashMap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for(char </a:t>
            </a:r>
            <a:r>
              <a:rPr lang="en-US" altLang="zh-CN" b="1" dirty="0" err="1">
                <a:sym typeface="+mn-ea"/>
              </a:rPr>
              <a:t>ch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b="1" dirty="0" err="1">
                <a:sym typeface="+mn-ea"/>
              </a:rPr>
              <a:t>chs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if(!</a:t>
            </a:r>
            <a:r>
              <a:rPr lang="en-US" altLang="zh-CN" dirty="0" err="1">
                <a:sym typeface="+mn-ea"/>
              </a:rPr>
              <a:t>map.containsKey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ch</a:t>
            </a:r>
            <a:r>
              <a:rPr lang="en-US" altLang="zh-CN" u="sng" dirty="0">
                <a:sym typeface="+mn-ea"/>
              </a:rPr>
              <a:t>)){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ch</a:t>
            </a:r>
            <a:r>
              <a:rPr lang="en-US" altLang="zh-CN" u="sng" dirty="0">
                <a:sym typeface="+mn-ea"/>
              </a:rPr>
              <a:t>, 1);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}</a:t>
            </a:r>
            <a:r>
              <a:rPr lang="en-US" altLang="zh-CN" dirty="0" err="1">
                <a:sym typeface="+mn-ea"/>
              </a:rPr>
              <a:t>else</a:t>
            </a:r>
            <a:r>
              <a:rPr lang="en-US" altLang="zh-CN" dirty="0">
                <a:sym typeface="+mn-ea"/>
              </a:rPr>
              <a:t>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ch</a:t>
            </a:r>
            <a:r>
              <a:rPr lang="en-US" altLang="zh-CN" u="sng" dirty="0">
                <a:sym typeface="+mn-ea"/>
              </a:rPr>
              <a:t>, </a:t>
            </a:r>
            <a:r>
              <a:rPr lang="en-US" altLang="zh-CN" u="sng" dirty="0" err="1">
                <a:sym typeface="+mn-ea"/>
              </a:rPr>
              <a:t>map.get</a:t>
            </a:r>
            <a:r>
              <a:rPr lang="en-US" altLang="zh-CN" u="sng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ch</a:t>
            </a:r>
            <a:r>
              <a:rPr lang="en-US" altLang="zh-CN" u="sng" dirty="0">
                <a:sym typeface="+mn-ea"/>
              </a:rPr>
              <a:t>) + 1);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三目运算符（高级）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map.put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ch</a:t>
            </a:r>
            <a:r>
              <a:rPr lang="en-US" altLang="zh-CN" dirty="0">
                <a:sym typeface="+mn-ea"/>
              </a:rPr>
              <a:t>, !</a:t>
            </a:r>
            <a:r>
              <a:rPr lang="en-US" altLang="zh-CN" dirty="0" err="1">
                <a:sym typeface="+mn-ea"/>
              </a:rPr>
              <a:t>map.containsKey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ch</a:t>
            </a:r>
            <a:r>
              <a:rPr lang="en-US" altLang="zh-CN" dirty="0">
                <a:sym typeface="+mn-ea"/>
              </a:rPr>
              <a:t>) ? 1 : </a:t>
            </a:r>
            <a:r>
              <a:rPr lang="en-US" altLang="zh-CN" dirty="0" err="1">
                <a:sym typeface="+mn-ea"/>
              </a:rPr>
              <a:t>map.get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ch</a:t>
            </a:r>
            <a:r>
              <a:rPr lang="en-US" altLang="zh-CN" dirty="0">
                <a:sym typeface="+mn-ea"/>
              </a:rPr>
              <a:t>) + 1);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(map);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集合嵌套之</a:t>
            </a:r>
            <a:r>
              <a:rPr lang="en-US" altLang="zh-CN" dirty="0" err="1">
                <a:sym typeface="+mn-ea"/>
              </a:rPr>
              <a:t>HashMap</a:t>
            </a:r>
            <a:r>
              <a:rPr lang="zh-CN" altLang="en-US" dirty="0">
                <a:sym typeface="+mn-ea"/>
              </a:rPr>
              <a:t>嵌套</a:t>
            </a:r>
            <a:r>
              <a:rPr lang="en-US" altLang="zh-CN" dirty="0" err="1">
                <a:sym typeface="+mn-ea"/>
              </a:rPr>
              <a:t>HashSet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HashSet</a:t>
            </a:r>
            <a:r>
              <a:rPr lang="en-US" altLang="zh-CN" dirty="0">
                <a:sym typeface="+mn-ea"/>
              </a:rPr>
              <a:t>&lt;Student&gt; class1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HashSet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class1.add(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23));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class1.add(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23));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class1.add(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23));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class1.add(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越六</a:t>
            </a:r>
            <a:r>
              <a:rPr lang="en-US" altLang="zh-CN" b="1" dirty="0">
                <a:sym typeface="+mn-ea"/>
              </a:rPr>
              <a:t>", 23));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HashSet</a:t>
            </a:r>
            <a:r>
              <a:rPr lang="en-US" altLang="zh-CN" dirty="0">
                <a:sym typeface="+mn-ea"/>
              </a:rPr>
              <a:t>&lt;Student&gt; class2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HashSet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class2.add(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小龙女</a:t>
            </a:r>
            <a:r>
              <a:rPr lang="en-US" altLang="zh-CN" b="1" dirty="0">
                <a:sym typeface="+mn-ea"/>
              </a:rPr>
              <a:t>", 23));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class2.add(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过儿</a:t>
            </a:r>
            <a:r>
              <a:rPr lang="en-US" altLang="zh-CN" b="1" dirty="0">
                <a:sym typeface="+mn-ea"/>
              </a:rPr>
              <a:t>", 24));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class2.add(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黄蓉</a:t>
            </a:r>
            <a:r>
              <a:rPr lang="en-US" altLang="zh-CN" b="1" dirty="0">
                <a:sym typeface="+mn-ea"/>
              </a:rPr>
              <a:t>", 45));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class2.add(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郭靖</a:t>
            </a:r>
            <a:r>
              <a:rPr lang="en-US" altLang="zh-CN" b="1" dirty="0">
                <a:sym typeface="+mn-ea"/>
              </a:rPr>
              <a:t>", 46));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HashMap</a:t>
            </a:r>
            <a:r>
              <a:rPr lang="en-US" altLang="zh-CN" dirty="0">
                <a:sym typeface="+mn-ea"/>
              </a:rPr>
              <a:t>&lt;String, </a:t>
            </a:r>
            <a:r>
              <a:rPr lang="en-US" altLang="zh-CN" dirty="0" err="1">
                <a:sym typeface="+mn-ea"/>
              </a:rPr>
              <a:t>HashSet</a:t>
            </a:r>
            <a:r>
              <a:rPr lang="en-US" altLang="zh-CN" dirty="0">
                <a:sym typeface="+mn-ea"/>
              </a:rPr>
              <a:t>&lt;Student&gt;&gt; school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HashMap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school.put</a:t>
            </a:r>
            <a:r>
              <a:rPr lang="en-US" altLang="zh-CN" dirty="0">
                <a:sym typeface="+mn-ea"/>
              </a:rPr>
              <a:t>("Java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01</a:t>
            </a:r>
            <a:r>
              <a:rPr lang="zh-CN" altLang="en-US" dirty="0">
                <a:sym typeface="+mn-ea"/>
              </a:rPr>
              <a:t>期</a:t>
            </a:r>
            <a:r>
              <a:rPr lang="en-US" altLang="zh-CN" dirty="0">
                <a:sym typeface="+mn-ea"/>
              </a:rPr>
              <a:t>", class1);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school.put</a:t>
            </a:r>
            <a:r>
              <a:rPr lang="en-US" altLang="zh-CN" dirty="0">
                <a:sym typeface="+mn-ea"/>
              </a:rPr>
              <a:t>("Java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02</a:t>
            </a:r>
            <a:r>
              <a:rPr lang="zh-CN" altLang="en-US" dirty="0">
                <a:sym typeface="+mn-ea"/>
              </a:rPr>
              <a:t>期</a:t>
            </a:r>
            <a:r>
              <a:rPr lang="en-US" altLang="zh-CN" dirty="0">
                <a:sym typeface="+mn-ea"/>
              </a:rPr>
              <a:t>", class2);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(school);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for(Entry&lt;String, </a:t>
            </a:r>
            <a:r>
              <a:rPr lang="en-US" altLang="zh-CN" b="1" dirty="0" err="1">
                <a:sym typeface="+mn-ea"/>
              </a:rPr>
              <a:t>HashSet</a:t>
            </a:r>
            <a:r>
              <a:rPr lang="en-US" altLang="zh-CN" b="1" dirty="0">
                <a:sym typeface="+mn-ea"/>
              </a:rPr>
              <a:t>&lt;Student&gt;&gt; entry : </a:t>
            </a:r>
            <a:r>
              <a:rPr lang="en-US" altLang="zh-CN" b="1" dirty="0" err="1">
                <a:sym typeface="+mn-ea"/>
              </a:rPr>
              <a:t>school.entrySet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entry.getKey</a:t>
            </a:r>
            <a:r>
              <a:rPr lang="en-US" altLang="zh-CN" b="1" i="1" dirty="0">
                <a:sym typeface="+mn-ea"/>
              </a:rPr>
              <a:t>() + "</a:t>
            </a:r>
            <a:r>
              <a:rPr lang="zh-CN" altLang="en-US" b="1" i="1" dirty="0">
                <a:sym typeface="+mn-ea"/>
              </a:rPr>
              <a:t>的学生有</a:t>
            </a:r>
            <a:r>
              <a:rPr lang="en-US" altLang="zh-CN" b="1" i="1" dirty="0">
                <a:sym typeface="+mn-ea"/>
              </a:rPr>
              <a:t>:");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for(Student </a:t>
            </a:r>
            <a:r>
              <a:rPr lang="en-US" altLang="zh-CN" b="1" dirty="0" err="1">
                <a:sym typeface="+mn-ea"/>
              </a:rPr>
              <a:t>stu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b="1" dirty="0" err="1">
                <a:sym typeface="+mn-ea"/>
              </a:rPr>
              <a:t>entry.getValue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Collections</a:t>
            </a:r>
            <a:r>
              <a:rPr lang="zh-CN" altLang="en-US" dirty="0">
                <a:sym typeface="+mn-ea"/>
              </a:rPr>
              <a:t>类概述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针对集合操作 的工具类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//		Collections</a:t>
            </a:r>
            <a:r>
              <a:rPr lang="zh-CN" altLang="fr-FR" dirty="0">
                <a:sym typeface="+mn-ea"/>
              </a:rPr>
              <a:t>成员方法</a:t>
            </a:r>
            <a:endParaRPr lang="zh-CN" altLang="fr-FR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&lt;T&gt; void sort(List&lt;T&gt; list)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&lt;T&gt;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binarySearch</a:t>
            </a:r>
            <a:r>
              <a:rPr lang="en-US" altLang="zh-CN" u="sng" dirty="0">
                <a:sym typeface="+mn-ea"/>
              </a:rPr>
              <a:t>(List&lt;?&gt; </a:t>
            </a:r>
            <a:r>
              <a:rPr lang="en-US" altLang="zh-CN" u="sng" dirty="0" err="1">
                <a:sym typeface="+mn-ea"/>
              </a:rPr>
              <a:t>list,T</a:t>
            </a:r>
            <a:r>
              <a:rPr lang="en-US" altLang="zh-CN" u="sng" dirty="0">
                <a:sym typeface="+mn-ea"/>
              </a:rPr>
              <a:t> key)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&lt;T&gt; T max(Collection&lt;?&gt; </a:t>
            </a:r>
            <a:r>
              <a:rPr lang="en-US" altLang="zh-CN" u="sng" dirty="0" err="1">
                <a:sym typeface="+mn-ea"/>
              </a:rPr>
              <a:t>coll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void reverse(List&lt;?&gt; list)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void shuffle(List&lt;?&gt; list)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g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二叉对必需是从小到大排序好的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使用二分搜索法搜索指定列表，以获得指定对象。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idx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Collections.</a:t>
            </a:r>
            <a:r>
              <a:rPr lang="en-US" altLang="zh-CN" b="1" i="1" dirty="0" err="1">
                <a:sym typeface="+mn-ea"/>
              </a:rPr>
              <a:t>binarySearch</a:t>
            </a:r>
            <a:r>
              <a:rPr lang="en-US" altLang="zh-CN" b="1" i="1" dirty="0">
                <a:sym typeface="+mn-ea"/>
              </a:rPr>
              <a:t>(list, "f");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idx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Collections.</a:t>
            </a:r>
            <a:r>
              <a:rPr lang="en-US" altLang="zh-CN" i="1" dirty="0" err="1">
                <a:sym typeface="+mn-ea"/>
              </a:rPr>
              <a:t>sort</a:t>
            </a:r>
            <a:r>
              <a:rPr lang="en-US" altLang="zh-CN" i="1" dirty="0">
                <a:sym typeface="+mn-ea"/>
              </a:rPr>
              <a:t>(list);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Collections.</a:t>
            </a:r>
            <a:r>
              <a:rPr lang="en-US" altLang="zh-CN" i="1" dirty="0" err="1">
                <a:sym typeface="+mn-ea"/>
              </a:rPr>
              <a:t>reverse</a:t>
            </a:r>
            <a:r>
              <a:rPr lang="en-US" altLang="zh-CN" i="1" dirty="0">
                <a:sym typeface="+mn-ea"/>
              </a:rPr>
              <a:t>(list);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乱序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Collections.</a:t>
            </a:r>
            <a:r>
              <a:rPr lang="en-US" altLang="zh-CN" i="1" dirty="0" err="1">
                <a:sym typeface="+mn-ea"/>
              </a:rPr>
              <a:t>shuffle</a:t>
            </a:r>
            <a:r>
              <a:rPr lang="en-US" altLang="zh-CN" i="1" dirty="0">
                <a:sym typeface="+mn-ea"/>
              </a:rPr>
              <a:t>(list);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获取最大值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max = </a:t>
            </a:r>
            <a:r>
              <a:rPr lang="en-US" altLang="zh-CN" dirty="0" err="1">
                <a:sym typeface="+mn-ea"/>
              </a:rPr>
              <a:t>Collections.</a:t>
            </a:r>
            <a:r>
              <a:rPr lang="en-US" altLang="zh-CN" i="1" dirty="0" err="1">
                <a:sym typeface="+mn-ea"/>
              </a:rPr>
              <a:t>max</a:t>
            </a:r>
            <a:r>
              <a:rPr lang="en-US" altLang="zh-CN" i="1" dirty="0">
                <a:sym typeface="+mn-ea"/>
              </a:rPr>
              <a:t>(list);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(max);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53));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赵六</a:t>
            </a:r>
            <a:r>
              <a:rPr lang="en-US" altLang="zh-CN" b="1" dirty="0">
                <a:sym typeface="+mn-ea"/>
              </a:rPr>
              <a:t>", 63));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43));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&lt;Person&gt; tmp1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tmp1.add(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Person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tmp1.add(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Person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53));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print(</a:t>
            </a:r>
            <a:r>
              <a:rPr lang="en-US" altLang="zh-CN" i="1" dirty="0" err="1">
                <a:sym typeface="+mn-ea"/>
              </a:rPr>
              <a:t>tmp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print(tmp1);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print(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&lt;? extends Person&gt; list){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Iterator&lt;? </a:t>
            </a:r>
            <a:r>
              <a:rPr lang="en-US" altLang="zh-CN" b="1" dirty="0">
                <a:sym typeface="+mn-ea"/>
              </a:rPr>
              <a:t>extends Person&gt; </a:t>
            </a:r>
            <a:r>
              <a:rPr lang="en-US" altLang="zh-CN" b="1" dirty="0" err="1">
                <a:sym typeface="+mn-ea"/>
              </a:rPr>
              <a:t>inr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list.iterator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</a:t>
            </a:r>
            <a:r>
              <a:rPr lang="en-US" altLang="zh-CN" b="1" dirty="0" err="1">
                <a:sym typeface="+mn-ea"/>
              </a:rPr>
              <a:t>inr.hasNext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inr.next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static void print(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&lt;? super Student&gt; list){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Iterator&lt;? super Student&gt; </a:t>
            </a:r>
            <a:r>
              <a:rPr lang="en-US" altLang="zh-CN" u="sng" dirty="0" err="1">
                <a:sym typeface="+mn-ea"/>
              </a:rPr>
              <a:t>inr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u="sng" dirty="0" err="1">
                <a:sym typeface="+mn-ea"/>
              </a:rPr>
              <a:t>list.iterator</a:t>
            </a:r>
            <a:r>
              <a:rPr lang="en-US" altLang="zh-CN" u="sng" dirty="0">
                <a:sym typeface="+mn-ea"/>
              </a:rPr>
              <a:t>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while(</a:t>
            </a:r>
            <a:r>
              <a:rPr lang="en-US" altLang="zh-CN" dirty="0" err="1">
                <a:sym typeface="+mn-ea"/>
              </a:rPr>
              <a:t>inr.hasNext</a:t>
            </a:r>
            <a:r>
              <a:rPr lang="en-US" altLang="zh-CN" dirty="0">
                <a:sym typeface="+mn-ea"/>
              </a:rPr>
              <a:t>()){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Person </a:t>
            </a:r>
            <a:r>
              <a:rPr lang="en-US" altLang="zh-CN" u="sng" dirty="0" err="1">
                <a:sym typeface="+mn-ea"/>
              </a:rPr>
              <a:t>stu</a:t>
            </a:r>
            <a:r>
              <a:rPr lang="en-US" altLang="zh-CN" u="sng" dirty="0">
                <a:sym typeface="+mn-ea"/>
              </a:rPr>
              <a:t> = (Person)</a:t>
            </a:r>
            <a:r>
              <a:rPr lang="en-US" altLang="zh-CN" u="sng" dirty="0" err="1">
                <a:sym typeface="+mn-ea"/>
              </a:rPr>
              <a:t>inr.next</a:t>
            </a:r>
            <a:r>
              <a:rPr lang="en-US" altLang="zh-CN" u="sng" dirty="0">
                <a:sym typeface="+mn-ea"/>
              </a:rPr>
              <a:t>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stu</a:t>
            </a:r>
            <a:r>
              <a:rPr lang="en-US" altLang="zh-CN" u="sng" dirty="0">
                <a:sym typeface="+mn-ea"/>
              </a:rPr>
              <a:t>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53));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赵六</a:t>
            </a:r>
            <a:r>
              <a:rPr lang="en-US" altLang="zh-CN" b="1" dirty="0">
                <a:sym typeface="+mn-ea"/>
              </a:rPr>
              <a:t>", 63));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43));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比较器可以写</a:t>
            </a:r>
            <a:r>
              <a:rPr lang="en-US" altLang="zh-CN" dirty="0">
                <a:sym typeface="+mn-ea"/>
              </a:rPr>
              <a:t>Student</a:t>
            </a:r>
            <a:r>
              <a:rPr lang="zh-CN" altLang="en-US" dirty="0">
                <a:sym typeface="+mn-ea"/>
              </a:rPr>
              <a:t>的父类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相当于取时，父类指向子类对象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3.? extends E </a:t>
            </a:r>
            <a:r>
              <a:rPr lang="zh-CN" altLang="en-US" dirty="0">
                <a:sym typeface="+mn-ea"/>
              </a:rPr>
              <a:t>针对存的操作</a:t>
            </a:r>
            <a:r>
              <a:rPr lang="en-US" altLang="zh-CN" dirty="0">
                <a:sym typeface="+mn-ea"/>
              </a:rPr>
              <a:t>(E</a:t>
            </a:r>
            <a:r>
              <a:rPr lang="zh-CN" altLang="en-US" dirty="0">
                <a:sym typeface="+mn-ea"/>
              </a:rPr>
              <a:t>的子类，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是父类，？是子类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4.? super E </a:t>
            </a:r>
            <a:r>
              <a:rPr lang="zh-CN" altLang="en-US" dirty="0">
                <a:sym typeface="+mn-ea"/>
              </a:rPr>
              <a:t>针对取的操作</a:t>
            </a:r>
            <a:r>
              <a:rPr lang="en-US" altLang="zh-CN" dirty="0">
                <a:sym typeface="+mn-ea"/>
              </a:rPr>
              <a:t>(E</a:t>
            </a:r>
            <a:r>
              <a:rPr lang="zh-CN" altLang="en-US" dirty="0">
                <a:sym typeface="+mn-ea"/>
              </a:rPr>
              <a:t>的父类</a:t>
            </a:r>
            <a:r>
              <a:rPr lang="en-US" altLang="zh-CN" dirty="0">
                <a:sym typeface="+mn-ea"/>
              </a:rPr>
              <a:t>, ?</a:t>
            </a:r>
            <a:r>
              <a:rPr lang="zh-CN" altLang="en-US" dirty="0">
                <a:sym typeface="+mn-ea"/>
              </a:rPr>
              <a:t>是父类，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是子类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tmp.sort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Comparator&lt;Person&gt;()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compare(Person o1, Person o2)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return o1.getAge() - o2.getAge();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tmp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&lt;Person&gt; tmp1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tmp1.add(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Person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tmp1.add(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Person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53));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tmp.add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赵六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&lt;Person&gt;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可以添加 </a:t>
            </a:r>
            <a:r>
              <a:rPr lang="en-US" altLang="zh-CN" dirty="0">
                <a:sym typeface="+mn-ea"/>
              </a:rPr>
              <a:t>Person</a:t>
            </a:r>
            <a:r>
              <a:rPr lang="zh-CN" altLang="en-US" dirty="0">
                <a:sym typeface="+mn-ea"/>
              </a:rPr>
              <a:t>类或者</a:t>
            </a:r>
            <a:r>
              <a:rPr lang="en-US" altLang="zh-CN" dirty="0">
                <a:sym typeface="+mn-ea"/>
              </a:rPr>
              <a:t>Person</a:t>
            </a:r>
            <a:r>
              <a:rPr lang="zh-CN" altLang="en-US" dirty="0">
                <a:sym typeface="+mn-ea"/>
              </a:rPr>
              <a:t>子类的集合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因为学生也是人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学生继承的人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2.Dog&amp;Animal</a:t>
            </a:r>
            <a:r>
              <a:rPr lang="zh-CN" altLang="en-US" dirty="0">
                <a:sym typeface="+mn-ea"/>
              </a:rPr>
              <a:t>也是同样的道理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相当于父类引用子类对象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4.? extends Person </a:t>
            </a:r>
            <a:r>
              <a:rPr lang="zh-CN" altLang="en-US" dirty="0">
                <a:sym typeface="+mn-ea"/>
              </a:rPr>
              <a:t>是指</a:t>
            </a:r>
            <a:r>
              <a:rPr lang="en-US" altLang="zh-CN" dirty="0">
                <a:sym typeface="+mn-ea"/>
              </a:rPr>
              <a:t>Person</a:t>
            </a:r>
            <a:r>
              <a:rPr lang="zh-CN" altLang="en-US" dirty="0">
                <a:sym typeface="+mn-ea"/>
              </a:rPr>
              <a:t>的类或者</a:t>
            </a:r>
            <a:r>
              <a:rPr lang="en-US" altLang="zh-CN" dirty="0">
                <a:sym typeface="+mn-ea"/>
              </a:rPr>
              <a:t>Person</a:t>
            </a:r>
            <a:r>
              <a:rPr lang="zh-CN" altLang="en-US" dirty="0">
                <a:sym typeface="+mn-ea"/>
              </a:rPr>
              <a:t>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list.addAll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hyperlink" Target="eclipse-javadoc:%E2%98%82=day19/\/Library\/Java\/JavaVirtualMachines\/jdk1.8.0_121.jdk\/Contents\/Home\/jre\/lib\/rt.jar%3cjava.util(ArrayList.class%E2%98%83ArrayList~sort~Ljava.util.Comparator\%3c-TE;%3e;%E2%98%82com.gyf.lesson11.Student" TargetMode="External"/><Relationship Id="rId4" Type="http://schemas.openxmlformats.org/officeDocument/2006/relationships/hyperlink" Target="eclipse-javadoc:%E2%98%82=day19/\/Library\/Java\/JavaVirtualMachines\/jdk1.8.0_121.jdk\/Contents\/Home\/jre\/lib\/rt.jar%3cjava.util(ArrayList.class%E2%98%83ArrayList~sort~Ljava.util.Comparator\%3c-TE;%3e;%E2%98%82java.util.Comparator" TargetMode="External"/><Relationship Id="rId3" Type="http://schemas.openxmlformats.org/officeDocument/2006/relationships/hyperlink" Target="eclipse-javadoc:%E2%98%82=day19/\/Library\/Java\/JavaVirtualMachines\/jdk1.8.0_121.jdk\/Contents\/Home\/jre\/lib\/rt.jar%3cjava.util(ArrayList.class%E2%98%83ArrayList~addAll~Ljava.util.Collection\%3c+TE;%3e;%E2%98%82com.gyf.lesson11.Person" TargetMode="External"/><Relationship Id="rId2" Type="http://schemas.openxmlformats.org/officeDocument/2006/relationships/hyperlink" Target="eclipse-javadoc:%E2%98%82=day19/\/Library\/Java\/JavaVirtualMachines\/jdk1.8.0_121.jdk\/Contents\/Home\/jre\/lib\/rt.jar%3cjava.util(ArrayList.class%E2%98%83ArrayList~addAll~Ljava.util.Collection\%3c+TE;%3e;%E2%98%82java.util.Collection" TargetMode="External"/><Relationship Id="rId1" Type="http://schemas.openxmlformats.org/officeDocument/2006/relationships/hyperlink" Target="eclipse-javadoc:%E2%98%82=day19/\/Library\/Java\/JavaVirtualMachines\/jdk1.8.0_121.jdk\/Contents\/Home\/jre\/lib\/rt.jar%3cjava.util(ArrayList.class%E2%98%83ArrayLis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84091" y="1082606"/>
            <a:ext cx="3514090" cy="50673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找键和值源码分析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4091" y="1814763"/>
            <a:ext cx="7391242" cy="1753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1.Map.Entry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理解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endParaRPr lang="en-US" altLang="zh-CN" b="1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2.Map.Entry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是一个接口，它的实现类对象是</a:t>
            </a:r>
            <a:r>
              <a:rPr lang="en-US" altLang="zh-CN" b="1" dirty="0" err="1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HashMap$Node</a:t>
            </a:r>
            <a:endParaRPr lang="en-US" altLang="zh-CN" b="1" dirty="0" err="1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3.Map.Entry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是有个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属性，通过</a:t>
            </a:r>
            <a:r>
              <a:rPr lang="en-US" altLang="zh-CN" b="1" u="sng" dirty="0" err="1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</a:t>
            </a:r>
            <a:r>
              <a:rPr lang="zh-CN" altLang="en-US" b="1" u="sng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方法可以取值</a:t>
            </a:r>
            <a:endParaRPr lang="zh-CN" altLang="en-US" b="1" u="sng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遍历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Entry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的两种方法，通过迭代器和</a:t>
            </a:r>
            <a:r>
              <a:rPr lang="en-US" altLang="zh-CN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zh-CN" altLang="en-US" b="1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增强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222226" y="826546"/>
            <a:ext cx="5461000" cy="178371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 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集合键是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Student,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值是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endParaRPr lang="en-US" altLang="zh-CN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键是学生对象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代表每一个学生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值是字符串对象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代表学生归属地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2226" y="2661125"/>
            <a:ext cx="7280031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打印的key是student的toString方法返回的字符串</a:t>
            </a:r>
            <a:endParaRPr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如果key相同，会把前面的值替换掉</a:t>
            </a:r>
            <a:endParaRPr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HashMap是无序的</a:t>
            </a:r>
            <a:endParaRPr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new出来的都不是相同的key,因为地址不同。如果属性一样，想替换前面对应属性一样的valus时候，需要重写equals&amp;hashcode方法</a:t>
            </a:r>
            <a:endParaRPr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89848" y="705418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LinkedHashMap的概述和使用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9847" y="1535106"/>
            <a:ext cx="7345288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的特点：底层是链表实现的可以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保证怎么存就怎么取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存的和取的顺序是不一样的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4493" y="742771"/>
            <a:ext cx="616707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TreeMap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集合键是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值是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4492" y="1442018"/>
            <a:ext cx="7094314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接口的实现类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一样，是可以排序的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实现排序的两种方法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学生类内部实现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中传入匿名类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comparator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6908" y="1014146"/>
            <a:ext cx="7055223" cy="1061829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案例：统计字符串中每个字符出现的次数 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"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aaaabbbcccccccccc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";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74828" y="755135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集合嵌套之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嵌套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4828" y="1598706"/>
            <a:ext cx="749787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/>
              <a:t>需求</a:t>
            </a:r>
            <a:endParaRPr kumimoji="1"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一个学校有两个班</a:t>
            </a:r>
            <a:endParaRPr kumimoji="1"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一个班有多个学生</a:t>
            </a:r>
            <a:endParaRPr kumimoji="1"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通过</a:t>
            </a:r>
            <a:r>
              <a:rPr kumimoji="1" lang="en-US" altLang="zh-CN" b="1" dirty="0" err="1"/>
              <a:t>HashMap</a:t>
            </a:r>
            <a:r>
              <a:rPr kumimoji="1" lang="zh-CN" altLang="en-US" b="1" dirty="0"/>
              <a:t>与</a:t>
            </a:r>
            <a:r>
              <a:rPr kumimoji="1" lang="en-US" altLang="zh-CN" b="1" dirty="0" err="1"/>
              <a:t>HashSet</a:t>
            </a:r>
            <a:r>
              <a:rPr kumimoji="1" lang="zh-CN" altLang="en-US" b="1" dirty="0"/>
              <a:t>来实现数据存储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8282" y="907198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Hashtable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8282" y="1746758"/>
            <a:ext cx="7603577" cy="1754326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Hashtable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版本出现的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线程安全的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效率低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有加锁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看原码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版本出现的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线程不安全的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效率高 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Hashtable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不可以存储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可以存储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4085590"/>
            <a:ext cx="5433060" cy="1219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4085590"/>
            <a:ext cx="4375150" cy="1606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9095" y="991467"/>
            <a:ext cx="616707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工具类的概述和常见方法讲解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7861" y="1720836"/>
            <a:ext cx="7100046" cy="34163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fr-FR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Collections</a:t>
            </a:r>
            <a:r>
              <a:rPr lang="zh-CN" altLang="fr-FR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类概述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，查看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</a:t>
            </a:r>
            <a:endParaRPr lang="zh-CN" altLang="fr-FR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针对集合操作 的工具类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fr-FR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Collections</a:t>
            </a:r>
            <a:r>
              <a:rPr lang="zh-CN" altLang="fr-FR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fr-FR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&lt;T&gt; void sort(List&lt;T&gt; list)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&lt;T&gt;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binarySearch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(List&lt;?&gt;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list,T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key)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&lt;T&gt; T max(Collection&lt;?&gt;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void reverse(List&lt;?&gt; list)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void shuffle(List&lt;?&gt; list)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88279" y="757638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模拟斗地主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8279" y="1055749"/>
            <a:ext cx="7622379" cy="50774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这里模斗地主的部分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洗牌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排序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先实现未排序的看牌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直接把牌放在一个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shuffle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洗牌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再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实现排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序的看牌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把牌放在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Integer,String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中，索引当作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把所有的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存储在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&lt;Integer&gt;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方便洗索引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shuffle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洗牌，洗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&lt;Integer&gt;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631940" y="1057275"/>
            <a:ext cx="2784475" cy="488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黑桃2</a:t>
            </a:r>
            <a:endParaRPr lang="en-US" altLang="zh-CN"/>
          </a:p>
          <a:p>
            <a:pPr algn="ctr"/>
            <a:r>
              <a:rPr lang="en-US" altLang="zh-CN"/>
              <a:t>黑桃3</a:t>
            </a:r>
            <a:endParaRPr lang="en-US" altLang="zh-CN"/>
          </a:p>
          <a:p>
            <a:pPr algn="ctr"/>
            <a:r>
              <a:rPr lang="en-US" altLang="zh-CN"/>
              <a:t>黑桃4</a:t>
            </a:r>
            <a:endParaRPr lang="en-US" altLang="zh-CN"/>
          </a:p>
          <a:p>
            <a:pPr algn="ctr"/>
            <a:r>
              <a:rPr lang="en-US" altLang="zh-CN"/>
              <a:t>黑桃5</a:t>
            </a:r>
            <a:endParaRPr lang="en-US" altLang="zh-CN"/>
          </a:p>
          <a:p>
            <a:pPr algn="ctr"/>
            <a:r>
              <a:rPr lang="en-US" altLang="zh-CN"/>
              <a:t>黑桃6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  <a:p>
            <a:pPr algn="ctr"/>
            <a:r>
              <a:rPr lang="zh-CN" altLang="en-US"/>
              <a:t>小王</a:t>
            </a:r>
            <a:endParaRPr lang="zh-CN" altLang="en-US"/>
          </a:p>
          <a:p>
            <a:pPr algn="ctr"/>
            <a:r>
              <a:rPr lang="zh-CN" altLang="en-US"/>
              <a:t>大王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73925" y="1470660"/>
            <a:ext cx="1729105" cy="478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List&lt;String&gt;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51355" y="987425"/>
            <a:ext cx="2784475" cy="488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0-黑桃2</a:t>
            </a:r>
            <a:endParaRPr lang="en-US" altLang="zh-CN"/>
          </a:p>
          <a:p>
            <a:pPr algn="ctr"/>
            <a:r>
              <a:rPr lang="en-US" altLang="zh-CN"/>
              <a:t>1-黑桃3</a:t>
            </a:r>
            <a:endParaRPr lang="en-US" altLang="zh-CN"/>
          </a:p>
          <a:p>
            <a:pPr algn="ctr"/>
            <a:r>
              <a:rPr lang="en-US" altLang="zh-CN"/>
              <a:t>2-黑桃4</a:t>
            </a:r>
            <a:endParaRPr lang="en-US" altLang="zh-CN"/>
          </a:p>
          <a:p>
            <a:pPr algn="ctr"/>
            <a:r>
              <a:rPr lang="en-US" altLang="zh-CN"/>
              <a:t>3-黑桃5</a:t>
            </a:r>
            <a:endParaRPr lang="en-US" altLang="zh-CN"/>
          </a:p>
          <a:p>
            <a:pPr algn="ctr"/>
            <a:r>
              <a:rPr lang="en-US" altLang="zh-CN"/>
              <a:t>4-黑桃6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  <a:p>
            <a:pPr algn="ctr"/>
            <a:r>
              <a:rPr lang="en-US" altLang="zh-CN"/>
              <a:t>52-</a:t>
            </a:r>
            <a:r>
              <a:rPr lang="zh-CN" altLang="en-US"/>
              <a:t>小王</a:t>
            </a:r>
            <a:endParaRPr lang="zh-CN" altLang="en-US"/>
          </a:p>
          <a:p>
            <a:pPr algn="ctr"/>
            <a:r>
              <a:rPr lang="en-US" altLang="zh-CN"/>
              <a:t>53-</a:t>
            </a:r>
            <a:r>
              <a:rPr lang="zh-CN" altLang="en-US"/>
              <a:t>大王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64360" y="1302385"/>
            <a:ext cx="3415030" cy="478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Map&lt;Integer,String&gt;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05705" y="2308225"/>
            <a:ext cx="1414145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TreeSet&lt;&gt;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62525" y="3114040"/>
            <a:ext cx="1501140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34,23,12,0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9678" y="64750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679" y="1233045"/>
            <a:ext cx="5044971" cy="4893647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集合概述和特点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集合的功能概述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集合的遍历一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键找值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键值对对象找键和值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找键和值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)-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源码分析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集合键是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集合键是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案例：统计字符串中每个字符出现的次数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集合嵌套之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嵌套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Hashtable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工具类的概述和常见方法讲解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模拟斗地主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2187" y="1110846"/>
            <a:ext cx="5801588" cy="4154984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泛型固定下边界 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super E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回顾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extends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的子类）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1"/>
              </a:rPr>
              <a:t>ArrayList.addAll(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Collection&lt;? extends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3"/>
              </a:rPr>
              <a:t>Person&gt; c)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super 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的父类）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1"/>
              </a:rPr>
              <a:t>ArrayList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.sort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4"/>
              </a:rPr>
              <a:t>Comparator&lt;? super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5"/>
              </a:rPr>
              <a:t>Student&gt; c)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extends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针对存的操作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super 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针对取的操作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49081" y="573234"/>
            <a:ext cx="314701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集合概述和特点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9550" y="1151255"/>
            <a:ext cx="9464675" cy="43846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是属于java.util的一个接口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Map&lt;K,V&gt;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类型参数：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 - 映射所维护的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的类型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 - 映射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的类型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是将键映射到值的对象。一个映射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不能包含重复的键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；每个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键最多只能映射到一个值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双列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,Collection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单列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的键唯一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,Collection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是唯一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集合的数据结构值针对键有效，跟值无关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集合的数据结构是针对元素有效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882255" y="1814195"/>
            <a:ext cx="2950845" cy="376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320" y="2111375"/>
            <a:ext cx="2164715" cy="438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zhangsan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275320" y="2677160"/>
            <a:ext cx="2164715" cy="438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lisi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320" y="3209925"/>
            <a:ext cx="2164715" cy="438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wangwu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55775" y="1600200"/>
            <a:ext cx="3818890" cy="398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061845" y="1927225"/>
            <a:ext cx="1051560" cy="32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89375" y="1927225"/>
            <a:ext cx="1398905" cy="327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061845" y="2727960"/>
            <a:ext cx="1133475" cy="387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848985" y="4142105"/>
            <a:ext cx="1133475" cy="387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zhangsan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021205" y="3394075"/>
            <a:ext cx="1133475" cy="387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022090" y="3504565"/>
            <a:ext cx="1133475" cy="387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061845" y="4109085"/>
            <a:ext cx="1133475" cy="387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gender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022090" y="4109085"/>
            <a:ext cx="1133475" cy="387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男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89375" y="2727960"/>
            <a:ext cx="1133475" cy="387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lisi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40392" y="1216894"/>
            <a:ext cx="7400160" cy="41541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添加功能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 put(K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key,V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value):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添加元素。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如果键是第一次存储，就直接存储元素，返回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如果键不是第一次存在，就用值把以前的值替换掉，返回以前的值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删除功能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clear():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移除所有的键值对元素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 remove(Object key)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：根据键删除键值对元素，并把值返回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判断功能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containsKey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(Object key)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：判断集合是否包含指定的键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containsValue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(Object value):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判断集合是否包含指定的值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isEmpty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：判断集合是否为空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0393" y="82939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集合的功能概述（一）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8826" y="1611138"/>
            <a:ext cx="6858000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获取功能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 get(Object key):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根据键获取值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keySet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获取集合中所有键的集合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Collection&lt;V&gt; values():</a:t>
            </a:r>
            <a:r>
              <a:rPr lang="zh-CN" altLang="fr-FR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获取集合中所有值的集合</a:t>
            </a:r>
            <a:endParaRPr lang="zh-CN" altLang="fr-FR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长度功能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size()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：返回集合中的键值对的个数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是一个接口，一般我们使用它的子类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308008" y="9925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集合的功能概述（二）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5483" y="1464982"/>
            <a:ext cx="6909447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使用注意事项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时的键值可以是任意对象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如果有重复的键，会把以前的替换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值能为空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键能为空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但这样写没什么意义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put</a:t>
            </a:r>
            <a:r>
              <a:rPr kumimoji="1"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方法的返回值</a:t>
            </a:r>
            <a:endParaRPr kumimoji="1"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如果键是第一次存储，就直接存储元素，返回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如果键不是第一次存在，就用值把以前的值替换掉，返回以前的值</a:t>
            </a:r>
            <a:endParaRPr kumimoji="1"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2945" y="958335"/>
            <a:ext cx="2601097" cy="281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6776263" y="1069544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Key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046583" y="1069543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Value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776263" y="1644665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name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026866" y="1644665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err="1"/>
              <a:t>zhangsan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792332" y="2132226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age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030474" y="2132226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18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809581" y="2589424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height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8046583" y="2601782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1.8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809581" y="3120764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/>
              <a:t>sex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8046583" y="3120763"/>
            <a:ext cx="1128217" cy="395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/>
              <a:t>female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20763" y="829293"/>
            <a:ext cx="3185487" cy="5078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集合的遍历一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键找值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762" y="1655567"/>
            <a:ext cx="6615592" cy="326441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91101" y="560001"/>
            <a:ext cx="4570482" cy="5078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找键和值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9730" y="1241440"/>
            <a:ext cx="6267966" cy="1983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找键和值思路：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获取所有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键值对对象（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Entry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的集合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遍历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键值对对象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的集合，获取到每一个键值对对象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Entry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这个对象相当于内部有个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根据键值对对象找键和值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8830" y="3288030"/>
            <a:ext cx="6891020" cy="2693035"/>
            <a:chOff x="3213" y="5329"/>
            <a:chExt cx="10852" cy="4241"/>
          </a:xfrm>
        </p:grpSpPr>
        <p:sp>
          <p:nvSpPr>
            <p:cNvPr id="3" name="矩形 2"/>
            <p:cNvSpPr/>
            <p:nvPr/>
          </p:nvSpPr>
          <p:spPr>
            <a:xfrm>
              <a:off x="3213" y="5329"/>
              <a:ext cx="4271" cy="4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6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596" y="5552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Key</a:t>
              </a:r>
              <a:endParaRPr kumimoji="1" lang="zh-CN" altLang="en-US" sz="16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55" y="5552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Value</a:t>
              </a:r>
              <a:endParaRPr kumimoji="1" lang="zh-CN" altLang="en-US" sz="16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16" y="6243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name</a:t>
              </a:r>
              <a:endParaRPr kumimoji="1" lang="zh-CN" altLang="en-US" sz="16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599" y="6958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age</a:t>
              </a:r>
              <a:endParaRPr kumimoji="1" lang="zh-CN" altLang="en-US" sz="16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75" y="6257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 err="1"/>
                <a:t>zs</a:t>
              </a:r>
              <a:endParaRPr kumimoji="1" lang="zh-CN" altLang="en-US" sz="16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455" y="6978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18</a:t>
              </a:r>
              <a:endParaRPr kumimoji="1" lang="zh-CN" altLang="en-US" sz="16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74" y="5329"/>
              <a:ext cx="4271" cy="1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6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574" y="5552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Key</a:t>
              </a:r>
              <a:endParaRPr kumimoji="1" lang="zh-CN" altLang="en-US" sz="16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574" y="6307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Value</a:t>
              </a:r>
              <a:endParaRPr kumimoji="1" lang="zh-CN" altLang="en-US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458" y="5568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name</a:t>
              </a:r>
              <a:endParaRPr kumimoji="1" lang="zh-CN" altLang="en-US" sz="16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454" y="6257"/>
              <a:ext cx="1226" cy="9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zh-CN" sz="1600" dirty="0" err="1"/>
                <a:t>刘三姐</a:t>
              </a:r>
              <a:endParaRPr kumimoji="1" lang="zh-CN" sz="16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174" y="7511"/>
              <a:ext cx="4271" cy="1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6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574" y="7733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Key</a:t>
              </a:r>
              <a:endParaRPr kumimoji="1" lang="zh-CN" altLang="en-US" sz="16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574" y="8533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Value</a:t>
              </a:r>
              <a:endParaRPr kumimoji="1"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438" y="7777"/>
              <a:ext cx="1226" cy="5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age</a:t>
              </a:r>
              <a:endParaRPr kumimoji="1" lang="zh-CN" altLang="en-US" sz="16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38" y="8607"/>
              <a:ext cx="1226" cy="5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600" dirty="0"/>
                <a:t>48</a:t>
              </a:r>
              <a:endParaRPr kumimoji="1" lang="zh-CN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2197" y="5774"/>
              <a:ext cx="1868" cy="6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Entry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197" y="8184"/>
              <a:ext cx="1868" cy="6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Entry</a:t>
              </a:r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0" y="3959225"/>
            <a:ext cx="2713990" cy="142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2903</Words>
  <Application>WPS 演示</Application>
  <PresentationFormat>宽屏</PresentationFormat>
  <Paragraphs>266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128</cp:revision>
  <dcterms:created xsi:type="dcterms:W3CDTF">2015-05-05T08:02:00Z</dcterms:created>
  <dcterms:modified xsi:type="dcterms:W3CDTF">2018-02-09T07:17:19Z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