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5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练习</a:t>
            </a:r>
            <a:r>
              <a:rPr lang="en-US" altLang="zh-CN" dirty="0">
                <a:sym typeface="+mn-ea"/>
              </a:rPr>
              <a:t>: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zh-CN" altLang="en-US" dirty="0">
                <a:sym typeface="+mn-ea"/>
              </a:rPr>
              <a:t>使用键盘获取用户录入内容，只能传入英文字符串，否则抛出 非法字符 的异常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zh-CN" altLang="en-US" dirty="0">
                <a:sym typeface="+mn-ea"/>
              </a:rPr>
              <a:t>非法字符 的异常需要自定义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请输入用户名</a:t>
            </a:r>
            <a:r>
              <a:rPr lang="en-US" altLang="zh-CN" b="1" i="1" dirty="0">
                <a:sym typeface="+mn-ea"/>
              </a:rPr>
              <a:t>:");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username = </a:t>
            </a:r>
            <a:r>
              <a:rPr lang="en-US" altLang="zh-CN" i="1" dirty="0" err="1">
                <a:sym typeface="+mn-ea"/>
              </a:rPr>
              <a:t>getUsername</a:t>
            </a:r>
            <a:r>
              <a:rPr lang="en-US" altLang="zh-CN" i="1" dirty="0">
                <a:sym typeface="+mn-ea"/>
              </a:rPr>
              <a:t>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你输入的用户名为</a:t>
            </a:r>
            <a:r>
              <a:rPr lang="en-US" altLang="zh-CN" b="1" i="1" dirty="0">
                <a:sym typeface="+mn-ea"/>
              </a:rPr>
              <a:t>:" + username);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String </a:t>
            </a:r>
            <a:r>
              <a:rPr lang="en-US" altLang="zh-CN" b="1" dirty="0" err="1">
                <a:sym typeface="+mn-ea"/>
              </a:rPr>
              <a:t>getUsername</a:t>
            </a:r>
            <a:r>
              <a:rPr lang="en-US" altLang="zh-CN" b="1" dirty="0">
                <a:sym typeface="+mn-ea"/>
              </a:rPr>
              <a:t>() throws </a:t>
            </a:r>
            <a:r>
              <a:rPr lang="en-US" altLang="zh-CN" b="1" dirty="0" err="1">
                <a:sym typeface="+mn-ea"/>
              </a:rPr>
              <a:t>UserInvilidatedException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Scanner </a:t>
            </a:r>
            <a:r>
              <a:rPr lang="en-US" altLang="zh-CN" u="sng" dirty="0" err="1">
                <a:sym typeface="+mn-ea"/>
              </a:rPr>
              <a:t>sc</a:t>
            </a:r>
            <a:r>
              <a:rPr lang="en-US" altLang="zh-CN" u="sng" dirty="0">
                <a:sym typeface="+mn-ea"/>
              </a:rPr>
              <a:t> = </a:t>
            </a:r>
            <a:r>
              <a:rPr lang="en-US" altLang="zh-CN" b="1" u="sng" dirty="0">
                <a:sym typeface="+mn-ea"/>
              </a:rPr>
              <a:t>new Scanner(</a:t>
            </a:r>
            <a:r>
              <a:rPr lang="en-US" altLang="zh-CN" b="1" u="sng" dirty="0" err="1">
                <a:sym typeface="+mn-ea"/>
              </a:rPr>
              <a:t>System.</a:t>
            </a:r>
            <a:r>
              <a:rPr lang="en-US" altLang="zh-CN" b="1" i="1" u="sng" dirty="0" err="1">
                <a:sym typeface="+mn-ea"/>
              </a:rPr>
              <a:t>in</a:t>
            </a:r>
            <a:r>
              <a:rPr lang="en-US" altLang="zh-CN" b="1" i="1" u="sng" dirty="0">
                <a:sym typeface="+mn-ea"/>
              </a:rPr>
              <a:t>);</a:t>
            </a:r>
            <a:endParaRPr lang="en-US" altLang="zh-CN" b="1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</a:t>
            </a:r>
            <a:r>
              <a:rPr lang="en-US" altLang="zh-CN" dirty="0" err="1">
                <a:sym typeface="+mn-ea"/>
              </a:rPr>
              <a:t>str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sc.nextLine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char[] </a:t>
            </a:r>
            <a:r>
              <a:rPr lang="en-US" altLang="zh-CN" b="1" dirty="0" err="1">
                <a:sym typeface="+mn-ea"/>
              </a:rPr>
              <a:t>chs</a:t>
            </a:r>
            <a:r>
              <a:rPr lang="en-US" altLang="zh-CN" b="1" dirty="0">
                <a:sym typeface="+mn-ea"/>
              </a:rPr>
              <a:t> = </a:t>
            </a:r>
            <a:r>
              <a:rPr lang="en-US" altLang="zh-CN" b="1" dirty="0" err="1">
                <a:sym typeface="+mn-ea"/>
              </a:rPr>
              <a:t>str.toCharArray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0;i &lt; </a:t>
            </a:r>
            <a:r>
              <a:rPr lang="en-US" altLang="zh-CN" b="1" dirty="0" err="1">
                <a:sym typeface="+mn-ea"/>
              </a:rPr>
              <a:t>chs.length</a:t>
            </a:r>
            <a:r>
              <a:rPr lang="en-US" altLang="zh-CN" b="1" dirty="0">
                <a:sym typeface="+mn-ea"/>
              </a:rPr>
              <a:t>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char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c</a:t>
            </a:r>
            <a:r>
              <a:rPr lang="en-US" altLang="zh-CN" b="1" dirty="0">
                <a:sym typeface="+mn-ea"/>
              </a:rPr>
              <a:t> = </a:t>
            </a:r>
            <a:r>
              <a:rPr lang="en-US" altLang="zh-CN" b="1" dirty="0" err="1">
                <a:sym typeface="+mn-ea"/>
              </a:rPr>
              <a:t>chs</a:t>
            </a:r>
            <a:r>
              <a:rPr lang="en-US" altLang="zh-CN" b="1" dirty="0">
                <a:sym typeface="+mn-ea"/>
              </a:rPr>
              <a:t>[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];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(!(</a:t>
            </a:r>
            <a:r>
              <a:rPr lang="en-US" altLang="zh-CN" b="1" dirty="0" err="1">
                <a:sym typeface="+mn-ea"/>
              </a:rPr>
              <a:t>c</a:t>
            </a:r>
            <a:r>
              <a:rPr lang="en-US" altLang="zh-CN" b="1" dirty="0">
                <a:sym typeface="+mn-ea"/>
              </a:rPr>
              <a:t> &gt;= '</a:t>
            </a:r>
            <a:r>
              <a:rPr lang="en-US" altLang="zh-CN" b="1" dirty="0" err="1">
                <a:sym typeface="+mn-ea"/>
              </a:rPr>
              <a:t>A</a:t>
            </a:r>
            <a:r>
              <a:rPr lang="en-US" altLang="zh-CN" b="1" dirty="0">
                <a:sym typeface="+mn-ea"/>
              </a:rPr>
              <a:t>' &amp;&amp; </a:t>
            </a:r>
            <a:r>
              <a:rPr lang="en-US" altLang="zh-CN" b="1" dirty="0" err="1">
                <a:sym typeface="+mn-ea"/>
              </a:rPr>
              <a:t>c</a:t>
            </a:r>
            <a:r>
              <a:rPr lang="en-US" altLang="zh-CN" b="1" dirty="0">
                <a:sym typeface="+mn-ea"/>
              </a:rPr>
              <a:t> &lt;= '</a:t>
            </a:r>
            <a:r>
              <a:rPr lang="en-US" altLang="zh-CN" b="1" dirty="0" err="1">
                <a:sym typeface="+mn-ea"/>
              </a:rPr>
              <a:t>z</a:t>
            </a:r>
            <a:r>
              <a:rPr lang="en-US" altLang="zh-CN" b="1" dirty="0">
                <a:sym typeface="+mn-ea"/>
              </a:rPr>
              <a:t>')){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throw new </a:t>
            </a:r>
            <a:r>
              <a:rPr lang="en-US" altLang="zh-CN" b="1" dirty="0" err="1">
                <a:sym typeface="+mn-ea"/>
              </a:rPr>
              <a:t>UserInvilidatedException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用户名不合法，只能输入英文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</a:t>
            </a:r>
            <a:r>
              <a:rPr lang="en-US" altLang="zh-CN" b="1" dirty="0" err="1">
                <a:sym typeface="+mn-ea"/>
              </a:rPr>
              <a:t>str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u="sng" dirty="0" err="1">
                <a:sym typeface="+mn-ea"/>
              </a:rPr>
              <a:t>UserInvilidatedException</a:t>
            </a:r>
            <a:r>
              <a:rPr lang="en-US" altLang="zh-CN" b="1" u="sng" dirty="0">
                <a:sym typeface="+mn-ea"/>
              </a:rPr>
              <a:t> extends </a:t>
            </a:r>
            <a:r>
              <a:rPr lang="en-US" altLang="zh-CN" b="1" u="sng" dirty="0" err="1">
                <a:sym typeface="+mn-ea"/>
              </a:rPr>
              <a:t>RuntimeException</a:t>
            </a:r>
            <a:r>
              <a:rPr lang="en-US" altLang="zh-CN" b="1" u="sng" dirty="0">
                <a:sym typeface="+mn-ea"/>
              </a:rPr>
              <a:t>{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</a:t>
            </a:r>
            <a:r>
              <a:rPr lang="en-US" altLang="zh-CN" b="1" dirty="0" err="1">
                <a:sym typeface="+mn-ea"/>
              </a:rPr>
              <a:t>UserInvilidatedException</a:t>
            </a:r>
            <a:r>
              <a:rPr lang="en-US" altLang="zh-CN" b="1" dirty="0">
                <a:sym typeface="+mn-ea"/>
              </a:rPr>
              <a:t>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super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constructor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</a:t>
            </a:r>
            <a:r>
              <a:rPr lang="en-US" altLang="zh-CN" b="1" dirty="0" err="1">
                <a:sym typeface="+mn-ea"/>
              </a:rPr>
              <a:t>UserInvilidatedException</a:t>
            </a:r>
            <a:r>
              <a:rPr lang="en-US" altLang="zh-CN" b="1" dirty="0">
                <a:sym typeface="+mn-ea"/>
              </a:rPr>
              <a:t>(String message)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super(message);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constructor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//1.</a:t>
            </a:r>
            <a:r>
              <a:rPr lang="zh-CN" altLang="en-US" dirty="0">
                <a:sym typeface="+mn-ea"/>
              </a:rPr>
              <a:t>文件夹路径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File parent = </a:t>
            </a:r>
            <a:r>
              <a:rPr lang="en-US" altLang="zh-CN" b="1" dirty="0">
                <a:sym typeface="+mn-ea"/>
              </a:rPr>
              <a:t>new File("/Users/Fung/Desktop/</a:t>
            </a:r>
            <a:r>
              <a:rPr lang="en-US" altLang="zh-CN" b="1" dirty="0" err="1">
                <a:sym typeface="+mn-ea"/>
              </a:rPr>
              <a:t>gyf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//2.</a:t>
            </a:r>
            <a:r>
              <a:rPr lang="zh-CN" altLang="en-US" dirty="0">
                <a:sym typeface="+mn-ea"/>
              </a:rPr>
              <a:t>文件路径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File file = </a:t>
            </a:r>
            <a:r>
              <a:rPr lang="en-US" altLang="zh-CN" b="1" dirty="0">
                <a:sym typeface="+mn-ea"/>
              </a:rPr>
              <a:t>new File(parent, "</a:t>
            </a:r>
            <a:r>
              <a:rPr lang="en-US" altLang="zh-CN" b="1" dirty="0" err="1">
                <a:sym typeface="+mn-ea"/>
              </a:rPr>
              <a:t>abc.txt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file.exists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/**</a:t>
            </a:r>
            <a:r>
              <a:rPr lang="zh-CN" altLang="en-US" dirty="0">
                <a:sym typeface="+mn-ea"/>
              </a:rPr>
              <a:t>注意事项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最后一个文件夹路径不需要在斜杠，加也没关系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构造方法，内部会拼接全路径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查看</a:t>
            </a:r>
            <a:r>
              <a:rPr lang="en-US" altLang="zh-CN" dirty="0">
                <a:sym typeface="+mn-ea"/>
              </a:rPr>
              <a:t>new File(</a:t>
            </a:r>
            <a:r>
              <a:rPr lang="en-US" altLang="zh-CN" dirty="0" err="1">
                <a:sym typeface="+mn-ea"/>
              </a:rPr>
              <a:t>parent,fileName</a:t>
            </a:r>
            <a:r>
              <a:rPr lang="en-US" altLang="zh-CN" dirty="0">
                <a:sym typeface="+mn-ea"/>
              </a:rPr>
              <a:t>);</a:t>
            </a:r>
            <a:r>
              <a:rPr lang="zh-CN" altLang="en-US" dirty="0">
                <a:sym typeface="+mn-ea"/>
              </a:rPr>
              <a:t>的源代码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开发中，最主要的就是会看源代码</a:t>
            </a:r>
            <a:r>
              <a:rPr lang="en-US" altLang="zh-CN" dirty="0">
                <a:sym typeface="+mn-ea"/>
              </a:rPr>
              <a:t>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parent = "/Users/Fung/Desktop/</a:t>
            </a:r>
            <a:r>
              <a:rPr lang="en-US" altLang="zh-CN" dirty="0" err="1">
                <a:sym typeface="+mn-ea"/>
              </a:rPr>
              <a:t>gyf</a:t>
            </a:r>
            <a:r>
              <a:rPr lang="en-US" altLang="zh-CN" dirty="0">
                <a:sym typeface="+mn-ea"/>
              </a:rPr>
              <a:t>/";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</a:t>
            </a:r>
            <a:r>
              <a:rPr lang="en-US" altLang="zh-CN" dirty="0" err="1">
                <a:sym typeface="+mn-ea"/>
              </a:rPr>
              <a:t>fileName</a:t>
            </a:r>
            <a:r>
              <a:rPr lang="en-US" altLang="zh-CN" dirty="0">
                <a:sym typeface="+mn-ea"/>
              </a:rPr>
              <a:t> = "</a:t>
            </a:r>
            <a:r>
              <a:rPr lang="en-US" altLang="zh-CN" dirty="0" err="1">
                <a:sym typeface="+mn-ea"/>
              </a:rPr>
              <a:t>abc.txt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File file = </a:t>
            </a:r>
            <a:r>
              <a:rPr lang="en-US" altLang="zh-CN" b="1" dirty="0">
                <a:sym typeface="+mn-ea"/>
              </a:rPr>
              <a:t>new File(</a:t>
            </a:r>
            <a:r>
              <a:rPr lang="en-US" altLang="zh-CN" b="1" dirty="0" err="1">
                <a:sym typeface="+mn-ea"/>
              </a:rPr>
              <a:t>parent,fileName</a:t>
            </a:r>
            <a:r>
              <a:rPr lang="en-US" altLang="zh-CN" b="1" dirty="0">
                <a:sym typeface="+mn-ea"/>
              </a:rPr>
              <a:t>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file.exists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//Window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File file = new File("D:\\</a:t>
            </a:r>
            <a:r>
              <a:rPr lang="en-US" altLang="zh-CN" u="sng" dirty="0" err="1">
                <a:sym typeface="+mn-ea"/>
              </a:rPr>
              <a:t>gyf</a:t>
            </a:r>
            <a:r>
              <a:rPr lang="en-US" altLang="zh-CN" u="sng" dirty="0">
                <a:sym typeface="+mn-ea"/>
              </a:rPr>
              <a:t>\\</a:t>
            </a:r>
            <a:r>
              <a:rPr lang="en-US" altLang="zh-CN" u="sng" dirty="0" err="1">
                <a:sym typeface="+mn-ea"/>
              </a:rPr>
              <a:t>abc.txt</a:t>
            </a:r>
            <a:r>
              <a:rPr lang="en-US" altLang="zh-CN" u="sng" dirty="0">
                <a:sym typeface="+mn-ea"/>
              </a:rPr>
              <a:t>");//window</a:t>
            </a:r>
            <a:r>
              <a:rPr lang="zh-CN" altLang="en-US" u="sng" dirty="0">
                <a:sym typeface="+mn-ea"/>
              </a:rPr>
              <a:t>需要加个转意字符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en-US" altLang="zh-CN" u="sng" dirty="0" err="1">
                <a:sym typeface="+mn-ea"/>
              </a:rPr>
              <a:t>mac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File file = </a:t>
            </a:r>
            <a:r>
              <a:rPr lang="en-US" altLang="zh-CN" b="1" dirty="0">
                <a:sym typeface="+mn-ea"/>
              </a:rPr>
              <a:t>new File("/Users/Fung/Desktop/</a:t>
            </a:r>
            <a:r>
              <a:rPr lang="en-US" altLang="zh-CN" b="1" dirty="0" err="1">
                <a:sym typeface="+mn-ea"/>
              </a:rPr>
              <a:t>gyf</a:t>
            </a:r>
            <a:r>
              <a:rPr lang="en-US" altLang="zh-CN" b="1" dirty="0">
                <a:sym typeface="+mn-ea"/>
              </a:rPr>
              <a:t>/</a:t>
            </a:r>
            <a:r>
              <a:rPr lang="en-US" altLang="zh-CN" b="1" dirty="0" err="1">
                <a:sym typeface="+mn-ea"/>
              </a:rPr>
              <a:t>abc.txt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file.exists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File file1 = </a:t>
            </a:r>
            <a:r>
              <a:rPr lang="en-US" altLang="zh-CN" b="1" dirty="0">
                <a:sym typeface="+mn-ea"/>
              </a:rPr>
              <a:t>new File("/Users/Fung/Desktop/</a:t>
            </a:r>
            <a:r>
              <a:rPr lang="en-US" altLang="zh-CN" b="1" dirty="0" err="1">
                <a:sym typeface="+mn-ea"/>
              </a:rPr>
              <a:t>gyf</a:t>
            </a:r>
            <a:r>
              <a:rPr lang="en-US" altLang="zh-CN" b="1" dirty="0">
                <a:sym typeface="+mn-ea"/>
              </a:rPr>
              <a:t>/</a:t>
            </a:r>
            <a:r>
              <a:rPr lang="en-US" altLang="zh-CN" b="1" dirty="0" err="1">
                <a:sym typeface="+mn-ea"/>
              </a:rPr>
              <a:t>xx.txt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(file1.exists());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05521" y="756155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编译期异常和运行期异常的区别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5510" y="1517015"/>
            <a:ext cx="9829165" cy="42462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Java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中的异常被分为两大类：编译时异常和运行时异常。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编译期异常和运行期异常的区别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所有的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RuntimeException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类及其子类的实例被称为运行时异常，其他的异常就是编译时异常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编译时异常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程序必须显示处理，否则程序就会发生错误，无法通过编译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运行时异常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无需显示处理，也可以像编译时异常一样处理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比如数组越界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空指针都是运行时异常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2725" y="4191635"/>
            <a:ext cx="446405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03516" y="866530"/>
            <a:ext cx="4070345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Throwable的几个常见方法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240" y="1489710"/>
            <a:ext cx="93313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Exception是一个继承Throwable的</a:t>
            </a:r>
            <a:r>
              <a:rPr kumimoji="1" 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</a:t>
            </a:r>
            <a:r>
              <a:rPr kumimoji="1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</a:t>
            </a:r>
            <a:endParaRPr kumimoji="1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Throwable有几个常用的方法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了解即可，平时都不怎么用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getMessage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获取异常信息，返回字符串。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toString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获取异常类名和异常信息，返回字符串。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printStackTrace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打印异常类名和异常信息，以及异常出现在程序中的位置。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555" y="3729990"/>
            <a:ext cx="5473700" cy="1098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55517" y="766430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throws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的方式处理异常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5517" y="1501584"/>
            <a:ext cx="7086072" cy="13379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实现方式：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定义功能方法时，需要把出现的问题暴露出来让调用者去处理。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那么就通过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在方法上标识。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5395" y="3034665"/>
            <a:ext cx="737298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18628" y="732275"/>
            <a:ext cx="4935967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的概述以及和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throws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的区别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8870" y="1361440"/>
            <a:ext cx="9820275" cy="44310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的使用场景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在方法内部出现某种情况，程序不能继续运行，就用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把异常对象抛出。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throws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的区别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throws</a:t>
            </a:r>
            <a:endParaRPr lang="en-US" altLang="zh-CN" b="1" dirty="0">
              <a:solidFill>
                <a:srgbClr val="7F0055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用在方法声明后面，跟的是异常类名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可以跟多个异常类名，用逗号隔开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它表示抛出异常，由该方法的调用者来处理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</a:t>
            </a:r>
            <a:endParaRPr lang="en-US" altLang="zh-CN" b="1" dirty="0">
              <a:solidFill>
                <a:srgbClr val="7F0055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用在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方法体内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，跟的是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异常对象名</a:t>
            </a: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只能抛出一个异常对象名，表示抛出异常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67512" y="972762"/>
            <a:ext cx="7457607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finally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关键字的特点及作用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finally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的特点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finally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的语句体一定会执行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特殊情况：在执行到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finally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之前</a:t>
            </a:r>
            <a:r>
              <a:rPr lang="en-US" altLang="zh-CN" sz="1600" b="1" u="sng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jvm</a:t>
            </a:r>
            <a:r>
              <a:rPr lang="zh-CN" altLang="en-US" sz="1600" b="1" u="sng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退出了</a:t>
            </a:r>
            <a:r>
              <a:rPr lang="en-US" altLang="zh-CN" sz="1600" b="1" u="sng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u="sng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比如</a:t>
            </a:r>
            <a:r>
              <a:rPr lang="en-US" altLang="zh-CN" sz="1600" b="1" u="sng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System.exit</a:t>
            </a:r>
            <a:r>
              <a:rPr lang="en-US" altLang="zh-CN" sz="1600" b="1" u="sng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(0))</a:t>
            </a:r>
            <a:endParaRPr lang="en-US" altLang="zh-CN" sz="1600" b="1" u="sng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finally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的作用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用于释放资源，在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IO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流操作和数据库操作中会见到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3658235"/>
            <a:ext cx="3938270" cy="19481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05407" y="617724"/>
            <a:ext cx="3704860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finally关键字的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8535" y="1220470"/>
            <a:ext cx="10125710" cy="32766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1.final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,finally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finalize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的区别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可以修饰类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不能被继承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修饰方法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不能被重写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修饰变量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只能赋值一次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finally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try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语句中的一个语句体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不能单独使用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用来释放资源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finalize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是一个方法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当垃圾回收器确定不存在对该对象的更多引用时，由对象的垃圾回收器调用此方法。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catch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里面有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语句，请问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finally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的代码还会执行吗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如果会，请问是在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前还是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后。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1175" y="3716655"/>
            <a:ext cx="3318510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84851" y="900414"/>
            <a:ext cx="7187784" cy="272288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自定义异常概述和基本使用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为什么需要自定义异常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举例：人的年龄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自定义异常实现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继承自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Exception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继承自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RuntimeException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0" y="3931285"/>
            <a:ext cx="5608320" cy="1893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685" y="2762250"/>
            <a:ext cx="27686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85215" y="1376045"/>
            <a:ext cx="9894570" cy="36309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异常注意事项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子类重写父类方法时，子类的方法必须抛出相同的父类异常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如果被重写的方法没有异常抛出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那么子类的方法最好不要抛出异常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如果子类方法内有异常发生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那么子类只能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try,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throws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如何使用异常处理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原则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如果自己能处理的问题，就用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try-catch, 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如果自己不能解决的问题，就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throws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try-catch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throws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的区别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后续程序需要继续运行就用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try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后续程序不需要继续运行就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throws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	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没有提供对应的异常，需要自定义异常。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buFont typeface="+mj-lt"/>
              <a:buNone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案例：自定义一个登录异常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5144" y="694773"/>
            <a:ext cx="5397631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异常的注意事项及如何使用异常处理</a:t>
            </a:r>
            <a:endParaRPr lang="en-US" altLang="zh-CN" sz="2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70965" y="909320"/>
            <a:ext cx="9072880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键盘输入的用户名只能包含英文字符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使用键盘获取用户录入内容，只能传入英文字符串，否则抛出 非法字符 的异常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非法字符 的异常需要自定义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异常定义为运行时异常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89635" y="1242060"/>
            <a:ext cx="9647555" cy="419989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文件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更应该叫做一个路径，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文件路径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或者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文件夹路径</a:t>
            </a:r>
            <a:endParaRPr lang="zh-CN" altLang="en-US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路径分为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绝对路径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相对路径</a:t>
            </a:r>
            <a:endParaRPr lang="zh-CN" altLang="en-US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绝对路径是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一个固定的路径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从盘符开始</a:t>
            </a:r>
            <a:endParaRPr lang="zh-CN" altLang="en-US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相对路径相对于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某个位置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下是指当前项目下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dos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API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指的是当前路径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是指文件和目录路径名的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抽象表示形式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File(String pathname)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：根据一个路径得到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File(String parent, String child):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根据一个目录和一个子文件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目录得到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File(File parent, String child):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根据一个父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对象和一个子文件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目录得到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328" y="613945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和构造方法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8758" y="2643526"/>
            <a:ext cx="5599610" cy="1015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perspectiveHeroicExtremeRightFacing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kumimoji="1" lang="zh-CN" altLang="en-US" sz="6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异常捕获与</a:t>
            </a:r>
            <a:r>
              <a:rPr kumimoji="1" lang="en-US" altLang="zh-CN" sz="6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endParaRPr kumimoji="1" lang="zh-CN" altLang="en-US" sz="6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84959" y="903725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类的创建功能</a:t>
            </a:r>
            <a:endParaRPr lang="zh-CN" altLang="en-US" sz="24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5240" y="1517650"/>
            <a:ext cx="9079865" cy="281495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创建功能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createNewFile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创建文件 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如果存在这样的文件，就不创建了</a:t>
            </a:r>
            <a:endParaRPr lang="zh-CN" altLang="en-US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mkdir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创建文件夹 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如果存在这样的文件夹，就不创建了</a:t>
            </a:r>
            <a:endParaRPr lang="zh-CN" altLang="en-US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mkdirs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创建文件夹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如果父文件夹不存在，会帮你创建出来</a:t>
            </a:r>
            <a:endParaRPr lang="zh-CN" altLang="en-US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注意事项：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如果你创建文件或者文件夹忘了写盘符路径，那么，默认在项目路径下。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42695" y="1343025"/>
            <a:ext cx="9609455" cy="466153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重命名和删除功能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ro-RO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boolean </a:t>
            </a:r>
            <a:r>
              <a:rPr lang="ro-RO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renameTo</a:t>
            </a:r>
            <a:r>
              <a:rPr lang="ro-RO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(File </a:t>
            </a:r>
            <a:r>
              <a:rPr lang="ro-RO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dest</a:t>
            </a:r>
            <a:r>
              <a:rPr lang="ro-RO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):</a:t>
            </a:r>
            <a:r>
              <a:rPr lang="zh-CN" altLang="ro-RO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把文件重命名为指定的文件路径</a:t>
            </a:r>
            <a:endParaRPr lang="zh-CN" altLang="ro-RO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nl-NL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</a:t>
            </a:r>
            <a:r>
              <a:rPr lang="nl-NL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nl-NL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delete():</a:t>
            </a:r>
            <a:r>
              <a:rPr lang="zh-CN" altLang="nl-NL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删除文件或者文件夹</a:t>
            </a:r>
            <a:endParaRPr lang="zh-CN" altLang="nl-NL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重命名注意事项</a:t>
            </a:r>
            <a:endParaRPr lang="zh-CN" altLang="en-US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如果路径名相同，就是改名。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如果路径名不同，就是改名并剪切。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删除注意事项：</a:t>
            </a:r>
            <a:endParaRPr lang="zh-CN" altLang="en-US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中的删除不走回收站。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要删除一个文件夹，请注意该文件夹内不能包含文件或者文件夹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2696" y="692270"/>
            <a:ext cx="4224233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类的重命名和删除功能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5670" y="3202940"/>
            <a:ext cx="4013200" cy="1708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19175" y="1578610"/>
            <a:ext cx="9792335" cy="25844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isDirectory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():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判断是否是目录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isFile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():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判断是否是文件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exists():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判断是否存在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canRead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():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判断是否可读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canWrite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():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判断是否可写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nl-NL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nl-NL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nl-NL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nl-NL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nl-NL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isHidden</a:t>
            </a:r>
            <a:r>
              <a:rPr lang="nl-NL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():</a:t>
            </a:r>
            <a:r>
              <a:rPr lang="zh-CN" altLang="nl-NL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判断是否隐藏</a:t>
            </a:r>
            <a:endParaRPr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9079" y="954525"/>
            <a:ext cx="2935419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类的判断功能</a:t>
            </a:r>
            <a:endParaRPr lang="zh-CN" altLang="en-US" sz="2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58290" y="1586865"/>
            <a:ext cx="9260205" cy="267652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getAbsolutePath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()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：获取绝对路径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getPath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():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获取路径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getName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():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获取名称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long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length():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获取长度。字节数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public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long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lastModified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():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获取最后一次的修改时间，毫秒值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public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String[] list():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获取指定目录下的所有文件或者文件夹的名称数组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public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File[]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listFiles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():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获取指定目录下的所有文件或者文件夹的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File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数组 </a:t>
            </a:r>
            <a:endParaRPr lang="zh-CN" altLang="en-US" sz="16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8290" y="995164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类的获取功能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34440" y="1057275"/>
            <a:ext cx="9453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输出指定目录下指定后缀的文件名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需求：判断指定目录下是否有后缀名为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.jpg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的文件，如果有，就输出该文件名称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880" y="2980055"/>
            <a:ext cx="3835400" cy="1708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095" y="3155315"/>
            <a:ext cx="4845050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163156" y="811650"/>
            <a:ext cx="447430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文件名称过滤器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的概述及使用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3320" y="1421765"/>
            <a:ext cx="9687560" cy="281495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文件名称过滤器的概述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String[] list(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FilenameFilter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filter)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File[]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listFiles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FileFilter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filter)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文件名称过滤器的使用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需求：判断指定目录下是否有后缀名为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.jpg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的文件，如果有，就输出该文件名称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源码分析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带文件名称过滤器的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list()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方法的源码（</a:t>
            </a:r>
            <a:r>
              <a:rPr lang="zh-CN" altLang="en-US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内部帮我们调用方法过滤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5085" y="4308475"/>
            <a:ext cx="4455795" cy="19030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44343" y="658936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4343" y="1239171"/>
            <a:ext cx="7471561" cy="4893647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异常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Exception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异常的概述和分类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JVM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默认是如何处理异常的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处理异常方式一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(try…catch)</a:t>
            </a:r>
            <a:endParaRPr lang="zh-CN" altLang="en-US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处理异常方式二 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(try…catch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多个异常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编译期异常和运行期异常的区别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Throwable</a:t>
            </a:r>
            <a:r>
              <a:rPr lang="zh-CN" altLang="pl-PL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的几个常见方法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throws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的方式处理异常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finally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关键字的特点及作用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finally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关键字的面试题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自定义异常概述和基本使用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异常的注意事项及如何使用异常处理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键盘输入的用户名只能包含英文字符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35453" y="714181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5453" y="1294416"/>
            <a:ext cx="7471561" cy="272288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文件操作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DOS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类的概述和构造方法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类的创建功能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类的重命名和删除功能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类的判断功能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类的获取功能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输出指定目录下指定后缀的文件名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07365" y="676396"/>
            <a:ext cx="2935419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异常的概述和分类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7465" y="1340485"/>
            <a:ext cx="9542145" cy="42926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异常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就是Java程序在运行过程中出现的错误。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前面接触过的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空指针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数组越界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类型转换错误异常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异常的分类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(API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Throwable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Throwable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类是 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语言中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所有错误或异常的超类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。只有当对象是此类（或其子类之一）的实例时，才能通过 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虚拟机或者 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 throw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语句抛出。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异常的继承体系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Throwable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Error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服务器宕机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数据库崩溃等</a:t>
            </a:r>
            <a:endParaRPr lang="en-US" altLang="zh-CN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Exception</a:t>
            </a:r>
            <a:endParaRPr lang="en-US" altLang="zh-CN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RuntimeException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9522" y="3683579"/>
            <a:ext cx="3762531" cy="1683849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00610" y="667742"/>
            <a:ext cx="4012637" cy="6463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JVM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默认是如何处理异常的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6000" y="1490345"/>
            <a:ext cx="9901555" cy="38766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main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函数收到异常时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会有两种处理方式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自己将该问题处理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然后继续运行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自己没有针对的处理方式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只有交给调用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main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vm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来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处理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jvm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有一个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默认的异常处理机制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就将该异常进行处理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并将该异常的名称、异常的信息、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异常出现的位置打印在了控制台上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同时程序停止运行。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为什么会有异常：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因为你不知道未来会怎么样，</a:t>
            </a:r>
            <a:r>
              <a:rPr lang="zh-CN" altLang="en-US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需要做个准备（写代码也是，你需要对一些未知的东西做下处理）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，比如你去旅游，不知道会下雨还是出大太阳，你需要准备雨伞和帽子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如果下雨，我有雨伞可用，如果出大太阳，可以用帽子，也有可能天气刚刚好，雨伞和帽子都用不着，这叫白带。</a:t>
            </a:r>
            <a:endParaRPr lang="zh-CN" altLang="en-US" sz="14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演示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JVM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默认是如何处理异常的</a:t>
            </a:r>
            <a:endParaRPr lang="zh-CN" altLang="en-US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7585" y="4383405"/>
            <a:ext cx="454723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16340" y="758830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处理异常方式一 </a:t>
            </a:r>
            <a:r>
              <a:rPr lang="en-US" altLang="zh-CN" sz="2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(try…catch)</a:t>
            </a:r>
            <a:endParaRPr lang="zh-CN" altLang="en-US" sz="24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6025" y="1418590"/>
            <a:ext cx="9825990" cy="42462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自己异常处理的两种方式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try…catch…finally(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又有三种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try catch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try catch finally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try finally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throws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try...catch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处理异常的基本格式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try…catch…finally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自己捕获除数不能为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ArithmeticException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的异常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1775" y="2592070"/>
            <a:ext cx="3778250" cy="1212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16340" y="629290"/>
            <a:ext cx="585929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处理异常方式二 </a:t>
            </a:r>
            <a:r>
              <a:rPr lang="en-US" altLang="zh-CN" sz="2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(try…catch</a:t>
            </a:r>
            <a:r>
              <a:rPr lang="zh-CN" altLang="en-US" sz="2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多个异常</a:t>
            </a:r>
            <a:r>
              <a:rPr lang="en-US" altLang="zh-CN" sz="2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4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6025" y="1289050"/>
            <a:ext cx="8930005" cy="46615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捕获数组越界的异常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捕获除数不能为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ArithmeticException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的异常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捕获其它异常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多个异常可以理解成，不同的问题有不同的处理方式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多个异常处理注意：</a:t>
            </a:r>
            <a:endParaRPr lang="en-US" altLang="zh-CN" b="1" dirty="0">
              <a:solidFill>
                <a:srgbClr val="3F5FB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多个异常时，不能把</a:t>
            </a: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Exception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异常放在最前面</a:t>
            </a: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相当于</a:t>
            </a: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Exception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是所有异常的父类，先由子类处理，子不能处理，再由父类处理</a:t>
            </a:r>
            <a:endParaRPr lang="en-US" altLang="zh-CN" b="1" dirty="0">
              <a:solidFill>
                <a:srgbClr val="3F5FB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多个异常也还可以用 或</a:t>
            </a: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|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的方式来写</a:t>
            </a:r>
            <a:endParaRPr lang="en-US" altLang="zh-CN" b="1" dirty="0">
              <a:solidFill>
                <a:srgbClr val="3F5FB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1494790"/>
            <a:ext cx="4450080" cy="3360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420" y="2265045"/>
            <a:ext cx="4527550" cy="1663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3925</Words>
  <Application>WPS 演示</Application>
  <PresentationFormat>宽屏</PresentationFormat>
  <Paragraphs>235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方正舒体</vt:lpstr>
      <vt:lpstr>仿宋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160</cp:revision>
  <dcterms:created xsi:type="dcterms:W3CDTF">2015-05-05T08:02:00Z</dcterms:created>
  <dcterms:modified xsi:type="dcterms:W3CDTF">2018-02-26T08:15:33Z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