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9"/>
    <p:sldId id="277" r:id="rId20"/>
    <p:sldId id="278" r:id="rId21"/>
    <p:sldId id="279" r:id="rId22"/>
    <p:sldId id="280" r:id="rId23"/>
    <p:sldId id="281" r:id="rId24"/>
    <p:sldId id="25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com.gyf.lesson09;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GYFStudent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stu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GYFStudent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stu.coding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Person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人可以具备编码的功能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coding();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大学生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UniversityStudent</a:t>
            </a:r>
            <a:r>
              <a:rPr lang="en-US" altLang="zh-CN" b="1" dirty="0">
                <a:sym typeface="+mn-ea"/>
              </a:rPr>
              <a:t> implements Person{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coding()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我会一点</a:t>
            </a:r>
            <a:r>
              <a:rPr lang="en-US" altLang="zh-CN" b="1" i="1" dirty="0">
                <a:sym typeface="+mn-ea"/>
              </a:rPr>
              <a:t>c</a:t>
            </a:r>
            <a:r>
              <a:rPr lang="zh-CN" altLang="en-US" b="1" i="1" dirty="0">
                <a:sym typeface="+mn-ea"/>
              </a:rPr>
              <a:t>基础编程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piano(){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我会钢琴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第一种继承类的写法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GYFStudent</a:t>
            </a:r>
            <a:r>
              <a:rPr lang="en-US" altLang="zh-CN" b="1" dirty="0">
                <a:sym typeface="+mn-ea"/>
              </a:rPr>
              <a:t> extends </a:t>
            </a:r>
            <a:r>
              <a:rPr lang="en-US" altLang="zh-CN" b="1" dirty="0" err="1">
                <a:sym typeface="+mn-ea"/>
              </a:rPr>
              <a:t>UniversityStudent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coding()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super.coding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我会</a:t>
            </a:r>
            <a:r>
              <a:rPr lang="en-US" altLang="zh-CN" b="1" i="1" dirty="0">
                <a:sym typeface="+mn-ea"/>
              </a:rPr>
              <a:t>java</a:t>
            </a:r>
            <a:r>
              <a:rPr lang="zh-CN" altLang="en-US" b="1" i="1" dirty="0">
                <a:sym typeface="+mn-ea"/>
              </a:rPr>
              <a:t>基础编程了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//class </a:t>
            </a:r>
            <a:r>
              <a:rPr lang="en-US" altLang="zh-CN" dirty="0" err="1">
                <a:sym typeface="+mn-ea"/>
              </a:rPr>
              <a:t>GYFStudent</a:t>
            </a:r>
            <a:r>
              <a:rPr lang="en-US" altLang="zh-CN" dirty="0">
                <a:sym typeface="+mn-ea"/>
              </a:rPr>
              <a:t> implements Person{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private </a:t>
            </a:r>
            <a:r>
              <a:rPr lang="en-US" altLang="zh-CN" dirty="0" err="1">
                <a:sym typeface="+mn-ea"/>
              </a:rPr>
              <a:t>UniversityStudent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uStu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</a:t>
            </a:r>
            <a:r>
              <a:rPr lang="en-US" altLang="zh-CN" dirty="0" err="1">
                <a:sym typeface="+mn-ea"/>
              </a:rPr>
              <a:t>GYFStudent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UniversityStudent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uStu</a:t>
            </a:r>
            <a:r>
              <a:rPr lang="en-US" altLang="zh-CN" dirty="0">
                <a:sym typeface="+mn-ea"/>
              </a:rPr>
              <a:t>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super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this.uStu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uStu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void coding()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uStu.coding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我会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基础编程了</a:t>
            </a:r>
            <a:r>
              <a:rPr lang="en-US" altLang="zh-CN" dirty="0">
                <a:sym typeface="+mn-ea"/>
              </a:rPr>
              <a:t>...");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)throws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BufferedReader</a:t>
            </a:r>
            <a:r>
              <a:rPr lang="en-US" altLang="zh-CN" dirty="0">
                <a:sym typeface="+mn-ea"/>
              </a:rPr>
              <a:t> reader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BufferedReader</a:t>
            </a:r>
            <a:r>
              <a:rPr lang="en-US" altLang="zh-CN" b="1" dirty="0">
                <a:sym typeface="+mn-ea"/>
              </a:rPr>
              <a:t>(new </a:t>
            </a:r>
            <a:r>
              <a:rPr lang="en-US" altLang="zh-CN" b="1" dirty="0" err="1">
                <a:sym typeface="+mn-ea"/>
              </a:rPr>
              <a:t>FileReader</a:t>
            </a:r>
            <a:r>
              <a:rPr lang="en-US" altLang="zh-CN" b="1" dirty="0">
                <a:sym typeface="+mn-ea"/>
              </a:rPr>
              <a:t>("test"));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BufferedWriter</a:t>
            </a:r>
            <a:r>
              <a:rPr lang="en-US" altLang="zh-CN" dirty="0">
                <a:sym typeface="+mn-ea"/>
              </a:rPr>
              <a:t> writer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BufferedWriter</a:t>
            </a:r>
            <a:r>
              <a:rPr lang="en-US" altLang="zh-CN" b="1" dirty="0">
                <a:sym typeface="+mn-ea"/>
              </a:rPr>
              <a:t>(new </a:t>
            </a:r>
            <a:r>
              <a:rPr lang="en-US" altLang="zh-CN" b="1" dirty="0" err="1">
                <a:sym typeface="+mn-ea"/>
              </a:rPr>
              <a:t>FileWriter</a:t>
            </a:r>
            <a:r>
              <a:rPr lang="en-US" altLang="zh-CN" b="1" dirty="0">
                <a:sym typeface="+mn-ea"/>
              </a:rPr>
              <a:t>("count"));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HashMap</a:t>
            </a:r>
            <a:r>
              <a:rPr lang="en-US" altLang="zh-CN" dirty="0">
                <a:sym typeface="+mn-ea"/>
              </a:rPr>
              <a:t>&lt;Character, Integer&gt; </a:t>
            </a:r>
            <a:r>
              <a:rPr lang="en-US" altLang="zh-CN" dirty="0" err="1">
                <a:sym typeface="+mn-ea"/>
              </a:rPr>
              <a:t>hm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HashMap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</a:t>
            </a:r>
            <a:r>
              <a:rPr lang="fr-FR" altLang="zh-CN" b="1" dirty="0" err="1">
                <a:sym typeface="+mn-ea"/>
              </a:rPr>
              <a:t>int</a:t>
            </a:r>
            <a:r>
              <a:rPr lang="fr-FR" altLang="zh-CN" b="1" dirty="0">
                <a:sym typeface="+mn-ea"/>
              </a:rPr>
              <a:t> c;</a:t>
            </a:r>
            <a:endParaRPr lang="fr-F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while((c = </a:t>
            </a:r>
            <a:r>
              <a:rPr lang="en-US" altLang="zh-CN" b="1" dirty="0" err="1">
                <a:sym typeface="+mn-ea"/>
              </a:rPr>
              <a:t>reader.read</a:t>
            </a:r>
            <a:r>
              <a:rPr lang="en-US" altLang="zh-CN" b="1" dirty="0">
                <a:sym typeface="+mn-ea"/>
              </a:rPr>
              <a:t>()) != -1){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char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ch</a:t>
            </a:r>
            <a:r>
              <a:rPr lang="en-US" altLang="zh-CN" b="1" dirty="0">
                <a:sym typeface="+mn-ea"/>
              </a:rPr>
              <a:t> = (</a:t>
            </a:r>
            <a:r>
              <a:rPr lang="en-US" altLang="zh-CN" b="1" dirty="0" err="1">
                <a:sym typeface="+mn-ea"/>
              </a:rPr>
              <a:t>char</a:t>
            </a:r>
            <a:r>
              <a:rPr lang="en-US" altLang="zh-CN" b="1" dirty="0">
                <a:sym typeface="+mn-ea"/>
              </a:rPr>
              <a:t>)</a:t>
            </a:r>
            <a:r>
              <a:rPr lang="en-US" altLang="zh-CN" b="1" dirty="0" err="1">
                <a:sym typeface="+mn-ea"/>
              </a:rPr>
              <a:t>c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hm.put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ch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hm.containsKey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ch</a:t>
            </a:r>
            <a:r>
              <a:rPr lang="en-US" altLang="zh-CN" dirty="0">
                <a:sym typeface="+mn-ea"/>
              </a:rPr>
              <a:t>) ? </a:t>
            </a:r>
            <a:r>
              <a:rPr lang="en-US" altLang="zh-CN" dirty="0" err="1">
                <a:sym typeface="+mn-ea"/>
              </a:rPr>
              <a:t>hm.get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ch</a:t>
            </a:r>
            <a:r>
              <a:rPr lang="en-US" altLang="zh-CN" dirty="0">
                <a:sym typeface="+mn-ea"/>
              </a:rPr>
              <a:t>) + 1 : 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reader.close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for(Entry&lt;Character, Integer&gt; en : </a:t>
            </a:r>
            <a:r>
              <a:rPr lang="en-US" altLang="zh-CN" b="1" dirty="0" err="1">
                <a:sym typeface="+mn-ea"/>
              </a:rPr>
              <a:t>hm.entrySet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switch (</a:t>
            </a:r>
            <a:r>
              <a:rPr lang="en-US" altLang="zh-CN" b="1" dirty="0" err="1">
                <a:sym typeface="+mn-ea"/>
              </a:rPr>
              <a:t>en.getKey</a:t>
            </a:r>
            <a:r>
              <a:rPr lang="en-US" altLang="zh-CN" b="1" dirty="0">
                <a:sym typeface="+mn-ea"/>
              </a:rPr>
              <a:t>())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case</a:t>
            </a:r>
            <a:r>
              <a:rPr lang="en-US" altLang="zh-CN" b="1" dirty="0">
                <a:sym typeface="+mn-ea"/>
              </a:rPr>
              <a:t> '\</a:t>
            </a:r>
            <a:r>
              <a:rPr lang="en-US" altLang="zh-CN" b="1" dirty="0" err="1">
                <a:sym typeface="+mn-ea"/>
              </a:rPr>
              <a:t>t</a:t>
            </a:r>
            <a:r>
              <a:rPr lang="en-US" altLang="zh-CN" b="1" dirty="0">
                <a:sym typeface="+mn-ea"/>
              </a:rPr>
              <a:t>'://</a:t>
            </a:r>
            <a:r>
              <a:rPr lang="zh-CN" altLang="en-US" b="1" dirty="0">
                <a:sym typeface="+mn-ea"/>
              </a:rPr>
              <a:t>制表符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writer.write</a:t>
            </a:r>
            <a:r>
              <a:rPr lang="en-US" altLang="zh-CN" dirty="0">
                <a:sym typeface="+mn-ea"/>
              </a:rPr>
              <a:t>( "\\</a:t>
            </a:r>
            <a:r>
              <a:rPr lang="en-US" altLang="zh-CN" dirty="0" err="1">
                <a:sym typeface="+mn-ea"/>
              </a:rPr>
              <a:t>t</a:t>
            </a:r>
            <a:r>
              <a:rPr lang="en-US" altLang="zh-CN" dirty="0">
                <a:sym typeface="+mn-ea"/>
              </a:rPr>
              <a:t>=" + </a:t>
            </a:r>
            <a:r>
              <a:rPr lang="en-US" altLang="zh-CN" dirty="0" err="1">
                <a:sym typeface="+mn-ea"/>
              </a:rPr>
              <a:t>en.getValue</a:t>
            </a:r>
            <a:r>
              <a:rPr lang="en-US" altLang="zh-CN" dirty="0">
                <a:sym typeface="+mn-ea"/>
              </a:rPr>
              <a:t>());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case</a:t>
            </a:r>
            <a:r>
              <a:rPr lang="en-US" altLang="zh-CN" b="1" dirty="0">
                <a:sym typeface="+mn-ea"/>
              </a:rPr>
              <a:t> '\</a:t>
            </a:r>
            <a:r>
              <a:rPr lang="en-US" altLang="zh-CN" b="1" dirty="0" err="1">
                <a:sym typeface="+mn-ea"/>
              </a:rPr>
              <a:t>r</a:t>
            </a:r>
            <a:r>
              <a:rPr lang="en-US" altLang="zh-CN" b="1" dirty="0">
                <a:sym typeface="+mn-ea"/>
              </a:rPr>
              <a:t>'://</a:t>
            </a:r>
            <a:r>
              <a:rPr lang="zh-CN" altLang="en-US" b="1" dirty="0">
                <a:sym typeface="+mn-ea"/>
              </a:rPr>
              <a:t>回车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writer.write</a:t>
            </a:r>
            <a:r>
              <a:rPr lang="en-US" altLang="zh-CN" dirty="0">
                <a:sym typeface="+mn-ea"/>
              </a:rPr>
              <a:t>( "\\</a:t>
            </a:r>
            <a:r>
              <a:rPr lang="en-US" altLang="zh-CN" dirty="0" err="1">
                <a:sym typeface="+mn-ea"/>
              </a:rPr>
              <a:t>r</a:t>
            </a:r>
            <a:r>
              <a:rPr lang="en-US" altLang="zh-CN" dirty="0">
                <a:sym typeface="+mn-ea"/>
              </a:rPr>
              <a:t>=" + </a:t>
            </a:r>
            <a:r>
              <a:rPr lang="en-US" altLang="zh-CN" dirty="0" err="1">
                <a:sym typeface="+mn-ea"/>
              </a:rPr>
              <a:t>en.getValue</a:t>
            </a:r>
            <a:r>
              <a:rPr lang="en-US" altLang="zh-CN" dirty="0">
                <a:sym typeface="+mn-ea"/>
              </a:rPr>
              <a:t>());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case</a:t>
            </a:r>
            <a:r>
              <a:rPr lang="en-US" altLang="zh-CN" b="1" dirty="0">
                <a:sym typeface="+mn-ea"/>
              </a:rPr>
              <a:t> '\</a:t>
            </a:r>
            <a:r>
              <a:rPr lang="en-US" altLang="zh-CN" b="1" dirty="0" err="1">
                <a:sym typeface="+mn-ea"/>
              </a:rPr>
              <a:t>n</a:t>
            </a:r>
            <a:r>
              <a:rPr lang="en-US" altLang="zh-CN" b="1" dirty="0">
                <a:sym typeface="+mn-ea"/>
              </a:rPr>
              <a:t>'://</a:t>
            </a:r>
            <a:r>
              <a:rPr lang="zh-CN" altLang="en-US" b="1" dirty="0">
                <a:sym typeface="+mn-ea"/>
              </a:rPr>
              <a:t>换行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writer.write</a:t>
            </a:r>
            <a:r>
              <a:rPr lang="en-US" altLang="zh-CN" dirty="0">
                <a:sym typeface="+mn-ea"/>
              </a:rPr>
              <a:t>( "\\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=" + </a:t>
            </a:r>
            <a:r>
              <a:rPr lang="en-US" altLang="zh-CN" dirty="0" err="1">
                <a:sym typeface="+mn-ea"/>
              </a:rPr>
              <a:t>en.getValue</a:t>
            </a:r>
            <a:r>
              <a:rPr lang="en-US" altLang="zh-CN" dirty="0">
                <a:sym typeface="+mn-ea"/>
              </a:rPr>
              <a:t>());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default: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writer.write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en.getKey</a:t>
            </a:r>
            <a:r>
              <a:rPr lang="en-US" altLang="zh-CN" dirty="0">
                <a:sym typeface="+mn-ea"/>
              </a:rPr>
              <a:t>() + "=" + </a:t>
            </a:r>
            <a:r>
              <a:rPr lang="en-US" altLang="zh-CN" dirty="0" err="1">
                <a:sym typeface="+mn-ea"/>
              </a:rPr>
              <a:t>en.getValue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writer.newLine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writer.close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r</a:t>
            </a:r>
            <a:r>
              <a:rPr lang="en-US" altLang="zh-CN" u="sng" dirty="0">
                <a:sym typeface="+mn-ea"/>
              </a:rPr>
              <a:t> = 1;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//1*2*3*4*5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for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 = 1 ;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 &lt;=5;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++){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en-US" altLang="zh-CN" dirty="0" err="1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*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演示</a:t>
            </a:r>
            <a:r>
              <a:rPr lang="en-US" altLang="zh-CN" dirty="0">
                <a:sym typeface="+mn-ea"/>
              </a:rPr>
              <a:t>10W</a:t>
            </a:r>
            <a:r>
              <a:rPr lang="zh-CN" altLang="en-US" dirty="0">
                <a:sym typeface="+mn-ea"/>
              </a:rPr>
              <a:t>就内存溢出，结果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为值已经最大了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chengjie</a:t>
            </a:r>
            <a:r>
              <a:rPr lang="en-US" altLang="zh-CN" b="1" i="1" dirty="0">
                <a:sym typeface="+mn-ea"/>
              </a:rPr>
              <a:t>(100000));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 * </a:t>
            </a:r>
            <a:r>
              <a:rPr lang="de-DE" altLang="zh-CN" u="sng" dirty="0" err="1">
                <a:sym typeface="+mn-ea"/>
              </a:rPr>
              <a:t>chengjie</a:t>
            </a:r>
            <a:r>
              <a:rPr lang="de-DE" altLang="zh-CN" u="sng" dirty="0">
                <a:sym typeface="+mn-ea"/>
              </a:rPr>
              <a:t>(5)</a:t>
            </a:r>
            <a:endParaRPr lang="de-DE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 * 		5 * </a:t>
            </a:r>
            <a:r>
              <a:rPr lang="de-DE" altLang="zh-CN" u="sng" dirty="0" err="1">
                <a:sym typeface="+mn-ea"/>
              </a:rPr>
              <a:t>chengjie</a:t>
            </a:r>
            <a:r>
              <a:rPr lang="de-DE" altLang="zh-CN" u="sng" dirty="0">
                <a:sym typeface="+mn-ea"/>
              </a:rPr>
              <a:t>(4)</a:t>
            </a:r>
            <a:endParaRPr lang="de-DE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 * 		  5 * 4 * </a:t>
            </a:r>
            <a:r>
              <a:rPr lang="nb-NO" altLang="zh-CN" u="sng" dirty="0" err="1">
                <a:sym typeface="+mn-ea"/>
              </a:rPr>
              <a:t>chengje</a:t>
            </a:r>
            <a:r>
              <a:rPr lang="nb-NO" altLang="zh-CN" u="sng" dirty="0">
                <a:sym typeface="+mn-ea"/>
              </a:rPr>
              <a:t>(3)</a:t>
            </a:r>
            <a:endParaRPr lang="nb-NO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 * 			  5 * 4 * 3 * </a:t>
            </a:r>
            <a:r>
              <a:rPr lang="fr-FR" altLang="zh-CN" u="sng" dirty="0" err="1">
                <a:sym typeface="+mn-ea"/>
              </a:rPr>
              <a:t>chengjie</a:t>
            </a:r>
            <a:r>
              <a:rPr lang="fr-FR" altLang="zh-CN" u="sng" dirty="0">
                <a:sym typeface="+mn-ea"/>
              </a:rPr>
              <a:t>(2)</a:t>
            </a:r>
            <a:endParaRPr lang="fr-FR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 * 				  5 * 4 * 3 * 2 * </a:t>
            </a:r>
            <a:r>
              <a:rPr lang="fr-FR" altLang="zh-CN" u="sng" dirty="0" err="1">
                <a:sym typeface="+mn-ea"/>
              </a:rPr>
              <a:t>chengjie</a:t>
            </a:r>
            <a:r>
              <a:rPr lang="fr-FR" altLang="zh-CN" u="sng" dirty="0">
                <a:sym typeface="+mn-ea"/>
              </a:rPr>
              <a:t>(1)</a:t>
            </a:r>
            <a:endParaRPr lang="fr-FR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chengjie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("xx");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== 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return 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</a:t>
            </a:r>
            <a:r>
              <a:rPr lang="da-DK" altLang="zh-CN" b="1" dirty="0" err="1">
                <a:sym typeface="+mn-ea"/>
              </a:rPr>
              <a:t>return</a:t>
            </a:r>
            <a:r>
              <a:rPr lang="da-DK" altLang="zh-CN" b="1" dirty="0">
                <a:sym typeface="+mn-ea"/>
              </a:rPr>
              <a:t> i * </a:t>
            </a:r>
            <a:r>
              <a:rPr lang="da-DK" altLang="zh-CN" b="1" i="1" dirty="0" err="1">
                <a:sym typeface="+mn-ea"/>
              </a:rPr>
              <a:t>chengjie</a:t>
            </a:r>
            <a:r>
              <a:rPr lang="da-DK" altLang="zh-CN" b="1" i="1" dirty="0">
                <a:sym typeface="+mn-ea"/>
              </a:rPr>
              <a:t>(i - 1);</a:t>
            </a:r>
            <a:endParaRPr lang="da-DK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com.gyf.lesson14;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java.io.File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java.util.Scanner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 </a:t>
            </a:r>
            <a:r>
              <a:rPr lang="en-US" altLang="zh-CN" dirty="0" err="1">
                <a:sym typeface="+mn-ea"/>
              </a:rPr>
              <a:t>dir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i="1" dirty="0" err="1">
                <a:sym typeface="+mn-ea"/>
              </a:rPr>
              <a:t>getDir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 err="1">
                <a:sym typeface="+mn-ea"/>
              </a:rPr>
              <a:t>printJpgFile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dir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 * 获取键盘录入的文件夹路径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 * </a:t>
            </a:r>
            <a:r>
              <a:rPr lang="en-US" altLang="zh-CN" dirty="0">
                <a:sym typeface="+mn-ea"/>
              </a:rPr>
              <a:t>1,</a:t>
            </a:r>
            <a:r>
              <a:rPr lang="zh-CN" altLang="en-US" dirty="0">
                <a:sym typeface="+mn-ea"/>
              </a:rPr>
              <a:t>返回值类型</a:t>
            </a:r>
            <a:r>
              <a:rPr lang="en-US" altLang="zh-CN" dirty="0">
                <a:sym typeface="+mn-ea"/>
              </a:rPr>
              <a:t>File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 * </a:t>
            </a:r>
            <a:r>
              <a:rPr lang="en-US" altLang="zh-CN" dirty="0">
                <a:sym typeface="+mn-ea"/>
              </a:rPr>
              <a:t>2,</a:t>
            </a:r>
            <a:r>
              <a:rPr lang="zh-CN" altLang="en-US" dirty="0">
                <a:sym typeface="+mn-ea"/>
              </a:rPr>
              <a:t>不需要有参数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File </a:t>
            </a:r>
            <a:r>
              <a:rPr lang="en-US" altLang="zh-CN" b="1" dirty="0" err="1">
                <a:sym typeface="+mn-ea"/>
              </a:rPr>
              <a:t>getDir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Scanner </a:t>
            </a:r>
            <a:r>
              <a:rPr lang="en-US" altLang="zh-CN" u="sng" dirty="0" err="1">
                <a:sym typeface="+mn-ea"/>
              </a:rPr>
              <a:t>sc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Scanner(</a:t>
            </a:r>
            <a:r>
              <a:rPr lang="en-US" altLang="zh-CN" b="1" u="sng" dirty="0" err="1">
                <a:sym typeface="+mn-ea"/>
              </a:rPr>
              <a:t>System.</a:t>
            </a:r>
            <a:r>
              <a:rPr lang="en-US" altLang="zh-CN" b="1" i="1" u="sng" dirty="0" err="1">
                <a:sym typeface="+mn-ea"/>
              </a:rPr>
              <a:t>in</a:t>
            </a:r>
            <a:r>
              <a:rPr lang="en-US" altLang="zh-CN" b="1" i="1" u="sng" dirty="0">
                <a:sym typeface="+mn-ea"/>
              </a:rPr>
              <a:t>);				//</a:t>
            </a:r>
            <a:r>
              <a:rPr lang="zh-CN" altLang="en-US" b="1" i="1" u="sng" dirty="0">
                <a:sym typeface="+mn-ea"/>
              </a:rPr>
              <a:t>创建键盘录入对象</a:t>
            </a:r>
            <a:endParaRPr lang="zh-CN" altLang="en-US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请输入一个文件夹路径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while(true)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String line = </a:t>
            </a:r>
            <a:r>
              <a:rPr lang="en-US" altLang="zh-CN" dirty="0" err="1">
                <a:sym typeface="+mn-ea"/>
              </a:rPr>
              <a:t>sc.nextLine</a:t>
            </a:r>
            <a:r>
              <a:rPr lang="en-US" altLang="zh-CN" dirty="0">
                <a:sym typeface="+mn-ea"/>
              </a:rPr>
              <a:t>();					//</a:t>
            </a:r>
            <a:r>
              <a:rPr lang="zh-CN" altLang="en-US" dirty="0">
                <a:sym typeface="+mn-ea"/>
              </a:rPr>
              <a:t>将键盘录入的文件夹路径存储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File </a:t>
            </a:r>
            <a:r>
              <a:rPr lang="en-US" altLang="zh-CN" dirty="0" err="1">
                <a:sym typeface="+mn-ea"/>
              </a:rPr>
              <a:t>dir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File(line);						//</a:t>
            </a:r>
            <a:r>
              <a:rPr lang="zh-CN" altLang="en-US" b="1" dirty="0">
                <a:sym typeface="+mn-ea"/>
              </a:rPr>
              <a:t>封装成</a:t>
            </a:r>
            <a:r>
              <a:rPr lang="en-US" altLang="zh-CN" b="1" dirty="0">
                <a:sym typeface="+mn-ea"/>
              </a:rPr>
              <a:t>File</a:t>
            </a:r>
            <a:r>
              <a:rPr lang="zh-CN" altLang="en-US" b="1" dirty="0">
                <a:sym typeface="+mn-ea"/>
              </a:rPr>
              <a:t>对象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(!</a:t>
            </a:r>
            <a:r>
              <a:rPr lang="en-US" altLang="zh-CN" b="1" dirty="0" err="1">
                <a:sym typeface="+mn-ea"/>
              </a:rPr>
              <a:t>dir.exists</a:t>
            </a:r>
            <a:r>
              <a:rPr lang="en-US" altLang="zh-CN" b="1" dirty="0">
                <a:sym typeface="+mn-ea"/>
              </a:rPr>
              <a:t>())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您录入的文件夹路径不存在</a:t>
            </a:r>
            <a:r>
              <a:rPr lang="en-US" altLang="zh-CN" b="1" i="1" dirty="0">
                <a:sym typeface="+mn-ea"/>
              </a:rPr>
              <a:t>,</a:t>
            </a:r>
            <a:r>
              <a:rPr lang="zh-CN" altLang="en-US" b="1" i="1" dirty="0">
                <a:sym typeface="+mn-ea"/>
              </a:rPr>
              <a:t>请重新录入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r>
              <a:rPr lang="en-US" altLang="zh-CN" b="1" dirty="0">
                <a:sym typeface="+mn-ea"/>
              </a:rPr>
              <a:t>else if(</a:t>
            </a:r>
            <a:r>
              <a:rPr lang="en-US" altLang="zh-CN" b="1" dirty="0" err="1">
                <a:sym typeface="+mn-ea"/>
              </a:rPr>
              <a:t>dir.isFile</a:t>
            </a:r>
            <a:r>
              <a:rPr lang="en-US" altLang="zh-CN" b="1" dirty="0">
                <a:sym typeface="+mn-ea"/>
              </a:rPr>
              <a:t>())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您录入的是文件路径</a:t>
            </a:r>
            <a:r>
              <a:rPr lang="en-US" altLang="zh-CN" b="1" i="1" dirty="0">
                <a:sym typeface="+mn-ea"/>
              </a:rPr>
              <a:t>,</a:t>
            </a:r>
            <a:r>
              <a:rPr lang="zh-CN" altLang="en-US" b="1" i="1" dirty="0">
                <a:sym typeface="+mn-ea"/>
              </a:rPr>
              <a:t>请重新录入文件夹路径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 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	</a:t>
            </a:r>
            <a:r>
              <a:rPr lang="da-DK" altLang="zh-CN" b="1" dirty="0" err="1">
                <a:sym typeface="+mn-ea"/>
              </a:rPr>
              <a:t>return</a:t>
            </a:r>
            <a:r>
              <a:rPr lang="da-DK" altLang="zh-CN" b="1" dirty="0">
                <a:sym typeface="+mn-ea"/>
              </a:rPr>
              <a:t> dir;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 * 获取文件夹路径下的所</a:t>
            </a:r>
            <a:r>
              <a:rPr lang="en-US" altLang="zh-CN" dirty="0">
                <a:sym typeface="+mn-ea"/>
              </a:rPr>
              <a:t>.java</a:t>
            </a:r>
            <a:r>
              <a:rPr lang="zh-CN" altLang="en-US" dirty="0">
                <a:sym typeface="+mn-ea"/>
              </a:rPr>
              <a:t>文件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* 1,</a:t>
            </a:r>
            <a:r>
              <a:rPr lang="zh-CN" altLang="en-US" dirty="0">
                <a:sym typeface="+mn-ea"/>
              </a:rPr>
              <a:t>返回值类型 </a:t>
            </a:r>
            <a:r>
              <a:rPr lang="en-US" altLang="zh-CN" dirty="0">
                <a:sym typeface="+mn-ea"/>
              </a:rPr>
              <a:t>void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 * 2,</a:t>
            </a:r>
            <a:r>
              <a:rPr lang="zh-CN" altLang="fr-FR" dirty="0">
                <a:sym typeface="+mn-ea"/>
              </a:rPr>
              <a:t>参数列表</a:t>
            </a:r>
            <a:r>
              <a:rPr lang="fr-FR" altLang="zh-CN" dirty="0">
                <a:sym typeface="+mn-ea"/>
              </a:rPr>
              <a:t>File </a:t>
            </a:r>
            <a:r>
              <a:rPr lang="fr-FR" altLang="zh-CN" u="sng" dirty="0" err="1">
                <a:sym typeface="+mn-ea"/>
              </a:rPr>
              <a:t>dir</a:t>
            </a:r>
            <a:endParaRPr lang="fr-FR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</a:t>
            </a:r>
            <a:r>
              <a:rPr lang="en-US" altLang="zh-CN" b="1" dirty="0" err="1">
                <a:sym typeface="+mn-ea"/>
              </a:rPr>
              <a:t>printJpgFile</a:t>
            </a:r>
            <a:r>
              <a:rPr lang="en-US" altLang="zh-CN" b="1" dirty="0">
                <a:sym typeface="+mn-ea"/>
              </a:rPr>
              <a:t>(File </a:t>
            </a:r>
            <a:r>
              <a:rPr lang="en-US" altLang="zh-CN" b="1" dirty="0" err="1">
                <a:sym typeface="+mn-ea"/>
              </a:rPr>
              <a:t>dir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//1,</a:t>
            </a:r>
            <a:r>
              <a:rPr lang="zh-CN" altLang="en-US" dirty="0">
                <a:sym typeface="+mn-ea"/>
              </a:rPr>
              <a:t>获取到该文件夹路径下的所有的文件和文件夹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存储在</a:t>
            </a:r>
            <a:r>
              <a:rPr lang="en-US" altLang="zh-CN" dirty="0">
                <a:sym typeface="+mn-ea"/>
              </a:rPr>
              <a:t>File</a:t>
            </a:r>
            <a:r>
              <a:rPr lang="zh-CN" altLang="en-US" dirty="0">
                <a:sym typeface="+mn-ea"/>
              </a:rPr>
              <a:t>数组中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File[] </a:t>
            </a:r>
            <a:r>
              <a:rPr lang="en-US" altLang="zh-CN" dirty="0" err="1">
                <a:sym typeface="+mn-ea"/>
              </a:rPr>
              <a:t>subFiles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dir.listFiles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//2,</a:t>
            </a:r>
            <a:r>
              <a:rPr lang="zh-CN" altLang="en-US" dirty="0">
                <a:sym typeface="+mn-ea"/>
              </a:rPr>
              <a:t>遍历数组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对每一个文件或文件夹做判断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 (File </a:t>
            </a:r>
            <a:r>
              <a:rPr lang="en-US" altLang="zh-CN" b="1" dirty="0" err="1">
                <a:sym typeface="+mn-ea"/>
              </a:rPr>
              <a:t>subFile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b="1" dirty="0" err="1">
                <a:sym typeface="+mn-ea"/>
              </a:rPr>
              <a:t>subFiles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//3,</a:t>
            </a:r>
            <a:r>
              <a:rPr lang="zh-CN" altLang="en-US" dirty="0">
                <a:sym typeface="+mn-ea"/>
              </a:rPr>
              <a:t>如果是文件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并且后缀是</a:t>
            </a:r>
            <a:r>
              <a:rPr lang="en-US" altLang="zh-CN" dirty="0">
                <a:sym typeface="+mn-ea"/>
              </a:rPr>
              <a:t>.java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就打印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subFile.isFile</a:t>
            </a:r>
            <a:r>
              <a:rPr lang="en-US" altLang="zh-CN" b="1" dirty="0">
                <a:sym typeface="+mn-ea"/>
              </a:rPr>
              <a:t>() &amp;&amp; </a:t>
            </a:r>
            <a:r>
              <a:rPr lang="en-US" altLang="zh-CN" b="1" dirty="0" err="1">
                <a:sym typeface="+mn-ea"/>
              </a:rPr>
              <a:t>subFile.getName</a:t>
            </a:r>
            <a:r>
              <a:rPr lang="en-US" altLang="zh-CN" b="1" dirty="0">
                <a:sym typeface="+mn-ea"/>
              </a:rPr>
              <a:t>().</a:t>
            </a:r>
            <a:r>
              <a:rPr lang="en-US" altLang="zh-CN" b="1" dirty="0" err="1">
                <a:sym typeface="+mn-ea"/>
              </a:rPr>
              <a:t>endsWith</a:t>
            </a:r>
            <a:r>
              <a:rPr lang="en-US" altLang="zh-CN" b="1" dirty="0">
                <a:sym typeface="+mn-ea"/>
              </a:rPr>
              <a:t>(".jpg"))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三种都可以打印路径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subFile.getAbsolutePath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subFile.getPath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subFile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//4,</a:t>
            </a:r>
            <a:r>
              <a:rPr lang="zh-CN" altLang="en-US" dirty="0">
                <a:sym typeface="+mn-ea"/>
              </a:rPr>
              <a:t>如果是文件夹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就递归调用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r>
              <a:rPr lang="en-US" altLang="zh-CN" b="1" dirty="0">
                <a:sym typeface="+mn-ea"/>
              </a:rPr>
              <a:t>else if (</a:t>
            </a:r>
            <a:r>
              <a:rPr lang="en-US" altLang="zh-CN" b="1" dirty="0" err="1">
                <a:sym typeface="+mn-ea"/>
              </a:rPr>
              <a:t>subFile.isDirectory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i="1" dirty="0" err="1">
                <a:sym typeface="+mn-ea"/>
              </a:rPr>
              <a:t>printJpgFile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subFile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00441" y="723905"/>
            <a:ext cx="35293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字符数组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的拷贝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1505" y="1532255"/>
            <a:ext cx="6374130" cy="441198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23820" y="914751"/>
            <a:ext cx="709040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带缓冲的字符流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BufferedReader&amp;BufferedWriter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7608" y="1585541"/>
            <a:ext cx="7223760" cy="3000821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BufferedReader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方法读取字符时会一次读取若干字符到缓冲区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然后逐个返回给程序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降低读取文件的次数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提高效率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BufferedWriter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write()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方法写出字符时会先写到缓冲区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缓冲区写满时才会写到文件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降低写文件的次数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提高效率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查看源码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字符缓冲区的大小是</a:t>
            </a:r>
            <a:r>
              <a:rPr lang="is-IS" altLang="zh-CN" b="1" dirty="0">
                <a:solidFill>
                  <a:srgbClr val="C00000"/>
                </a:solidFill>
              </a:rPr>
              <a:t>8192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4217" y="2273252"/>
            <a:ext cx="1171074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test1.txt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8714" y="2501853"/>
            <a:ext cx="218172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FileReader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3865" y="2273255"/>
            <a:ext cx="2326105" cy="761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BufferedReader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char[8192]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4217" y="4786865"/>
            <a:ext cx="1171074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test4.txt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8714" y="5015463"/>
            <a:ext cx="218172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FileWriter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3865" y="4786865"/>
            <a:ext cx="2326105" cy="761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char[8192]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BufferedWriter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28332" y="3662407"/>
            <a:ext cx="3240505" cy="49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上下箭头 8"/>
          <p:cNvSpPr/>
          <p:nvPr/>
        </p:nvSpPr>
        <p:spPr>
          <a:xfrm flipH="1">
            <a:off x="5766908" y="3035252"/>
            <a:ext cx="363355" cy="62715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上下箭头 9"/>
          <p:cNvSpPr/>
          <p:nvPr/>
        </p:nvSpPr>
        <p:spPr>
          <a:xfrm flipH="1">
            <a:off x="5758885" y="4159710"/>
            <a:ext cx="363355" cy="62715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4294" y="796365"/>
            <a:ext cx="519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案例</a:t>
            </a:r>
            <a:r>
              <a:rPr kumimoji="1" lang="en-US" altLang="zh-CN" sz="2400" b="1" dirty="0"/>
              <a:t>:</a:t>
            </a:r>
            <a:r>
              <a:rPr kumimoji="1" lang="zh-CN" altLang="en-US" sz="2400" b="1" dirty="0"/>
              <a:t>使用带缓冲的字符流拷贝文件</a:t>
            </a:r>
            <a:endParaRPr kumimoji="1" lang="en-US" altLang="zh-CN" sz="2400" b="1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画图分析</a:t>
            </a:r>
            <a:endParaRPr kumimoji="1" lang="zh-CN" altLang="en-US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7560" y="731520"/>
            <a:ext cx="4251960" cy="1862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0259" y="1115525"/>
            <a:ext cx="7136890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BufferedReader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readLine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()&amp;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BufferedWriter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newLine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0259" y="1753324"/>
            <a:ext cx="7226010" cy="830997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BufferedReader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readLine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方法可以读取一行字符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不包含换行符号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BufferedWriter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newLine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可以输出一个跨平台的换行符号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"\r\n"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575" y="2860675"/>
            <a:ext cx="4857750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9408" y="97762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将文本反转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9690" y="1583055"/>
            <a:ext cx="939863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一个文本文档上的文本反转,第一行和倒数第一行交换,第二行和倒数第二行交换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test1.txt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AAAAA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BBBBB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CCCCC</a:t>
            </a:r>
            <a:b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test2.txt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CCC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BBBBB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AAAAA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359025"/>
            <a:ext cx="46228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6976" y="649090"/>
            <a:ext cx="401263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装饰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(Decorator)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设计模式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290" y="1282065"/>
            <a:ext cx="97878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装饰模式的概念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/>
              <a:t>动态的给一个对象添加一些额外的功能，就增加功能来说，装饰模式比生成子类更为灵活。</a:t>
            </a:r>
            <a:endParaRPr lang="zh-CN" altLang="en-US" sz="1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/>
              <a:t>在不必改变原类文件和使用继承的情况下，动态的扩展一个对象的功能。</a:t>
            </a:r>
            <a:endParaRPr lang="zh-CN" altLang="en-US" sz="1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/>
              <a:t>它是创建一个包装对象，也就是使用装饰来包裹真实的对象。</a:t>
            </a:r>
            <a:endParaRPr lang="zh-CN" altLang="en-US" sz="1400" b="1" dirty="0"/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b="1" dirty="0"/>
              <a:t>		</a:t>
            </a:r>
            <a:endParaRPr lang="zh-CN" alt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适用性</a:t>
            </a:r>
            <a:endParaRPr lang="zh-CN" altLang="en-US" b="1" dirty="0"/>
          </a:p>
          <a:p>
            <a:pPr marL="285750" indent="-285750">
              <a:lnSpc>
                <a:spcPct val="150000"/>
              </a:lnSpc>
            </a:pPr>
            <a:r>
              <a:rPr lang="en-US" altLang="zh-CN" sz="1400" b="1" dirty="0"/>
              <a:t>1. </a:t>
            </a:r>
            <a:r>
              <a:rPr lang="zh-CN" altLang="en-US" sz="1400" b="1" dirty="0"/>
              <a:t>需要扩展一个类的功能，或给一个类添加附加职责。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2. </a:t>
            </a:r>
            <a:r>
              <a:rPr lang="zh-CN" altLang="en-US" sz="1400" b="1" dirty="0"/>
              <a:t>当不能采用生成子类来实现，比如</a:t>
            </a:r>
            <a:r>
              <a:rPr lang="en-US" altLang="zh-CN" sz="1400" b="1" dirty="0"/>
              <a:t>final</a:t>
            </a:r>
            <a:r>
              <a:rPr lang="zh-CN" altLang="en-US" sz="1400" b="1" dirty="0"/>
              <a:t>类</a:t>
            </a:r>
            <a:r>
              <a:rPr lang="zh-CN" altLang="en-US" b="1" dirty="0"/>
              <a:t>	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装饰模式的实现方式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1. </a:t>
            </a:r>
            <a:r>
              <a:rPr lang="zh-CN" altLang="en-US" sz="1400" b="1" dirty="0"/>
              <a:t>装饰对象和真实对象有相同的接口。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2. </a:t>
            </a:r>
            <a:r>
              <a:rPr lang="zh-CN" altLang="en-US" sz="1400" b="1" dirty="0"/>
              <a:t>装饰对象包含一个真实对象的引用（</a:t>
            </a:r>
            <a:r>
              <a:rPr lang="en-US" altLang="zh-CN" sz="1400" b="1" dirty="0"/>
              <a:t>reference</a:t>
            </a:r>
            <a:r>
              <a:rPr lang="zh-CN" altLang="en-US" sz="1400" b="1" dirty="0"/>
              <a:t>）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3. </a:t>
            </a:r>
            <a:r>
              <a:rPr lang="zh-CN" altLang="en-US" sz="1400" b="1" dirty="0"/>
              <a:t>装饰对象的所有方法，内部实现都是通过真实对象的引用来调用，然后实现自己的功能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91608" y="759522"/>
            <a:ext cx="4629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InputStreamReader&amp;OutputStreamWriter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405" y="1261110"/>
            <a:ext cx="1053719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这两个类用于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使用指定的码表读写字符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FileReader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是使用默认码表读取文件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如果需要使用指定码表读取请使用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InputStreamReader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符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编码表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FileWriter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是使用默认码表写出文件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如果需要使用指定码表写入</a:t>
            </a:r>
            <a:r>
              <a:rPr 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OutputStreamWriter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符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编码表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2675890"/>
            <a:ext cx="4585335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03766" y="720320"/>
            <a:ext cx="2146742" cy="5078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编码转换流图解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3767" y="1918655"/>
            <a:ext cx="706055" cy="89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200" dirty="0"/>
              <a:t>utf8.txt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509822" y="2203199"/>
            <a:ext cx="1935685" cy="32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err="1"/>
              <a:t>FileInputStream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445507" y="1918653"/>
            <a:ext cx="1935685" cy="891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err="1"/>
              <a:t>InputStreamReader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Utf-8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381192" y="1634106"/>
            <a:ext cx="1935685" cy="1559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BufferedReader</a:t>
            </a:r>
            <a:endParaRPr kumimoji="1" lang="zh-CN" altLang="en-US" dirty="0"/>
          </a:p>
        </p:txBody>
      </p:sp>
      <p:sp>
        <p:nvSpPr>
          <p:cNvPr id="9" name="上下箭头 8"/>
          <p:cNvSpPr/>
          <p:nvPr/>
        </p:nvSpPr>
        <p:spPr>
          <a:xfrm>
            <a:off x="7298667" y="3193680"/>
            <a:ext cx="324091" cy="13889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3767" y="4867191"/>
            <a:ext cx="706055" cy="89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200" dirty="0" err="1"/>
              <a:t>gbk.txt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509822" y="5151735"/>
            <a:ext cx="1935685" cy="32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err="1"/>
              <a:t>FileOutStream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445507" y="4867189"/>
            <a:ext cx="1935685" cy="891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err="1"/>
              <a:t>OutputStreamWriter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 err="1"/>
              <a:t>gbk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381192" y="4582642"/>
            <a:ext cx="1935685" cy="1559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BufferedWriter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39489" y="1000443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获取文本上字符出现的次数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78128" y="829141"/>
            <a:ext cx="308930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(5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！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-5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个乘阶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7716" y="1502068"/>
            <a:ext cx="7086600" cy="34150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递归做为一种算法,在程序设计语言中广泛应用。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递归：就方法内部调用自己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递归的弊端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不能调用次数过多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容易导致栈内存溢出</a:t>
            </a:r>
            <a:endParaRPr lang="zh-CN" altLang="en-US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递归的好处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不用知道循环次数</a:t>
            </a:r>
            <a:endParaRPr lang="zh-CN" altLang="en-US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构造方法是否可以递归调用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/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构造方法不能使用递归调用</a:t>
            </a:r>
            <a:endParaRPr lang="zh-CN" altLang="en-US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递归调用是否必须有返回值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不一定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可以有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也可以没有</a:t>
            </a:r>
            <a:r>
              <a:rPr lang="en-US" altLang="zh-CN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0" y="1501775"/>
            <a:ext cx="2984500" cy="80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05" y="2990850"/>
            <a:ext cx="372745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86290" y="2809436"/>
            <a:ext cx="5939446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p>
            <a:r>
              <a:rPr lang="zh-CN" altLang="en-US" sz="5400" dirty="0"/>
              <a:t>Java语言基础-IO流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13815" y="1678266"/>
            <a:ext cx="72771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printFilesInDir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(File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dir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File[] 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dir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.listFiles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(File 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: 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.isDirectory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printFilesInDir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da-DK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da-DK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r>
              <a:rPr lang="da-DK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else</a:t>
            </a:r>
            <a:r>
              <a:rPr lang="da-DK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		</a:t>
            </a:r>
            <a:r>
              <a:rPr lang="da-DK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da-DK" altLang="zh-CN" sz="12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da-DK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</a:t>
            </a:r>
            <a:r>
              <a:rPr lang="da-DK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da-DK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da-DK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da-DK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da-DK" altLang="zh-CN" sz="1600" b="1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da-DK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.getAbsolutePath</a:t>
            </a:r>
            <a:r>
              <a:rPr lang="da-DK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());</a:t>
            </a:r>
            <a:endParaRPr lang="da-DK" altLang="zh-CN" sz="20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da-DK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da-DK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da-DK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da-DK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da-DK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da-DK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3816" y="96075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文件目录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8954" y="1167465"/>
            <a:ext cx="7633503" cy="461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从键盘输入接收一个文件夹路径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打印出该文件夹下所有的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.jpg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文件名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6208" y="66719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7433" y="1253301"/>
            <a:ext cx="7075503" cy="46386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概念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FileReader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读取字符流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FileWiter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写入字符流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字符流的拷贝</a:t>
            </a:r>
            <a:endParaRPr kumimoji="1"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使用字符流的场景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自定义字符数组的拷贝</a:t>
            </a:r>
            <a:endParaRPr kumimoji="1"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带缓冲的字符流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BufferedReader&amp;BufferedWriter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使用带缓冲的字符流拷贝文件 </a:t>
            </a:r>
            <a:endParaRPr kumimoji="1"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BufferedReader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readLine</a:t>
            </a:r>
            <a:r>
              <a:rPr kumimoji="1"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()&amp;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BufferedWriter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newLine</a:t>
            </a:r>
            <a:r>
              <a:rPr kumimoji="1"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将文本反转 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装饰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(Decorator)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设计模式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使用指定的码表读写字符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编码转换流图解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03728" y="107549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3729" y="1537161"/>
            <a:ext cx="7075503" cy="1915909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获取文本上字符出现的次数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(5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-5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个乘阶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文件目录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从键盘输入接收一个文件夹路径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打印出该文件夹下所有的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.jpg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文件名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43018" y="1513431"/>
            <a:ext cx="7496628" cy="3830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字符流是什么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字符流是可以直接读写字符的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字符流读取字符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就要先读取到字节数据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然后转为字符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写入字符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需要把字符转为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再写出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Writer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两大派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开发中使用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它们的子类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FileReader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读取字符流类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FileWrite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写入字符流类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3018" y="667415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6500" y="1537335"/>
            <a:ext cx="9602470" cy="299974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FileReader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读取一个文本数据（知识点）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方法是读取字符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char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一个字符可能占用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个字节，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个字节，或者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占用字节个的数根据</a:t>
            </a:r>
            <a:r>
              <a:rPr lang="zh-CN" altLang="en-US" sz="15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码表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决定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(ASCII:1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字节，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GBK:2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 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unicode:3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表示字节，假如读取到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个字节，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个字节，前个两个字节可以补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GBK,unicode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中，中文的字符的第一个字节都是负数，所以知道怎么去读取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读取的方式与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字节流差不多，会用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，就会用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FileReader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6245" y="783586"/>
            <a:ext cx="3762568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FileReader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读取字符流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54226" y="1777000"/>
            <a:ext cx="7296859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API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FileWriter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FileWrite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写入数据（知识点）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其实内部是通过一个字符数组缓冲区写入文件</a:t>
            </a:r>
            <a:endParaRPr lang="zh-CN" altLang="en-US" b="1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内部方法，创建一个字符串长度的字符数组缓存区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4225" y="1022981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FileWiter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写入字符流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705" y="3648710"/>
            <a:ext cx="33464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172" y="1542233"/>
            <a:ext cx="7141031" cy="422365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504172" y="740406"/>
            <a:ext cx="314701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字符流的拷贝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24347" y="943927"/>
            <a:ext cx="2993127" cy="6463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使用字符流的场景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655445"/>
            <a:ext cx="5441315" cy="2423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宽屏</PresentationFormat>
  <Paragraphs>184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130</cp:revision>
  <dcterms:created xsi:type="dcterms:W3CDTF">2015-05-05T08:02:00Z</dcterms:created>
  <dcterms:modified xsi:type="dcterms:W3CDTF">2018-02-08T12:10:03Z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