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0" r:id="rId3"/>
    <p:sldId id="262" r:id="rId4"/>
    <p:sldId id="263" r:id="rId5"/>
    <p:sldId id="264" r:id="rId6"/>
    <p:sldId id="265" r:id="rId7"/>
    <p:sldId id="266" r:id="rId8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5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java.io.ByteArrayOutputStream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java.io.FileInputStream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java.io.IOException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throws </a:t>
            </a:r>
            <a:r>
              <a:rPr lang="en-US" altLang="zh-CN" b="1" dirty="0" err="1">
                <a:sym typeface="+mn-ea"/>
              </a:rPr>
              <a:t>IOException</a:t>
            </a:r>
            <a:r>
              <a:rPr lang="en-US" altLang="zh-CN" b="1" dirty="0">
                <a:sym typeface="+mn-ea"/>
              </a:rPr>
              <a:t>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FileInputStream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fis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FileInputStream</a:t>
            </a:r>
            <a:r>
              <a:rPr lang="en-US" altLang="zh-CN" b="1" dirty="0">
                <a:sym typeface="+mn-ea"/>
              </a:rPr>
              <a:t>("</a:t>
            </a:r>
            <a:r>
              <a:rPr lang="en-US" altLang="zh-CN" b="1" dirty="0" err="1">
                <a:sym typeface="+mn-ea"/>
              </a:rPr>
              <a:t>a.txt</a:t>
            </a:r>
            <a:r>
              <a:rPr lang="en-US" altLang="zh-CN" b="1" dirty="0">
                <a:sym typeface="+mn-ea"/>
              </a:rPr>
              <a:t>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ByteArrayOutputStream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baos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ByteArrayOutputStream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byte[] </a:t>
            </a:r>
            <a:r>
              <a:rPr lang="en-US" altLang="zh-CN" b="1" dirty="0" err="1">
                <a:sym typeface="+mn-ea"/>
              </a:rPr>
              <a:t>arr</a:t>
            </a:r>
            <a:r>
              <a:rPr lang="en-US" altLang="zh-CN" b="1" dirty="0">
                <a:sym typeface="+mn-ea"/>
              </a:rPr>
              <a:t> = new byte[5];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len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while</a:t>
            </a:r>
            <a:r>
              <a:rPr lang="en-US" altLang="zh-CN" b="1" dirty="0">
                <a:sym typeface="+mn-ea"/>
              </a:rPr>
              <a:t>((</a:t>
            </a:r>
            <a:r>
              <a:rPr lang="en-US" altLang="zh-CN" b="1" dirty="0" err="1">
                <a:sym typeface="+mn-ea"/>
              </a:rPr>
              <a:t>len</a:t>
            </a:r>
            <a:r>
              <a:rPr lang="en-US" altLang="zh-CN" b="1" dirty="0">
                <a:sym typeface="+mn-ea"/>
              </a:rPr>
              <a:t> = </a:t>
            </a:r>
            <a:r>
              <a:rPr lang="en-US" altLang="zh-CN" b="1" dirty="0" err="1">
                <a:sym typeface="+mn-ea"/>
              </a:rPr>
              <a:t>fis.read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arr</a:t>
            </a:r>
            <a:r>
              <a:rPr lang="en-US" altLang="zh-CN" b="1" dirty="0">
                <a:sym typeface="+mn-ea"/>
              </a:rPr>
              <a:t>)) != -1)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通过字节缓冲数组写入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baos.write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arr</a:t>
            </a:r>
            <a:r>
              <a:rPr lang="en-US" altLang="zh-CN" dirty="0">
                <a:sym typeface="+mn-ea"/>
              </a:rPr>
              <a:t>, 0, </a:t>
            </a:r>
            <a:r>
              <a:rPr lang="en-US" altLang="zh-CN" dirty="0" err="1">
                <a:sym typeface="+mn-ea"/>
              </a:rPr>
              <a:t>len</a:t>
            </a:r>
            <a:r>
              <a:rPr lang="en-US" altLang="zh-CN" dirty="0">
                <a:sym typeface="+mn-ea"/>
              </a:rPr>
              <a:t>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(new String(arr,0,len));//?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baos</a:t>
            </a:r>
            <a:r>
              <a:rPr lang="en-US" altLang="zh-CN" b="1" i="1" dirty="0">
                <a:sym typeface="+mn-ea"/>
              </a:rPr>
              <a:t>);//</a:t>
            </a:r>
            <a:r>
              <a:rPr lang="zh-CN" altLang="en-US" b="1" i="1" dirty="0">
                <a:sym typeface="+mn-ea"/>
              </a:rPr>
              <a:t>内部会调用</a:t>
            </a:r>
            <a:endParaRPr lang="zh-CN" alt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fis.close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throws </a:t>
            </a:r>
            <a:r>
              <a:rPr lang="en-US" altLang="zh-CN" b="1" dirty="0" err="1">
                <a:sym typeface="+mn-ea"/>
              </a:rPr>
              <a:t>IOException</a:t>
            </a:r>
            <a:r>
              <a:rPr lang="en-US" altLang="zh-CN" b="1" dirty="0">
                <a:sym typeface="+mn-ea"/>
              </a:rPr>
              <a:t>, </a:t>
            </a:r>
            <a:r>
              <a:rPr lang="en-US" altLang="zh-CN" b="1" dirty="0" err="1">
                <a:sym typeface="+mn-ea"/>
              </a:rPr>
              <a:t>ClassNotFoundException</a:t>
            </a:r>
            <a:r>
              <a:rPr lang="en-US" altLang="zh-CN" b="1" dirty="0">
                <a:sym typeface="+mn-ea"/>
              </a:rPr>
              <a:t>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FileInputStream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fis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FileInputStream</a:t>
            </a:r>
            <a:r>
              <a:rPr lang="en-US" altLang="zh-CN" b="1" dirty="0">
                <a:sym typeface="+mn-ea"/>
              </a:rPr>
              <a:t>("</a:t>
            </a:r>
            <a:r>
              <a:rPr lang="en-US" altLang="zh-CN" b="1" dirty="0" err="1">
                <a:sym typeface="+mn-ea"/>
              </a:rPr>
              <a:t>object.data</a:t>
            </a:r>
            <a:r>
              <a:rPr lang="en-US" altLang="zh-CN" b="1" dirty="0">
                <a:sym typeface="+mn-ea"/>
              </a:rPr>
              <a:t>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ObjectInputStream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ois</a:t>
            </a:r>
            <a:r>
              <a:rPr lang="en-US" altLang="zh-CN" u="sng" dirty="0">
                <a:sym typeface="+mn-ea"/>
              </a:rPr>
              <a:t> = </a:t>
            </a:r>
            <a:r>
              <a:rPr lang="en-US" altLang="zh-CN" b="1" u="sng" dirty="0">
                <a:sym typeface="+mn-ea"/>
              </a:rPr>
              <a:t>new </a:t>
            </a:r>
            <a:r>
              <a:rPr lang="en-US" altLang="zh-CN" b="1" u="sng" dirty="0" err="1">
                <a:sym typeface="+mn-ea"/>
              </a:rPr>
              <a:t>ObjectInputStream</a:t>
            </a:r>
            <a:r>
              <a:rPr lang="en-US" altLang="zh-CN" b="1" u="sng" dirty="0">
                <a:sym typeface="+mn-ea"/>
              </a:rPr>
              <a:t>(</a:t>
            </a:r>
            <a:r>
              <a:rPr lang="en-US" altLang="zh-CN" b="1" u="sng" dirty="0" err="1">
                <a:sym typeface="+mn-ea"/>
              </a:rPr>
              <a:t>fis</a:t>
            </a:r>
            <a:r>
              <a:rPr lang="en-US" altLang="zh-CN" b="1" u="sng" dirty="0">
                <a:sym typeface="+mn-ea"/>
              </a:rPr>
              <a:t>);</a:t>
            </a:r>
            <a:endParaRPr lang="en-US" altLang="zh-CN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Student s1 = (Student) </a:t>
            </a:r>
            <a:r>
              <a:rPr lang="en-US" altLang="zh-CN" dirty="0" err="1">
                <a:sym typeface="+mn-ea"/>
              </a:rPr>
              <a:t>ois.readObject</a:t>
            </a:r>
            <a:r>
              <a:rPr lang="en-US" altLang="zh-CN" dirty="0">
                <a:sym typeface="+mn-ea"/>
              </a:rPr>
              <a:t>();//</a:t>
            </a:r>
            <a:r>
              <a:rPr lang="zh-CN" altLang="en-US" dirty="0">
                <a:sym typeface="+mn-ea"/>
              </a:rPr>
              <a:t>读取第一个对象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Student</a:t>
            </a:r>
            <a:r>
              <a:rPr lang="en-US" altLang="zh-CN" dirty="0">
                <a:sym typeface="+mn-ea"/>
              </a:rPr>
              <a:t> s2 = (</a:t>
            </a:r>
            <a:r>
              <a:rPr lang="en-US" altLang="zh-CN" dirty="0" err="1">
                <a:sym typeface="+mn-ea"/>
              </a:rPr>
              <a:t>Student</a:t>
            </a:r>
            <a:r>
              <a:rPr lang="en-US" altLang="zh-CN" dirty="0">
                <a:sym typeface="+mn-ea"/>
              </a:rPr>
              <a:t>) </a:t>
            </a:r>
            <a:r>
              <a:rPr lang="en-US" altLang="zh-CN" dirty="0" err="1">
                <a:sym typeface="+mn-ea"/>
              </a:rPr>
              <a:t>ois.readObject</a:t>
            </a:r>
            <a:r>
              <a:rPr lang="en-US" altLang="zh-CN" dirty="0">
                <a:sym typeface="+mn-ea"/>
              </a:rPr>
              <a:t>();//</a:t>
            </a:r>
            <a:r>
              <a:rPr lang="zh-CN" altLang="en-US" dirty="0">
                <a:sym typeface="+mn-ea"/>
              </a:rPr>
              <a:t>读取第二个对象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(s1);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(s2);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en-US" altLang="zh-CN" dirty="0" err="1">
                <a:sym typeface="+mn-ea"/>
              </a:rPr>
              <a:t>EOFException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末尾异常，已经没有数据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Student </a:t>
            </a:r>
            <a:r>
              <a:rPr lang="en-US" altLang="zh-CN" u="sng" dirty="0">
                <a:sym typeface="+mn-ea"/>
              </a:rPr>
              <a:t>s3 = (Student) </a:t>
            </a:r>
            <a:r>
              <a:rPr lang="en-US" altLang="zh-CN" u="sng" dirty="0" err="1">
                <a:sym typeface="+mn-ea"/>
              </a:rPr>
              <a:t>ois.readObject</a:t>
            </a:r>
            <a:r>
              <a:rPr lang="en-US" altLang="zh-CN" u="sng" dirty="0">
                <a:sym typeface="+mn-ea"/>
              </a:rPr>
              <a:t>();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test1() throws </a:t>
            </a:r>
            <a:r>
              <a:rPr lang="en-US" altLang="zh-CN" b="1" dirty="0" err="1">
                <a:sym typeface="+mn-ea"/>
              </a:rPr>
              <a:t>FileNotFoundException</a:t>
            </a:r>
            <a:r>
              <a:rPr lang="en-US" altLang="zh-CN" b="1" dirty="0">
                <a:sym typeface="+mn-ea"/>
              </a:rPr>
              <a:t>, </a:t>
            </a:r>
            <a:r>
              <a:rPr lang="en-US" altLang="zh-CN" b="1" dirty="0" err="1">
                <a:sym typeface="+mn-ea"/>
              </a:rPr>
              <a:t>IOException</a:t>
            </a:r>
            <a:r>
              <a:rPr lang="en-US" altLang="zh-CN" b="1" dirty="0">
                <a:sym typeface="+mn-ea"/>
              </a:rPr>
              <a:t>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两个学生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Student s1 = </a:t>
            </a:r>
            <a:r>
              <a:rPr lang="en-US" altLang="zh-CN" b="1" dirty="0">
                <a:sym typeface="+mn-ea"/>
              </a:rPr>
              <a:t>new Student("</a:t>
            </a:r>
            <a:r>
              <a:rPr lang="zh-CN" altLang="en-US" b="1" dirty="0">
                <a:sym typeface="+mn-ea"/>
              </a:rPr>
              <a:t>张三</a:t>
            </a:r>
            <a:r>
              <a:rPr lang="en-US" altLang="zh-CN" b="1" dirty="0">
                <a:sym typeface="+mn-ea"/>
              </a:rPr>
              <a:t>", 28);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Student s2 = </a:t>
            </a:r>
            <a:r>
              <a:rPr lang="en-US" altLang="zh-CN" b="1" dirty="0">
                <a:sym typeface="+mn-ea"/>
              </a:rPr>
              <a:t>new Student("</a:t>
            </a:r>
            <a:r>
              <a:rPr lang="zh-CN" altLang="en-US" b="1" dirty="0">
                <a:sym typeface="+mn-ea"/>
              </a:rPr>
              <a:t>李四</a:t>
            </a:r>
            <a:r>
              <a:rPr lang="en-US" altLang="zh-CN" b="1" dirty="0">
                <a:sym typeface="+mn-ea"/>
              </a:rPr>
              <a:t>", 38);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对象输出流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直接把对象写入一个文件中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FileOutputStream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fos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FileOutputStream</a:t>
            </a:r>
            <a:r>
              <a:rPr lang="en-US" altLang="zh-CN" b="1" dirty="0">
                <a:sym typeface="+mn-ea"/>
              </a:rPr>
              <a:t>("</a:t>
            </a:r>
            <a:r>
              <a:rPr lang="en-US" altLang="zh-CN" b="1" dirty="0" err="1">
                <a:sym typeface="+mn-ea"/>
              </a:rPr>
              <a:t>object.data</a:t>
            </a:r>
            <a:r>
              <a:rPr lang="en-US" altLang="zh-CN" b="1" dirty="0">
                <a:sym typeface="+mn-ea"/>
              </a:rPr>
              <a:t>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ObjectOutputStream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oos</a:t>
            </a:r>
            <a:r>
              <a:rPr lang="en-US" altLang="zh-CN" u="sng" dirty="0">
                <a:sym typeface="+mn-ea"/>
              </a:rPr>
              <a:t> = </a:t>
            </a:r>
            <a:r>
              <a:rPr lang="en-US" altLang="zh-CN" b="1" u="sng" dirty="0">
                <a:sym typeface="+mn-ea"/>
              </a:rPr>
              <a:t>new </a:t>
            </a:r>
            <a:r>
              <a:rPr lang="en-US" altLang="zh-CN" b="1" u="sng" dirty="0" err="1">
                <a:sym typeface="+mn-ea"/>
              </a:rPr>
              <a:t>ObjectOutputStream</a:t>
            </a:r>
            <a:r>
              <a:rPr lang="en-US" altLang="zh-CN" b="1" u="sng" dirty="0">
                <a:sym typeface="+mn-ea"/>
              </a:rPr>
              <a:t>(</a:t>
            </a:r>
            <a:r>
              <a:rPr lang="en-US" altLang="zh-CN" b="1" u="sng" dirty="0" err="1">
                <a:sym typeface="+mn-ea"/>
              </a:rPr>
              <a:t>fos</a:t>
            </a:r>
            <a:r>
              <a:rPr lang="en-US" altLang="zh-CN" b="1" u="sng" dirty="0">
                <a:sym typeface="+mn-ea"/>
              </a:rPr>
              <a:t>);</a:t>
            </a:r>
            <a:endParaRPr lang="en-US" altLang="zh-CN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oos.writeObject</a:t>
            </a:r>
            <a:r>
              <a:rPr lang="en-US" altLang="zh-CN" dirty="0">
                <a:sym typeface="+mn-ea"/>
              </a:rPr>
              <a:t>(s1);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oos.writeObject</a:t>
            </a:r>
            <a:r>
              <a:rPr lang="en-US" altLang="zh-CN" dirty="0">
                <a:sym typeface="+mn-ea"/>
              </a:rPr>
              <a:t>(s2);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static void test2() throws </a:t>
            </a:r>
            <a:r>
              <a:rPr lang="en-US" altLang="zh-CN" b="1" dirty="0" err="1">
                <a:sym typeface="+mn-ea"/>
              </a:rPr>
              <a:t>FileNotFoundException</a:t>
            </a:r>
            <a:r>
              <a:rPr lang="en-US" altLang="zh-CN" b="1" dirty="0">
                <a:sym typeface="+mn-ea"/>
              </a:rPr>
              <a:t>, </a:t>
            </a:r>
            <a:r>
              <a:rPr lang="en-US" altLang="zh-CN" b="1" dirty="0" err="1">
                <a:sym typeface="+mn-ea"/>
              </a:rPr>
              <a:t>IOException</a:t>
            </a:r>
            <a:r>
              <a:rPr lang="en-US" altLang="zh-CN" b="1" dirty="0">
                <a:sym typeface="+mn-ea"/>
              </a:rPr>
              <a:t>, </a:t>
            </a:r>
            <a:r>
              <a:rPr lang="en-US" altLang="zh-CN" b="1" dirty="0" err="1">
                <a:sym typeface="+mn-ea"/>
              </a:rPr>
              <a:t>ClassNotFoundException</a:t>
            </a:r>
            <a:r>
              <a:rPr lang="en-US" altLang="zh-CN" b="1" dirty="0">
                <a:sym typeface="+mn-ea"/>
              </a:rPr>
              <a:t>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FileInputStream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fis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FileInputStream</a:t>
            </a:r>
            <a:r>
              <a:rPr lang="en-US" altLang="zh-CN" b="1" dirty="0">
                <a:sym typeface="+mn-ea"/>
              </a:rPr>
              <a:t>("</a:t>
            </a:r>
            <a:r>
              <a:rPr lang="en-US" altLang="zh-CN" b="1" dirty="0" err="1">
                <a:sym typeface="+mn-ea"/>
              </a:rPr>
              <a:t>object.data</a:t>
            </a:r>
            <a:r>
              <a:rPr lang="en-US" altLang="zh-CN" b="1" dirty="0">
                <a:sym typeface="+mn-ea"/>
              </a:rPr>
              <a:t>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ObjectInputStream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ois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ObjectInputStream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fis</a:t>
            </a:r>
            <a:r>
              <a:rPr lang="en-US" altLang="zh-CN" b="1" dirty="0">
                <a:sym typeface="+mn-ea"/>
              </a:rPr>
              <a:t>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List&lt;Student&gt; list = </a:t>
            </a:r>
            <a:r>
              <a:rPr lang="en-US" altLang="zh-CN" u="sng" dirty="0">
                <a:sym typeface="+mn-ea"/>
              </a:rPr>
              <a:t>(List&lt;Student&gt;) </a:t>
            </a:r>
            <a:r>
              <a:rPr lang="en-US" altLang="zh-CN" u="sng" dirty="0" err="1">
                <a:sym typeface="+mn-ea"/>
              </a:rPr>
              <a:t>ois.readObject</a:t>
            </a:r>
            <a:r>
              <a:rPr lang="en-US" altLang="zh-CN" u="sng" dirty="0">
                <a:sym typeface="+mn-ea"/>
              </a:rPr>
              <a:t>();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(list);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for(Student </a:t>
            </a:r>
            <a:r>
              <a:rPr lang="en-US" altLang="zh-CN" b="1" dirty="0" err="1">
                <a:sym typeface="+mn-ea"/>
              </a:rPr>
              <a:t>stu</a:t>
            </a:r>
            <a:r>
              <a:rPr lang="en-US" altLang="zh-CN" b="1" dirty="0">
                <a:sym typeface="+mn-ea"/>
              </a:rPr>
              <a:t> : list){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stu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ois.close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test1() throws </a:t>
            </a:r>
            <a:r>
              <a:rPr lang="en-US" altLang="zh-CN" b="1" dirty="0" err="1">
                <a:sym typeface="+mn-ea"/>
              </a:rPr>
              <a:t>FileNotFoundException</a:t>
            </a:r>
            <a:r>
              <a:rPr lang="en-US" altLang="zh-CN" b="1" dirty="0">
                <a:sym typeface="+mn-ea"/>
              </a:rPr>
              <a:t>, </a:t>
            </a:r>
            <a:r>
              <a:rPr lang="en-US" altLang="zh-CN" b="1" dirty="0" err="1">
                <a:sym typeface="+mn-ea"/>
              </a:rPr>
              <a:t>IOException</a:t>
            </a:r>
            <a:r>
              <a:rPr lang="en-US" altLang="zh-CN" b="1" dirty="0">
                <a:sym typeface="+mn-ea"/>
              </a:rPr>
              <a:t>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//3</a:t>
            </a:r>
            <a:r>
              <a:rPr lang="zh-CN" altLang="en-US" dirty="0">
                <a:sym typeface="+mn-ea"/>
              </a:rPr>
              <a:t>个学生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Student s1 = </a:t>
            </a:r>
            <a:r>
              <a:rPr lang="en-US" altLang="zh-CN" b="1" dirty="0">
                <a:sym typeface="+mn-ea"/>
              </a:rPr>
              <a:t>new Student("</a:t>
            </a:r>
            <a:r>
              <a:rPr lang="zh-CN" altLang="en-US" b="1" dirty="0">
                <a:sym typeface="+mn-ea"/>
              </a:rPr>
              <a:t>张三</a:t>
            </a:r>
            <a:r>
              <a:rPr lang="en-US" altLang="zh-CN" b="1" dirty="0">
                <a:sym typeface="+mn-ea"/>
              </a:rPr>
              <a:t>", 28);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Student s2 = </a:t>
            </a:r>
            <a:r>
              <a:rPr lang="en-US" altLang="zh-CN" b="1" dirty="0">
                <a:sym typeface="+mn-ea"/>
              </a:rPr>
              <a:t>new Student("</a:t>
            </a:r>
            <a:r>
              <a:rPr lang="zh-CN" altLang="en-US" b="1" dirty="0">
                <a:sym typeface="+mn-ea"/>
              </a:rPr>
              <a:t>李四</a:t>
            </a:r>
            <a:r>
              <a:rPr lang="en-US" altLang="zh-CN" b="1" dirty="0">
                <a:sym typeface="+mn-ea"/>
              </a:rPr>
              <a:t>", 38);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Student s3 = </a:t>
            </a:r>
            <a:r>
              <a:rPr lang="en-US" altLang="zh-CN" b="1" dirty="0">
                <a:sym typeface="+mn-ea"/>
              </a:rPr>
              <a:t>new Student("</a:t>
            </a:r>
            <a:r>
              <a:rPr lang="zh-CN" altLang="en-US" b="1" dirty="0">
                <a:sym typeface="+mn-ea"/>
              </a:rPr>
              <a:t>王五</a:t>
            </a:r>
            <a:r>
              <a:rPr lang="en-US" altLang="zh-CN" b="1" dirty="0">
                <a:sym typeface="+mn-ea"/>
              </a:rPr>
              <a:t>", 38);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List&lt;Student&gt; list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ArrayList</a:t>
            </a:r>
            <a:r>
              <a:rPr lang="en-US" altLang="zh-CN" b="1" dirty="0">
                <a:sym typeface="+mn-ea"/>
              </a:rPr>
              <a:t>&lt;&gt;();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(s1);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(s2);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(s3);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对象输出流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直接把对象写入一个文件中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FileOutputStream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fos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FileOutputStream</a:t>
            </a:r>
            <a:r>
              <a:rPr lang="en-US" altLang="zh-CN" b="1" dirty="0">
                <a:sym typeface="+mn-ea"/>
              </a:rPr>
              <a:t>("</a:t>
            </a:r>
            <a:r>
              <a:rPr lang="en-US" altLang="zh-CN" b="1" dirty="0" err="1">
                <a:sym typeface="+mn-ea"/>
              </a:rPr>
              <a:t>object.data</a:t>
            </a:r>
            <a:r>
              <a:rPr lang="en-US" altLang="zh-CN" b="1" dirty="0">
                <a:sym typeface="+mn-ea"/>
              </a:rPr>
              <a:t>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ObjectOutputStream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oos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ObjectOutputStream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fos</a:t>
            </a:r>
            <a:r>
              <a:rPr lang="en-US" altLang="zh-CN" b="1" dirty="0">
                <a:sym typeface="+mn-ea"/>
              </a:rPr>
              <a:t>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oos.writeObject</a:t>
            </a:r>
            <a:r>
              <a:rPr lang="en-US" altLang="zh-CN" dirty="0">
                <a:sym typeface="+mn-ea"/>
              </a:rPr>
              <a:t>(list);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oos.close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  <p:pic>
        <p:nvPicPr>
          <p:cNvPr id="2" name="图片 1" descr="18783385683762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0" y="-15875"/>
            <a:ext cx="12263755" cy="689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885" y="4443730"/>
            <a:ext cx="1513205" cy="177609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54270" y="58515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郭永峰 </a:t>
            </a:r>
            <a:r>
              <a:rPr lang="en-US" altLang="zh-CN" b="1"/>
              <a:t>IT </a:t>
            </a:r>
            <a:r>
              <a:rPr lang="zh-CN" altLang="en-US" b="1"/>
              <a:t>教育工作室</a:t>
            </a:r>
            <a:endParaRPr lang="zh-CN" alt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68954374220271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85" y="3810"/>
            <a:ext cx="12181840" cy="684911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61899138011731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" y="-3810"/>
            <a:ext cx="12169775" cy="684276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67820985499926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-1270"/>
            <a:ext cx="12213590" cy="68668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710107691380694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" y="-11430"/>
            <a:ext cx="12181840" cy="684911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8415554357137367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0"/>
            <a:ext cx="12183745" cy="685038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15" y="-3810"/>
            <a:ext cx="12218035" cy="68694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lib.csdn.net/base/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14279" y="705155"/>
            <a:ext cx="4320413" cy="646331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打印流的概述和特点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(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4278" y="1541319"/>
            <a:ext cx="7008051" cy="216852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什么是打印流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该流可以很方便的将对象的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toString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结果输出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并且自动加上换行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而且可以使用自动刷出的模式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System.out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就是一个</a:t>
            </a:r>
            <a:r>
              <a:rPr lang="en-US" altLang="zh-CN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PrintStream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其默认向控制台输出信息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PrintStream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PrintWriter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分别是打印的字节流和字符流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7130" y="4099560"/>
            <a:ext cx="4781550" cy="1949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4099560"/>
            <a:ext cx="4695825" cy="12750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70492" y="1018024"/>
            <a:ext cx="4512774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标准输入输出流概述和输出语句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0305" y="1823085"/>
            <a:ext cx="9351645" cy="175323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System.in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InputStream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标准输入流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默认可以从键盘输入读取字节数据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System.out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PrintStream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标准输出流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默认可以向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Console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中输出字符和字节数据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19835" y="1402715"/>
            <a:ext cx="9340850" cy="216852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随机访问流概述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RandomAccessFile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概述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RandomAccessFile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类不属于流，是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Object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类的子类。但它融合了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InputStream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OutputStream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的功能。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支持对随机访问文件的读取和写入。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20153" y="699791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随机访问流概述和读写数据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1610" y="3934460"/>
            <a:ext cx="5073650" cy="18732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12735" y="728346"/>
            <a:ext cx="5397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DataOutputStream&amp;DataInputStream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2825" y="1356360"/>
            <a:ext cx="9588500" cy="161480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什么是数据输入输出流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DataInputStream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DataOutputStream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可以按照基本数据类型大小读写数据 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例如按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Long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大小写出一个数字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写出时该数据占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字节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读取的时候也可以按照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Long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类型读取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一次读取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个字节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825" y="3155950"/>
            <a:ext cx="4679950" cy="2901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265" y="3646170"/>
            <a:ext cx="5481955" cy="17411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61440" y="1465580"/>
            <a:ext cx="9545955" cy="424624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Properties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的概述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Properties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类表示了一个持久的属性集。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Properties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可保存在流中或从流中加载。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属性列表中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每个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键及其对应值都是一个字符串。 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Properties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load()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store()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Object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setProperty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(String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key,String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value)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String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getProperty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(String key)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Enumeration&lt;String&gt;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stringPropertyNames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61734" y="746664"/>
            <a:ext cx="8194431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Properties</a:t>
            </a:r>
            <a:r>
              <a:rPr lang="zh-CN" altLang="en-US" sz="2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的概述和作为</a:t>
            </a:r>
            <a:r>
              <a:rPr lang="en-US" altLang="zh-CN" sz="2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Map</a:t>
            </a:r>
            <a:r>
              <a:rPr lang="zh-CN" altLang="en-US" sz="2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集合的使用</a:t>
            </a:r>
            <a:endParaRPr lang="en-US" altLang="zh-CN" sz="2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6360" y="1757680"/>
            <a:ext cx="3785870" cy="2157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360" y="4347845"/>
            <a:ext cx="3785870" cy="12134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4120" y="1025525"/>
            <a:ext cx="1824355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00223" y="455736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大纲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0224" y="1004775"/>
            <a:ext cx="5966460" cy="489267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SequenceInputStream 序列流（了解）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序列流整合多个字节流（了解）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ByteArrayOutputStream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字节数组输出流（掌握）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面试题：找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bug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（掌握）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ObjecOutputStream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&amp; 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ObjecInputStream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对象操作流（了解）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对象操作流优化（了解）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Serializable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接口的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ID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（了解）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打印流的概述和特点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标准输入输出流概述和输出语句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随机访问流概述和读写数据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DataOutputStream&amp;DataInputStream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数据输入输出流 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Properties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的概述和作为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Map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集合的使【掌握】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85510" y="901235"/>
            <a:ext cx="3510898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SequenceInputStream 序列流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5215" y="1437005"/>
            <a:ext cx="9992995" cy="175323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/>
              <a:t>什么是序列流</a:t>
            </a:r>
            <a:endParaRPr lang="zh-CN" altLang="en-US" sz="1400" b="1" dirty="0"/>
          </a:p>
          <a:p>
            <a:pPr>
              <a:lnSpc>
                <a:spcPct val="150000"/>
              </a:lnSpc>
            </a:pPr>
            <a:r>
              <a:rPr lang="zh-CN" altLang="en-US" sz="1200" b="1" dirty="0"/>
              <a:t>序列流可以把多个字节输入流整合成一个</a:t>
            </a:r>
            <a:r>
              <a:rPr lang="en-US" altLang="zh-CN" sz="1200" b="1" dirty="0"/>
              <a:t>, </a:t>
            </a:r>
            <a:r>
              <a:rPr lang="zh-CN" altLang="en-US" sz="1200" b="1" dirty="0"/>
              <a:t>从序列流中读取数据时</a:t>
            </a:r>
            <a:r>
              <a:rPr lang="en-US" altLang="zh-CN" sz="1200" b="1" dirty="0"/>
              <a:t>, </a:t>
            </a:r>
            <a:r>
              <a:rPr lang="zh-CN" altLang="en-US" sz="1200" b="1" dirty="0"/>
              <a:t>将从被整合的第一个流开始读</a:t>
            </a:r>
            <a:r>
              <a:rPr lang="en-US" altLang="zh-CN" sz="1200" b="1" dirty="0"/>
              <a:t>, </a:t>
            </a:r>
            <a:r>
              <a:rPr lang="zh-CN" altLang="en-US" sz="1200" b="1" dirty="0"/>
              <a:t>读完一个之后继续读第二个</a:t>
            </a:r>
            <a:r>
              <a:rPr lang="en-US" altLang="zh-CN" sz="1200" b="1" dirty="0"/>
              <a:t>, </a:t>
            </a:r>
            <a:r>
              <a:rPr lang="zh-CN" altLang="en-US" sz="1200" b="1" dirty="0"/>
              <a:t>以此类推</a:t>
            </a:r>
            <a:r>
              <a:rPr lang="en-US" altLang="zh-CN" sz="1200" b="1" dirty="0"/>
              <a:t>.</a:t>
            </a:r>
            <a:endParaRPr lang="en-US" altLang="zh-CN" sz="12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/>
              <a:t>案例：使用字节流把两个件数据写到另一个文件</a:t>
            </a:r>
            <a:endParaRPr lang="zh-CN" altLang="en-US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/>
              <a:t>案例：使用序列流把两个件数据写到另一个文件</a:t>
            </a:r>
            <a:endParaRPr lang="zh-CN" altLang="en-US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sz="16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45" y="3079115"/>
            <a:ext cx="3829050" cy="2711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40" y="3120390"/>
            <a:ext cx="3815715" cy="26282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61029" y="1002064"/>
            <a:ext cx="4935967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序列流整合多个字节流（了解）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817" y="1656544"/>
            <a:ext cx="7023100" cy="327660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488400" y="760469"/>
            <a:ext cx="5859296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ByteArrayOutputStream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字节数组输出流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88440" y="1393190"/>
            <a:ext cx="953198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/>
              <a:t>此类实现了一个输出流，其中的数据被写入一个 byte 数组。</a:t>
            </a:r>
            <a:r>
              <a:rPr lang="zh-CN" altLang="en-US" b="1" dirty="0">
                <a:solidFill>
                  <a:srgbClr val="FF0000"/>
                </a:solidFill>
              </a:rPr>
              <a:t>缓冲区会随着数据的不断写入而自动增长</a:t>
            </a:r>
            <a:r>
              <a:rPr lang="zh-CN" altLang="en-US" b="1" dirty="0"/>
              <a:t>。可使用 toByteArray() 和 toString() 获取数据。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1091565" y="2800350"/>
            <a:ext cx="2859405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FileOutputStream</a:t>
            </a:r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950970" y="3121660"/>
            <a:ext cx="50038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451350" y="2800350"/>
            <a:ext cx="1424305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test1.txt</a:t>
            </a:r>
            <a:endParaRPr lang="en-US" altLang="zh-CN"/>
          </a:p>
          <a:p>
            <a:pPr algn="ctr"/>
            <a:r>
              <a:rPr lang="zh-CN" altLang="en-US"/>
              <a:t>硬盘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91565" y="4101465"/>
            <a:ext cx="2859405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ByteArrayOutputStream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7" idx="3"/>
          </p:cNvCxnSpPr>
          <p:nvPr/>
        </p:nvCxnSpPr>
        <p:spPr>
          <a:xfrm flipV="1">
            <a:off x="3950970" y="4445000"/>
            <a:ext cx="41719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451350" y="4197985"/>
            <a:ext cx="1424940" cy="72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b="1" dirty="0">
                <a:sym typeface="+mn-ea"/>
              </a:rPr>
              <a:t>byte 数组</a:t>
            </a:r>
            <a:endParaRPr lang="zh-CN" altLang="en-US" b="1" dirty="0">
              <a:sym typeface="+mn-ea"/>
            </a:endParaRPr>
          </a:p>
          <a:p>
            <a:pPr algn="l"/>
            <a:r>
              <a:rPr lang="zh-CN" altLang="en-US"/>
              <a:t>内存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7340" y="2392045"/>
            <a:ext cx="4108450" cy="1460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340" y="3935730"/>
            <a:ext cx="4071620" cy="20618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55065" y="1248410"/>
            <a:ext cx="101111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定义一个文件输入流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调用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read(byte[] b)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将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a.txt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文件中的内容打印出来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(byte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数组大小限制为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5)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5066" y="878967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面试题：找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bug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4605" y="1940193"/>
            <a:ext cx="7138818" cy="3518498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92249" y="709148"/>
            <a:ext cx="7600157" cy="400110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对象操作流</a:t>
            </a:r>
            <a:r>
              <a:rPr lang="en-US" altLang="zh-CN" sz="20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ObjecOutputStream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&amp; </a:t>
            </a:r>
            <a:r>
              <a:rPr lang="en-US" altLang="zh-CN" sz="20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ObjecInputStream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（了解） 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6930" y="1443355"/>
            <a:ext cx="9977755" cy="336931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什么是对象操作流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该流可以将一个对象写出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或者读取一个对象到程序中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也就是执行了序列化和反序列化的操作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归档（序列化） ：将对象存在一个文件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解归档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反序列化：把一个文件解析出对象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ObjecOutputStream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对象输出流，把一个对象存储起来，存储的对象必须实现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Serializable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ObjecInputStream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对象输入流，把存的数据还原成一个对象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27067" y="753339"/>
            <a:ext cx="2627642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对象操作流优化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7703" y="1154702"/>
            <a:ext cx="6922675" cy="78359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/>
              <a:t>为了方便读取多个对象</a:t>
            </a:r>
            <a:endParaRPr lang="zh-CN" altLang="en-US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/>
              <a:t>建立把将对象存储在集合中，然后将集合对象存入取出</a:t>
            </a:r>
            <a:endParaRPr lang="zh-CN" altLang="en-US" sz="16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760" y="2086610"/>
            <a:ext cx="4245610" cy="2059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" y="4286885"/>
            <a:ext cx="6388735" cy="1797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42730" y="852979"/>
            <a:ext cx="2808782" cy="507831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Serializable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ID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2670" y="1524635"/>
            <a:ext cx="10080625" cy="267652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要归档或者序列化的对象必须实现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Serializable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接口才能被序列化 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Serializable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中有个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id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但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ID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不是一定有加的</a:t>
            </a:r>
            <a:endParaRPr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SerialVersionUid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，简言之，其目的是序列化对象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hlinkClick r:id="rId1" tooltip="Git知识库"/>
              </a:rPr>
              <a:t>版本控制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，有关各版本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反序列化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时是否兼容。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如果在新版本中这个值修改了，新版本就不兼容旧版本，反序列化时会抛出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InvalidClassException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异常。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如果修改较小，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比如仅仅是增加了一个属性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，我们希望向下兼容，老版本的数据都能保留，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那就不用修改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如果我们删除了一个属性，或者更改了类的继承关系，必然不兼容旧数据，这时就应该手动更新版本号，即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SerialVersionUid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2032</Words>
  <Application>WPS 演示</Application>
  <PresentationFormat>宽屏</PresentationFormat>
  <Paragraphs>110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方正舒体</vt:lpstr>
      <vt:lpstr>Calibri</vt:lpstr>
      <vt:lpstr>微软雅黑</vt:lpstr>
      <vt:lpstr>Arial Unicode MS</vt:lpstr>
      <vt:lpstr>仿宋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gyf</cp:lastModifiedBy>
  <cp:revision>131</cp:revision>
  <dcterms:created xsi:type="dcterms:W3CDTF">2015-05-05T08:02:00Z</dcterms:created>
  <dcterms:modified xsi:type="dcterms:W3CDTF">2018-02-08T12:29:01Z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