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2" r:id="rId4"/>
    <p:sldId id="263" r:id="rId5"/>
    <p:sldId id="264" r:id="rId6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5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com.gyf.lesson01;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单例设计模式：保证类在内存中只有一个对象。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如何保证类在内存中只有一个对象呢？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(1)</a:t>
            </a:r>
            <a:r>
              <a:rPr lang="zh-CN" altLang="en-US" dirty="0">
                <a:sym typeface="+mn-ea"/>
              </a:rPr>
              <a:t>控制类的创建，不让其他类来创建本类的对象。</a:t>
            </a:r>
            <a:r>
              <a:rPr lang="en-US" altLang="zh-CN" dirty="0">
                <a:sym typeface="+mn-ea"/>
              </a:rPr>
              <a:t>private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(2)</a:t>
            </a:r>
            <a:r>
              <a:rPr lang="zh-CN" altLang="en-US" dirty="0">
                <a:sym typeface="+mn-ea"/>
              </a:rPr>
              <a:t>在本类中定义一个本类的对象。</a:t>
            </a:r>
            <a:r>
              <a:rPr lang="en-US" altLang="zh-CN" dirty="0">
                <a:sym typeface="+mn-ea"/>
              </a:rPr>
              <a:t>Singleton s;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(3)</a:t>
            </a:r>
            <a:r>
              <a:rPr lang="zh-CN" altLang="en-US" dirty="0">
                <a:sym typeface="+mn-ea"/>
              </a:rPr>
              <a:t>提供公共的访问方式。  </a:t>
            </a:r>
            <a:r>
              <a:rPr lang="en-US" altLang="zh-CN" dirty="0">
                <a:sym typeface="+mn-ea"/>
              </a:rPr>
              <a:t>public static Singleton </a:t>
            </a:r>
            <a:r>
              <a:rPr lang="en-US" altLang="zh-CN" dirty="0" err="1">
                <a:sym typeface="+mn-ea"/>
              </a:rPr>
              <a:t>getInstance</a:t>
            </a:r>
            <a:r>
              <a:rPr lang="en-US" altLang="zh-CN" dirty="0">
                <a:sym typeface="+mn-ea"/>
              </a:rPr>
              <a:t>(){return s}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单例写法两种：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(1)</a:t>
            </a:r>
            <a:r>
              <a:rPr lang="zh-CN" altLang="en-US" dirty="0">
                <a:sym typeface="+mn-ea"/>
              </a:rPr>
              <a:t>饿汉式 开发用这种方式。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(2)</a:t>
            </a:r>
            <a:r>
              <a:rPr lang="zh-CN" altLang="en-US" dirty="0">
                <a:sym typeface="+mn-ea"/>
              </a:rPr>
              <a:t>懒汉式 面试写这种方式。多线程的问题？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(3)</a:t>
            </a:r>
            <a:r>
              <a:rPr lang="zh-CN" altLang="en-US" dirty="0">
                <a:sym typeface="+mn-ea"/>
              </a:rPr>
              <a:t>第三种格式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Singleton.s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Singleton.s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饿汉式和懒汉式的区别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1,</a:t>
            </a:r>
            <a:r>
              <a:rPr lang="zh-CN" altLang="en-US" dirty="0">
                <a:sym typeface="+mn-ea"/>
              </a:rPr>
              <a:t>饿汉式是空间换时间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懒汉式是时间换空间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2,</a:t>
            </a:r>
            <a:r>
              <a:rPr lang="zh-CN" altLang="en-US" dirty="0">
                <a:sym typeface="+mn-ea"/>
              </a:rPr>
              <a:t>在多线程访问时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饿汉式不会创建多个对象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而懒汉式有可能会创建多个对象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Singleton{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</a:t>
            </a:r>
            <a:r>
              <a:rPr lang="zh-CN" altLang="en-US" dirty="0">
                <a:sym typeface="+mn-ea"/>
              </a:rPr>
              <a:t>懒汉式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需要加</a:t>
            </a:r>
            <a:r>
              <a:rPr lang="en-US" altLang="zh-CN" dirty="0">
                <a:sym typeface="+mn-ea"/>
              </a:rPr>
              <a:t>final,</a:t>
            </a:r>
            <a:r>
              <a:rPr lang="zh-CN" altLang="en-US" dirty="0">
                <a:sym typeface="+mn-ea"/>
              </a:rPr>
              <a:t>不然可以多创建对象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 final Singleton </a:t>
            </a:r>
            <a:r>
              <a:rPr lang="en-US" altLang="zh-CN" b="1" i="1" dirty="0">
                <a:sym typeface="+mn-ea"/>
              </a:rPr>
              <a:t>s = new Singleton();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Singleton() {}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//class Singleton{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//</a:t>
            </a:r>
            <a:r>
              <a:rPr lang="zh-CN" altLang="en-US" dirty="0">
                <a:sym typeface="+mn-ea"/>
              </a:rPr>
              <a:t>懒汉式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private static Singleton s;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private Singleton() {}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static Singleton </a:t>
            </a:r>
            <a:r>
              <a:rPr lang="en-US" altLang="zh-CN" dirty="0" err="1">
                <a:sym typeface="+mn-ea"/>
              </a:rPr>
              <a:t>getInstacne</a:t>
            </a:r>
            <a:r>
              <a:rPr lang="en-US" altLang="zh-CN" dirty="0">
                <a:sym typeface="+mn-ea"/>
              </a:rPr>
              <a:t>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if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== </a:t>
            </a:r>
            <a:r>
              <a:rPr lang="en-US" altLang="zh-CN" dirty="0" err="1">
                <a:sym typeface="+mn-ea"/>
              </a:rPr>
              <a:t>null</a:t>
            </a:r>
            <a:r>
              <a:rPr lang="en-US" altLang="zh-CN" dirty="0">
                <a:sym typeface="+mn-ea"/>
              </a:rPr>
              <a:t>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s = new Singleton();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return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//}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//class Singleton{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//</a:t>
            </a:r>
            <a:r>
              <a:rPr lang="zh-CN" altLang="en-US" dirty="0">
                <a:sym typeface="+mn-ea"/>
              </a:rPr>
              <a:t>饿汉式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private static Singleton s = new Singleton();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private Singleton() {}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static Singleton </a:t>
            </a:r>
            <a:r>
              <a:rPr lang="en-US" altLang="zh-CN" dirty="0" err="1">
                <a:sym typeface="+mn-ea"/>
              </a:rPr>
              <a:t>getInstacne</a:t>
            </a:r>
            <a:r>
              <a:rPr lang="en-US" altLang="zh-CN" dirty="0">
                <a:sym typeface="+mn-ea"/>
              </a:rPr>
              <a:t>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return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//}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创建定时器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Timer timer = </a:t>
            </a:r>
            <a:r>
              <a:rPr lang="en-US" altLang="zh-CN" b="1" dirty="0">
                <a:sym typeface="+mn-ea"/>
              </a:rPr>
              <a:t>new Timer();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执行任务（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秒后）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timer.schedule</a:t>
            </a:r>
            <a:r>
              <a:rPr lang="en-US" altLang="zh-CN" dirty="0">
                <a:sym typeface="+mn-ea"/>
              </a:rPr>
              <a:t>(new </a:t>
            </a:r>
            <a:r>
              <a:rPr lang="en-US" altLang="zh-CN" dirty="0" err="1">
                <a:sym typeface="+mn-ea"/>
              </a:rPr>
              <a:t>MyTask</a:t>
            </a:r>
            <a:r>
              <a:rPr lang="en-US" altLang="zh-CN" dirty="0">
                <a:sym typeface="+mn-ea"/>
              </a:rPr>
              <a:t>(), 2000);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一秒后，每隔三秒执行一次任务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timer.schedule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MyTask</a:t>
            </a:r>
            <a:r>
              <a:rPr lang="en-US" altLang="zh-CN" b="1" dirty="0">
                <a:sym typeface="+mn-ea"/>
              </a:rPr>
              <a:t>(), 1000, 3000);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(new Date());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(1000);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MyTask</a:t>
            </a:r>
            <a:r>
              <a:rPr lang="en-US" altLang="zh-CN" b="1" dirty="0">
                <a:sym typeface="+mn-ea"/>
              </a:rPr>
              <a:t> extends </a:t>
            </a:r>
            <a:r>
              <a:rPr lang="en-US" altLang="zh-CN" b="1" dirty="0" err="1">
                <a:sym typeface="+mn-ea"/>
              </a:rPr>
              <a:t>TimerTask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执行结算任务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this.cancel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取消任务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1.</a:t>
            </a:r>
            <a:r>
              <a:rPr lang="zh-CN" altLang="en-US" dirty="0">
                <a:sym typeface="+mn-ea"/>
              </a:rPr>
              <a:t>什么时候需要通信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多个线程并发执行时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在默认情况下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是随机切换线程的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如果我们希望他们有规律的执行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就可以使用通信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例如每个线程执行一次打印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2.</a:t>
            </a:r>
            <a:r>
              <a:rPr lang="zh-CN" altLang="en-US" dirty="0">
                <a:sym typeface="+mn-ea"/>
              </a:rPr>
              <a:t>怎么通信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如果希望线程等待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就调用</a:t>
            </a:r>
            <a:r>
              <a:rPr lang="en-US" altLang="zh-CN" dirty="0">
                <a:sym typeface="+mn-ea"/>
              </a:rPr>
              <a:t>wait()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如果希望唤醒等待的线程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就调用</a:t>
            </a:r>
            <a:r>
              <a:rPr lang="en-US" altLang="zh-CN" dirty="0">
                <a:sym typeface="+mn-ea"/>
              </a:rPr>
              <a:t>notify();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这两个方法必须在同步代码中执行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并且使用同步锁对象来调用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MyTask</a:t>
            </a:r>
            <a:r>
              <a:rPr lang="en-US" altLang="zh-CN" dirty="0">
                <a:sym typeface="+mn-ea"/>
              </a:rPr>
              <a:t> task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MyTask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等待唤醒机制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task.task1();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2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task.task2();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MyTask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flag = 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task1()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synchronized (this)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flag</a:t>
            </a:r>
            <a:r>
              <a:rPr lang="en-US" altLang="zh-CN" b="1" dirty="0">
                <a:sym typeface="+mn-ea"/>
              </a:rPr>
              <a:t> !=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当前线程等待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后面代码不会执行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this.wait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("1.</a:t>
            </a:r>
            <a:r>
              <a:rPr lang="zh-CN" altLang="en-US" b="1" i="1" dirty="0">
                <a:sym typeface="+mn-ea"/>
              </a:rPr>
              <a:t>信用卡自动还款任务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2;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唤醒其它线程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this.notify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银行</a:t>
            </a:r>
            <a:r>
              <a:rPr lang="en-US" altLang="zh-CN" dirty="0">
                <a:sym typeface="+mn-ea"/>
              </a:rPr>
              <a:t>21</a:t>
            </a:r>
            <a:r>
              <a:rPr lang="zh-CN" altLang="en-US" dirty="0">
                <a:sym typeface="+mn-ea"/>
              </a:rPr>
              <a:t>号结算利息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task2()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synchronized (this)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flag</a:t>
            </a:r>
            <a:r>
              <a:rPr lang="en-US" altLang="zh-CN" b="1" dirty="0">
                <a:sym typeface="+mn-ea"/>
              </a:rPr>
              <a:t> != 2){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this.wait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("2.</a:t>
            </a:r>
            <a:r>
              <a:rPr lang="zh-CN" altLang="en-US" b="1" i="1" dirty="0">
                <a:sym typeface="+mn-ea"/>
              </a:rPr>
              <a:t>自动结算利息任务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1;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this.notify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多个线程通信的问题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* notify()</a:t>
            </a:r>
            <a:r>
              <a:rPr lang="zh-CN" altLang="en-US" dirty="0">
                <a:sym typeface="+mn-ea"/>
              </a:rPr>
              <a:t>方法是随机唤醒一个线程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* </a:t>
            </a:r>
            <a:r>
              <a:rPr lang="en-US" altLang="zh-CN" dirty="0" err="1">
                <a:sym typeface="+mn-ea"/>
              </a:rPr>
              <a:t>notifyAll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方法是唤醒所有线程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* JDK5</a:t>
            </a:r>
            <a:r>
              <a:rPr lang="zh-CN" altLang="en-US" dirty="0">
                <a:sym typeface="+mn-ea"/>
              </a:rPr>
              <a:t>之前无法唤醒指定的一个线程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* </a:t>
            </a:r>
            <a:r>
              <a:rPr lang="zh-CN" altLang="en-US" dirty="0">
                <a:sym typeface="+mn-ea"/>
              </a:rPr>
              <a:t>如果多个线程之间通信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需要使用</a:t>
            </a:r>
            <a:r>
              <a:rPr lang="en-US" altLang="zh-CN" dirty="0" err="1">
                <a:sym typeface="+mn-ea"/>
              </a:rPr>
              <a:t>notifyAll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通知所有线程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来反复判断条件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MyTask1 task = </a:t>
            </a:r>
            <a:r>
              <a:rPr lang="en-US" altLang="zh-CN" b="1" dirty="0">
                <a:sym typeface="+mn-ea"/>
              </a:rPr>
              <a:t>new MyTask1();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task.task1();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2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task.task2();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3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task.task3();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MyTask1{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flag = 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task1()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synchronized (this)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flag</a:t>
            </a:r>
            <a:r>
              <a:rPr lang="en-US" altLang="zh-CN" b="1" dirty="0">
                <a:sym typeface="+mn-ea"/>
              </a:rPr>
              <a:t> !=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当前线程等待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后面代码不会执行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this.wait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("1.</a:t>
            </a:r>
            <a:r>
              <a:rPr lang="zh-CN" altLang="en-US" b="1" i="1" dirty="0">
                <a:sym typeface="+mn-ea"/>
              </a:rPr>
              <a:t>信用卡自动还款任务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2;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唤醒其它线程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this.notifyAll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银行</a:t>
            </a:r>
            <a:r>
              <a:rPr lang="en-US" altLang="zh-CN" dirty="0">
                <a:sym typeface="+mn-ea"/>
              </a:rPr>
              <a:t>21</a:t>
            </a:r>
            <a:r>
              <a:rPr lang="zh-CN" altLang="en-US" dirty="0">
                <a:sym typeface="+mn-ea"/>
              </a:rPr>
              <a:t>号结算利息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task2()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synchronized (this)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flag</a:t>
            </a:r>
            <a:r>
              <a:rPr lang="en-US" altLang="zh-CN" b="1" dirty="0">
                <a:sym typeface="+mn-ea"/>
              </a:rPr>
              <a:t> != 2){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wating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this.wait</a:t>
            </a:r>
            <a:r>
              <a:rPr lang="en-US" altLang="zh-CN" b="1" dirty="0">
                <a:sym typeface="+mn-ea"/>
              </a:rPr>
              <a:t>();//</a:t>
            </a:r>
            <a:r>
              <a:rPr lang="zh-CN" altLang="en-US" b="1" dirty="0">
                <a:sym typeface="+mn-ea"/>
              </a:rPr>
              <a:t>当前线程等待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("2.</a:t>
            </a:r>
            <a:r>
              <a:rPr lang="zh-CN" altLang="en-US" b="1" i="1" dirty="0">
                <a:sym typeface="+mn-ea"/>
              </a:rPr>
              <a:t>自动结算利息任务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3;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this.notifyAll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银行</a:t>
            </a:r>
            <a:r>
              <a:rPr lang="en-US" altLang="zh-CN" dirty="0">
                <a:sym typeface="+mn-ea"/>
              </a:rPr>
              <a:t>21</a:t>
            </a:r>
            <a:r>
              <a:rPr lang="zh-CN" altLang="en-US" dirty="0">
                <a:sym typeface="+mn-ea"/>
              </a:rPr>
              <a:t>号结算利息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public void task3()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synchronized (this)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flag</a:t>
            </a:r>
            <a:r>
              <a:rPr lang="en-US" altLang="zh-CN" b="1" dirty="0">
                <a:sym typeface="+mn-ea"/>
              </a:rPr>
              <a:t> != 3){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 err="1">
                <a:sym typeface="+mn-ea"/>
              </a:rPr>
              <a:t>this.wait</a:t>
            </a:r>
            <a:r>
              <a:rPr lang="en-US" altLang="zh-CN" b="1" dirty="0">
                <a:sym typeface="+mn-ea"/>
              </a:rPr>
              <a:t>();//</a:t>
            </a:r>
            <a:r>
              <a:rPr lang="zh-CN" altLang="en-US" b="1" dirty="0">
                <a:sym typeface="+mn-ea"/>
              </a:rPr>
              <a:t>当前线程等待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("3.</a:t>
            </a:r>
            <a:r>
              <a:rPr lang="zh-CN" altLang="en-US" b="1" i="1" dirty="0">
                <a:sym typeface="+mn-ea"/>
              </a:rPr>
              <a:t>自动购买基金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1;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this.notifyAll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java.util.concurrent.locks.ReentrantLock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java.util.concurrent.locks.Condition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同步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ReentrantLock</a:t>
            </a:r>
            <a:r>
              <a:rPr lang="zh-CN" altLang="en-US" dirty="0">
                <a:sym typeface="+mn-ea"/>
              </a:rPr>
              <a:t>类的</a:t>
            </a:r>
            <a:r>
              <a:rPr lang="en-US" altLang="zh-CN" dirty="0" err="1">
                <a:sym typeface="+mn-ea"/>
              </a:rPr>
              <a:t>lock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unlock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方法进行同步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通信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ReentrantLock</a:t>
            </a:r>
            <a:r>
              <a:rPr lang="zh-CN" altLang="en-US" dirty="0">
                <a:sym typeface="+mn-ea"/>
              </a:rPr>
              <a:t>类的</a:t>
            </a:r>
            <a:r>
              <a:rPr lang="en-US" altLang="zh-CN" dirty="0" err="1">
                <a:sym typeface="+mn-ea"/>
              </a:rPr>
              <a:t>newCondition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方法可以获取</a:t>
            </a:r>
            <a:r>
              <a:rPr lang="en-US" altLang="zh-CN" dirty="0">
                <a:sym typeface="+mn-ea"/>
              </a:rPr>
              <a:t>Condition</a:t>
            </a:r>
            <a:r>
              <a:rPr lang="zh-CN" altLang="en-US" dirty="0">
                <a:sym typeface="+mn-ea"/>
              </a:rPr>
              <a:t>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需要等待的时候使用</a:t>
            </a:r>
            <a:r>
              <a:rPr lang="en-US" altLang="zh-CN" dirty="0" err="1">
                <a:sym typeface="+mn-ea"/>
              </a:rPr>
              <a:t>Condition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await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唤醒的时候用</a:t>
            </a:r>
            <a:r>
              <a:rPr lang="en-US" altLang="zh-CN" dirty="0" err="1">
                <a:sym typeface="+mn-ea"/>
              </a:rPr>
              <a:t>signal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* </a:t>
            </a:r>
            <a:r>
              <a:rPr lang="zh-CN" altLang="en-US" dirty="0">
                <a:sym typeface="+mn-ea"/>
              </a:rPr>
              <a:t>不同的线程使用不同的</a:t>
            </a:r>
            <a:r>
              <a:rPr lang="en-US" altLang="zh-CN" dirty="0">
                <a:sym typeface="+mn-ea"/>
              </a:rPr>
              <a:t>Condition, </a:t>
            </a:r>
            <a:r>
              <a:rPr lang="zh-CN" altLang="en-US" dirty="0">
                <a:sym typeface="+mn-ea"/>
              </a:rPr>
              <a:t>这样就能区分唤醒的时候找哪个线程了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MyTask2 task = </a:t>
            </a:r>
            <a:r>
              <a:rPr lang="en-US" altLang="zh-CN" b="1" dirty="0">
                <a:sym typeface="+mn-ea"/>
              </a:rPr>
              <a:t>new MyTask2();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task.task1();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2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task.task2();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线程</a:t>
            </a:r>
            <a:r>
              <a:rPr lang="en-US" altLang="zh-CN" dirty="0">
                <a:sym typeface="+mn-ea"/>
              </a:rPr>
              <a:t>3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task.task3();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MyTask2{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ReentrantLock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mlock</a:t>
            </a:r>
            <a:r>
              <a:rPr lang="en-US" altLang="zh-CN" b="1" dirty="0">
                <a:sym typeface="+mn-ea"/>
              </a:rPr>
              <a:t> = new </a:t>
            </a:r>
            <a:r>
              <a:rPr lang="en-US" altLang="zh-CN" b="1" dirty="0" err="1">
                <a:sym typeface="+mn-ea"/>
              </a:rPr>
              <a:t>ReentrantLock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Condition c1 = </a:t>
            </a:r>
            <a:r>
              <a:rPr lang="en-US" altLang="zh-CN" b="1" dirty="0" err="1">
                <a:sym typeface="+mn-ea"/>
              </a:rPr>
              <a:t>mlock.newCondition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Condition c2 = </a:t>
            </a:r>
            <a:r>
              <a:rPr lang="en-US" altLang="zh-CN" b="1" dirty="0" err="1">
                <a:sym typeface="+mn-ea"/>
              </a:rPr>
              <a:t>mlock.newCondition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Condition c3 = </a:t>
            </a:r>
            <a:r>
              <a:rPr lang="en-US" altLang="zh-CN" b="1" dirty="0" err="1">
                <a:sym typeface="+mn-ea"/>
              </a:rPr>
              <a:t>mlock.newCondition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flag = 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task1()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mlock.lock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加锁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while(flag !=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c1.await();//</a:t>
            </a:r>
            <a:r>
              <a:rPr lang="zh-CN" altLang="en-US" dirty="0">
                <a:sym typeface="+mn-ea"/>
              </a:rPr>
              <a:t>当前线程等待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后面代码不会执行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("1.</a:t>
            </a:r>
            <a:r>
              <a:rPr lang="zh-CN" altLang="en-US" b="1" i="1" dirty="0">
                <a:sym typeface="+mn-ea"/>
              </a:rPr>
              <a:t>信用卡自动还款任务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2;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c2.signal();//</a:t>
            </a:r>
            <a:r>
              <a:rPr lang="zh-CN" altLang="en-US" dirty="0">
                <a:sym typeface="+mn-ea"/>
              </a:rPr>
              <a:t>唤醒</a:t>
            </a:r>
            <a:r>
              <a:rPr lang="en-US" altLang="zh-CN" dirty="0">
                <a:sym typeface="+mn-ea"/>
              </a:rPr>
              <a:t>task2</a:t>
            </a:r>
            <a:r>
              <a:rPr lang="zh-CN" altLang="en-US" dirty="0">
                <a:sym typeface="+mn-ea"/>
              </a:rPr>
              <a:t>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mlock.unlock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解锁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银行</a:t>
            </a:r>
            <a:r>
              <a:rPr lang="en-US" altLang="zh-CN" dirty="0">
                <a:sym typeface="+mn-ea"/>
              </a:rPr>
              <a:t>21</a:t>
            </a:r>
            <a:r>
              <a:rPr lang="zh-CN" altLang="en-US" dirty="0">
                <a:sym typeface="+mn-ea"/>
              </a:rPr>
              <a:t>号结算利息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task2()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mlock.lock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while(flag != 2){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c2.await();//</a:t>
            </a:r>
            <a:r>
              <a:rPr lang="zh-CN" altLang="en-US" dirty="0">
                <a:sym typeface="+mn-ea"/>
              </a:rPr>
              <a:t>当前线程等待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("2.</a:t>
            </a:r>
            <a:r>
              <a:rPr lang="zh-CN" altLang="en-US" b="1" i="1" dirty="0">
                <a:sym typeface="+mn-ea"/>
              </a:rPr>
              <a:t>自动结算利息任务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3;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c3.signal();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mlock.unlock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task3() throws 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mlock.lock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while(flag != 3){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c3.await();//</a:t>
            </a:r>
            <a:r>
              <a:rPr lang="zh-CN" altLang="en-US" dirty="0">
                <a:sym typeface="+mn-ea"/>
              </a:rPr>
              <a:t>当前线程等待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("3.</a:t>
            </a:r>
            <a:r>
              <a:rPr lang="zh-CN" altLang="en-US" b="1" i="1" dirty="0">
                <a:sym typeface="+mn-ea"/>
              </a:rPr>
              <a:t>自动购买基金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flag</a:t>
            </a:r>
            <a:r>
              <a:rPr lang="en-US" altLang="zh-CN" dirty="0">
                <a:sym typeface="+mn-ea"/>
              </a:rPr>
              <a:t> = 1;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c1.signal();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mlock.unlock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java.util.concurrent.Callable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java.util.concurrent.Executor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java.util.concurrent.ExecutorService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java.util.concurrent.Executors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JDK5</a:t>
            </a:r>
            <a:r>
              <a:rPr lang="zh-CN" altLang="en-US" dirty="0">
                <a:sym typeface="+mn-ea"/>
              </a:rPr>
              <a:t>新增了一个</a:t>
            </a:r>
            <a:r>
              <a:rPr lang="en-US" altLang="zh-CN" dirty="0">
                <a:sym typeface="+mn-ea"/>
              </a:rPr>
              <a:t>Executors</a:t>
            </a:r>
            <a:r>
              <a:rPr lang="zh-CN" altLang="en-US" dirty="0">
                <a:sym typeface="+mn-ea"/>
              </a:rPr>
              <a:t>工厂类来产生线程池，有如下几个方法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public static </a:t>
            </a:r>
            <a:r>
              <a:rPr lang="en-US" altLang="zh-CN" dirty="0" err="1">
                <a:sym typeface="+mn-ea"/>
              </a:rPr>
              <a:t>ExecutorService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newFixedThreadPool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nThreads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public static </a:t>
            </a:r>
            <a:r>
              <a:rPr lang="en-US" altLang="zh-CN" dirty="0" err="1">
                <a:sym typeface="+mn-ea"/>
              </a:rPr>
              <a:t>ExecutorService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newSingleThreadExecutor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这些方法的返回值是</a:t>
            </a:r>
            <a:r>
              <a:rPr lang="en-US" altLang="zh-CN" dirty="0" err="1">
                <a:sym typeface="+mn-ea"/>
              </a:rPr>
              <a:t>ExecutorService</a:t>
            </a:r>
            <a:r>
              <a:rPr lang="zh-CN" altLang="en-US" dirty="0">
                <a:sym typeface="+mn-ea"/>
              </a:rPr>
              <a:t>对象，该对象表示一个线程池，可以执行</a:t>
            </a:r>
            <a:r>
              <a:rPr lang="en-US" altLang="zh-CN" dirty="0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对象或者</a:t>
            </a:r>
            <a:r>
              <a:rPr lang="en-US" altLang="zh-CN" u="sng" dirty="0">
                <a:sym typeface="+mn-ea"/>
              </a:rPr>
              <a:t>Callable</a:t>
            </a:r>
            <a:r>
              <a:rPr lang="zh-CN" altLang="en-US" u="sng" dirty="0">
                <a:sym typeface="+mn-ea"/>
              </a:rPr>
              <a:t>对象代表的线程。它提供了如下方法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Future&lt;?&gt; submit(Runnable task)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&lt;T&gt; Future&lt;T&gt; submit(</a:t>
            </a:r>
            <a:r>
              <a:rPr lang="en-US" altLang="zh-CN" u="sng" dirty="0">
                <a:sym typeface="+mn-ea"/>
              </a:rPr>
              <a:t>Callable&lt;T&gt; task)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另一种添加任务的方法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ExecutorService</a:t>
            </a:r>
            <a:r>
              <a:rPr lang="en-US" altLang="zh-CN" dirty="0">
                <a:sym typeface="+mn-ea"/>
              </a:rPr>
              <a:t> pool = </a:t>
            </a:r>
            <a:r>
              <a:rPr lang="en-US" altLang="zh-CN" dirty="0" err="1">
                <a:sym typeface="+mn-ea"/>
              </a:rPr>
              <a:t>Executors.</a:t>
            </a:r>
            <a:r>
              <a:rPr lang="en-US" altLang="zh-CN" i="1" dirty="0" err="1">
                <a:sym typeface="+mn-ea"/>
              </a:rPr>
              <a:t>newFixedThreadPool</a:t>
            </a:r>
            <a:r>
              <a:rPr lang="en-US" altLang="zh-CN" i="1" dirty="0">
                <a:sym typeface="+mn-ea"/>
              </a:rPr>
              <a:t>(5);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pool.submit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MyTask</a:t>
            </a:r>
            <a:r>
              <a:rPr lang="en-US" altLang="zh-CN" b="1" dirty="0">
                <a:sym typeface="+mn-ea"/>
              </a:rPr>
              <a:t>());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pool.shutdown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第一种线程池添加任务方法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	</a:t>
            </a:r>
            <a:r>
              <a:rPr lang="zh-CN" altLang="en-US" dirty="0">
                <a:sym typeface="+mn-ea"/>
              </a:rPr>
              <a:t>使用步骤：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		1.</a:t>
            </a:r>
            <a:r>
              <a:rPr lang="zh-CN" altLang="en-US" dirty="0">
                <a:sym typeface="+mn-ea"/>
              </a:rPr>
              <a:t>创建线程池对象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ExecutorService</a:t>
            </a:r>
            <a:r>
              <a:rPr lang="en-US" altLang="zh-CN" dirty="0">
                <a:sym typeface="+mn-ea"/>
              </a:rPr>
              <a:t> pool = </a:t>
            </a:r>
            <a:r>
              <a:rPr lang="en-US" altLang="zh-CN" dirty="0" err="1">
                <a:sym typeface="+mn-ea"/>
              </a:rPr>
              <a:t>Executors.</a:t>
            </a:r>
            <a:r>
              <a:rPr lang="en-US" altLang="zh-CN" i="1" dirty="0" err="1">
                <a:sym typeface="+mn-ea"/>
              </a:rPr>
              <a:t>newFixedThreadPool</a:t>
            </a:r>
            <a:r>
              <a:rPr lang="en-US" altLang="zh-CN" i="1" dirty="0">
                <a:sym typeface="+mn-ea"/>
              </a:rPr>
              <a:t>(5);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			2.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实例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BankJieSuan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bjs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BankJieSuan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 * 1.</a:t>
            </a:r>
            <a:r>
              <a:rPr lang="zh-CN" altLang="en-US" dirty="0">
                <a:sym typeface="+mn-ea"/>
              </a:rPr>
              <a:t>不需要使用</a:t>
            </a:r>
            <a:r>
              <a:rPr lang="en-US" altLang="zh-CN" dirty="0">
                <a:sym typeface="+mn-ea"/>
              </a:rPr>
              <a:t>Thread</a:t>
            </a:r>
            <a:r>
              <a:rPr lang="zh-CN" altLang="en-US" dirty="0">
                <a:sym typeface="+mn-ea"/>
              </a:rPr>
              <a:t>来创建线程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内部会开启线程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	 *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而且内部线程是不会死的，只有关闭线程时，才会死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			3.</a:t>
            </a:r>
            <a:r>
              <a:rPr lang="zh-CN" altLang="en-US" dirty="0">
                <a:sym typeface="+mn-ea"/>
              </a:rPr>
              <a:t>提交</a:t>
            </a:r>
            <a:r>
              <a:rPr lang="en-US" altLang="zh-CN" dirty="0" err="1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实例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pool.submit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bjs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关闭线程池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pool.shutdown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实例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BankJieSuan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bjs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BankJieSuan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new Thread(</a:t>
            </a:r>
            <a:r>
              <a:rPr lang="en-US" altLang="zh-CN" b="1" dirty="0" err="1">
                <a:sym typeface="+mn-ea"/>
              </a:rPr>
              <a:t>bjs</a:t>
            </a:r>
            <a:r>
              <a:rPr lang="en-US" altLang="zh-CN" b="1" dirty="0">
                <a:sym typeface="+mn-ea"/>
              </a:rPr>
              <a:t>).start();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BankJieSuan</a:t>
            </a:r>
            <a:r>
              <a:rPr lang="en-US" altLang="zh-CN" b="1" dirty="0">
                <a:sym typeface="+mn-ea"/>
              </a:rPr>
              <a:t> implements Runnable{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银行结算任务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MyTask</a:t>
            </a:r>
            <a:r>
              <a:rPr lang="en-US" altLang="zh-CN" b="1" dirty="0">
                <a:sym typeface="+mn-ea"/>
              </a:rPr>
              <a:t> implements Callable&lt;Integer&gt;{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Integer call()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信用卡自动还款任务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10;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动物抽象类：public abstract Animal { public abstract void eat(); }</a:t>
            </a:r>
            <a:endParaRPr lang="zh-CN" altLang="en-US"/>
          </a:p>
          <a:p>
            <a:r>
              <a:rPr lang="zh-CN" altLang="en-US"/>
              <a:t>工厂接口：public interface Factory {public abstract Animal createAnimal();}</a:t>
            </a:r>
            <a:endParaRPr lang="zh-CN" altLang="en-US"/>
          </a:p>
          <a:p>
            <a:r>
              <a:rPr lang="zh-CN" altLang="en-US"/>
              <a:t>具体狗类：public class Dog extends Animal {}</a:t>
            </a:r>
            <a:endParaRPr lang="zh-CN" altLang="en-US"/>
          </a:p>
          <a:p>
            <a:r>
              <a:rPr lang="zh-CN" altLang="en-US"/>
              <a:t>具体猫类：public class Cat extends Animal {}</a:t>
            </a:r>
            <a:endParaRPr lang="zh-CN" altLang="en-US"/>
          </a:p>
          <a:p>
            <a:r>
              <a:rPr lang="zh-CN" altLang="en-US"/>
              <a:t>开始，在测试类中每个具体的内容自己创建对象，但是，创建对象的工作如果比较麻烦，就需要有人专门做这个事情，所以就知道了一个专门的类来创建对象。发现每次修改代码太麻烦，用工厂方法改进，针对每一个具体的实现提供一个具体工厂。</a:t>
            </a:r>
            <a:endParaRPr lang="zh-CN" altLang="en-US"/>
          </a:p>
          <a:p>
            <a:r>
              <a:rPr lang="zh-CN" altLang="en-US"/>
              <a:t>狗工厂：public class DogFactory implements Factory {</a:t>
            </a:r>
            <a:endParaRPr lang="zh-CN" altLang="en-US"/>
          </a:p>
          <a:p>
            <a:r>
              <a:rPr lang="zh-CN" altLang="en-US"/>
              <a:t>	public Animal createAnimal() {…}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猫工厂：public class CatFactory implements Factory {</a:t>
            </a:r>
            <a:endParaRPr lang="zh-CN" altLang="en-US"/>
          </a:p>
          <a:p>
            <a:r>
              <a:rPr lang="zh-CN" altLang="en-US"/>
              <a:t>	public Animal createAnimal() {…}</a:t>
            </a:r>
            <a:endParaRPr lang="zh-CN" altLang="en-US"/>
          </a:p>
          <a:p>
            <a:r>
              <a:rPr lang="zh-CN" altLang="en-US"/>
              <a:t>		} 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工厂模式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简单工厂模式概述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  又叫静态工厂方法模式，它定义一个具体的工厂类负责创建一些类的实例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优点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  客户端不需要在负责对象的创建，从而明确了各个类的职责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缺点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  这个静态工厂类负责所有对象的创建，如果有新的对象增加，或者某些对象的创建方式不同，就需要不断的修改工厂类，不利于后期的维护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第一种工厂实现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Dog dog = </a:t>
            </a:r>
            <a:r>
              <a:rPr lang="en-US" altLang="zh-CN" dirty="0" err="1">
                <a:sym typeface="+mn-ea"/>
              </a:rPr>
              <a:t>AnimalFactory.createDog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Cat cat = </a:t>
            </a:r>
            <a:r>
              <a:rPr lang="en-US" altLang="zh-CN" dirty="0" err="1">
                <a:sym typeface="+mn-ea"/>
              </a:rPr>
              <a:t>AnimalFactory.createCat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第二种工厂实现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Dog </a:t>
            </a:r>
            <a:r>
              <a:rPr lang="en-US" altLang="zh-CN" u="sng" dirty="0">
                <a:sym typeface="+mn-ea"/>
              </a:rPr>
              <a:t>dog = (Dog) </a:t>
            </a:r>
            <a:r>
              <a:rPr lang="en-US" altLang="zh-CN" u="sng" dirty="0" err="1">
                <a:sym typeface="+mn-ea"/>
              </a:rPr>
              <a:t>AnimalFactory.</a:t>
            </a:r>
            <a:r>
              <a:rPr lang="en-US" altLang="zh-CN" i="1" u="sng" dirty="0" err="1">
                <a:sym typeface="+mn-ea"/>
              </a:rPr>
              <a:t>createAnimal</a:t>
            </a:r>
            <a:r>
              <a:rPr lang="en-US" altLang="zh-CN" i="1" u="sng" dirty="0">
                <a:sym typeface="+mn-ea"/>
              </a:rPr>
              <a:t>("dog");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Cat </a:t>
            </a:r>
            <a:r>
              <a:rPr lang="en-US" altLang="zh-CN" u="sng" dirty="0">
                <a:sym typeface="+mn-ea"/>
              </a:rPr>
              <a:t>cat = (Cat) </a:t>
            </a:r>
            <a:r>
              <a:rPr lang="en-US" altLang="zh-CN" u="sng" dirty="0" err="1">
                <a:sym typeface="+mn-ea"/>
              </a:rPr>
              <a:t>AnimalFactory.</a:t>
            </a:r>
            <a:r>
              <a:rPr lang="en-US" altLang="zh-CN" i="1" u="sng" dirty="0" err="1">
                <a:sym typeface="+mn-ea"/>
              </a:rPr>
              <a:t>createAnimal</a:t>
            </a:r>
            <a:r>
              <a:rPr lang="en-US" altLang="zh-CN" i="1" u="sng" dirty="0">
                <a:sym typeface="+mn-ea"/>
              </a:rPr>
              <a:t>("cat");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0925" y="1346200"/>
            <a:ext cx="9894570" cy="401510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在同步代码块中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用哪个对象锁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就用哪个对象调用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wait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wait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notify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方法定义在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这类中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因为锁对象可以是任意对象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,Object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是所有的类的基类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wait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notify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方法需要定义在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这个类中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3.sleep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wait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方法的区别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sleep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方法必须传入参数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参数就是时间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时间到了自动醒来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wait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方法可以传入参数也可以不传入参数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传入参数就是在参数的时间结束后等待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不传入参数就是直接等待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sleep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方法在同步函数或同步代码块中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不释放锁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睡着了也抱着锁睡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wait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方法在同步函数或者同步代码块中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释放锁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1197" y="71248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线程通讯的一些疑问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8245" y="1600835"/>
            <a:ext cx="9750425" cy="25844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同步加锁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ReentrantLock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互斥锁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lock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unlock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方法进行同步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ReentrantLock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newCondition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方法可以获取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Condition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需要等待的时候使用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Condition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await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唤醒的时候用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signal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不同的线程使用不同的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Condition,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这样就能区分唤醒的时候找哪个线程了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8526" y="639937"/>
            <a:ext cx="4685898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JDK1.5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互斥锁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14484" y="736686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线程组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295" y="1374140"/>
            <a:ext cx="9754235" cy="43383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线程组概述</a:t>
            </a:r>
            <a:endParaRPr lang="zh-CN" altLang="en-US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中使用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ThreadGroup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来表示线程组，它可以对一批线程进行分类管理，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允许程序直接对线程组进行控制。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默认情况下，所有的线程都属于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主线程组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ThreadGroup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getThreadGroup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通过线程对象获取他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所属于的组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通过线程组对象获取他组的名字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我们也可以给线程设置分组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ThreadGroup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name)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创建线程组对象并给其赋值名字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创建线程对象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Thread(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ThreadGroup?group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Runnable?target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String?name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设置整组的优先级或者守护线程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03984" y="955773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线程的五种状态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2836" y="1476883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新建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阻塞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死亡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38" y="1997994"/>
            <a:ext cx="7584368" cy="333574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46941" y="771010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线程池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的概述和使用(了解)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165" y="1355725"/>
            <a:ext cx="944626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线程池概述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启动一个新线程成本是比较高的，因为它涉及到要与操作系统进行交互。而使用线程池可以很好的提高性能，尤其是当程序中要创建大量生存期很短的线程时，更应该考虑使用线程池。线程池里的每一个线程代码结束后，并不会死亡，而是再次回到线程池中成为空闲状态，等待下一个对象来使用。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JDK5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之前，我们必须手动实现自己的线程池，从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JDK5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内置支持线程池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8575" y="7335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内置线程池的使用概述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8565" y="1304925"/>
            <a:ext cx="9657715" cy="46158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JDK5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新增了一个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Executors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工厂类来产生线程池，有如下几个方法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ExecutorService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newFixedThreadPool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nThreads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ExecutorService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newSingleThreadExecutor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这些方法的返回值是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ExecutorService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对象，该对象表示一个线程池，可以执行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对象或者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Callable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对象代表的线程。它提供了如下方法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Future&lt;?&gt; submit(Runnable task)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&lt;T&gt; Future&lt;T&gt; submit(Callable&lt;T&gt; task)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使用步骤：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创建线程池对象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实例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提交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实例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关闭线程池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298585" y="642739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另一种线程池添加任务的方法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86" y="1157606"/>
            <a:ext cx="5894695" cy="152520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5" y="2979782"/>
            <a:ext cx="7340600" cy="20715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412885" y="5348338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这种实现方式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好处： 可以有返回值， 可以抛出异常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弊端： 代码比较复杂，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所以一般不用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21013" y="729734"/>
            <a:ext cx="529717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工厂方法模式【接口工厂】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的概述和使用(了解)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6975" y="1244600"/>
            <a:ext cx="9768205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工厂方法模式概述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厂方法模式中抽象工厂类负责定义创建对象的接口，具体对象的创建工作由继承抽象工厂的具体类实现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客户端不需要在负责对象的创建，从而明确了各个类的职责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如果有新的对象增加，只需要增加一个具体的类和具体的工厂类即可，不影响已有的代码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后期维护容易，增强了系统的扩展性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需要额外的编写代码，增加了工作量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73125" y="1207135"/>
            <a:ext cx="9899015" cy="48926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简单工厂模式概述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又叫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静态工厂方法模式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，它定义一个具体的工厂类负责创建一些类的实例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客户端不需要在负责对象的创建，从而明确了各个类的职责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这个静态工厂类负责所有对象的创建，如果有新的对象增加，或者某些对象的创建方式不同，就需要不断的修改工厂类，不利于后期的维护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案例演示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动物抽象类：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abstract Animal { public abstract void eat(); }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具体狗类：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class Dog extends Animal {}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具体猫类：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class Cat extends Animal {}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动物工厂类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115" y="660519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简单工厂模式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概述和使用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3583" y="64750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3583" y="1326801"/>
            <a:ext cx="7649213" cy="45243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单例设计模式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Timer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计时器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两个线程间的通信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三个或三个以上间的线程通信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线程通讯的一些疑问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JDK1.5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的新特性互斥锁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线程组的概述和使用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线程的五种状态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线程池的概述和使用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简单工厂模式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概述和使用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工厂方法模式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1428" y="149031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单例设计模式 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9810" y="751840"/>
            <a:ext cx="9145270" cy="53543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单例设计模式：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保证类在内存中只有一个对象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如何保证类在内存中只有一个对象呢？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控制类的创建，不让其他类来创建本类的对象。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endParaRPr lang="en-US" altLang="zh-CN" sz="1600" b="1" dirty="0">
              <a:solidFill>
                <a:srgbClr val="7F005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在本类中定义一个本类的对象。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Singleton s;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提供公共的访问方式。 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Singleton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getInstance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(){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s}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单例写法两种：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饿汉式 开发用这种方式。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懒汉式 面试写这种方式。多线程的问题？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第三种格式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饿汉式和懒汉式的区别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饿汉式是空间换时间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懒汉式是时间换空间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在多线程访问时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饿汉式不会创建多个对象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而懒汉式有可能会创建多个对象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35461" y="82498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Runtime类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460" y="1319255"/>
            <a:ext cx="7626245" cy="263149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Runtime类是一个单例类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应用程序都有一个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类实例，使应用程序能够与其运行的环境相连接。可以通过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getRuntime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方法获取当前运行时。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自动关机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Runtime.getRuntime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 		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r.exec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("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shutdown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300");//300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秒后关机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r.exec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("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shutdown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"); //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取消关机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3276" y="876197"/>
            <a:ext cx="300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Timer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计时器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定时器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3190" y="1409065"/>
            <a:ext cx="970153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一种工具，用于在后台线程中执行的任务。可安排任务执行一次，或者定期重复执行。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 void schedule(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TimerTask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task, long delay)</a:t>
            </a:r>
            <a:endParaRPr lang="en-US" altLang="zh-CN" b="1" dirty="0">
              <a:solidFill>
                <a:srgbClr val="7F0055"/>
              </a:solidFill>
              <a:highlight>
                <a:srgbClr val="E8F2FE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schedule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TimerTask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task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delay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period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</a:t>
            </a:r>
            <a:endParaRPr lang="en-US" altLang="zh-CN" b="1" dirty="0">
              <a:solidFill>
                <a:srgbClr val="000000"/>
              </a:solidFill>
              <a:highlight>
                <a:srgbClr val="E8F2FE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 void schedule(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TimerTask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task, Date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firstTime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long period)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83775" y="81516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两个线程间的通信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3945" y="1444625"/>
            <a:ext cx="9330690" cy="35998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什么时候需要通信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多个线程并发执行时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在默认情况下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CPU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是随机切换线程的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如果我们希望他们有规律的执行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就可以使用通信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例如每个线程执行一次打印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怎么通信？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如果希望线程等待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就调用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wait()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如果希望唤醒等待的线程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就调用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notify();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这两个方法必须在同步代码中执行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并且使用同步锁对象来调用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线程任务的顺序执行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4182745" y="1851660"/>
          <a:ext cx="5144770" cy="209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806440" imgH="2369820" progId="Paint.Picture">
                  <p:embed/>
                </p:oleObj>
              </mc:Choice>
              <mc:Fallback>
                <p:oleObj name="" r:id="rId1" imgW="5806440" imgH="23698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2745" y="1851660"/>
                        <a:ext cx="5144770" cy="209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837815" y="889635"/>
          <a:ext cx="6642100" cy="68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637020" imgH="685800" progId="Paint.Picture">
                  <p:embed/>
                </p:oleObj>
              </mc:Choice>
              <mc:Fallback>
                <p:oleObj name="" r:id="rId3" imgW="6637020" imgH="685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7815" y="889635"/>
                        <a:ext cx="6642100" cy="68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182745" y="4051935"/>
          <a:ext cx="5185410" cy="219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935980" imgH="2506980" progId="Paint.Picture">
                  <p:embed/>
                </p:oleObj>
              </mc:Choice>
              <mc:Fallback>
                <p:oleObj name="" r:id="rId5" imgW="5935980" imgH="25069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2745" y="4051935"/>
                        <a:ext cx="5185410" cy="219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76910" y="1968500"/>
            <a:ext cx="1276350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79120" y="4853305"/>
            <a:ext cx="1374140" cy="38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53260" y="2133600"/>
            <a:ext cx="2101215" cy="34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53260" y="5057775"/>
            <a:ext cx="2122805" cy="1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/>
          <p:nvPr/>
        </p:nvGraphicFramePr>
        <p:xfrm>
          <a:off x="4983480" y="3056255"/>
          <a:ext cx="237172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2369820" imgH="236220" progId="Paint.Picture">
                  <p:embed/>
                </p:oleObj>
              </mc:Choice>
              <mc:Fallback>
                <p:oleObj name="" r:id="rId7" imgW="2369820" imgH="23622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3480" y="3056255"/>
                        <a:ext cx="2371725" cy="23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5309870" y="5869305"/>
          <a:ext cx="237172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369820" imgH="236220" progId="Paint.Picture">
                  <p:embed/>
                </p:oleObj>
              </mc:Choice>
              <mc:Fallback>
                <p:oleObj name="" r:id="rId9" imgW="2369820" imgH="23622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9870" y="5869305"/>
                        <a:ext cx="2371725" cy="23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34160" y="1423670"/>
            <a:ext cx="9348470" cy="216852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多个线程通信的问题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notify()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随机唤醒一个线程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notifyAll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方法是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唤醒所有线程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JDK5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之前无法唤醒指定的一个线程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如果多个线程之间通信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需要使用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notifyAll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通知所有线程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while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来反复判断条件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4217" y="697066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三个或三个以上间的线程通信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800100"/>
            <a:ext cx="6223000" cy="49860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331960" y="1421765"/>
            <a:ext cx="1818005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408160" y="2075180"/>
            <a:ext cx="182753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线程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08160" y="2855595"/>
            <a:ext cx="182753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线程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802380" y="1421765"/>
            <a:ext cx="6131560" cy="770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054475" y="2307590"/>
            <a:ext cx="587946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738880" y="3086100"/>
            <a:ext cx="5862320" cy="2272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3121</Words>
  <Application>WPS 演示</Application>
  <PresentationFormat>宽屏</PresentationFormat>
  <Paragraphs>170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Monaco</vt:lpstr>
      <vt:lpstr>Segoe Print</vt:lpstr>
      <vt:lpstr>Calibri Light</vt:lpstr>
      <vt:lpstr>自定义设计方案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127</cp:revision>
  <dcterms:created xsi:type="dcterms:W3CDTF">2015-05-05T08:02:00Z</dcterms:created>
  <dcterms:modified xsi:type="dcterms:W3CDTF">2018-02-23T10:08:50Z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