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5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throws Exception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三种方式获取字节码对象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Object</a:t>
            </a:r>
            <a:r>
              <a:rPr lang="zh-CN" altLang="en-US" dirty="0">
                <a:sym typeface="+mn-ea"/>
              </a:rPr>
              <a:t>类的</a:t>
            </a:r>
            <a:r>
              <a:rPr lang="en-US" altLang="zh-CN" dirty="0" err="1">
                <a:sym typeface="+mn-ea"/>
              </a:rPr>
              <a:t>getClass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方法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判断两个对象是否是同一个字节码文件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Person p1 = </a:t>
            </a:r>
            <a:r>
              <a:rPr lang="en-US" altLang="zh-CN" b="1" dirty="0">
                <a:sym typeface="+mn-ea"/>
              </a:rPr>
              <a:t>new Person();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>
                <a:sym typeface="+mn-ea"/>
              </a:rPr>
              <a:t>Class c1 = p1.getClass();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(c1);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静态属性</a:t>
            </a:r>
            <a:r>
              <a:rPr lang="en-US" altLang="zh-CN" dirty="0">
                <a:sym typeface="+mn-ea"/>
              </a:rPr>
              <a:t>class,</a:t>
            </a:r>
            <a:r>
              <a:rPr lang="zh-CN" altLang="en-US" dirty="0">
                <a:sym typeface="+mn-ea"/>
              </a:rPr>
              <a:t>锁对象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>
                <a:sym typeface="+mn-ea"/>
              </a:rPr>
              <a:t>Class c2 = </a:t>
            </a:r>
            <a:r>
              <a:rPr lang="en-US" altLang="zh-CN" u="sng" dirty="0" err="1">
                <a:sym typeface="+mn-ea"/>
              </a:rPr>
              <a:t>Person.</a:t>
            </a:r>
            <a:r>
              <a:rPr lang="en-US" altLang="zh-CN" b="1" u="sng" dirty="0" err="1">
                <a:sym typeface="+mn-ea"/>
              </a:rPr>
              <a:t>class</a:t>
            </a:r>
            <a:r>
              <a:rPr lang="en-US" altLang="zh-CN" b="1" u="sng" dirty="0">
                <a:sym typeface="+mn-ea"/>
              </a:rPr>
              <a:t>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(c2);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Class</a:t>
            </a:r>
            <a:r>
              <a:rPr lang="zh-CN" altLang="en-US" dirty="0">
                <a:sym typeface="+mn-ea"/>
              </a:rPr>
              <a:t>类中静态方法</a:t>
            </a:r>
            <a:r>
              <a:rPr lang="en-US" altLang="zh-CN" dirty="0" err="1">
                <a:sym typeface="+mn-ea"/>
              </a:rPr>
              <a:t>forName</a:t>
            </a:r>
            <a:r>
              <a:rPr lang="en-US" altLang="zh-CN" dirty="0">
                <a:sym typeface="+mn-ea"/>
              </a:rPr>
              <a:t>(),</a:t>
            </a:r>
            <a:r>
              <a:rPr lang="zh-CN" altLang="en-US" dirty="0">
                <a:sym typeface="+mn-ea"/>
              </a:rPr>
              <a:t>读取配置文件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>
                <a:sym typeface="+mn-ea"/>
              </a:rPr>
              <a:t>Class c3 = </a:t>
            </a:r>
            <a:r>
              <a:rPr lang="en-US" altLang="zh-CN" u="sng" dirty="0" err="1">
                <a:sym typeface="+mn-ea"/>
              </a:rPr>
              <a:t>Class.</a:t>
            </a:r>
            <a:r>
              <a:rPr lang="en-US" altLang="zh-CN" i="1" u="sng" dirty="0" err="1">
                <a:sym typeface="+mn-ea"/>
              </a:rPr>
              <a:t>forName</a:t>
            </a:r>
            <a:r>
              <a:rPr lang="en-US" altLang="zh-CN" i="1" u="sng" dirty="0">
                <a:sym typeface="+mn-ea"/>
              </a:rPr>
              <a:t>("com.gyf.lesson01.Person");</a:t>
            </a:r>
            <a:endParaRPr lang="en-US" altLang="zh-CN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字节码对象在整个内存中只有一个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(c1 == c2);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(c2 == c3);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throws Exception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//1.</a:t>
            </a:r>
            <a:r>
              <a:rPr lang="zh-CN" altLang="en-US" dirty="0">
                <a:sym typeface="+mn-ea"/>
              </a:rPr>
              <a:t>获取字节码对象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>
                <a:sym typeface="+mn-ea"/>
              </a:rPr>
              <a:t>Class </a:t>
            </a:r>
            <a:r>
              <a:rPr lang="en-US" altLang="zh-CN" u="sng" dirty="0" err="1">
                <a:sym typeface="+mn-ea"/>
              </a:rPr>
              <a:t>clazz</a:t>
            </a:r>
            <a:r>
              <a:rPr lang="en-US" altLang="zh-CN" u="sng" dirty="0">
                <a:sym typeface="+mn-ea"/>
              </a:rPr>
              <a:t> = </a:t>
            </a:r>
            <a:r>
              <a:rPr lang="en-US" altLang="zh-CN" u="sng" dirty="0" err="1">
                <a:sym typeface="+mn-ea"/>
              </a:rPr>
              <a:t>Class.</a:t>
            </a:r>
            <a:r>
              <a:rPr lang="en-US" altLang="zh-CN" i="1" u="sng" dirty="0" err="1">
                <a:sym typeface="+mn-ea"/>
              </a:rPr>
              <a:t>forName</a:t>
            </a:r>
            <a:r>
              <a:rPr lang="en-US" altLang="zh-CN" i="1" u="sng" dirty="0">
                <a:sym typeface="+mn-ea"/>
              </a:rPr>
              <a:t>("com.gyf.lesson01.Person");</a:t>
            </a:r>
            <a:endParaRPr lang="en-US" altLang="zh-CN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获取构造函数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>
                <a:sym typeface="+mn-ea"/>
              </a:rPr>
              <a:t>Constructor c = </a:t>
            </a:r>
            <a:r>
              <a:rPr lang="en-US" altLang="zh-CN" u="sng" dirty="0" err="1">
                <a:sym typeface="+mn-ea"/>
              </a:rPr>
              <a:t>clazz.getConstructor</a:t>
            </a:r>
            <a:r>
              <a:rPr lang="en-US" altLang="zh-CN" u="sng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String.</a:t>
            </a:r>
            <a:r>
              <a:rPr lang="en-US" altLang="zh-CN" b="1" u="sng" dirty="0" err="1">
                <a:sym typeface="+mn-ea"/>
              </a:rPr>
              <a:t>class,int.class</a:t>
            </a:r>
            <a:r>
              <a:rPr lang="en-US" altLang="zh-CN" b="1" u="sng" dirty="0">
                <a:sym typeface="+mn-ea"/>
              </a:rPr>
              <a:t>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//3.</a:t>
            </a:r>
            <a:r>
              <a:rPr lang="zh-CN" altLang="en-US" dirty="0">
                <a:sym typeface="+mn-ea"/>
              </a:rPr>
              <a:t>创建对象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Person p = (Person) </a:t>
            </a:r>
            <a:r>
              <a:rPr lang="en-US" altLang="zh-CN" dirty="0" err="1">
                <a:sym typeface="+mn-ea"/>
              </a:rPr>
              <a:t>c.newInstance</a:t>
            </a:r>
            <a:r>
              <a:rPr lang="en-US" altLang="zh-CN" dirty="0">
                <a:sym typeface="+mn-ea"/>
              </a:rPr>
              <a:t>("zhangsan",23);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(p);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throws Exception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//1.</a:t>
            </a:r>
            <a:r>
              <a:rPr lang="zh-CN" altLang="en-US" dirty="0">
                <a:sym typeface="+mn-ea"/>
              </a:rPr>
              <a:t>获取字节码对象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>
                <a:sym typeface="+mn-ea"/>
              </a:rPr>
              <a:t>Class </a:t>
            </a:r>
            <a:r>
              <a:rPr lang="en-US" altLang="zh-CN" u="sng" dirty="0" err="1">
                <a:sym typeface="+mn-ea"/>
              </a:rPr>
              <a:t>clazz</a:t>
            </a:r>
            <a:r>
              <a:rPr lang="en-US" altLang="zh-CN" u="sng" dirty="0">
                <a:sym typeface="+mn-ea"/>
              </a:rPr>
              <a:t> = </a:t>
            </a:r>
            <a:r>
              <a:rPr lang="en-US" altLang="zh-CN" u="sng" dirty="0" err="1">
                <a:sym typeface="+mn-ea"/>
              </a:rPr>
              <a:t>Class.</a:t>
            </a:r>
            <a:r>
              <a:rPr lang="en-US" altLang="zh-CN" i="1" u="sng" dirty="0" err="1">
                <a:sym typeface="+mn-ea"/>
              </a:rPr>
              <a:t>forName</a:t>
            </a:r>
            <a:r>
              <a:rPr lang="en-US" altLang="zh-CN" i="1" u="sng" dirty="0">
                <a:sym typeface="+mn-ea"/>
              </a:rPr>
              <a:t>("com.gyf.lesson01.Person");</a:t>
            </a:r>
            <a:endParaRPr lang="en-US" altLang="zh-CN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获取构造函数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>
                <a:sym typeface="+mn-ea"/>
              </a:rPr>
              <a:t>Constructor c = </a:t>
            </a:r>
            <a:r>
              <a:rPr lang="en-US" altLang="zh-CN" u="sng" dirty="0" err="1">
                <a:sym typeface="+mn-ea"/>
              </a:rPr>
              <a:t>clazz.getConstructor</a:t>
            </a:r>
            <a:r>
              <a:rPr lang="en-US" altLang="zh-CN" u="sng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String.</a:t>
            </a:r>
            <a:r>
              <a:rPr lang="en-US" altLang="zh-CN" b="1" u="sng" dirty="0" err="1">
                <a:sym typeface="+mn-ea"/>
              </a:rPr>
              <a:t>class,int.class</a:t>
            </a:r>
            <a:r>
              <a:rPr lang="en-US" altLang="zh-CN" b="1" u="sng" dirty="0">
                <a:sym typeface="+mn-ea"/>
              </a:rPr>
              <a:t>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//3.</a:t>
            </a:r>
            <a:r>
              <a:rPr lang="zh-CN" altLang="en-US" dirty="0">
                <a:sym typeface="+mn-ea"/>
              </a:rPr>
              <a:t>创建对象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Person p = (Person) </a:t>
            </a:r>
            <a:r>
              <a:rPr lang="en-US" altLang="zh-CN" dirty="0" err="1">
                <a:sym typeface="+mn-ea"/>
              </a:rPr>
              <a:t>c.newInstance</a:t>
            </a:r>
            <a:r>
              <a:rPr lang="en-US" altLang="zh-CN" dirty="0">
                <a:sym typeface="+mn-ea"/>
              </a:rPr>
              <a:t>("zhangsan",23);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Field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Class.getField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方法可以获取类中的指定字段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可见的</a:t>
            </a:r>
            <a:r>
              <a:rPr lang="en-US" altLang="zh-CN" dirty="0">
                <a:sym typeface="+mn-ea"/>
              </a:rPr>
              <a:t>),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Field f = </a:t>
            </a:r>
            <a:r>
              <a:rPr lang="en-US" altLang="zh-CN" dirty="0" err="1">
                <a:sym typeface="+mn-ea"/>
              </a:rPr>
              <a:t>clazz.getField</a:t>
            </a:r>
            <a:r>
              <a:rPr lang="en-US" altLang="zh-CN" dirty="0">
                <a:sym typeface="+mn-ea"/>
              </a:rPr>
              <a:t>("name");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如果是私有的可以用</a:t>
            </a:r>
            <a:r>
              <a:rPr lang="en-US" altLang="zh-CN" dirty="0" err="1">
                <a:sym typeface="+mn-ea"/>
              </a:rPr>
              <a:t>getDeclaedField</a:t>
            </a:r>
            <a:r>
              <a:rPr lang="en-US" altLang="zh-CN" dirty="0">
                <a:sym typeface="+mn-ea"/>
              </a:rPr>
              <a:t>("age")</a:t>
            </a:r>
            <a:r>
              <a:rPr lang="zh-CN" altLang="en-US" dirty="0">
                <a:sym typeface="+mn-ea"/>
              </a:rPr>
              <a:t>方法获取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Field </a:t>
            </a:r>
            <a:r>
              <a:rPr lang="en-US" altLang="zh-CN" dirty="0" err="1">
                <a:sym typeface="+mn-ea"/>
              </a:rPr>
              <a:t>ageF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clazz.getDeclaredField</a:t>
            </a:r>
            <a:r>
              <a:rPr lang="en-US" altLang="zh-CN" dirty="0">
                <a:sym typeface="+mn-ea"/>
              </a:rPr>
              <a:t>("age");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通过</a:t>
            </a:r>
            <a:r>
              <a:rPr lang="en-US" altLang="zh-CN" dirty="0">
                <a:sym typeface="+mn-ea"/>
              </a:rPr>
              <a:t>set(</a:t>
            </a:r>
            <a:r>
              <a:rPr lang="en-US" altLang="zh-CN" u="sng" dirty="0" err="1">
                <a:sym typeface="+mn-ea"/>
              </a:rPr>
              <a:t>obj</a:t>
            </a:r>
            <a:r>
              <a:rPr lang="en-US" altLang="zh-CN" u="sng" dirty="0">
                <a:sym typeface="+mn-ea"/>
              </a:rPr>
              <a:t>, "</a:t>
            </a:r>
            <a:r>
              <a:rPr lang="zh-CN" altLang="en-US" u="sng" dirty="0">
                <a:sym typeface="+mn-ea"/>
              </a:rPr>
              <a:t>李四</a:t>
            </a:r>
            <a:r>
              <a:rPr lang="en-US" altLang="zh-CN" u="sng" dirty="0">
                <a:sym typeface="+mn-ea"/>
              </a:rPr>
              <a:t>")</a:t>
            </a:r>
            <a:r>
              <a:rPr lang="zh-CN" altLang="en-US" u="sng" dirty="0">
                <a:sym typeface="+mn-ea"/>
              </a:rPr>
              <a:t>方法可以设置指定对象上该字段的值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f.set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p</a:t>
            </a:r>
            <a:r>
              <a:rPr lang="en-US" altLang="zh-CN" dirty="0">
                <a:sym typeface="+mn-ea"/>
              </a:rPr>
              <a:t>, "</a:t>
            </a:r>
            <a:r>
              <a:rPr lang="zh-CN" altLang="en-US" dirty="0">
                <a:sym typeface="+mn-ea"/>
              </a:rPr>
              <a:t>李四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p.getName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如果是私有的需要先调用</a:t>
            </a:r>
            <a:r>
              <a:rPr lang="en-US" altLang="zh-CN" dirty="0" err="1">
                <a:sym typeface="+mn-ea"/>
              </a:rPr>
              <a:t>setAccessible</a:t>
            </a:r>
            <a:r>
              <a:rPr lang="en-US" altLang="zh-CN" dirty="0">
                <a:sym typeface="+mn-ea"/>
              </a:rPr>
              <a:t>(true)</a:t>
            </a:r>
            <a:r>
              <a:rPr lang="zh-CN" altLang="en-US" dirty="0">
                <a:sym typeface="+mn-ea"/>
              </a:rPr>
              <a:t>设置访问权限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ageF.setAccessible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ym typeface="+mn-ea"/>
              </a:rPr>
              <a:t>true);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ageF.set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p</a:t>
            </a:r>
            <a:r>
              <a:rPr lang="en-US" altLang="zh-CN" dirty="0">
                <a:sym typeface="+mn-ea"/>
              </a:rPr>
              <a:t>, 89);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p.getAge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用获取的指定的字段调用</a:t>
            </a:r>
            <a:r>
              <a:rPr lang="en-US" altLang="zh-CN" dirty="0">
                <a:sym typeface="+mn-ea"/>
              </a:rPr>
              <a:t>get(</a:t>
            </a:r>
            <a:r>
              <a:rPr lang="en-US" altLang="zh-CN" u="sng" dirty="0" err="1">
                <a:sym typeface="+mn-ea"/>
              </a:rPr>
              <a:t>obj</a:t>
            </a:r>
            <a:r>
              <a:rPr lang="en-US" altLang="zh-CN" u="sng" dirty="0">
                <a:sym typeface="+mn-ea"/>
              </a:rPr>
              <a:t>)</a:t>
            </a:r>
            <a:r>
              <a:rPr lang="zh-CN" altLang="en-US" u="sng" dirty="0">
                <a:sym typeface="+mn-ea"/>
              </a:rPr>
              <a:t>可以获取指定对象中该字段的值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ageF.get</a:t>
            </a:r>
            <a:r>
              <a:rPr lang="en-US" altLang="zh-CN" b="1" i="1" dirty="0">
                <a:sym typeface="+mn-ea"/>
              </a:rPr>
              <a:t>(p));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}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UserImpl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ui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UserImpl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ui.add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ui.delete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ui.getClass</a:t>
            </a:r>
            <a:r>
              <a:rPr lang="en-US" altLang="zh-CN" dirty="0">
                <a:sym typeface="+mn-ea"/>
              </a:rPr>
              <a:t>().</a:t>
            </a:r>
            <a:r>
              <a:rPr lang="en-US" altLang="zh-CN" dirty="0" err="1">
                <a:sym typeface="+mn-ea"/>
              </a:rPr>
              <a:t>getInterfaces</a:t>
            </a:r>
            <a:r>
              <a:rPr lang="en-US" altLang="zh-CN" dirty="0">
                <a:sym typeface="+mn-ea"/>
              </a:rPr>
              <a:t>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User user = (User) </a:t>
            </a:r>
            <a:r>
              <a:rPr lang="en-US" altLang="zh-CN" dirty="0" err="1">
                <a:sym typeface="+mn-ea"/>
              </a:rPr>
              <a:t>Proxy.</a:t>
            </a:r>
            <a:r>
              <a:rPr lang="en-US" altLang="zh-CN" i="1" dirty="0" err="1">
                <a:sym typeface="+mn-ea"/>
              </a:rPr>
              <a:t>newProxyInstance</a:t>
            </a:r>
            <a:r>
              <a:rPr lang="en-US" altLang="zh-CN" i="1" dirty="0">
                <a:sym typeface="+mn-ea"/>
              </a:rPr>
              <a:t>(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ui.getClass</a:t>
            </a:r>
            <a:r>
              <a:rPr lang="en-US" altLang="zh-CN" dirty="0">
                <a:sym typeface="+mn-ea"/>
              </a:rPr>
              <a:t>().</a:t>
            </a:r>
            <a:r>
              <a:rPr lang="en-US" altLang="zh-CN" dirty="0" err="1">
                <a:sym typeface="+mn-ea"/>
              </a:rPr>
              <a:t>getClassLoader</a:t>
            </a:r>
            <a:r>
              <a:rPr lang="en-US" altLang="zh-CN" dirty="0">
                <a:sym typeface="+mn-ea"/>
              </a:rPr>
              <a:t>(), //</a:t>
            </a:r>
            <a:r>
              <a:rPr lang="zh-CN" altLang="en-US" dirty="0">
                <a:sym typeface="+mn-ea"/>
              </a:rPr>
              <a:t>类加载器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ui.getClass</a:t>
            </a:r>
            <a:r>
              <a:rPr lang="en-US" altLang="zh-CN" dirty="0">
                <a:sym typeface="+mn-ea"/>
              </a:rPr>
              <a:t>().</a:t>
            </a:r>
            <a:r>
              <a:rPr lang="en-US" altLang="zh-CN" dirty="0" err="1">
                <a:sym typeface="+mn-ea"/>
              </a:rPr>
              <a:t>getInterfaces</a:t>
            </a:r>
            <a:r>
              <a:rPr lang="en-US" altLang="zh-CN" dirty="0">
                <a:sym typeface="+mn-ea"/>
              </a:rPr>
              <a:t>(), //</a:t>
            </a:r>
            <a:r>
              <a:rPr lang="zh-CN" altLang="en-US" dirty="0">
                <a:sym typeface="+mn-ea"/>
              </a:rPr>
              <a:t>类的所有接口字节码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UserInvocationHandler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ui</a:t>
            </a:r>
            <a:r>
              <a:rPr lang="en-US" altLang="zh-CN" b="1" dirty="0">
                <a:sym typeface="+mn-ea"/>
              </a:rPr>
              <a:t>));//</a:t>
            </a:r>
            <a:r>
              <a:rPr lang="zh-CN" altLang="en-US" b="1" dirty="0">
                <a:sym typeface="+mn-ea"/>
              </a:rPr>
              <a:t>调用处理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user.add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user.delete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user.getClass</a:t>
            </a:r>
            <a:r>
              <a:rPr lang="en-US" altLang="zh-CN" dirty="0">
                <a:sym typeface="+mn-ea"/>
              </a:rPr>
              <a:t>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再举个学生例子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模版设计模式概述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模版方法模式就是定义一个算法的骨架，而将具体的算法延迟到子类中来实现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优点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使用模版方法模式，在定义算法骨架的同时，可以很灵活的实现具体的算法，满足用户灵活多变的需求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缺点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如果算法骨架有修改的话，则需要修改抽象类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耗时</a:t>
            </a:r>
            <a:r>
              <a:rPr lang="en-US" altLang="zh-CN" b="1" i="1" dirty="0">
                <a:sym typeface="+mn-ea"/>
              </a:rPr>
              <a:t>" + </a:t>
            </a:r>
            <a:r>
              <a:rPr lang="en-US" altLang="zh-CN" b="1" i="1" dirty="0" err="1">
                <a:sym typeface="+mn-ea"/>
              </a:rPr>
              <a:t>new</a:t>
            </a:r>
            <a:r>
              <a:rPr lang="en-US" altLang="zh-CN" b="1" i="1" dirty="0">
                <a:sym typeface="+mn-ea"/>
              </a:rPr>
              <a:t> </a:t>
            </a:r>
            <a:r>
              <a:rPr lang="en-US" altLang="zh-CN" b="1" i="1" dirty="0" err="1">
                <a:sym typeface="+mn-ea"/>
              </a:rPr>
              <a:t>TimeDemo</a:t>
            </a:r>
            <a:r>
              <a:rPr lang="en-US" altLang="zh-CN" b="1" i="1" dirty="0">
                <a:sym typeface="+mn-ea"/>
              </a:rPr>
              <a:t>().</a:t>
            </a:r>
            <a:r>
              <a:rPr lang="en-US" altLang="zh-CN" b="1" i="1" dirty="0" err="1">
                <a:sym typeface="+mn-ea"/>
              </a:rPr>
              <a:t>getTime</a:t>
            </a:r>
            <a:r>
              <a:rPr lang="en-US" altLang="zh-CN" b="1" i="1" dirty="0">
                <a:sym typeface="+mn-ea"/>
              </a:rPr>
              <a:t>());;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abstract class </a:t>
            </a:r>
            <a:r>
              <a:rPr lang="en-US" altLang="zh-CN" b="1" dirty="0" err="1">
                <a:sym typeface="+mn-ea"/>
              </a:rPr>
              <a:t>TimeTemplate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final long </a:t>
            </a:r>
            <a:r>
              <a:rPr lang="en-US" altLang="zh-CN" b="1" dirty="0" err="1">
                <a:sym typeface="+mn-ea"/>
              </a:rPr>
              <a:t>getTime</a:t>
            </a:r>
            <a:r>
              <a:rPr lang="en-US" altLang="zh-CN" b="1" dirty="0">
                <a:sym typeface="+mn-ea"/>
              </a:rPr>
              <a:t>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long start = </a:t>
            </a:r>
            <a:r>
              <a:rPr lang="en-US" altLang="zh-CN" b="1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currentTimeMillis</a:t>
            </a:r>
            <a:r>
              <a:rPr lang="en-US" altLang="zh-CN" b="1" i="1" dirty="0">
                <a:sym typeface="+mn-ea"/>
              </a:rPr>
              <a:t>();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code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long end = </a:t>
            </a:r>
            <a:r>
              <a:rPr lang="en-US" altLang="zh-CN" b="1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currentTimeMillis</a:t>
            </a:r>
            <a:r>
              <a:rPr lang="en-US" altLang="zh-CN" b="1" i="1" dirty="0">
                <a:sym typeface="+mn-ea"/>
              </a:rPr>
              <a:t>();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end - start;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abstract void code();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</a:t>
            </a:r>
            <a:r>
              <a:rPr lang="en-US" altLang="zh-CN" b="1" dirty="0" err="1">
                <a:sym typeface="+mn-ea"/>
              </a:rPr>
              <a:t>TimeDemo</a:t>
            </a:r>
            <a:r>
              <a:rPr lang="en-US" altLang="zh-CN" b="1" dirty="0">
                <a:sym typeface="+mn-ea"/>
              </a:rPr>
              <a:t> extends </a:t>
            </a:r>
            <a:r>
              <a:rPr lang="en-US" altLang="zh-CN" b="1" dirty="0" err="1">
                <a:sym typeface="+mn-ea"/>
              </a:rPr>
              <a:t>TimeTemplate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code()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 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50000;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我爱</a:t>
            </a:r>
            <a:r>
              <a:rPr lang="en-US" altLang="zh-CN" b="1" i="1" dirty="0">
                <a:sym typeface="+mn-ea"/>
              </a:rPr>
              <a:t>java,</a:t>
            </a:r>
            <a:r>
              <a:rPr lang="zh-CN" altLang="en-US" b="1" i="1" dirty="0">
                <a:sym typeface="+mn-ea"/>
              </a:rPr>
              <a:t>因为我可以用</a:t>
            </a:r>
            <a:r>
              <a:rPr lang="en-US" altLang="zh-CN" b="1" i="1" dirty="0">
                <a:sym typeface="+mn-ea"/>
              </a:rPr>
              <a:t>java</a:t>
            </a:r>
            <a:r>
              <a:rPr lang="zh-CN" altLang="en-US" b="1" i="1" dirty="0">
                <a:sym typeface="+mn-ea"/>
              </a:rPr>
              <a:t>赚钱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//1.</a:t>
            </a:r>
            <a:r>
              <a:rPr lang="zh-CN" altLang="en-US" dirty="0">
                <a:sym typeface="+mn-ea"/>
              </a:rPr>
              <a:t>打印枚举名字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Weak.SUN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枚举有一个</a:t>
            </a:r>
            <a:r>
              <a:rPr lang="en-US" altLang="zh-CN" dirty="0">
                <a:sym typeface="+mn-ea"/>
              </a:rPr>
              <a:t>ordinal</a:t>
            </a:r>
            <a:r>
              <a:rPr lang="zh-CN" altLang="en-US" dirty="0">
                <a:sym typeface="+mn-ea"/>
              </a:rPr>
              <a:t>属性，按顺序从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开始算</a:t>
            </a:r>
            <a:r>
              <a:rPr lang="en-US" altLang="zh-CN" dirty="0">
                <a:sym typeface="+mn-ea"/>
              </a:rPr>
              <a:t>...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Weak.FRI.ordinal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//3.</a:t>
            </a:r>
            <a:r>
              <a:rPr lang="zh-CN" altLang="en-US" dirty="0">
                <a:sym typeface="+mn-ea"/>
              </a:rPr>
              <a:t>枚举可以声明构造函数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(Weak2.FRI.getValue());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//4.</a:t>
            </a:r>
            <a:r>
              <a:rPr lang="zh-CN" altLang="en-US" dirty="0">
                <a:sym typeface="+mn-ea"/>
              </a:rPr>
              <a:t>枚举类可以声明方法，是抽象方法，但是枚举项必须重写该方法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Weak3.</a:t>
            </a:r>
            <a:r>
              <a:rPr lang="en-US" altLang="zh-CN" b="1" i="1" dirty="0">
                <a:sym typeface="+mn-ea"/>
              </a:rPr>
              <a:t>FRI.show();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//5.</a:t>
            </a:r>
            <a:r>
              <a:rPr lang="zh-CN" altLang="en-US" dirty="0">
                <a:sym typeface="+mn-ea"/>
              </a:rPr>
              <a:t>枚举的判断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Weak w = </a:t>
            </a:r>
            <a:r>
              <a:rPr lang="en-US" altLang="zh-CN" dirty="0" err="1">
                <a:sym typeface="+mn-ea"/>
              </a:rPr>
              <a:t>Weak.</a:t>
            </a:r>
            <a:r>
              <a:rPr lang="en-US" altLang="zh-CN" b="1" i="1" dirty="0" err="1">
                <a:sym typeface="+mn-ea"/>
              </a:rPr>
              <a:t>FRI</a:t>
            </a:r>
            <a:r>
              <a:rPr lang="en-US" altLang="zh-CN" b="1" i="1" dirty="0">
                <a:sym typeface="+mn-ea"/>
              </a:rPr>
              <a:t>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switch (w)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case </a:t>
            </a:r>
            <a:r>
              <a:rPr lang="en-US" altLang="zh-CN" b="1" i="1" dirty="0">
                <a:sym typeface="+mn-ea"/>
              </a:rPr>
              <a:t>SUN: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周日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break;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case </a:t>
            </a:r>
            <a:r>
              <a:rPr lang="en-US" altLang="zh-CN" b="1" i="1" dirty="0">
                <a:sym typeface="+mn-ea"/>
              </a:rPr>
              <a:t>MON: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周一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break;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case </a:t>
            </a:r>
            <a:r>
              <a:rPr lang="en-US" altLang="zh-CN" b="1" i="1" dirty="0">
                <a:sym typeface="+mn-ea"/>
              </a:rPr>
              <a:t>TUE: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周二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break;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case </a:t>
            </a:r>
            <a:r>
              <a:rPr lang="en-US" altLang="zh-CN" b="1" i="1" dirty="0">
                <a:sym typeface="+mn-ea"/>
              </a:rPr>
              <a:t>WED: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周三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break;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case </a:t>
            </a:r>
            <a:r>
              <a:rPr lang="en-US" altLang="zh-CN" b="1" i="1" dirty="0">
                <a:sym typeface="+mn-ea"/>
              </a:rPr>
              <a:t>THU: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周四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break;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case </a:t>
            </a:r>
            <a:r>
              <a:rPr lang="en-US" altLang="zh-CN" b="1" i="1" dirty="0">
                <a:sym typeface="+mn-ea"/>
              </a:rPr>
              <a:t>FRI: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周五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break;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case </a:t>
            </a:r>
            <a:r>
              <a:rPr lang="en-US" altLang="zh-CN" b="1" i="1" dirty="0">
                <a:sym typeface="+mn-ea"/>
              </a:rPr>
              <a:t>SAT: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周六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break;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default: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break;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作业声明性别和四盘的举例</a:t>
            </a:r>
            <a:r>
              <a:rPr lang="en-US" altLang="zh-CN" dirty="0">
                <a:sym typeface="+mn-ea"/>
              </a:rPr>
              <a:t>:Sex</a:t>
            </a:r>
            <a:r>
              <a:rPr lang="zh-CN" altLang="en-US" dirty="0">
                <a:sym typeface="+mn-ea"/>
              </a:rPr>
              <a:t>性别</a:t>
            </a:r>
            <a:r>
              <a:rPr lang="en-US" altLang="zh-CN" dirty="0" err="1">
                <a:sym typeface="+mn-ea"/>
              </a:rPr>
              <a:t>male,female,Season</a:t>
            </a:r>
            <a:r>
              <a:rPr lang="zh-CN" altLang="en-US" dirty="0">
                <a:sym typeface="+mn-ea"/>
              </a:rPr>
              <a:t>四季</a:t>
            </a:r>
            <a:r>
              <a:rPr lang="en-US" altLang="zh-CN" dirty="0" err="1">
                <a:sym typeface="+mn-ea"/>
              </a:rPr>
              <a:t>Spring,Summer,Autumn,Winter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Weak w1 = </a:t>
            </a:r>
            <a:r>
              <a:rPr lang="en-US" altLang="zh-CN" dirty="0" err="1">
                <a:sym typeface="+mn-ea"/>
              </a:rPr>
              <a:t>Weak.</a:t>
            </a:r>
            <a:r>
              <a:rPr lang="en-US" altLang="zh-CN" b="1" i="1" dirty="0" err="1">
                <a:sym typeface="+mn-ea"/>
              </a:rPr>
              <a:t>SUN</a:t>
            </a:r>
            <a:r>
              <a:rPr lang="en-US" altLang="zh-CN" b="1" i="1" dirty="0">
                <a:sym typeface="+mn-ea"/>
              </a:rPr>
              <a:t>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Weak w2 = </a:t>
            </a:r>
            <a:r>
              <a:rPr lang="en-US" altLang="zh-CN" dirty="0" err="1">
                <a:sym typeface="+mn-ea"/>
              </a:rPr>
              <a:t>Weak.</a:t>
            </a:r>
            <a:r>
              <a:rPr lang="en-US" altLang="zh-CN" b="1" i="1" dirty="0" err="1">
                <a:sym typeface="+mn-ea"/>
              </a:rPr>
              <a:t>FRI</a:t>
            </a:r>
            <a:r>
              <a:rPr lang="en-US" altLang="zh-CN" b="1" i="1" dirty="0">
                <a:sym typeface="+mn-ea"/>
              </a:rPr>
              <a:t>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(w1.compareTo(w2));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(w1.name());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(w1.toString());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通过字节码对象获取枚举对象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(Weak2.valueOf(Weak2.class,"SUN"));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遍历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for(Weak weak : </a:t>
            </a:r>
            <a:r>
              <a:rPr lang="en-US" altLang="zh-CN" dirty="0" err="1">
                <a:sym typeface="+mn-ea"/>
              </a:rPr>
              <a:t>Weak.values</a:t>
            </a:r>
            <a:r>
              <a:rPr lang="en-US" altLang="zh-CN" dirty="0">
                <a:sym typeface="+mn-ea"/>
              </a:rPr>
              <a:t>()){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(weak);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JDK7</a:t>
            </a:r>
            <a:r>
              <a:rPr lang="zh-CN" altLang="en-US" dirty="0">
                <a:sym typeface="+mn-ea"/>
              </a:rPr>
              <a:t>的六个新特性回顾和讲解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二进制字面量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altLang="zh-CN" dirty="0">
                <a:sym typeface="+mn-ea"/>
              </a:rPr>
              <a:t>		</a:t>
            </a:r>
            <a:r>
              <a:rPr lang="pl-PL" altLang="zh-CN" dirty="0" err="1">
                <a:sym typeface="+mn-ea"/>
              </a:rPr>
              <a:t>System.</a:t>
            </a:r>
            <a:r>
              <a:rPr lang="pl-PL" altLang="zh-CN" b="1" i="1" dirty="0" err="1">
                <a:sym typeface="+mn-ea"/>
              </a:rPr>
              <a:t>out.println</a:t>
            </a:r>
            <a:r>
              <a:rPr lang="pl-PL" altLang="zh-CN" b="1" i="1" dirty="0">
                <a:sym typeface="+mn-ea"/>
              </a:rPr>
              <a:t>(0b00000100);</a:t>
            </a:r>
            <a:endParaRPr lang="pl-PL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B:</a:t>
            </a:r>
            <a:r>
              <a:rPr lang="zh-CN" altLang="en-US" dirty="0">
                <a:sym typeface="+mn-ea"/>
              </a:rPr>
              <a:t>数字字面量可以出现下划线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altLang="zh-CN" dirty="0">
                <a:sym typeface="+mn-ea"/>
              </a:rPr>
              <a:t>		</a:t>
            </a:r>
            <a:r>
              <a:rPr lang="pl-PL" altLang="zh-CN" dirty="0" err="1">
                <a:sym typeface="+mn-ea"/>
              </a:rPr>
              <a:t>System.</a:t>
            </a:r>
            <a:r>
              <a:rPr lang="pl-PL" altLang="zh-CN" b="1" i="1" dirty="0" err="1">
                <a:sym typeface="+mn-ea"/>
              </a:rPr>
              <a:t>out.println</a:t>
            </a:r>
            <a:r>
              <a:rPr lang="pl-PL" altLang="zh-CN" b="1" i="1" dirty="0">
                <a:sym typeface="+mn-ea"/>
              </a:rPr>
              <a:t>(100_0000);</a:t>
            </a:r>
            <a:endParaRPr lang="pl-PL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C:switch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语句可以用字符串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switch (key)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case</a:t>
            </a:r>
            <a:r>
              <a:rPr lang="en-US" altLang="zh-CN" dirty="0">
                <a:sym typeface="+mn-ea"/>
              </a:rPr>
              <a:t> "</a:t>
            </a:r>
            <a:r>
              <a:rPr lang="en-US" altLang="zh-CN" dirty="0" err="1">
                <a:sym typeface="+mn-ea"/>
              </a:rPr>
              <a:t>Hello</a:t>
            </a:r>
            <a:r>
              <a:rPr lang="en-US" altLang="zh-CN" dirty="0">
                <a:sym typeface="+mn-ea"/>
              </a:rPr>
              <a:t>":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en-US" altLang="zh-CN" dirty="0" err="1">
                <a:sym typeface="+mn-ea"/>
              </a:rPr>
              <a:t>break</a:t>
            </a:r>
            <a:r>
              <a:rPr lang="en-US" altLang="zh-CN" dirty="0">
                <a:sym typeface="+mn-ea"/>
              </a:rPr>
              <a:t>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default: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en-US" altLang="zh-CN" dirty="0" err="1">
                <a:sym typeface="+mn-ea"/>
              </a:rPr>
              <a:t>break</a:t>
            </a:r>
            <a:r>
              <a:rPr lang="en-US" altLang="zh-CN" dirty="0">
                <a:sym typeface="+mn-ea"/>
              </a:rPr>
              <a:t>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D:</a:t>
            </a:r>
            <a:r>
              <a:rPr lang="zh-CN" altLang="en-US" dirty="0">
                <a:sym typeface="+mn-ea"/>
              </a:rPr>
              <a:t>泛型简化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菱形泛型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List&lt;String&gt; list = new 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&lt;String&gt;();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List&lt;String&gt; </a:t>
            </a:r>
            <a:r>
              <a:rPr lang="en-US" altLang="zh-CN" u="sng" dirty="0">
                <a:sym typeface="+mn-ea"/>
              </a:rPr>
              <a:t>list = </a:t>
            </a:r>
            <a:r>
              <a:rPr lang="en-US" altLang="zh-CN" b="1" u="sng" dirty="0">
                <a:sym typeface="+mn-ea"/>
              </a:rPr>
              <a:t>new </a:t>
            </a:r>
            <a:r>
              <a:rPr lang="en-US" altLang="zh-CN" b="1" u="sng" dirty="0" err="1">
                <a:sym typeface="+mn-ea"/>
              </a:rPr>
              <a:t>ArrayList</a:t>
            </a:r>
            <a:r>
              <a:rPr lang="en-US" altLang="zh-CN" b="1" u="sng" dirty="0">
                <a:sym typeface="+mn-ea"/>
              </a:rPr>
              <a:t>&lt;&gt;();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E:</a:t>
            </a:r>
            <a:r>
              <a:rPr lang="zh-CN" altLang="en-US" dirty="0">
                <a:sym typeface="+mn-ea"/>
              </a:rPr>
              <a:t>异常的多个</a:t>
            </a:r>
            <a:r>
              <a:rPr lang="en-US" altLang="zh-CN" dirty="0">
                <a:sym typeface="+mn-ea"/>
              </a:rPr>
              <a:t>catch</a:t>
            </a:r>
            <a:r>
              <a:rPr lang="zh-CN" altLang="en-US" dirty="0">
                <a:sym typeface="+mn-ea"/>
              </a:rPr>
              <a:t>合并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每个异常用或</a:t>
            </a:r>
            <a:r>
              <a:rPr lang="en-US" altLang="zh-CN" dirty="0">
                <a:sym typeface="+mn-ea"/>
              </a:rPr>
              <a:t>|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F:try-with-resources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语句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com.gyf.lesson11;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接口中可以定义有方法体的方法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如果是非静态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必须用</a:t>
            </a:r>
            <a:r>
              <a:rPr lang="en-US" altLang="zh-CN" dirty="0">
                <a:sym typeface="+mn-ea"/>
              </a:rPr>
              <a:t>default</a:t>
            </a:r>
            <a:r>
              <a:rPr lang="zh-CN" altLang="en-US" dirty="0">
                <a:sym typeface="+mn-ea"/>
              </a:rPr>
              <a:t>修饰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Person p = </a:t>
            </a:r>
            <a:r>
              <a:rPr lang="en-US" altLang="zh-CN" b="1" dirty="0">
                <a:sym typeface="+mn-ea"/>
              </a:rPr>
              <a:t>new Person()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p.eat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如果是静态的就不用了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Person.</a:t>
            </a:r>
            <a:r>
              <a:rPr lang="en-US" altLang="zh-CN" i="1" dirty="0" err="1">
                <a:sym typeface="+mn-ea"/>
              </a:rPr>
              <a:t>look</a:t>
            </a:r>
            <a:r>
              <a:rPr lang="en-US" altLang="zh-CN" i="1" dirty="0">
                <a:sym typeface="+mn-ea"/>
              </a:rPr>
              <a:t>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局部内部类在访问他所在方法中的局部变量必须用</a:t>
            </a:r>
            <a:r>
              <a:rPr lang="en-US" altLang="zh-CN" dirty="0">
                <a:sym typeface="+mn-ea"/>
              </a:rPr>
              <a:t>final</a:t>
            </a:r>
            <a:r>
              <a:rPr lang="zh-CN" altLang="en-US" dirty="0">
                <a:sym typeface="+mn-ea"/>
              </a:rPr>
              <a:t>修饰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为什么</a:t>
            </a:r>
            <a:r>
              <a:rPr lang="en-US" altLang="zh-CN" dirty="0">
                <a:sym typeface="+mn-ea"/>
              </a:rPr>
              <a:t>?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因为当调用这个方法时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局部变量如果没有用</a:t>
            </a:r>
            <a:r>
              <a:rPr lang="en-US" altLang="zh-CN" dirty="0">
                <a:sym typeface="+mn-ea"/>
              </a:rPr>
              <a:t>final</a:t>
            </a:r>
            <a:r>
              <a:rPr lang="zh-CN" altLang="en-US" dirty="0">
                <a:sym typeface="+mn-ea"/>
              </a:rPr>
              <a:t>修饰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他的生命周期和方法的生命周期是一样的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当方法弹栈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这个局部变量也会消失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那么如果局部内部类对象还没有马上消失想用这个局部变量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就没有了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如果用</a:t>
            </a:r>
            <a:r>
              <a:rPr lang="en-US" altLang="zh-CN" dirty="0">
                <a:sym typeface="+mn-ea"/>
              </a:rPr>
              <a:t>final</a:t>
            </a:r>
            <a:r>
              <a:rPr lang="zh-CN" altLang="en-US" dirty="0">
                <a:sym typeface="+mn-ea"/>
              </a:rPr>
              <a:t>修饰会在类加载的时候进入常量池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即使方法弹栈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常量池的常量还在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也可以继续使用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new Test().run();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Test{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run(){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dirty="0">
                <a:sym typeface="+mn-ea"/>
              </a:rPr>
              <a:t>		</a:t>
            </a:r>
            <a:r>
              <a:rPr lang="nb-NO" altLang="zh-CN" b="1" dirty="0" err="1">
                <a:sym typeface="+mn-ea"/>
              </a:rPr>
              <a:t>int</a:t>
            </a:r>
            <a:r>
              <a:rPr lang="nb-NO" altLang="zh-CN" b="1" dirty="0">
                <a:sym typeface="+mn-ea"/>
              </a:rPr>
              <a:t> i = 10;</a:t>
            </a:r>
            <a:endParaRPr lang="nb-NO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dirty="0">
                <a:sym typeface="+mn-ea"/>
              </a:rPr>
              <a:t>		</a:t>
            </a:r>
            <a:r>
              <a:rPr lang="nb-NO" altLang="zh-CN" b="1" dirty="0" err="1">
                <a:sym typeface="+mn-ea"/>
              </a:rPr>
              <a:t>class</a:t>
            </a:r>
            <a:r>
              <a:rPr lang="nb-NO" altLang="zh-CN" b="1" dirty="0">
                <a:sym typeface="+mn-ea"/>
              </a:rPr>
              <a:t> Animal{</a:t>
            </a:r>
            <a:endParaRPr lang="nb-NO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dirty="0">
                <a:sym typeface="+mn-ea"/>
              </a:rPr>
              <a:t>			</a:t>
            </a:r>
            <a:r>
              <a:rPr lang="nb-NO" altLang="zh-CN" b="1" dirty="0" err="1">
                <a:sym typeface="+mn-ea"/>
              </a:rPr>
              <a:t>public</a:t>
            </a:r>
            <a:r>
              <a:rPr lang="nb-NO" altLang="zh-CN" b="1" dirty="0">
                <a:sym typeface="+mn-ea"/>
              </a:rPr>
              <a:t> </a:t>
            </a:r>
            <a:r>
              <a:rPr lang="nb-NO" altLang="zh-CN" b="1" dirty="0" err="1">
                <a:sym typeface="+mn-ea"/>
              </a:rPr>
              <a:t>void</a:t>
            </a:r>
            <a:r>
              <a:rPr lang="nb-NO" altLang="zh-CN" b="1" dirty="0">
                <a:sym typeface="+mn-ea"/>
              </a:rPr>
              <a:t> run(){</a:t>
            </a:r>
            <a:endParaRPr lang="nb-NO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	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= 11;//</a:t>
            </a:r>
            <a:r>
              <a:rPr lang="zh-CN" altLang="en-US" dirty="0">
                <a:sym typeface="+mn-ea"/>
              </a:rPr>
              <a:t>不能修改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跑了</a:t>
            </a:r>
            <a:r>
              <a:rPr lang="en-US" altLang="zh-CN" b="1" i="1" dirty="0">
                <a:sym typeface="+mn-ea"/>
              </a:rPr>
              <a:t>" + 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 + "</a:t>
            </a:r>
            <a:r>
              <a:rPr lang="zh-CN" altLang="en-US" b="1" i="1" dirty="0">
                <a:sym typeface="+mn-ea"/>
              </a:rPr>
              <a:t>米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Animal a = </a:t>
            </a:r>
            <a:r>
              <a:rPr lang="en-US" altLang="zh-CN" b="1" dirty="0">
                <a:sym typeface="+mn-ea"/>
              </a:rPr>
              <a:t>new Animal();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a.run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interface Person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default void eat(){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吃</a:t>
            </a:r>
            <a:r>
              <a:rPr lang="en-US" altLang="zh-CN" b="1" i="1" dirty="0">
                <a:sym typeface="+mn-ea"/>
              </a:rPr>
              <a:t>....");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look(){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看</a:t>
            </a:r>
            <a:r>
              <a:rPr lang="en-US" altLang="zh-CN" b="1" i="1" dirty="0">
                <a:sym typeface="+mn-ea"/>
              </a:rPr>
              <a:t>....");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1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72804" y="530258"/>
            <a:ext cx="5171609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通过反射获取带参构造方法并使用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2515" y="1003935"/>
            <a:ext cx="10215245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Constructor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newInstance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方法是使用该类无参的构造函数创建对象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如果一个类没有无参的构造函数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就不能这样创建了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可以调用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getConstructor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String.class,int.class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方法获取一个指定的构造函数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然后再调用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Constructor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newInstance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("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张三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",20)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方法创建对象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598" y="3241351"/>
            <a:ext cx="5938965" cy="2883607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70715" y="1173068"/>
            <a:ext cx="4532010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通过反射获取成员变量并使用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0715" y="1721230"/>
            <a:ext cx="7598128" cy="2585323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Field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Class.getField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(String)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方法可以获取类中的指定字段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可见的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),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如果是私有的可以用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getDeclaedField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("name")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方法获取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"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李四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方法可以设置指定对象上该字段的值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如果是私有的需要先调用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setAccessible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(true)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设置访问权限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用获取的指定的字段调用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可以获取指定对象中该字段的值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81073" y="1531910"/>
            <a:ext cx="7409364" cy="198515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Method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Class.getMethod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(String, Class...)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Class.getDeclaredMethod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(String, Class...)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方法可以获取类中的指定方法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invoke(Object, Object...)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可以调用该方法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1074" y="603452"/>
            <a:ext cx="3916457" cy="646331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通过反射获取方法并使用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1074" y="3429864"/>
            <a:ext cx="4903677" cy="2224899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88289" y="732126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通过反射越过泛型检查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8415" y="1480185"/>
            <a:ext cx="986536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&lt;Integer&gt;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的一个对象，在这个集合中添加一个字符串数据，如何实现呢？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077" y="2690124"/>
            <a:ext cx="6223000" cy="33020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951" y="1383074"/>
            <a:ext cx="6954405" cy="276145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" name="矩形 2"/>
          <p:cNvSpPr/>
          <p:nvPr/>
        </p:nvSpPr>
        <p:spPr>
          <a:xfrm>
            <a:off x="1129531" y="791886"/>
            <a:ext cx="8535417" cy="40011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kumimoji="1"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通过反射写一个</a:t>
            </a:r>
            <a:r>
              <a:rPr kumimoji="1" lang="zh-CN" altLang="en-US" sz="2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通用</a:t>
            </a:r>
            <a:r>
              <a:rPr kumimoji="1"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的设置某个对象的某个属性为指定的值</a:t>
            </a:r>
            <a:endParaRPr kumimoji="1"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" y="4537655"/>
            <a:ext cx="4368800" cy="10795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52733" y="1009136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动态代理的概述和实现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2550" y="1370965"/>
            <a:ext cx="9684385" cy="42926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动态代理概述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代理：本来应该自己做的事情，请了别人来做，被请的人就是代理对象。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举例：春节回家买票让人代买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java.lang.reflect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包下提供了一个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Proxy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和一个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InvocationHandler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，通过使用这个类和接口就可以生成动态代理对象。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提供的代理只能针对接口做代理。我们有更强大的代理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cglib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Proxy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类中的方法创建动态代理类对象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Proxy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通过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newProxyInstance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ClassLoader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loader,Class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&lt;?&gt;[] 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interfaces,InvocationHandler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h)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创建代理对象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InvocationHandler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invoke(Object 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proxy,Method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method,Object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 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args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方法会拦截方法的调用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09077" y="581781"/>
            <a:ext cx="5397631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模版(Template)设计模式概述和使用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9015" y="1247140"/>
            <a:ext cx="10938510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模版设计模式概述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模版模式就是定义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一个算法的骨架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，而将具体的算法延迟到子类中来实现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优点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使用模版方法模式，在定义算法骨架的同时，可以很灵活的实现具体的算法，满足用户灵活多变的需求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缺点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如果算法骨架有修改的话，则需要修改抽象类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2520" y="4121150"/>
            <a:ext cx="996759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设计模式回顾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装饰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单例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简单工厂【静态工厂】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工厂方法【接口工厂】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适配器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模版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26853" y="405029"/>
            <a:ext cx="7675418" cy="6047809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枚举概述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枚举是指将变量的值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一一列出来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可以称为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『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数据集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』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。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举例：一周只有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天，一年只有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12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个月，一年有四个季节等。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enum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通过声明的类称为枚举类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枚举其实就是限定范围，防止不应该发生的事情发生，如性别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枚举注意事项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定义枚举类要用关键字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enum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所有枚举类都是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Enum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的子类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枚举类的第一行上必须是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枚举项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，最后一个枚举项后的分号是可以省略的，但是如果枚举类有其他的东西，这个分号就不能省略。建议不要省略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枚举类可以有构造器，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但必须是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private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的，它默认的也是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private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枚举类也可以有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抽象方法，但是枚举项必须重写该方法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枚举在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switch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语句中的使用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17857" y="837594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枚举类的常见方法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7856" y="1488963"/>
            <a:ext cx="7423333" cy="2308324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ordinal()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compareTo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(E o)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 name()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toString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&lt;T&gt; T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valueOf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(Class&lt;T&gt;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type,String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name)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通过字节码对象获取枚举对象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values()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此方法虽然在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文档中查找不到，但每个枚举类都具有该方法，它遍历枚举类的所有枚举值非常方便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06856" y="1057245"/>
            <a:ext cx="7446230" cy="3970318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JDK7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的六个新特性回顾和讲解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A: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二进制字面量</a:t>
            </a:r>
            <a:endParaRPr lang="en-US" altLang="zh-CN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B: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数字字面量可以出现下划线</a:t>
            </a:r>
            <a:endParaRPr lang="en-US" altLang="zh-CN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C:switch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语句可以用字符串</a:t>
            </a:r>
            <a:endParaRPr lang="en-US" altLang="zh-CN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D: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泛型简化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菱形泛型</a:t>
            </a:r>
            <a:endParaRPr lang="en-US" altLang="zh-CN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E: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异常的多个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catch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合并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每个异常用或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|</a:t>
            </a:r>
            <a:endParaRPr lang="en-US" altLang="zh-CN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F:try-with-resources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语句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66946" y="337881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 dirty="0"/>
              <a:t>类加载、反射、枚举、新特性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63114" y="1780234"/>
            <a:ext cx="7578437" cy="193802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接口中可以定义有方法体的方法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如果是非静态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必须用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default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	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如果是静态的就不用了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3114" y="919162"/>
            <a:ext cx="1858201" cy="5078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JDK8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的新特性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0463" y="31901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0464" y="612832"/>
            <a:ext cx="637866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类的加载概述和加载时机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类加载器的概述和分类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反射概述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Class.forName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读取配置文件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通过反射获取带参构造方法并使用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通过反射获取成员变量并使用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通过反射获取方法并使用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通过反射越过泛型检查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通过反射写一个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通用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的设置某个对象的某个属性为指定的值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动态代理的概述和实现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模版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(Template)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设计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模式概述和使用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枚举及使用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枚举类的常见方法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JDK7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的六个新特性回顾和讲解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JDK8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的新特性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06475" y="1194435"/>
            <a:ext cx="10175875" cy="3461385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类的加载概述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当程序要使用某个类时，如果该类还未被加载到内存中，则系统会通过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加载，连接，初始化三步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来实现对这个类进行初始化。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加载 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就是指将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文件读入内存，并为之创建一个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。任何类被使用时系统都会建立一个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对象。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连接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验证 是否有正确的内部结构，并和其他类协调一致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准备 负责为类的静态成员分配内存，并设置默认初始化值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解析 将类的二进制数据中的符号引用替换为直接引用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初始化 就是我们以前讲过的初始化步骤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26540" y="1242060"/>
            <a:ext cx="907351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类加载时机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创建类的实例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访问类的静态变量，或者为静态变量赋值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调用类的静态方法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初始化某个类的子类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直接使用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java.exe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命令来运行某个主类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使用反射方式来强制创建某个类或接口对应的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java.lang.Class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对象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59812" y="556380"/>
            <a:ext cx="3608680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类加载器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的概述和分类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0120" y="1017905"/>
            <a:ext cx="10088880" cy="281495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类加载器的概述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负责将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.class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文件加载到内存中，并为之生成对应的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对象。虽然我们不需要关心类加载机制，但是了解这个机制我们就能更好的理解程序的运行。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类加载器的分类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Bootstrap </a:t>
            </a:r>
            <a:r>
              <a:rPr lang="nl-NL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ClassLoader</a:t>
            </a:r>
            <a:r>
              <a:rPr lang="nl-NL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nl-NL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根类加载器</a:t>
            </a:r>
            <a:endParaRPr lang="zh-CN" altLang="nl-NL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Extension 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ClassLoader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扩展类加载器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ClassLoader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系统类加载器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2690" y="1089660"/>
            <a:ext cx="91478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类加载器的作用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Bootstrap </a:t>
            </a:r>
            <a:r>
              <a:rPr lang="nl-NL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ClassLoader</a:t>
            </a:r>
            <a:r>
              <a:rPr lang="nl-NL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nl-NL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根类加载器</a:t>
            </a:r>
            <a:endParaRPr lang="zh-CN" altLang="nl-NL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也被称为引导类加载器，负责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Java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核心类的加载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nb-NO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比如</a:t>
            </a:r>
            <a:r>
              <a:rPr lang="nb-NO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System,String</a:t>
            </a:r>
            <a:r>
              <a:rPr lang="zh-CN" altLang="nb-NO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等。在</a:t>
            </a:r>
            <a:r>
              <a:rPr lang="nb-NO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JDK</a:t>
            </a:r>
            <a:r>
              <a:rPr lang="zh-CN" altLang="nb-NO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</a:t>
            </a:r>
            <a:r>
              <a:rPr lang="nb-NO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JRE</a:t>
            </a:r>
            <a:r>
              <a:rPr lang="zh-CN" altLang="nb-NO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nb-NO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lib</a:t>
            </a:r>
            <a:r>
              <a:rPr lang="zh-CN" altLang="nb-NO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目录下</a:t>
            </a:r>
            <a:r>
              <a:rPr lang="nb-NO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rt.jar</a:t>
            </a:r>
            <a:r>
              <a:rPr lang="zh-CN" altLang="nb-NO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文件中</a:t>
            </a:r>
            <a:endParaRPr lang="zh-CN" altLang="nb-NO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Extension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ClassLoader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扩展类加载器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负责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JRE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的扩展目录中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jar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包的加载。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JDK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JRE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lib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目录下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ext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目录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System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ClassLoader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系统类加载器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负责在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JVM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启动时加载来自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java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命令的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class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文件，以及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classpath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环境变量所指定的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jar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包和类路径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78160" y="613814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反射概述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8205" y="1278890"/>
            <a:ext cx="10118725" cy="4523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反射概述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反射机制是在运行状态中，对于任意一个类，都能够知道这个类的所有属性和方法；</a:t>
            </a:r>
            <a:endParaRPr lang="zh-CN" altLang="en-US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对于任意一个对象，都能够调用它的任意一个方法和属性；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这种动态获取的信息以及动态调用对象的方法的功能称为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语言的反射机制。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要想解剖一个类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必须先要获取到该类的字节码文件对象。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而解剖使用的就是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类中的方法，所以先要获取到每一个字节码文件对应的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类型的对象。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三种方式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getClass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判断两个对象是否是同一个字节码文件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静态属性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class,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锁对象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类中静态方法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forName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(),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读取配置文件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案例演示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文件对象的三种方式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37741" y="1006303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Class.forName()读取配置文件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640" y="1884045"/>
            <a:ext cx="7559675" cy="3124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3044</Words>
  <Application>WPS 演示</Application>
  <PresentationFormat>宽屏</PresentationFormat>
  <Paragraphs>167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方正舒体</vt:lpstr>
      <vt:lpstr>Calibri</vt:lpstr>
      <vt:lpstr>微软雅黑</vt:lpstr>
      <vt:lpstr>Arial Unicode MS</vt:lpstr>
      <vt:lpstr>仿宋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127</cp:revision>
  <dcterms:created xsi:type="dcterms:W3CDTF">2015-05-05T08:02:00Z</dcterms:created>
  <dcterms:modified xsi:type="dcterms:W3CDTF">2018-02-24T15:16:22Z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