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5"/>
  </p:notesMasterIdLst>
  <p:sldIdLst>
    <p:sldId id="256" r:id="rId2"/>
    <p:sldId id="259" r:id="rId3"/>
    <p:sldId id="257" r:id="rId4"/>
    <p:sldId id="296" r:id="rId5"/>
    <p:sldId id="297" r:id="rId6"/>
    <p:sldId id="258" r:id="rId7"/>
    <p:sldId id="305" r:id="rId8"/>
    <p:sldId id="306" r:id="rId9"/>
    <p:sldId id="300" r:id="rId10"/>
    <p:sldId id="301" r:id="rId11"/>
    <p:sldId id="299" r:id="rId12"/>
    <p:sldId id="302" r:id="rId13"/>
    <p:sldId id="303" r:id="rId14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6"/>
      <p:bold r:id="rId17"/>
      <p:italic r:id="rId18"/>
      <p:boldItalic r:id="rId19"/>
    </p:embeddedFont>
    <p:embeddedFont>
      <p:font typeface="Josefin Sans Thin" pitchFamily="2" charset="0"/>
      <p:regular r:id="rId20"/>
      <p:bold r:id="rId21"/>
      <p:italic r:id="rId22"/>
      <p:boldItalic r:id="rId23"/>
    </p:embeddedFont>
    <p:embeddedFont>
      <p:font typeface="Josefin Slab SemiBold" pitchFamily="2" charset="0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092226-2D9B-44BF-B5C6-04E2E1A964D0}">
  <a:tblStyle styleId="{D8092226-2D9B-44BF-B5C6-04E2E1A964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91" autoAdjust="0"/>
  </p:normalViewPr>
  <p:slideViewPr>
    <p:cSldViewPr snapToGrid="0">
      <p:cViewPr varScale="1">
        <p:scale>
          <a:sx n="96" d="100"/>
          <a:sy n="96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083118c0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083118c0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083711ead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083711ead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08288d42c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08288d42c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23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08288d42c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08288d42c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5" y="-62150"/>
            <a:ext cx="9144000" cy="5207100"/>
            <a:chOff x="-75" y="-62150"/>
            <a:chExt cx="9144000" cy="5207100"/>
          </a:xfrm>
        </p:grpSpPr>
        <p:sp>
          <p:nvSpPr>
            <p:cNvPr id="10" name="Google Shape;10;p2"/>
            <p:cNvSpPr/>
            <p:nvPr/>
          </p:nvSpPr>
          <p:spPr>
            <a:xfrm>
              <a:off x="0" y="-62150"/>
              <a:ext cx="723600" cy="520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75" y="-62150"/>
              <a:ext cx="9144000" cy="608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/>
          <p:nvPr/>
        </p:nvSpPr>
        <p:spPr>
          <a:xfrm>
            <a:off x="715125" y="543250"/>
            <a:ext cx="8428800" cy="4601700"/>
          </a:xfrm>
          <a:prstGeom prst="rect">
            <a:avLst/>
          </a:prstGeom>
          <a:solidFill>
            <a:srgbClr val="CC4125">
              <a:alpha val="55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15125" y="543250"/>
            <a:ext cx="2284500" cy="460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19100" y="2727850"/>
            <a:ext cx="7101300" cy="5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solidFill>
                  <a:srgbClr val="F8F8F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267550" y="3239500"/>
            <a:ext cx="46089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CC4125">
            <a:alpha val="55800"/>
          </a:srgbClr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19900" y="1393725"/>
            <a:ext cx="7704300" cy="30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lab SemiBold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lab SemiBold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lab SemiBold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lab SemiBold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lab SemiBold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lab SemiBold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lab SemiBold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Josefin Slab SemiBold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342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flipH="1">
            <a:off x="3826225" y="450"/>
            <a:ext cx="5321700" cy="348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 flipH="1">
            <a:off x="3742650" y="-259650"/>
            <a:ext cx="1658700" cy="914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/>
          <p:nvPr/>
        </p:nvSpPr>
        <p:spPr>
          <a:xfrm flipH="1">
            <a:off x="723625" y="-450"/>
            <a:ext cx="3102600" cy="5143500"/>
          </a:xfrm>
          <a:prstGeom prst="rect">
            <a:avLst/>
          </a:prstGeom>
          <a:solidFill>
            <a:srgbClr val="CC4125">
              <a:alpha val="55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5052600" y="1219050"/>
            <a:ext cx="3367800" cy="10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253100" y="3932700"/>
            <a:ext cx="4167300" cy="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1893725" y="1817750"/>
            <a:ext cx="5336100" cy="15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0" y="538250"/>
            <a:ext cx="4572000" cy="4067100"/>
          </a:xfrm>
          <a:prstGeom prst="rect">
            <a:avLst/>
          </a:prstGeom>
          <a:solidFill>
            <a:srgbClr val="CC4125">
              <a:alpha val="55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4572000" y="538250"/>
            <a:ext cx="4572000" cy="406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986950" y="855375"/>
            <a:ext cx="26433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 i="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986732" y="1182331"/>
            <a:ext cx="2643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/>
          </p:nvPr>
        </p:nvSpPr>
        <p:spPr>
          <a:xfrm>
            <a:off x="5513976" y="855375"/>
            <a:ext cx="26433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3"/>
          </p:nvPr>
        </p:nvSpPr>
        <p:spPr>
          <a:xfrm>
            <a:off x="5513973" y="1182356"/>
            <a:ext cx="2643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986950" y="2145730"/>
            <a:ext cx="26433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 i="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5"/>
          </p:nvPr>
        </p:nvSpPr>
        <p:spPr>
          <a:xfrm>
            <a:off x="986732" y="2472683"/>
            <a:ext cx="2643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5513976" y="2145730"/>
            <a:ext cx="26433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7"/>
          </p:nvPr>
        </p:nvSpPr>
        <p:spPr>
          <a:xfrm>
            <a:off x="5513973" y="2472708"/>
            <a:ext cx="2643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/>
          </p:nvPr>
        </p:nvSpPr>
        <p:spPr>
          <a:xfrm>
            <a:off x="986950" y="3436049"/>
            <a:ext cx="26433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 i="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9"/>
          </p:nvPr>
        </p:nvSpPr>
        <p:spPr>
          <a:xfrm>
            <a:off x="986732" y="3763000"/>
            <a:ext cx="2643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3"/>
          </p:nvPr>
        </p:nvSpPr>
        <p:spPr>
          <a:xfrm>
            <a:off x="5513976" y="3436049"/>
            <a:ext cx="26433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4"/>
          </p:nvPr>
        </p:nvSpPr>
        <p:spPr>
          <a:xfrm>
            <a:off x="5513973" y="3763025"/>
            <a:ext cx="2643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5" hasCustomPrompt="1"/>
          </p:nvPr>
        </p:nvSpPr>
        <p:spPr>
          <a:xfrm>
            <a:off x="3781275" y="827083"/>
            <a:ext cx="704700" cy="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18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6" hasCustomPrompt="1"/>
          </p:nvPr>
        </p:nvSpPr>
        <p:spPr>
          <a:xfrm>
            <a:off x="4655741" y="827083"/>
            <a:ext cx="704700" cy="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18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17" hasCustomPrompt="1"/>
          </p:nvPr>
        </p:nvSpPr>
        <p:spPr>
          <a:xfrm>
            <a:off x="3781275" y="2118008"/>
            <a:ext cx="704700" cy="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18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8" hasCustomPrompt="1"/>
          </p:nvPr>
        </p:nvSpPr>
        <p:spPr>
          <a:xfrm>
            <a:off x="4655741" y="2118008"/>
            <a:ext cx="704700" cy="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18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9" hasCustomPrompt="1"/>
          </p:nvPr>
        </p:nvSpPr>
        <p:spPr>
          <a:xfrm>
            <a:off x="3781275" y="3408933"/>
            <a:ext cx="704700" cy="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18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20" hasCustomPrompt="1"/>
          </p:nvPr>
        </p:nvSpPr>
        <p:spPr>
          <a:xfrm>
            <a:off x="4655741" y="3408933"/>
            <a:ext cx="704700" cy="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18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 Thin"/>
              <a:buNone/>
              <a:defRPr sz="24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"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">
    <p:bg>
      <p:bgPr>
        <a:solidFill>
          <a:schemeClr val="dk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8F8F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Josefin Sans Thin"/>
              <a:buNone/>
              <a:defRPr sz="2800">
                <a:solidFill>
                  <a:schemeClr val="lt2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Josefin Sans Thin"/>
              <a:buNone/>
              <a:defRPr sz="2800">
                <a:solidFill>
                  <a:schemeClr val="lt2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Josefin Sans Thin"/>
              <a:buNone/>
              <a:defRPr sz="2800">
                <a:solidFill>
                  <a:schemeClr val="lt2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Josefin Sans Thin"/>
              <a:buNone/>
              <a:defRPr sz="2800">
                <a:solidFill>
                  <a:schemeClr val="lt2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Josefin Sans Thin"/>
              <a:buNone/>
              <a:defRPr sz="2800">
                <a:solidFill>
                  <a:schemeClr val="lt2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Josefin Sans Thin"/>
              <a:buNone/>
              <a:defRPr sz="2800">
                <a:solidFill>
                  <a:schemeClr val="lt2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Josefin Sans Thin"/>
              <a:buNone/>
              <a:defRPr sz="2800">
                <a:solidFill>
                  <a:schemeClr val="lt2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Josefin Sans Thin"/>
              <a:buNone/>
              <a:defRPr sz="2800">
                <a:solidFill>
                  <a:schemeClr val="lt2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Josefin Sans Thin"/>
              <a:buNone/>
              <a:defRPr sz="2800">
                <a:solidFill>
                  <a:schemeClr val="lt2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●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○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■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●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○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■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●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○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arlow"/>
              <a:buChar char="■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F34653-FA33-4372-BC9A-4E7106A1D1F0}"/>
              </a:ext>
            </a:extLst>
          </p:cNvPr>
          <p:cNvSpPr txBox="1"/>
          <p:nvPr userDrawn="1"/>
        </p:nvSpPr>
        <p:spPr>
          <a:xfrm>
            <a:off x="7403690" y="3882772"/>
            <a:ext cx="1428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BUGGBEAR</a:t>
            </a:r>
          </a:p>
          <a:p>
            <a:r>
              <a:rPr lang="en-US" dirty="0"/>
              <a:t>PROJECTS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2350D3-C03F-4479-AFBF-EC877BD59F30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810656" y="3844413"/>
            <a:ext cx="737762" cy="599938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6" r:id="rId5"/>
    <p:sldLayoutId id="2147483658" r:id="rId6"/>
    <p:sldLayoutId id="2147483659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ctrTitle"/>
          </p:nvPr>
        </p:nvSpPr>
        <p:spPr>
          <a:xfrm>
            <a:off x="969142" y="2571750"/>
            <a:ext cx="7101300" cy="12551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Breast Cancer </a:t>
            </a:r>
            <a:br>
              <a:rPr lang="en-US" dirty="0"/>
            </a:br>
            <a:r>
              <a:rPr lang="en-US" dirty="0"/>
              <a:t>Classification</a:t>
            </a:r>
            <a:endParaRPr dirty="0"/>
          </a:p>
        </p:txBody>
      </p:sp>
      <p:sp>
        <p:nvSpPr>
          <p:cNvPr id="179" name="Google Shape;179;p26"/>
          <p:cNvSpPr/>
          <p:nvPr/>
        </p:nvSpPr>
        <p:spPr>
          <a:xfrm>
            <a:off x="1522050" y="1047100"/>
            <a:ext cx="679200" cy="6792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6"/>
          <p:cNvSpPr/>
          <p:nvPr/>
        </p:nvSpPr>
        <p:spPr>
          <a:xfrm>
            <a:off x="1639350" y="1164400"/>
            <a:ext cx="444600" cy="444600"/>
          </a:xfrm>
          <a:prstGeom prst="mathPlus">
            <a:avLst>
              <a:gd name="adj1" fmla="val 2352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BC2F48-44FD-4411-B996-477255F2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15231"/>
            <a:ext cx="7704000" cy="572700"/>
          </a:xfrm>
        </p:spPr>
        <p:txBody>
          <a:bodyPr/>
          <a:lstStyle/>
          <a:p>
            <a:r>
              <a:rPr lang="en-US" dirty="0"/>
              <a:t>Displaying Loaded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8E9F23-E334-4C50-B341-C37D52F95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28" y="1250304"/>
            <a:ext cx="8184484" cy="364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18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5ED0C4-9E81-4630-B630-8BE69ECCA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030" y="1577982"/>
            <a:ext cx="5325218" cy="300079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8F55C89-6D72-4968-86B0-8F4845B40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Summary Using </a:t>
            </a:r>
            <a:r>
              <a:rPr lang="en-US" dirty="0" err="1"/>
              <a:t>DenseNet</a:t>
            </a:r>
            <a:r>
              <a:rPr lang="en-US" dirty="0"/>
              <a:t> 201</a:t>
            </a:r>
          </a:p>
        </p:txBody>
      </p:sp>
    </p:spTree>
    <p:extLst>
      <p:ext uri="{BB962C8B-B14F-4D97-AF65-F5344CB8AC3E}">
        <p14:creationId xmlns:p14="http://schemas.microsoft.com/office/powerpoint/2010/main" val="645739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1BEBB4-B299-423C-B13E-DDA6C82E6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655" y="1082525"/>
            <a:ext cx="4048690" cy="39439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BC091DD-FE66-4DFF-A7DC-861716C23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89108"/>
            <a:ext cx="7704000" cy="572700"/>
          </a:xfrm>
        </p:spPr>
        <p:txBody>
          <a:bodyPr/>
          <a:lstStyle/>
          <a:p>
            <a:r>
              <a:rPr lang="en-US" dirty="0"/>
              <a:t>Accuracy, Loss</a:t>
            </a:r>
          </a:p>
        </p:txBody>
      </p:sp>
    </p:spTree>
    <p:extLst>
      <p:ext uri="{BB962C8B-B14F-4D97-AF65-F5344CB8AC3E}">
        <p14:creationId xmlns:p14="http://schemas.microsoft.com/office/powerpoint/2010/main" val="4113110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BCA41F-393F-4A65-A4D2-10FA5E80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Time Augmentation (TTA)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65A55-E39B-4AE4-B7AD-77AB70D19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05" y="2571750"/>
            <a:ext cx="7449590" cy="2200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0C2D4F-8CF3-4267-AE2D-F86E9285A3E1}"/>
              </a:ext>
            </a:extLst>
          </p:cNvPr>
          <p:cNvSpPr txBox="1"/>
          <p:nvPr/>
        </p:nvSpPr>
        <p:spPr>
          <a:xfrm>
            <a:off x="847205" y="1082525"/>
            <a:ext cx="7449590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Test-time augmentation is an application of data augmentation to the test dataset.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involves creating multiple augmented copies of each image in the test set, having the model make a prediction for each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then returning an ensemble of those predictions.</a:t>
            </a:r>
          </a:p>
        </p:txBody>
      </p:sp>
    </p:spTree>
    <p:extLst>
      <p:ext uri="{BB962C8B-B14F-4D97-AF65-F5344CB8AC3E}">
        <p14:creationId xmlns:p14="http://schemas.microsoft.com/office/powerpoint/2010/main" val="337782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6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1E57B4-60AE-4BE3-AC4B-6901BA7CE4A3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EB06BE-CF2B-424E-BE76-C88755C4AF40}"/>
              </a:ext>
            </a:extLst>
          </p:cNvPr>
          <p:cNvSpPr/>
          <p:nvPr/>
        </p:nvSpPr>
        <p:spPr>
          <a:xfrm>
            <a:off x="89210" y="89210"/>
            <a:ext cx="8976731" cy="11939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13" name="Google Shape;213;p29"/>
          <p:cNvSpPr txBox="1">
            <a:spLocks noGrp="1"/>
          </p:cNvSpPr>
          <p:nvPr>
            <p:ph type="subTitle" idx="1"/>
          </p:nvPr>
        </p:nvSpPr>
        <p:spPr>
          <a:xfrm>
            <a:off x="2488350" y="2048100"/>
            <a:ext cx="4225215" cy="10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is an AI machine learning project in which the model will predict the cancer type into positive test cancer or negative test cancer</a:t>
            </a:r>
            <a:endParaRPr dirty="0"/>
          </a:p>
        </p:txBody>
      </p:sp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404700" y="331125"/>
            <a:ext cx="4167300" cy="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4125">
            <a:alpha val="55800"/>
          </a:srgbClr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5D3DBD-059E-43F3-994D-4CC9E04F8ECD}"/>
              </a:ext>
            </a:extLst>
          </p:cNvPr>
          <p:cNvSpPr/>
          <p:nvPr/>
        </p:nvSpPr>
        <p:spPr>
          <a:xfrm>
            <a:off x="719900" y="361244"/>
            <a:ext cx="7704000" cy="857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Google Shape;185;p2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Breast Cancer</a:t>
            </a:r>
            <a:endParaRPr sz="2800" dirty="0"/>
          </a:p>
        </p:txBody>
      </p:sp>
      <p:sp>
        <p:nvSpPr>
          <p:cNvPr id="186" name="Google Shape;186;p27"/>
          <p:cNvSpPr txBox="1">
            <a:spLocks noGrp="1"/>
          </p:cNvSpPr>
          <p:nvPr>
            <p:ph type="body" idx="1"/>
          </p:nvPr>
        </p:nvSpPr>
        <p:spPr>
          <a:xfrm>
            <a:off x="719900" y="1393725"/>
            <a:ext cx="7704300" cy="3550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3F3F3"/>
                </a:solidFill>
              </a:rPr>
              <a:t>What  is </a:t>
            </a:r>
            <a:r>
              <a:rPr lang="en-US" sz="1800" dirty="0">
                <a:solidFill>
                  <a:schemeClr val="bg2"/>
                </a:solidFill>
              </a:rPr>
              <a:t>Breast</a:t>
            </a:r>
            <a:r>
              <a:rPr lang="en-US" sz="1800" dirty="0">
                <a:solidFill>
                  <a:srgbClr val="F3F3F3"/>
                </a:solidFill>
              </a:rPr>
              <a:t> </a:t>
            </a:r>
            <a:r>
              <a:rPr lang="en-US" sz="1800" dirty="0">
                <a:solidFill>
                  <a:schemeClr val="bg2"/>
                </a:solidFill>
              </a:rPr>
              <a:t>Cancer</a:t>
            </a:r>
            <a:r>
              <a:rPr lang="en-US" sz="1800" dirty="0">
                <a:solidFill>
                  <a:srgbClr val="F3F3F3"/>
                </a:solidFill>
              </a:rPr>
              <a:t>?</a:t>
            </a:r>
            <a:br>
              <a:rPr lang="en" sz="1800" dirty="0">
                <a:solidFill>
                  <a:srgbClr val="F3F3F3"/>
                </a:solidFill>
              </a:rPr>
            </a:br>
            <a:endParaRPr sz="1800" dirty="0">
              <a:solidFill>
                <a:srgbClr val="F3F3F3"/>
              </a:solidFill>
            </a:endParaRPr>
          </a:p>
          <a:p>
            <a:pPr lvl="0" indent="-317500">
              <a:buClr>
                <a:srgbClr val="F3F3F3"/>
              </a:buClr>
              <a:buSzPts val="1400"/>
            </a:pPr>
            <a:r>
              <a:rPr lang="en-US" sz="1600" dirty="0"/>
              <a:t>It is a disease in which </a:t>
            </a:r>
            <a:r>
              <a:rPr lang="en-US" sz="1600" dirty="0">
                <a:solidFill>
                  <a:schemeClr val="bg2"/>
                </a:solidFill>
              </a:rPr>
              <a:t>cells</a:t>
            </a:r>
            <a:r>
              <a:rPr lang="en-US" sz="1600" dirty="0"/>
              <a:t> in the breast grow out of </a:t>
            </a:r>
            <a:r>
              <a:rPr lang="en-US" sz="1600" dirty="0">
                <a:solidFill>
                  <a:schemeClr val="bg2"/>
                </a:solidFill>
              </a:rPr>
              <a:t>control</a:t>
            </a:r>
            <a:r>
              <a:rPr lang="en-US" sz="1600" dirty="0"/>
              <a:t>.</a:t>
            </a:r>
            <a:endParaRPr sz="1600" dirty="0">
              <a:solidFill>
                <a:srgbClr val="F3F3F3"/>
              </a:solidFill>
            </a:endParaRPr>
          </a:p>
          <a:p>
            <a:pPr lvl="0" indent="-317500">
              <a:buClr>
                <a:srgbClr val="F3F3F3"/>
              </a:buClr>
              <a:buSzPts val="1400"/>
            </a:pPr>
            <a:r>
              <a:rPr lang="en-US" sz="1600" dirty="0"/>
              <a:t>There are different kinds of breast cancer, the kind of breast cancer </a:t>
            </a:r>
            <a:r>
              <a:rPr lang="en-US" sz="1600" dirty="0">
                <a:solidFill>
                  <a:schemeClr val="bg2"/>
                </a:solidFill>
              </a:rPr>
              <a:t>depends</a:t>
            </a:r>
            <a:r>
              <a:rPr lang="en-US" sz="1600" dirty="0"/>
              <a:t> on which cells in the breast turn into cancer.</a:t>
            </a:r>
          </a:p>
          <a:p>
            <a:pPr lvl="0" indent="-317500">
              <a:buClr>
                <a:srgbClr val="F3F3F3"/>
              </a:buClr>
              <a:buSzPts val="1400"/>
            </a:pPr>
            <a:r>
              <a:rPr lang="en-US" sz="1600" dirty="0"/>
              <a:t>Breast cancer </a:t>
            </a:r>
            <a:r>
              <a:rPr lang="en-US" sz="1600" dirty="0">
                <a:solidFill>
                  <a:schemeClr val="bg2"/>
                </a:solidFill>
              </a:rPr>
              <a:t>can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/>
                </a:solidFill>
              </a:rPr>
              <a:t>spread</a:t>
            </a:r>
            <a:r>
              <a:rPr lang="en-US" sz="1600" dirty="0"/>
              <a:t> outside the breast through blood vessels.</a:t>
            </a:r>
          </a:p>
          <a:p>
            <a:pPr lvl="0" indent="-317500">
              <a:buClr>
                <a:srgbClr val="F3F3F3"/>
              </a:buClr>
              <a:buSzPts val="1400"/>
            </a:pPr>
            <a:r>
              <a:rPr lang="en-US" sz="1600" dirty="0"/>
              <a:t>When breast cancer spreads to other parts of the body, it is said to have </a:t>
            </a:r>
            <a:r>
              <a:rPr lang="en-US" sz="1600" b="1" dirty="0">
                <a:solidFill>
                  <a:schemeClr val="bg2"/>
                </a:solidFill>
              </a:rPr>
              <a:t>Metastasized.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C2E4D7-1076-48EB-B01D-E81756E14244}"/>
              </a:ext>
            </a:extLst>
          </p:cNvPr>
          <p:cNvSpPr/>
          <p:nvPr/>
        </p:nvSpPr>
        <p:spPr>
          <a:xfrm>
            <a:off x="719900" y="361244"/>
            <a:ext cx="7704000" cy="857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861918-DCB7-4F6F-8275-8A8A12652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00" y="1639051"/>
            <a:ext cx="7704300" cy="1695163"/>
          </a:xfrm>
        </p:spPr>
        <p:txBody>
          <a:bodyPr/>
          <a:lstStyle/>
          <a:p>
            <a:pPr lvl="1">
              <a:lnSpc>
                <a:spcPct val="150000"/>
              </a:lnSpc>
              <a:buClr>
                <a:srgbClr val="F3F3F3"/>
              </a:buClr>
              <a:buFont typeface="Arial" panose="020B0604020202020204" pitchFamily="34" charset="0"/>
              <a:buChar char="•"/>
            </a:pPr>
            <a:r>
              <a:rPr lang="en-US" b="1" dirty="0"/>
              <a:t>Histopathological Type </a:t>
            </a:r>
          </a:p>
          <a:p>
            <a:pPr lvl="1">
              <a:lnSpc>
                <a:spcPct val="150000"/>
              </a:lnSpc>
              <a:buClr>
                <a:srgbClr val="F3F3F3"/>
              </a:buClr>
              <a:buFont typeface="Arial" panose="020B0604020202020204" pitchFamily="34" charset="0"/>
              <a:buChar char="•"/>
            </a:pPr>
            <a:r>
              <a:rPr lang="en-US" b="1" dirty="0"/>
              <a:t>The Grade of Tumor</a:t>
            </a:r>
          </a:p>
          <a:p>
            <a:pPr lvl="1">
              <a:lnSpc>
                <a:spcPct val="150000"/>
              </a:lnSpc>
              <a:buClr>
                <a:srgbClr val="F3F3F3"/>
              </a:buClr>
              <a:buFont typeface="Arial" panose="020B0604020202020204" pitchFamily="34" charset="0"/>
              <a:buChar char="•"/>
            </a:pPr>
            <a:r>
              <a:rPr lang="en-US" b="1" dirty="0"/>
              <a:t>The Stage of Tumor</a:t>
            </a:r>
          </a:p>
          <a:p>
            <a:pPr lvl="1">
              <a:lnSpc>
                <a:spcPct val="150000"/>
              </a:lnSpc>
              <a:buClr>
                <a:srgbClr val="F3F3F3"/>
              </a:buClr>
              <a:buFont typeface="Arial" panose="020B0604020202020204" pitchFamily="34" charset="0"/>
              <a:buChar char="•"/>
            </a:pPr>
            <a:r>
              <a:rPr lang="en-US" b="1" dirty="0"/>
              <a:t>The Expression  of Proteins and Gens</a:t>
            </a:r>
          </a:p>
          <a:p>
            <a:pPr lvl="1">
              <a:lnSpc>
                <a:spcPct val="150000"/>
              </a:lnSpc>
              <a:buClr>
                <a:srgbClr val="F3F3F3"/>
              </a:buClr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lnSpc>
                <a:spcPct val="150000"/>
              </a:lnSpc>
              <a:buClr>
                <a:srgbClr val="F3F3F3"/>
              </a:buClr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D1AA5A-FEBD-42FA-9205-41705068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Major Categories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4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AA0E6C-0D33-4E38-9F93-61FCCA041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550" y="745846"/>
            <a:ext cx="7704300" cy="2463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Data Sets that is used are  </a:t>
            </a:r>
            <a:r>
              <a:rPr lang="en-US" b="1" dirty="0">
                <a:solidFill>
                  <a:schemeClr val="bg2"/>
                </a:solidFill>
              </a:rPr>
              <a:t>Histopathological Type.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2"/>
                </a:solidFill>
              </a:rPr>
              <a:t>Histopathological Type </a:t>
            </a:r>
            <a:r>
              <a:rPr lang="en-US" dirty="0">
                <a:solidFill>
                  <a:schemeClr val="tx1"/>
                </a:solidFill>
              </a:rPr>
              <a:t>refers to the microscopic examination of tissues and to study the details about the Disease.</a:t>
            </a: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/>
              <a:t>The Data Set holds round about </a:t>
            </a:r>
            <a:r>
              <a:rPr lang="en-US" dirty="0">
                <a:solidFill>
                  <a:schemeClr val="bg2"/>
                </a:solidFill>
              </a:rPr>
              <a:t>277,524</a:t>
            </a:r>
            <a:r>
              <a:rPr lang="en-US" dirty="0"/>
              <a:t> pictures of breast cancer specimens scanned at </a:t>
            </a:r>
            <a:r>
              <a:rPr lang="en-US" dirty="0">
                <a:solidFill>
                  <a:schemeClr val="bg2"/>
                </a:solidFill>
              </a:rPr>
              <a:t>40x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1,98,738 images are </a:t>
            </a:r>
            <a:r>
              <a:rPr lang="en-US" dirty="0">
                <a:solidFill>
                  <a:schemeClr val="bg2"/>
                </a:solidFill>
              </a:rPr>
              <a:t>test negative </a:t>
            </a:r>
            <a:r>
              <a:rPr lang="en-US" dirty="0"/>
              <a:t>and 78,786 images </a:t>
            </a:r>
            <a:r>
              <a:rPr lang="en-US" dirty="0">
                <a:solidFill>
                  <a:schemeClr val="bg2"/>
                </a:solidFill>
              </a:rPr>
              <a:t>are test positive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</a:rPr>
              <a:t>Structure</a:t>
            </a:r>
            <a:r>
              <a:rPr lang="en-US" dirty="0"/>
              <a:t> of the Data Sets: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DCEAB5-16DB-4BCD-B0E9-55CAD50BA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50" y="191502"/>
            <a:ext cx="7704000" cy="572700"/>
          </a:xfrm>
        </p:spPr>
        <p:txBody>
          <a:bodyPr/>
          <a:lstStyle/>
          <a:p>
            <a:r>
              <a:rPr lang="en-US" dirty="0"/>
              <a:t>Data 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E6D6D-9941-451F-AB38-8E3CD1702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99" y="3209409"/>
            <a:ext cx="6761797" cy="177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6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>
            <a:spLocks noGrp="1"/>
          </p:cNvSpPr>
          <p:nvPr>
            <p:ph type="title"/>
          </p:nvPr>
        </p:nvSpPr>
        <p:spPr>
          <a:xfrm>
            <a:off x="1226637" y="697112"/>
            <a:ext cx="1656484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2"/>
                </a:solidFill>
              </a:rPr>
              <a:t>Libraries used</a:t>
            </a:r>
          </a:p>
        </p:txBody>
      </p:sp>
      <p:sp>
        <p:nvSpPr>
          <p:cNvPr id="192" name="Google Shape;192;p28"/>
          <p:cNvSpPr txBox="1">
            <a:spLocks noGrp="1"/>
          </p:cNvSpPr>
          <p:nvPr>
            <p:ph type="subTitle" idx="1"/>
          </p:nvPr>
        </p:nvSpPr>
        <p:spPr>
          <a:xfrm>
            <a:off x="750113" y="1393081"/>
            <a:ext cx="3442746" cy="2526752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Kers</a:t>
            </a:r>
            <a:endParaRPr lang="en-US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Tensorflow</a:t>
            </a:r>
            <a:endParaRPr lang="en-US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Numpy</a:t>
            </a:r>
            <a:endParaRPr lang="en-US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Panda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PIL</a:t>
            </a:r>
          </a:p>
          <a:p>
            <a:pPr marL="482600" lvl="0" indent="-342900" algn="l">
              <a:spcAft>
                <a:spcPts val="1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Barlow" panose="020B0604020202020204" charset="0"/>
              </a:rPr>
              <a:t>OS</a:t>
            </a:r>
          </a:p>
          <a:p>
            <a:pPr marL="482600" lvl="0" indent="-342900" algn="l">
              <a:spcAft>
                <a:spcPts val="1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Barlow" panose="020B0604020202020204" charset="0"/>
              </a:rPr>
              <a:t>Json</a:t>
            </a:r>
          </a:p>
          <a:p>
            <a:pPr marL="482600" lvl="0" indent="-342900" algn="l">
              <a:spcAft>
                <a:spcPts val="1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Barlow" panose="020B0604020202020204" charset="0"/>
              </a:rPr>
              <a:t>Math</a:t>
            </a:r>
          </a:p>
          <a:p>
            <a:pPr marL="482600" lvl="0" indent="-342900" algn="l">
              <a:spcAft>
                <a:spcPts val="1600"/>
              </a:spcAft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Barlow" panose="020B0604020202020204" charset="0"/>
              </a:rPr>
              <a:t>Sklearn</a:t>
            </a:r>
            <a:endParaRPr lang="en-US" dirty="0">
              <a:solidFill>
                <a:schemeClr val="tx1"/>
              </a:solidFill>
              <a:latin typeface="Barlow" panose="020B0604020202020204" charset="0"/>
            </a:endParaRPr>
          </a:p>
          <a:p>
            <a:pPr marL="482600" lvl="0" indent="-342900" algn="l">
              <a:spcAft>
                <a:spcPts val="1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Barlow" panose="020B0604020202020204" charset="0"/>
              </a:rPr>
              <a:t>CV2</a:t>
            </a:r>
          </a:p>
        </p:txBody>
      </p:sp>
      <p:sp>
        <p:nvSpPr>
          <p:cNvPr id="193" name="Google Shape;193;p28"/>
          <p:cNvSpPr txBox="1">
            <a:spLocks noGrp="1"/>
          </p:cNvSpPr>
          <p:nvPr>
            <p:ph type="title" idx="2"/>
          </p:nvPr>
        </p:nvSpPr>
        <p:spPr>
          <a:xfrm>
            <a:off x="5795193" y="694372"/>
            <a:ext cx="2423256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Neural Networks Used</a:t>
            </a:r>
            <a:endParaRPr dirty="0"/>
          </a:p>
        </p:txBody>
      </p:sp>
      <p:sp>
        <p:nvSpPr>
          <p:cNvPr id="52" name="Google Shape;192;p28">
            <a:extLst>
              <a:ext uri="{FF2B5EF4-FFF2-40B4-BE49-F238E27FC236}">
                <a16:creationId xmlns:a16="http://schemas.microsoft.com/office/drawing/2014/main" id="{A04C8EC5-2604-4ED4-B550-E24C625BBD35}"/>
              </a:ext>
            </a:extLst>
          </p:cNvPr>
          <p:cNvSpPr txBox="1">
            <a:spLocks/>
          </p:cNvSpPr>
          <p:nvPr/>
        </p:nvSpPr>
        <p:spPr>
          <a:xfrm>
            <a:off x="4951143" y="1500876"/>
            <a:ext cx="3442746" cy="252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342900" indent="-342900" algn="l">
              <a:spcAft>
                <a:spcPts val="1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Resnet :</a:t>
            </a:r>
          </a:p>
          <a:p>
            <a:pPr marL="457200" lvl="1" indent="0" algn="l">
              <a:spcAft>
                <a:spcPts val="1600"/>
              </a:spcAft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Residual Neural Network</a:t>
            </a:r>
          </a:p>
          <a:p>
            <a:pPr marL="342900" indent="-342900" algn="l">
              <a:spcAft>
                <a:spcPts val="1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Densenet 201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It is an Artificial Neural Network, which applies identity mapping.</a:t>
            </a:r>
          </a:p>
          <a:p>
            <a:r>
              <a:rPr lang="en-US" dirty="0"/>
              <a:t> list all unassigned variables (in any order) that might be selected now by the Degree Heuristic (DH).</a:t>
            </a:r>
          </a:p>
          <a:p>
            <a:r>
              <a:rPr lang="en-US" dirty="0"/>
              <a:t>Deeper neural networks are more difficult to train. We present a residual learning framework to ease the training of networks that are substantially deeper than those used previously.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Neural Network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01" y="2989750"/>
            <a:ext cx="1378377" cy="194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34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Dense Net</a:t>
            </a:r>
            <a:r>
              <a:rPr lang="en-US" dirty="0"/>
              <a:t>(Densely Connected Convolutional Networks) is one of the latest neural networks for visual object recognition. It's quite similar to </a:t>
            </a:r>
            <a:r>
              <a:rPr lang="en-US" dirty="0" err="1"/>
              <a:t>ResNet</a:t>
            </a:r>
            <a:r>
              <a:rPr lang="en-US" dirty="0"/>
              <a:t> but has some fundamental differences. </a:t>
            </a:r>
          </a:p>
          <a:p>
            <a:r>
              <a:rPr lang="en-US" dirty="0"/>
              <a:t> Dense Net 201 a convolutional neural network that is </a:t>
            </a:r>
            <a:r>
              <a:rPr lang="en-US" b="1" dirty="0"/>
              <a:t>201</a:t>
            </a:r>
            <a:r>
              <a:rPr lang="en-US" dirty="0"/>
              <a:t> layers deep. We can load a </a:t>
            </a:r>
            <a:r>
              <a:rPr lang="en-US" dirty="0" err="1"/>
              <a:t>pretrained</a:t>
            </a:r>
            <a:r>
              <a:rPr lang="en-US" dirty="0"/>
              <a:t> version of the network trained on more than a million images from the Image Net database.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Net 201</a:t>
            </a:r>
          </a:p>
        </p:txBody>
      </p:sp>
    </p:spTree>
    <p:extLst>
      <p:ext uri="{BB962C8B-B14F-4D97-AF65-F5344CB8AC3E}">
        <p14:creationId xmlns:p14="http://schemas.microsoft.com/office/powerpoint/2010/main" val="1818031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51A93D-D1DA-43F1-8F51-5C86761D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383700"/>
            <a:ext cx="7704000" cy="572700"/>
          </a:xfrm>
        </p:spPr>
        <p:txBody>
          <a:bodyPr/>
          <a:lstStyle/>
          <a:p>
            <a:r>
              <a:rPr lang="en-US" dirty="0"/>
              <a:t>Data Loading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36E749-A3D9-45C7-835E-1E4406982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496" y="1177158"/>
            <a:ext cx="6067007" cy="367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49755"/>
      </p:ext>
    </p:extLst>
  </p:cSld>
  <p:clrMapOvr>
    <a:masterClrMapping/>
  </p:clrMapOvr>
</p:sld>
</file>

<file path=ppt/theme/theme1.xml><?xml version="1.0" encoding="utf-8"?>
<a:theme xmlns:a="http://schemas.openxmlformats.org/drawingml/2006/main" name="Cancer Disease by Slidesgo">
  <a:themeElements>
    <a:clrScheme name="Simple Light">
      <a:dk1>
        <a:srgbClr val="F8F8F6"/>
      </a:dk1>
      <a:lt1>
        <a:srgbClr val="CC4125"/>
      </a:lt1>
      <a:dk2>
        <a:srgbClr val="1C203A"/>
      </a:dk2>
      <a:lt2>
        <a:srgbClr val="1C203A"/>
      </a:lt2>
      <a:accent1>
        <a:srgbClr val="CC4125"/>
      </a:accent1>
      <a:accent2>
        <a:srgbClr val="F8F8F6"/>
      </a:accent2>
      <a:accent3>
        <a:srgbClr val="1C203A"/>
      </a:accent3>
      <a:accent4>
        <a:srgbClr val="CC4125"/>
      </a:accent4>
      <a:accent5>
        <a:srgbClr val="F8F8F6"/>
      </a:accent5>
      <a:accent6>
        <a:srgbClr val="F8F8F6"/>
      </a:accent6>
      <a:hlink>
        <a:srgbClr val="1C20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409</Words>
  <Application>Microsoft Office PowerPoint</Application>
  <PresentationFormat>On-screen Show (16:9)</PresentationFormat>
  <Paragraphs>50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Barlow</vt:lpstr>
      <vt:lpstr>Josefin Sans Thin</vt:lpstr>
      <vt:lpstr>Arial</vt:lpstr>
      <vt:lpstr>Josefin Slab SemiBold</vt:lpstr>
      <vt:lpstr>Cancer Disease by Slidesgo</vt:lpstr>
      <vt:lpstr>Breast Cancer  Classification</vt:lpstr>
      <vt:lpstr>INTRODUCTION</vt:lpstr>
      <vt:lpstr>Breast Cancer</vt:lpstr>
      <vt:lpstr>Major Categories</vt:lpstr>
      <vt:lpstr>Data Sets</vt:lpstr>
      <vt:lpstr>Libraries used</vt:lpstr>
      <vt:lpstr>Residual Neural Network</vt:lpstr>
      <vt:lpstr>Dense Net 201</vt:lpstr>
      <vt:lpstr>Data Loading</vt:lpstr>
      <vt:lpstr>Displaying Loaded Data</vt:lpstr>
      <vt:lpstr>Model Summary Using DenseNet 201</vt:lpstr>
      <vt:lpstr>Accuracy, Loss</vt:lpstr>
      <vt:lpstr>Test Time Augmentation (TTA)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 Classification</dc:title>
  <dc:creator>Ali Butt</dc:creator>
  <cp:lastModifiedBy>Mohsin Malik5</cp:lastModifiedBy>
  <cp:revision>31</cp:revision>
  <dcterms:modified xsi:type="dcterms:W3CDTF">2021-11-02T11:44:30Z</dcterms:modified>
</cp:coreProperties>
</file>