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606" r:id="rId3"/>
    <p:sldId id="635" r:id="rId4"/>
    <p:sldId id="603" r:id="rId5"/>
    <p:sldId id="634" r:id="rId6"/>
    <p:sldId id="604" r:id="rId7"/>
    <p:sldId id="632" r:id="rId8"/>
    <p:sldId id="633" r:id="rId9"/>
    <p:sldId id="608" r:id="rId10"/>
    <p:sldId id="636" r:id="rId11"/>
    <p:sldId id="610" r:id="rId12"/>
    <p:sldId id="609" r:id="rId13"/>
    <p:sldId id="612" r:id="rId14"/>
    <p:sldId id="613" r:id="rId15"/>
    <p:sldId id="614" r:id="rId16"/>
    <p:sldId id="616" r:id="rId17"/>
    <p:sldId id="637" r:id="rId18"/>
    <p:sldId id="618" r:id="rId19"/>
    <p:sldId id="638" r:id="rId20"/>
    <p:sldId id="639" r:id="rId21"/>
    <p:sldId id="640" r:id="rId22"/>
    <p:sldId id="642" r:id="rId23"/>
    <p:sldId id="641" r:id="rId24"/>
    <p:sldId id="615" r:id="rId25"/>
    <p:sldId id="621" r:id="rId26"/>
    <p:sldId id="643" r:id="rId27"/>
    <p:sldId id="646" r:id="rId28"/>
    <p:sldId id="644" r:id="rId29"/>
    <p:sldId id="645" r:id="rId30"/>
    <p:sldId id="647" r:id="rId31"/>
    <p:sldId id="594"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06"/>
            <p14:sldId id="635"/>
            <p14:sldId id="603"/>
            <p14:sldId id="634"/>
            <p14:sldId id="604"/>
            <p14:sldId id="632"/>
            <p14:sldId id="633"/>
          </p14:sldIdLst>
        </p14:section>
        <p14:section name="Part 1: Our Example Problem" id="{F0D5761E-F1CC-4E68-8440-60C14690A31F}">
          <p14:sldIdLst>
            <p14:sldId id="608"/>
            <p14:sldId id="636"/>
            <p14:sldId id="610"/>
            <p14:sldId id="609"/>
            <p14:sldId id="612"/>
            <p14:sldId id="613"/>
          </p14:sldIdLst>
        </p14:section>
        <p14:section name="Part 2: Data Exploration" id="{3A67B9BC-F698-4737-9C99-2971DF12F492}">
          <p14:sldIdLst>
            <p14:sldId id="614"/>
            <p14:sldId id="616"/>
            <p14:sldId id="637"/>
            <p14:sldId id="618"/>
            <p14:sldId id="638"/>
            <p14:sldId id="639"/>
            <p14:sldId id="640"/>
            <p14:sldId id="642"/>
            <p14:sldId id="641"/>
          </p14:sldIdLst>
        </p14:section>
        <p14:section name="Part 3: Data Preparation" id="{E13A9D0A-D95E-438C-B2EF-53116BAD0B2A}">
          <p14:sldIdLst>
            <p14:sldId id="615"/>
            <p14:sldId id="621"/>
            <p14:sldId id="643"/>
            <p14:sldId id="646"/>
            <p14:sldId id="644"/>
            <p14:sldId id="645"/>
            <p14:sldId id="647"/>
          </p14:sldIdLst>
        </p14:section>
        <p14:section name="Part 4: Machine Learning Problem" id="{CD2EEF70-1EAA-4186-B562-815D509797A5}">
          <p14:sldIdLst/>
        </p14:section>
        <p14:section name="Homework" id="{1DEB8295-EB72-4438-859C-56B54CDA8C7A}">
          <p14:sldIdLst>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72AF2F"/>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954" autoAdjust="0"/>
  </p:normalViewPr>
  <p:slideViewPr>
    <p:cSldViewPr snapToGrid="0">
      <p:cViewPr varScale="1">
        <p:scale>
          <a:sx n="84" d="100"/>
          <a:sy n="84" d="100"/>
        </p:scale>
        <p:origin x="372" y="66"/>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7BD5F437-2738-3C67-7B19-365B6434C1D9}"/>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E4DC6630-3924-CBE9-840E-6EF0BB057C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B78B58BC-5478-33DF-861A-08BC429991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basis for this problem we will use the email </a:t>
            </a:r>
            <a:r>
              <a:rPr lang="en-US" dirty="0" err="1"/>
              <a:t>EuAll</a:t>
            </a:r>
            <a:r>
              <a:rPr lang="en-US" dirty="0"/>
              <a:t> dataset. This dataset has been collected and represents contacts between </a:t>
            </a:r>
            <a:r>
              <a:rPr lang="en-US" dirty="0" err="1"/>
              <a:t>resarchers</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look into the dataset in more detail in notebook “</a:t>
            </a:r>
            <a:r>
              <a:rPr lang="en-US" dirty="0" err="1"/>
              <a:t>data_exploration.ipynb</a:t>
            </a:r>
            <a:r>
              <a:rPr lang="en-US" dirty="0"/>
              <a:t>”</a:t>
            </a:r>
          </a:p>
        </p:txBody>
      </p:sp>
    </p:spTree>
    <p:extLst>
      <p:ext uri="{BB962C8B-B14F-4D97-AF65-F5344CB8AC3E}">
        <p14:creationId xmlns:p14="http://schemas.microsoft.com/office/powerpoint/2010/main" val="3673777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Let’s formulate this as a concrete problem we can try to solve. This problem is defined in terms of an AI algorithm problem as we also use in the AI basics module.  </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 input to the algorithm we are searching is the graph we are searching in, along with nodes A and B. </a:t>
            </a:r>
          </a:p>
          <a:p>
            <a:pPr marL="0" lvl="0" indent="0" algn="l" rtl="0">
              <a:spcBef>
                <a:spcPts val="0"/>
              </a:spcBef>
              <a:spcAft>
                <a:spcPts val="0"/>
              </a:spcAft>
              <a:buFontTx/>
              <a:buNone/>
            </a:pPr>
            <a:r>
              <a:rPr lang="en-US" dirty="0"/>
              <a:t>The output of the algorithm should be True or False. The output is considered correct if it is True if and only if there is a path from A to B. </a:t>
            </a:r>
          </a:p>
          <a:p>
            <a:pPr marL="0" lvl="0" indent="0" algn="l" rtl="0">
              <a:spcBef>
                <a:spcPts val="0"/>
              </a:spcBef>
              <a:spcAft>
                <a:spcPts val="0"/>
              </a:spcAft>
              <a:buFontTx/>
              <a:buNone/>
            </a:pPr>
            <a:r>
              <a:rPr lang="en-US" dirty="0"/>
              <a:t>On the side of quality criteria we would like to find the algorithm that finds the path in the minimum amount of time on average. </a:t>
            </a:r>
          </a:p>
        </p:txBody>
      </p:sp>
    </p:spTree>
    <p:extLst>
      <p:ext uri="{BB962C8B-B14F-4D97-AF65-F5344CB8AC3E}">
        <p14:creationId xmlns:p14="http://schemas.microsoft.com/office/powerpoint/2010/main" val="316273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you start your project, you should also set up a source code repository. There are quite a lot of best practices, tools and processes related to a software project. The slide names a few. While experimentation project might feel a little different than building a software system, there is no reason not to apply these best practices.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may be a good point to look over the repository of the example project. It showcases one possible setup for an experimentation project. You don’t know all of the content yet, but you can do what you should always do with a project on first glance: look over the Readme file. Try to understand the project scope and it’s folder structure.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Just as with normal Python projects, there are different ideas on how to set up a project in a clean way (e.g., whether code should be in a dedicated source folder). Generally, you should find a good practice for you and your team and stick to it. We will go through more parts of the project as they become relevant to what we are talking about.</a:t>
            </a:r>
            <a:endParaRPr dirty="0"/>
          </a:p>
        </p:txBody>
      </p:sp>
    </p:spTree>
    <p:extLst>
      <p:ext uri="{BB962C8B-B14F-4D97-AF65-F5344CB8AC3E}">
        <p14:creationId xmlns:p14="http://schemas.microsoft.com/office/powerpoint/2010/main" val="2957116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might know notebooks from the Data Science / Machine Learning community. They are used there so often because these communities are often concerned with conducting and documenting particular experiments, rather than building a software system. This is also the reason why you may find them useful in planning / optimization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short, a notebook is an environment with cells containing code that can be executed. This is not dissimilar to the REPL mode of Python, where you enter commands and see the results. However, it is more sophisticated. It can execute whole blocks of code rather than single lines. And it can show complex output, like graphs, instead of just strings. This makes it very useful for data science, where you can get your graphs in the same document as your source code. </a:t>
            </a:r>
          </a:p>
          <a:p>
            <a:pPr marL="0" lvl="0" indent="0" algn="l" rtl="0">
              <a:spcBef>
                <a:spcPts val="0"/>
              </a:spcBef>
              <a:spcAft>
                <a:spcPts val="0"/>
              </a:spcAft>
              <a:buNone/>
            </a:pPr>
            <a:r>
              <a:rPr lang="en-US" dirty="0"/>
              <a:t>Notebooks can also be annotated extensively with Markdown text to write sophisticated texts with tables and figures, if you need to.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do you use notebooks? There are a few occasions where they shine:</a:t>
            </a:r>
          </a:p>
          <a:p>
            <a:pPr marL="171450" lvl="0" indent="-171450" algn="l" rtl="0">
              <a:spcBef>
                <a:spcPts val="0"/>
              </a:spcBef>
              <a:spcAft>
                <a:spcPts val="0"/>
              </a:spcAft>
              <a:buFontTx/>
              <a:buChar char="-"/>
            </a:pPr>
            <a:r>
              <a:rPr lang="en-US" dirty="0"/>
              <a:t>You can use a notebook as an experimentation environment for yourself. For example, it may make sense to keep a notebook file out of version control to just play around with things before you set them into stone and put them into your more permanent code. This can be a good way to figure things out. However, the resulting notebooks tend to be messy and hard to read / understand so it’s often not a good idea to put them into the project proper.</a:t>
            </a:r>
          </a:p>
          <a:p>
            <a:pPr marL="171450" lvl="0" indent="-171450" algn="l" rtl="0">
              <a:spcBef>
                <a:spcPts val="0"/>
              </a:spcBef>
              <a:spcAft>
                <a:spcPts val="0"/>
              </a:spcAft>
              <a:buFontTx/>
              <a:buChar char="-"/>
            </a:pPr>
            <a:r>
              <a:rPr lang="en-US" dirty="0"/>
              <a:t>You can use notebooks as a communication tool. This is making extensive use of their markup capabilities to essentially write an essay that is complemented with source code. Your audience may vary. Maybe you want to document a decision for your project team. Maybe you want to report a result to your customer. Or maybe you want to document an experiment for a research paper. Or maybe you want to teach method to someone.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This last point is why so many online tutorials rely on notebooks. It’s an easy communication tool for teaching. It’s also why the example project contains a few more notebooks than would maybe be necessary: they are better ways to communicate certain information to you than documented source code or slides.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713827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Setting up notebooks cleanly can be a bit tricky. Generally, what I recommend is to set up an environment in which you can easily edit and run traditional Python files as well as notebooks. This way you get a coherent programming environment for your whole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IDE that does this well is </a:t>
            </a:r>
            <a:r>
              <a:rPr lang="en-US" dirty="0" err="1"/>
              <a:t>VSCode</a:t>
            </a:r>
            <a:r>
              <a:rPr lang="en-US" dirty="0"/>
              <a:t>. It has plugins for Python files and Jupiter notebook and can be made to use the same Python environment for both. Essentially, you can create a virtual environment, install all of your libraries in it and then use it for both your normal python and your notebook executions and always be certain to use the correct versions of your libraries.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you use notebooks, you may have to do some extra work to be able to import your Python files. The default working directory of a notebook is the folder it is placed in. If your notebook is in your project root folder, this should work well. If have decided to have a different structure – maybe a dedicated notebook folder, like our example project, then you will have to work a bit. You can find example code at the beginning of each of our projects that automatically sets the working directory to the correct folder.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Notebooks also are compatible with version control now (this used to be somewhat of an issue). You can do all of your usual git operations on notebooks. The only thing you need to be aware of is that the output is also in version control. This means if you rerun the notebook it will think there is an update that could be committed. It’s easy to clutter your git repository by committing the same output of running the same cells at different times. Be mindful of that and only commit notebooks if they have intentional changes.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7669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a problem, we can analyze it to derive good algorithms. From the problem alone, we can gain a few insights:</a:t>
            </a:r>
          </a:p>
          <a:p>
            <a:pPr marL="171450" lvl="0" indent="-171450" algn="l" rtl="0">
              <a:spcBef>
                <a:spcPts val="0"/>
              </a:spcBef>
              <a:spcAft>
                <a:spcPts val="0"/>
              </a:spcAft>
              <a:buFontTx/>
              <a:buChar char="-"/>
            </a:pPr>
            <a:r>
              <a:rPr lang="en-US" dirty="0"/>
              <a:t>The problem of deciding whether a path exists between A and B is likely solved by searching for a path from A to B and returning True if such a path exists and False if not. Thus we should be searching for algorithms that can calculate paths.</a:t>
            </a:r>
          </a:p>
          <a:p>
            <a:pPr marL="171450" lvl="0" indent="-171450" algn="l" rtl="0">
              <a:spcBef>
                <a:spcPts val="0"/>
              </a:spcBef>
              <a:spcAft>
                <a:spcPts val="0"/>
              </a:spcAft>
              <a:buFontTx/>
              <a:buChar char="-"/>
            </a:pPr>
            <a:r>
              <a:rPr lang="en-US" dirty="0"/>
              <a:t>This is not a shortest path problem. Any path is sufficient to answer True of False. </a:t>
            </a:r>
          </a:p>
          <a:p>
            <a:pPr marL="171450" lvl="0" indent="-171450" algn="l" rtl="0">
              <a:spcBef>
                <a:spcPts val="0"/>
              </a:spcBef>
              <a:spcAft>
                <a:spcPts val="0"/>
              </a:spcAft>
              <a:buFontTx/>
              <a:buChar char="-"/>
            </a:pPr>
            <a:r>
              <a:rPr lang="en-US" dirty="0"/>
              <a:t>This is not an informed search problem. Our nodes only have numbers but no additional information. It is unlikely that the id of the node contains enough semantics to be useful in the search. This means we cannot apply informed search algorithms.</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According to these insights, the obvious uninformed path finding algorithms are breadth first search and depth first search. We could also apply Dijkstra’s algorithm (assuming a constant edge length of 1). </a:t>
            </a:r>
          </a:p>
        </p:txBody>
      </p:sp>
    </p:spTree>
    <p:extLst>
      <p:ext uri="{BB962C8B-B14F-4D97-AF65-F5344CB8AC3E}">
        <p14:creationId xmlns:p14="http://schemas.microsoft.com/office/powerpoint/2010/main" val="880794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F74ECF0-6B19-A25A-14C4-2BCD4C02295E}"/>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3F0CF9BF-6B60-6394-EFDB-C4DE284D48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D6BDA76B-127B-92D0-F1A0-6400CA0320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identified a first set of suitable algorithms, we can run an experiment to see which one works best.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experiment runs all algorithms on the same 1000 planning problems in order to decide which one is fastest on this dataset. Since we are interested in the fastest algorithm, we will compare the three based on the average execution time on these 1000 problems.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experiment and its results can be seen in the linked notebook.</a:t>
            </a:r>
          </a:p>
        </p:txBody>
      </p:sp>
    </p:spTree>
    <p:extLst>
      <p:ext uri="{BB962C8B-B14F-4D97-AF65-F5344CB8AC3E}">
        <p14:creationId xmlns:p14="http://schemas.microsoft.com/office/powerpoint/2010/main" val="956390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we’ve looked into our first notebook, let’s talk a bit about how to write a good notebook for an experiment.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Structure-wise, this should not be much different from any other experiment summary, meaning it should…</a:t>
            </a:r>
          </a:p>
          <a:p>
            <a:pPr marL="171450" lvl="0" indent="-171450" algn="l" rtl="0">
              <a:spcBef>
                <a:spcPts val="0"/>
              </a:spcBef>
              <a:spcAft>
                <a:spcPts val="0"/>
              </a:spcAft>
              <a:buFontTx/>
              <a:buChar char="-"/>
            </a:pPr>
            <a:r>
              <a:rPr lang="en-US" dirty="0"/>
              <a:t>Explicitly state the goals of the thesis. This could be a question or a hypothesis.</a:t>
            </a:r>
          </a:p>
          <a:p>
            <a:pPr marL="171450" lvl="0" indent="-171450" algn="l" rtl="0">
              <a:spcBef>
                <a:spcPts val="0"/>
              </a:spcBef>
              <a:spcAft>
                <a:spcPts val="0"/>
              </a:spcAft>
              <a:buFontTx/>
              <a:buChar char="-"/>
            </a:pPr>
            <a:r>
              <a:rPr lang="en-US" dirty="0"/>
              <a:t>Define the experiment procedure in enough level of detail for someone to repeat your experiment</a:t>
            </a:r>
          </a:p>
          <a:p>
            <a:pPr marL="171450" lvl="0" indent="-171450" algn="l" rtl="0">
              <a:spcBef>
                <a:spcPts val="0"/>
              </a:spcBef>
              <a:spcAft>
                <a:spcPts val="0"/>
              </a:spcAft>
              <a:buFontTx/>
              <a:buChar char="-"/>
            </a:pPr>
            <a:r>
              <a:rPr lang="en-US" dirty="0"/>
              <a:t>List the results. This should be done without interpretation.</a:t>
            </a:r>
          </a:p>
          <a:p>
            <a:pPr marL="171450" lvl="0" indent="-171450" algn="l" rtl="0">
              <a:spcBef>
                <a:spcPts val="0"/>
              </a:spcBef>
              <a:spcAft>
                <a:spcPts val="0"/>
              </a:spcAft>
              <a:buFontTx/>
              <a:buChar char="-"/>
            </a:pPr>
            <a:r>
              <a:rPr lang="en-US" dirty="0"/>
              <a:t>Discuss the results. The discussion should be directed towards the goals you defined in the beginning.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refers to the second use case for a notebook, where you try to communicate something to an audience. Essentially, you should regard your notebook as an essay or text. You should state the purpose and goals of the notebook clearly in the beginning and circle back to them by the end. The source code in this type notebook is there to support your text – by producing results or providing mini-experiments the reader can carry out.  Remember that you write for an audience. Make sure that you’re writing in a way they can understand.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809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A8D8D66-01A3-5DAE-CB37-1166BF9CFA5A}"/>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78F0A812-DC9E-9A66-536C-2A975BD310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A866CF36-713B-9442-83F3-38EC752093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One design decision that the experiment has glanced over is how the tested algorithms have been implemented in the first place.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Implementing an algorithm is not always a cut and dry thing. Choosing different variations of the algorithm or different data structures during the implementation can impact the performance. In this project we made the deliberate choice not to use any frameworks but to implement these algorithms ourselves so we can illustrate these choices. Here are the things we should consider:</a:t>
            </a:r>
          </a:p>
          <a:p>
            <a:pPr marL="171450" lvl="0" indent="-171450" algn="l" rtl="0">
              <a:spcBef>
                <a:spcPts val="0"/>
              </a:spcBef>
              <a:spcAft>
                <a:spcPts val="0"/>
              </a:spcAft>
              <a:buFontTx/>
              <a:buChar char="-"/>
            </a:pPr>
            <a:r>
              <a:rPr lang="en-US" noProof="0" dirty="0"/>
              <a:t>How do we represent our graphs? There are two general options: Adjacency Matrix and Adjacency list. Both have different time complexities depending on how one uses the structure.</a:t>
            </a:r>
          </a:p>
          <a:p>
            <a:pPr marL="171450" lvl="0" indent="-171450" algn="l" rtl="0">
              <a:spcBef>
                <a:spcPts val="0"/>
              </a:spcBef>
              <a:spcAft>
                <a:spcPts val="0"/>
              </a:spcAft>
              <a:buFontTx/>
              <a:buChar char="-"/>
            </a:pPr>
            <a:r>
              <a:rPr lang="en-US" noProof="0" dirty="0"/>
              <a:t>How do we represent data within the algorithms? In the planning algorithms we tested the main design decision is which data structure to use for the lists keeping track of open and closed nodes.</a:t>
            </a:r>
          </a:p>
          <a:p>
            <a:pPr marL="171450" lvl="0" indent="-171450" algn="l" rtl="0">
              <a:spcBef>
                <a:spcPts val="0"/>
              </a:spcBef>
              <a:spcAft>
                <a:spcPts val="0"/>
              </a:spcAft>
              <a:buFontTx/>
              <a:buChar char="-"/>
            </a:pPr>
            <a:r>
              <a:rPr lang="en-US" noProof="0" dirty="0"/>
              <a:t>Which variation of the algorithm do we take? There may be different ways to implement the algorithm with different run times.</a:t>
            </a:r>
          </a:p>
          <a:p>
            <a:pPr marL="171450" lvl="0" indent="-171450" algn="l" rtl="0">
              <a:spcBef>
                <a:spcPts val="0"/>
              </a:spcBef>
              <a:spcAft>
                <a:spcPts val="0"/>
              </a:spcAft>
              <a:buFontTx/>
              <a:buChar char="-"/>
            </a:pPr>
            <a:endParaRPr lang="en-US" noProof="0" dirty="0"/>
          </a:p>
          <a:p>
            <a:pPr marL="0" lvl="0" indent="0" algn="l" rtl="0">
              <a:spcBef>
                <a:spcPts val="0"/>
              </a:spcBef>
              <a:spcAft>
                <a:spcPts val="0"/>
              </a:spcAft>
              <a:buFontTx/>
              <a:buNone/>
            </a:pPr>
            <a:r>
              <a:rPr lang="en-US" noProof="0" dirty="0"/>
              <a:t>What we are optimizing for depends on our problem. In our running example, time is our  quality criterium. In other situations, memory usage or other factors may be important.</a:t>
            </a:r>
          </a:p>
          <a:p>
            <a:pPr marL="171450" lvl="0" indent="-171450" algn="l" rtl="0">
              <a:spcBef>
                <a:spcPts val="0"/>
              </a:spcBef>
              <a:spcAft>
                <a:spcPts val="0"/>
              </a:spcAft>
              <a:buFontTx/>
              <a:buChar char="-"/>
            </a:pPr>
            <a:endParaRPr lang="en-US" noProof="0" dirty="0"/>
          </a:p>
          <a:p>
            <a:pPr marL="171450" lvl="0" indent="-171450" algn="l" rtl="0">
              <a:spcBef>
                <a:spcPts val="0"/>
              </a:spcBef>
              <a:spcAft>
                <a:spcPts val="0"/>
              </a:spcAft>
              <a:buFontTx/>
              <a:buChar char="-"/>
            </a:pPr>
            <a:endParaRPr lang="en-US" noProof="0" dirty="0"/>
          </a:p>
        </p:txBody>
      </p:sp>
    </p:spTree>
    <p:extLst>
      <p:ext uri="{BB962C8B-B14F-4D97-AF65-F5344CB8AC3E}">
        <p14:creationId xmlns:p14="http://schemas.microsoft.com/office/powerpoint/2010/main" val="131337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an environment like CODE, it is hard to organize good learning units for advanced modules. The issue is that students have complete freedom in what they want to do in their projects, meaning two projects may differ in what problem they solve, which criteria they have for an optimal solution, which algorithms they test,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means a learning unit that handles specific problems or algorithms has the danger of being irrelevant.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solution for this is to not focus on specific problems or algorithms but rather to focus on general methods such as clean code or experimentation to help you apply them to your learning unit.</a:t>
            </a:r>
          </a:p>
        </p:txBody>
      </p:sp>
    </p:spTree>
    <p:extLst>
      <p:ext uri="{BB962C8B-B14F-4D97-AF65-F5344CB8AC3E}">
        <p14:creationId xmlns:p14="http://schemas.microsoft.com/office/powerpoint/2010/main" val="106806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A75DF19-45E0-726E-91BD-66F0A02FD18D}"/>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AF0791F7-180B-5DB6-AC21-D317E08AF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B9F7CE87-A25B-D99A-7452-555C32A730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With </a:t>
            </a:r>
            <a:r>
              <a:rPr lang="de-DE" dirty="0" err="1"/>
              <a:t>respect</a:t>
            </a:r>
            <a:r>
              <a:rPr lang="de-DE" dirty="0"/>
              <a:t> </a:t>
            </a:r>
            <a:r>
              <a:rPr lang="de-DE" dirty="0" err="1"/>
              <a:t>to</a:t>
            </a:r>
            <a:r>
              <a:rPr lang="de-DE" dirty="0"/>
              <a:t> </a:t>
            </a:r>
            <a:r>
              <a:rPr lang="de-DE" dirty="0" err="1"/>
              <a:t>the</a:t>
            </a:r>
            <a:r>
              <a:rPr lang="de-DE" dirty="0"/>
              <a:t> </a:t>
            </a:r>
            <a:r>
              <a:rPr lang="de-DE" dirty="0" err="1"/>
              <a:t>graph</a:t>
            </a:r>
            <a:r>
              <a:rPr lang="de-DE" dirty="0"/>
              <a:t> </a:t>
            </a:r>
            <a:r>
              <a:rPr lang="de-DE" dirty="0" err="1"/>
              <a:t>representation</a:t>
            </a:r>
            <a:r>
              <a:rPr lang="de-DE" dirty="0"/>
              <a:t>, </a:t>
            </a:r>
            <a:r>
              <a:rPr lang="de-DE" dirty="0" err="1"/>
              <a:t>the</a:t>
            </a:r>
            <a:r>
              <a:rPr lang="de-DE" dirty="0"/>
              <a:t> </a:t>
            </a:r>
            <a:r>
              <a:rPr lang="de-DE" dirty="0" err="1"/>
              <a:t>basic</a:t>
            </a:r>
            <a:r>
              <a:rPr lang="de-DE" dirty="0"/>
              <a:t> </a:t>
            </a:r>
            <a:r>
              <a:rPr lang="de-DE" dirty="0" err="1"/>
              <a:t>choices</a:t>
            </a:r>
            <a:r>
              <a:rPr lang="de-DE" dirty="0"/>
              <a:t> </a:t>
            </a:r>
            <a:r>
              <a:rPr lang="de-DE" dirty="0" err="1"/>
              <a:t>we</a:t>
            </a:r>
            <a:r>
              <a:rPr lang="de-DE" dirty="0"/>
              <a:t> </a:t>
            </a:r>
            <a:r>
              <a:rPr lang="de-DE" dirty="0" err="1"/>
              <a:t>have</a:t>
            </a:r>
            <a:r>
              <a:rPr lang="de-DE" dirty="0"/>
              <a:t> </a:t>
            </a:r>
            <a:r>
              <a:rPr lang="de-DE" dirty="0" err="1"/>
              <a:t>are</a:t>
            </a:r>
            <a:r>
              <a:rPr lang="de-DE" dirty="0"/>
              <a:t> </a:t>
            </a:r>
            <a:r>
              <a:rPr lang="de-DE" dirty="0" err="1"/>
              <a:t>adjacency</a:t>
            </a:r>
            <a:r>
              <a:rPr lang="de-DE" dirty="0"/>
              <a:t> </a:t>
            </a:r>
            <a:r>
              <a:rPr lang="de-DE" dirty="0" err="1"/>
              <a:t>lists</a:t>
            </a:r>
            <a:r>
              <a:rPr lang="de-DE" dirty="0"/>
              <a:t> and </a:t>
            </a:r>
            <a:r>
              <a:rPr lang="de-DE" dirty="0" err="1"/>
              <a:t>adjaceny</a:t>
            </a:r>
            <a:r>
              <a:rPr lang="de-DE" dirty="0"/>
              <a:t> Matrices.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The </a:t>
            </a:r>
            <a:r>
              <a:rPr lang="de-DE" dirty="0" err="1"/>
              <a:t>table</a:t>
            </a:r>
            <a:r>
              <a:rPr lang="de-DE" dirty="0"/>
              <a:t> </a:t>
            </a:r>
            <a:r>
              <a:rPr lang="de-DE" dirty="0" err="1"/>
              <a:t>above</a:t>
            </a:r>
            <a:r>
              <a:rPr lang="de-DE" dirty="0"/>
              <a:t> </a:t>
            </a:r>
            <a:r>
              <a:rPr lang="de-DE" dirty="0" err="1"/>
              <a:t>summarizes</a:t>
            </a:r>
            <a:r>
              <a:rPr lang="de-DE" dirty="0"/>
              <a:t> </a:t>
            </a:r>
            <a:r>
              <a:rPr lang="de-DE" dirty="0" err="1"/>
              <a:t>some</a:t>
            </a:r>
            <a:r>
              <a:rPr lang="de-DE" dirty="0"/>
              <a:t> </a:t>
            </a:r>
            <a:r>
              <a:rPr lang="de-DE" dirty="0" err="1"/>
              <a:t>of</a:t>
            </a:r>
            <a:r>
              <a:rPr lang="de-DE" dirty="0"/>
              <a:t> </a:t>
            </a:r>
            <a:r>
              <a:rPr lang="de-DE" dirty="0" err="1"/>
              <a:t>the</a:t>
            </a:r>
            <a:r>
              <a:rPr lang="de-DE" dirty="0"/>
              <a:t> </a:t>
            </a:r>
            <a:r>
              <a:rPr lang="de-DE" dirty="0" err="1"/>
              <a:t>properties</a:t>
            </a:r>
            <a:r>
              <a:rPr lang="de-DE" dirty="0"/>
              <a:t> </a:t>
            </a:r>
            <a:r>
              <a:rPr lang="de-DE" dirty="0" err="1"/>
              <a:t>that</a:t>
            </a:r>
            <a:r>
              <a:rPr lang="de-DE" dirty="0"/>
              <a:t> </a:t>
            </a:r>
            <a:r>
              <a:rPr lang="de-DE" dirty="0" err="1"/>
              <a:t>may</a:t>
            </a:r>
            <a:r>
              <a:rPr lang="de-DE" dirty="0"/>
              <a:t> </a:t>
            </a:r>
            <a:r>
              <a:rPr lang="de-DE" dirty="0" err="1"/>
              <a:t>be</a:t>
            </a:r>
            <a:r>
              <a:rPr lang="de-DE" dirty="0"/>
              <a:t> relevant </a:t>
            </a:r>
            <a:r>
              <a:rPr lang="de-DE" dirty="0" err="1"/>
              <a:t>for</a:t>
            </a:r>
            <a:r>
              <a:rPr lang="de-DE" dirty="0"/>
              <a:t> a </a:t>
            </a:r>
            <a:r>
              <a:rPr lang="de-DE" dirty="0" err="1"/>
              <a:t>selection</a:t>
            </a:r>
            <a:r>
              <a:rPr lang="de-DE" dirty="0"/>
              <a:t>. But </a:t>
            </a:r>
            <a:r>
              <a:rPr lang="de-DE" dirty="0" err="1"/>
              <a:t>which</a:t>
            </a:r>
            <a:r>
              <a:rPr lang="de-DE" dirty="0"/>
              <a:t> </a:t>
            </a:r>
            <a:r>
              <a:rPr lang="de-DE" dirty="0" err="1"/>
              <a:t>properties</a:t>
            </a:r>
            <a:r>
              <a:rPr lang="de-DE" dirty="0"/>
              <a:t> </a:t>
            </a:r>
            <a:r>
              <a:rPr lang="de-DE" dirty="0" err="1"/>
              <a:t>are</a:t>
            </a:r>
            <a:r>
              <a:rPr lang="de-DE" dirty="0"/>
              <a:t> </a:t>
            </a:r>
            <a:r>
              <a:rPr lang="de-DE" dirty="0" err="1"/>
              <a:t>important</a:t>
            </a:r>
            <a:r>
              <a:rPr lang="de-DE" dirty="0"/>
              <a:t> </a:t>
            </a:r>
            <a:r>
              <a:rPr lang="de-DE" dirty="0" err="1"/>
              <a:t>for</a:t>
            </a:r>
            <a:r>
              <a:rPr lang="de-DE" dirty="0"/>
              <a:t> </a:t>
            </a:r>
            <a:r>
              <a:rPr lang="de-DE" dirty="0" err="1"/>
              <a:t>our</a:t>
            </a:r>
            <a:r>
              <a:rPr lang="de-DE" dirty="0"/>
              <a:t> </a:t>
            </a:r>
            <a:r>
              <a:rPr lang="de-DE" dirty="0" err="1"/>
              <a:t>use</a:t>
            </a:r>
            <a:r>
              <a:rPr lang="de-DE" dirty="0"/>
              <a:t> </a:t>
            </a:r>
            <a:r>
              <a:rPr lang="de-DE" dirty="0" err="1"/>
              <a:t>case</a:t>
            </a:r>
            <a:r>
              <a:rPr lang="de-DE" dirty="0"/>
              <a:t>? </a:t>
            </a:r>
            <a:r>
              <a:rPr lang="de-DE" dirty="0" err="1"/>
              <a:t>Since</a:t>
            </a:r>
            <a:r>
              <a:rPr lang="de-DE" dirty="0"/>
              <a:t> </a:t>
            </a:r>
            <a:r>
              <a:rPr lang="de-DE" dirty="0" err="1"/>
              <a:t>we</a:t>
            </a:r>
            <a:r>
              <a:rPr lang="de-DE" dirty="0"/>
              <a:t> </a:t>
            </a:r>
            <a:r>
              <a:rPr lang="de-DE" dirty="0" err="1"/>
              <a:t>want</a:t>
            </a:r>
            <a:r>
              <a:rPr lang="de-DE" dirty="0"/>
              <a:t> </a:t>
            </a:r>
            <a:r>
              <a:rPr lang="de-DE" dirty="0" err="1"/>
              <a:t>to</a:t>
            </a:r>
            <a:r>
              <a:rPr lang="de-DE" dirty="0"/>
              <a:t> </a:t>
            </a:r>
            <a:r>
              <a:rPr lang="de-DE" dirty="0" err="1"/>
              <a:t>optimize</a:t>
            </a:r>
            <a:r>
              <a:rPr lang="de-DE" dirty="0"/>
              <a:t> </a:t>
            </a:r>
            <a:r>
              <a:rPr lang="de-DE" dirty="0" err="1"/>
              <a:t>for</a:t>
            </a:r>
            <a:r>
              <a:rPr lang="de-DE" dirty="0"/>
              <a:t> time, </a:t>
            </a:r>
            <a:r>
              <a:rPr lang="de-DE" dirty="0" err="1"/>
              <a:t>the</a:t>
            </a:r>
            <a:r>
              <a:rPr lang="de-DE" dirty="0"/>
              <a:t> </a:t>
            </a:r>
            <a:r>
              <a:rPr lang="de-DE" dirty="0" err="1"/>
              <a:t>memory</a:t>
            </a:r>
            <a:r>
              <a:rPr lang="de-DE" dirty="0"/>
              <a:t> </a:t>
            </a:r>
            <a:r>
              <a:rPr lang="de-DE" dirty="0" err="1"/>
              <a:t>usage</a:t>
            </a:r>
            <a:r>
              <a:rPr lang="de-DE" dirty="0"/>
              <a:t> </a:t>
            </a:r>
            <a:r>
              <a:rPr lang="de-DE" dirty="0" err="1"/>
              <a:t>is</a:t>
            </a:r>
            <a:r>
              <a:rPr lang="de-DE" dirty="0"/>
              <a:t> not relevant. And </a:t>
            </a:r>
            <a:r>
              <a:rPr lang="de-DE" dirty="0" err="1"/>
              <a:t>since</a:t>
            </a:r>
            <a:r>
              <a:rPr lang="de-DE" dirty="0"/>
              <a:t> </a:t>
            </a:r>
            <a:r>
              <a:rPr lang="de-DE" dirty="0" err="1"/>
              <a:t>we</a:t>
            </a:r>
            <a:r>
              <a:rPr lang="de-DE" dirty="0"/>
              <a:t> </a:t>
            </a:r>
            <a:r>
              <a:rPr lang="de-DE" dirty="0" err="1"/>
              <a:t>want</a:t>
            </a:r>
            <a:r>
              <a:rPr lang="de-DE" dirty="0"/>
              <a:t> </a:t>
            </a:r>
            <a:r>
              <a:rPr lang="de-DE" dirty="0" err="1"/>
              <a:t>to</a:t>
            </a:r>
            <a:r>
              <a:rPr lang="de-DE" dirty="0"/>
              <a:t> </a:t>
            </a:r>
            <a:r>
              <a:rPr lang="de-DE" dirty="0" err="1"/>
              <a:t>apply</a:t>
            </a:r>
            <a:r>
              <a:rPr lang="de-DE" dirty="0"/>
              <a:t> </a:t>
            </a:r>
            <a:r>
              <a:rPr lang="de-DE" dirty="0" err="1"/>
              <a:t>planning</a:t>
            </a:r>
            <a:r>
              <a:rPr lang="de-DE" dirty="0"/>
              <a:t> </a:t>
            </a:r>
            <a:r>
              <a:rPr lang="de-DE" dirty="0" err="1"/>
              <a:t>algorithms</a:t>
            </a:r>
            <a:r>
              <a:rPr lang="de-DE" dirty="0"/>
              <a:t>, </a:t>
            </a:r>
            <a:r>
              <a:rPr lang="de-DE" dirty="0" err="1"/>
              <a:t>which</a:t>
            </a:r>
            <a:r>
              <a:rPr lang="de-DE" dirty="0"/>
              <a:t> </a:t>
            </a:r>
            <a:r>
              <a:rPr lang="de-DE" dirty="0" err="1"/>
              <a:t>are</a:t>
            </a:r>
            <a:r>
              <a:rPr lang="de-DE" dirty="0"/>
              <a:t> </a:t>
            </a:r>
            <a:r>
              <a:rPr lang="de-DE" dirty="0" err="1"/>
              <a:t>based</a:t>
            </a:r>
            <a:r>
              <a:rPr lang="de-DE" dirty="0"/>
              <a:t> on </a:t>
            </a:r>
            <a:r>
              <a:rPr lang="de-DE" dirty="0" err="1"/>
              <a:t>the</a:t>
            </a:r>
            <a:r>
              <a:rPr lang="de-DE" dirty="0"/>
              <a:t> </a:t>
            </a:r>
            <a:r>
              <a:rPr lang="de-DE" dirty="0" err="1"/>
              <a:t>search</a:t>
            </a:r>
            <a:r>
              <a:rPr lang="de-DE" dirty="0"/>
              <a:t> </a:t>
            </a:r>
            <a:r>
              <a:rPr lang="de-DE" dirty="0" err="1"/>
              <a:t>tree</a:t>
            </a:r>
            <a:r>
              <a:rPr lang="de-DE" dirty="0"/>
              <a:t>, </a:t>
            </a:r>
            <a:r>
              <a:rPr lang="de-DE" dirty="0" err="1"/>
              <a:t>we</a:t>
            </a:r>
            <a:r>
              <a:rPr lang="de-DE" dirty="0"/>
              <a:t> will </a:t>
            </a:r>
            <a:r>
              <a:rPr lang="de-DE" dirty="0" err="1"/>
              <a:t>frequently</a:t>
            </a:r>
            <a:r>
              <a:rPr lang="de-DE" dirty="0"/>
              <a:t> </a:t>
            </a:r>
            <a:r>
              <a:rPr lang="de-DE" dirty="0" err="1"/>
              <a:t>have</a:t>
            </a:r>
            <a:r>
              <a:rPr lang="de-DE" dirty="0"/>
              <a:t> </a:t>
            </a:r>
            <a:r>
              <a:rPr lang="de-DE" dirty="0" err="1"/>
              <a:t>to</a:t>
            </a:r>
            <a:r>
              <a:rPr lang="de-DE" dirty="0"/>
              <a:t> </a:t>
            </a:r>
            <a:r>
              <a:rPr lang="de-DE" dirty="0" err="1"/>
              <a:t>iterate</a:t>
            </a:r>
            <a:r>
              <a:rPr lang="de-DE" dirty="0"/>
              <a:t> all </a:t>
            </a:r>
            <a:r>
              <a:rPr lang="de-DE" dirty="0" err="1"/>
              <a:t>outgoing</a:t>
            </a:r>
            <a:r>
              <a:rPr lang="de-DE" dirty="0"/>
              <a:t> </a:t>
            </a:r>
            <a:r>
              <a:rPr lang="de-DE" dirty="0" err="1"/>
              <a:t>edges</a:t>
            </a:r>
            <a:r>
              <a:rPr lang="de-DE" dirty="0"/>
              <a:t> </a:t>
            </a:r>
            <a:r>
              <a:rPr lang="de-DE" dirty="0" err="1"/>
              <a:t>from</a:t>
            </a:r>
            <a:r>
              <a:rPr lang="de-DE" dirty="0"/>
              <a:t> a </a:t>
            </a:r>
            <a:r>
              <a:rPr lang="de-DE" dirty="0" err="1"/>
              <a:t>node</a:t>
            </a:r>
            <a:r>
              <a:rPr lang="de-DE" dirty="0"/>
              <a:t>. </a:t>
            </a:r>
          </a:p>
          <a:p>
            <a:pPr marL="0" lvl="0" indent="0" algn="l" rtl="0">
              <a:spcBef>
                <a:spcPts val="0"/>
              </a:spcBef>
              <a:spcAft>
                <a:spcPts val="0"/>
              </a:spcAft>
              <a:buNone/>
            </a:pPr>
            <a:r>
              <a:rPr lang="de-DE" dirty="0" err="1"/>
              <a:t>Accordingly</a:t>
            </a:r>
            <a:r>
              <a:rPr lang="de-DE" dirty="0"/>
              <a:t>, </a:t>
            </a:r>
            <a:r>
              <a:rPr lang="de-DE" dirty="0" err="1"/>
              <a:t>we</a:t>
            </a:r>
            <a:r>
              <a:rPr lang="de-DE" dirty="0"/>
              <a:t> </a:t>
            </a:r>
            <a:r>
              <a:rPr lang="de-DE" dirty="0" err="1"/>
              <a:t>should</a:t>
            </a:r>
            <a:r>
              <a:rPr lang="de-DE" dirty="0"/>
              <a:t> </a:t>
            </a:r>
            <a:r>
              <a:rPr lang="de-DE" dirty="0" err="1"/>
              <a:t>decide</a:t>
            </a:r>
            <a:r>
              <a:rPr lang="de-DE" dirty="0"/>
              <a:t> </a:t>
            </a:r>
            <a:r>
              <a:rPr lang="de-DE" dirty="0" err="1"/>
              <a:t>based</a:t>
            </a:r>
            <a:r>
              <a:rPr lang="de-DE" dirty="0"/>
              <a:t> on </a:t>
            </a:r>
            <a:r>
              <a:rPr lang="de-DE" dirty="0" err="1"/>
              <a:t>the</a:t>
            </a:r>
            <a:r>
              <a:rPr lang="de-DE" dirty="0"/>
              <a:t> </a:t>
            </a:r>
            <a:r>
              <a:rPr lang="de-DE" dirty="0" err="1"/>
              <a:t>outgoing</a:t>
            </a:r>
            <a:r>
              <a:rPr lang="de-DE" dirty="0"/>
              <a:t> </a:t>
            </a:r>
            <a:r>
              <a:rPr lang="de-DE" dirty="0" err="1"/>
              <a:t>edge</a:t>
            </a:r>
            <a:r>
              <a:rPr lang="de-DE" dirty="0"/>
              <a:t> </a:t>
            </a:r>
            <a:r>
              <a:rPr lang="de-DE" dirty="0" err="1"/>
              <a:t>iteration</a:t>
            </a:r>
            <a:r>
              <a:rPr lang="de-DE" dirty="0"/>
              <a:t> </a:t>
            </a:r>
            <a:r>
              <a:rPr lang="de-DE" dirty="0" err="1"/>
              <a:t>property</a:t>
            </a:r>
            <a:r>
              <a:rPr lang="de-DE" dirty="0"/>
              <a: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Adjacency</a:t>
            </a:r>
            <a:r>
              <a:rPr lang="de-DE" dirty="0"/>
              <a:t> </a:t>
            </a:r>
            <a:r>
              <a:rPr lang="de-DE" dirty="0" err="1"/>
              <a:t>lists</a:t>
            </a:r>
            <a:r>
              <a:rPr lang="de-DE" dirty="0"/>
              <a:t> </a:t>
            </a:r>
            <a:r>
              <a:rPr lang="de-DE" dirty="0" err="1"/>
              <a:t>have</a:t>
            </a:r>
            <a:r>
              <a:rPr lang="de-DE" dirty="0"/>
              <a:t> </a:t>
            </a:r>
            <a:r>
              <a:rPr lang="de-DE" dirty="0" err="1"/>
              <a:t>the</a:t>
            </a:r>
            <a:r>
              <a:rPr lang="de-DE" dirty="0"/>
              <a:t> </a:t>
            </a:r>
            <a:r>
              <a:rPr lang="de-DE" dirty="0" err="1"/>
              <a:t>better</a:t>
            </a:r>
            <a:r>
              <a:rPr lang="de-DE" dirty="0"/>
              <a:t> </a:t>
            </a:r>
            <a:r>
              <a:rPr lang="de-DE" dirty="0" err="1"/>
              <a:t>performance</a:t>
            </a:r>
            <a:r>
              <a:rPr lang="de-DE" dirty="0"/>
              <a:t> </a:t>
            </a:r>
            <a:r>
              <a:rPr lang="de-DE" dirty="0" err="1"/>
              <a:t>here</a:t>
            </a:r>
            <a:r>
              <a:rPr lang="de-DE" dirty="0"/>
              <a:t>. As </a:t>
            </a:r>
            <a:r>
              <a:rPr lang="de-DE" dirty="0" err="1"/>
              <a:t>we</a:t>
            </a:r>
            <a:r>
              <a:rPr lang="de-DE" dirty="0"/>
              <a:t> </a:t>
            </a:r>
            <a:r>
              <a:rPr lang="de-DE" dirty="0" err="1"/>
              <a:t>have</a:t>
            </a:r>
            <a:r>
              <a:rPr lang="de-DE" dirty="0"/>
              <a:t> </a:t>
            </a:r>
            <a:r>
              <a:rPr lang="de-DE" dirty="0" err="1"/>
              <a:t>seen</a:t>
            </a:r>
            <a:r>
              <a:rPr lang="de-DE" dirty="0"/>
              <a:t> in </a:t>
            </a:r>
            <a:r>
              <a:rPr lang="de-DE" dirty="0" err="1"/>
              <a:t>our</a:t>
            </a:r>
            <a:r>
              <a:rPr lang="de-DE" dirty="0"/>
              <a:t> </a:t>
            </a:r>
            <a:r>
              <a:rPr lang="de-DE" dirty="0" err="1"/>
              <a:t>dataset</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outgoing</a:t>
            </a:r>
            <a:r>
              <a:rPr lang="de-DE" dirty="0"/>
              <a:t> </a:t>
            </a:r>
            <a:r>
              <a:rPr lang="de-DE" dirty="0" err="1"/>
              <a:t>edges</a:t>
            </a:r>
            <a:r>
              <a:rPr lang="de-DE" dirty="0"/>
              <a:t> </a:t>
            </a:r>
            <a:r>
              <a:rPr lang="de-DE" dirty="0" err="1"/>
              <a:t>is</a:t>
            </a:r>
            <a:r>
              <a:rPr lang="de-DE" dirty="0"/>
              <a:t> </a:t>
            </a:r>
            <a:r>
              <a:rPr lang="de-DE" dirty="0" err="1"/>
              <a:t>usually</a:t>
            </a:r>
            <a:r>
              <a:rPr lang="de-DE" dirty="0"/>
              <a:t> </a:t>
            </a:r>
            <a:r>
              <a:rPr lang="de-DE" dirty="0" err="1"/>
              <a:t>fairly</a:t>
            </a:r>
            <a:r>
              <a:rPr lang="de-DE" dirty="0"/>
              <a:t> </a:t>
            </a:r>
            <a:r>
              <a:rPr lang="de-DE" dirty="0" err="1"/>
              <a:t>small</a:t>
            </a:r>
            <a:r>
              <a:rPr lang="de-DE" dirty="0"/>
              <a:t> and </a:t>
            </a:r>
            <a:r>
              <a:rPr lang="de-DE" dirty="0" err="1"/>
              <a:t>always</a:t>
            </a:r>
            <a:r>
              <a:rPr lang="de-DE" dirty="0"/>
              <a:t> </a:t>
            </a:r>
            <a:r>
              <a:rPr lang="de-DE" dirty="0" err="1"/>
              <a:t>smaller</a:t>
            </a:r>
            <a:r>
              <a:rPr lang="de-DE" dirty="0"/>
              <a:t> </a:t>
            </a:r>
            <a:r>
              <a:rPr lang="de-DE" dirty="0" err="1"/>
              <a:t>than</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nodes</a:t>
            </a:r>
            <a:r>
              <a:rPr lang="de-DE" dirty="0"/>
              <a:t> (</a:t>
            </a:r>
            <a:r>
              <a:rPr lang="de-DE" dirty="0" err="1"/>
              <a:t>because</a:t>
            </a:r>
            <a:r>
              <a:rPr lang="de-DE" dirty="0"/>
              <a:t> </a:t>
            </a:r>
            <a:r>
              <a:rPr lang="de-DE" dirty="0" err="1"/>
              <a:t>there</a:t>
            </a:r>
            <a:r>
              <a:rPr lang="de-DE" dirty="0"/>
              <a:t> </a:t>
            </a:r>
            <a:r>
              <a:rPr lang="de-DE" dirty="0" err="1"/>
              <a:t>are</a:t>
            </a:r>
            <a:r>
              <a:rPr lang="de-DE" dirty="0"/>
              <a:t> not multiple </a:t>
            </a:r>
            <a:r>
              <a:rPr lang="de-DE" dirty="0" err="1"/>
              <a:t>edges</a:t>
            </a:r>
            <a:r>
              <a:rPr lang="de-DE" dirty="0"/>
              <a:t> </a:t>
            </a:r>
            <a:r>
              <a:rPr lang="de-DE" dirty="0" err="1"/>
              <a:t>between</a:t>
            </a:r>
            <a:r>
              <a:rPr lang="de-DE" dirty="0"/>
              <a:t> </a:t>
            </a:r>
            <a:r>
              <a:rPr lang="de-DE" dirty="0" err="1"/>
              <a:t>two</a:t>
            </a:r>
            <a:r>
              <a:rPr lang="de-DE" dirty="0"/>
              <a:t> </a:t>
            </a:r>
            <a:r>
              <a:rPr lang="de-DE" dirty="0" err="1"/>
              <a:t>nodes</a:t>
            </a:r>
            <a:r>
              <a:rPr lang="de-DE" dirty="0"/>
              <a: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For</a:t>
            </a:r>
            <a:r>
              <a:rPr lang="de-DE" dirty="0"/>
              <a:t> </a:t>
            </a:r>
            <a:r>
              <a:rPr lang="de-DE" dirty="0" err="1"/>
              <a:t>this</a:t>
            </a:r>
            <a:r>
              <a:rPr lang="de-DE" dirty="0"/>
              <a:t> </a:t>
            </a:r>
            <a:r>
              <a:rPr lang="de-DE" dirty="0" err="1"/>
              <a:t>reason</a:t>
            </a:r>
            <a:r>
              <a:rPr lang="de-DE" dirty="0"/>
              <a:t>, </a:t>
            </a:r>
            <a:r>
              <a:rPr lang="de-DE" dirty="0" err="1"/>
              <a:t>we</a:t>
            </a:r>
            <a:r>
              <a:rPr lang="de-DE" dirty="0"/>
              <a:t> will </a:t>
            </a:r>
            <a:r>
              <a:rPr lang="de-DE" dirty="0" err="1"/>
              <a:t>choose</a:t>
            </a:r>
            <a:r>
              <a:rPr lang="de-DE" dirty="0"/>
              <a:t> </a:t>
            </a:r>
            <a:r>
              <a:rPr lang="de-DE" dirty="0" err="1"/>
              <a:t>adjacency</a:t>
            </a:r>
            <a:r>
              <a:rPr lang="de-DE" dirty="0"/>
              <a:t> </a:t>
            </a:r>
            <a:r>
              <a:rPr lang="de-DE" dirty="0" err="1"/>
              <a:t>lists</a:t>
            </a:r>
            <a:r>
              <a:rPr lang="de-DE" dirty="0"/>
              <a:t>.</a:t>
            </a:r>
            <a:endParaRPr dirty="0"/>
          </a:p>
        </p:txBody>
      </p:sp>
    </p:spTree>
    <p:extLst>
      <p:ext uri="{BB962C8B-B14F-4D97-AF65-F5344CB8AC3E}">
        <p14:creationId xmlns:p14="http://schemas.microsoft.com/office/powerpoint/2010/main" val="2433431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45346213-1CCE-9E24-BE39-CB5C21F66D6E}"/>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8B320B80-7E3A-6415-4DF1-05D173B750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657B6902-30C0-9CA3-34BD-9EE49AEB3F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Which</a:t>
            </a:r>
            <a:r>
              <a:rPr lang="de-DE" dirty="0"/>
              <a:t> </a:t>
            </a:r>
            <a:r>
              <a:rPr lang="de-DE" dirty="0" err="1"/>
              <a:t>data</a:t>
            </a:r>
            <a:r>
              <a:rPr lang="de-DE" dirty="0"/>
              <a:t> </a:t>
            </a:r>
            <a:r>
              <a:rPr lang="de-DE" dirty="0" err="1"/>
              <a:t>structure</a:t>
            </a:r>
            <a:r>
              <a:rPr lang="de-DE" dirty="0"/>
              <a:t> </a:t>
            </a:r>
            <a:r>
              <a:rPr lang="de-DE" dirty="0" err="1"/>
              <a:t>choices</a:t>
            </a:r>
            <a:r>
              <a:rPr lang="de-DE" dirty="0"/>
              <a:t> do </a:t>
            </a:r>
            <a:r>
              <a:rPr lang="de-DE" dirty="0" err="1"/>
              <a:t>we</a:t>
            </a:r>
            <a:r>
              <a:rPr lang="de-DE" dirty="0"/>
              <a:t> </a:t>
            </a:r>
            <a:r>
              <a:rPr lang="de-DE" dirty="0" err="1"/>
              <a:t>need</a:t>
            </a:r>
            <a:r>
              <a:rPr lang="de-DE" dirty="0"/>
              <a:t> </a:t>
            </a:r>
            <a:r>
              <a:rPr lang="de-DE" dirty="0" err="1"/>
              <a:t>to</a:t>
            </a:r>
            <a:r>
              <a:rPr lang="de-DE" dirty="0"/>
              <a:t> </a:t>
            </a:r>
            <a:r>
              <a:rPr lang="de-DE" dirty="0" err="1"/>
              <a:t>make</a:t>
            </a:r>
            <a:r>
              <a:rPr lang="de-DE" dirty="0"/>
              <a:t>? The </a:t>
            </a:r>
            <a:r>
              <a:rPr lang="de-DE" dirty="0" err="1"/>
              <a:t>most</a:t>
            </a:r>
            <a:r>
              <a:rPr lang="de-DE" dirty="0"/>
              <a:t> </a:t>
            </a:r>
            <a:r>
              <a:rPr lang="de-DE" dirty="0" err="1"/>
              <a:t>obvious</a:t>
            </a:r>
            <a:r>
              <a:rPr lang="de-DE" dirty="0"/>
              <a:t> </a:t>
            </a:r>
            <a:r>
              <a:rPr lang="de-DE" dirty="0" err="1"/>
              <a:t>ones</a:t>
            </a:r>
            <a:r>
              <a:rPr lang="de-DE" dirty="0"/>
              <a:t> in BFS, DFS and </a:t>
            </a:r>
            <a:r>
              <a:rPr lang="de-DE" dirty="0" err="1"/>
              <a:t>Dijkstra‘s</a:t>
            </a:r>
            <a:r>
              <a:rPr lang="de-DE" dirty="0"/>
              <a:t> </a:t>
            </a:r>
            <a:r>
              <a:rPr lang="de-DE" dirty="0" err="1"/>
              <a:t>algorithms</a:t>
            </a:r>
            <a:r>
              <a:rPr lang="de-DE" dirty="0"/>
              <a:t> </a:t>
            </a:r>
            <a:r>
              <a:rPr lang="de-DE" dirty="0" err="1"/>
              <a:t>are</a:t>
            </a:r>
            <a:r>
              <a:rPr lang="de-DE" dirty="0"/>
              <a:t> </a:t>
            </a:r>
            <a:r>
              <a:rPr lang="de-DE" dirty="0" err="1"/>
              <a:t>the</a:t>
            </a:r>
            <a:r>
              <a:rPr lang="de-DE" dirty="0"/>
              <a:t> </a:t>
            </a:r>
            <a:r>
              <a:rPr lang="de-DE" dirty="0" err="1"/>
              <a:t>two</a:t>
            </a:r>
            <a:r>
              <a:rPr lang="de-DE" dirty="0"/>
              <a:t> </a:t>
            </a:r>
            <a:r>
              <a:rPr lang="de-DE" dirty="0" err="1"/>
              <a:t>list</a:t>
            </a:r>
            <a:r>
              <a:rPr lang="de-DE" dirty="0"/>
              <a:t> </a:t>
            </a:r>
            <a:r>
              <a:rPr lang="de-DE" dirty="0" err="1"/>
              <a:t>data</a:t>
            </a:r>
            <a:r>
              <a:rPr lang="de-DE" dirty="0"/>
              <a:t> </a:t>
            </a:r>
            <a:r>
              <a:rPr lang="de-DE" dirty="0" err="1"/>
              <a:t>types</a:t>
            </a:r>
            <a:r>
              <a:rPr lang="de-DE" dirty="0"/>
              <a:t>:</a:t>
            </a:r>
          </a:p>
          <a:p>
            <a:pPr marL="171450" lvl="0" indent="-171450" algn="l" rtl="0">
              <a:spcBef>
                <a:spcPts val="0"/>
              </a:spcBef>
              <a:spcAft>
                <a:spcPts val="0"/>
              </a:spcAft>
              <a:buFontTx/>
              <a:buChar char="-"/>
            </a:pPr>
            <a:r>
              <a:rPr lang="de-DE" dirty="0"/>
              <a:t>The open List </a:t>
            </a:r>
            <a:r>
              <a:rPr lang="de-DE" dirty="0" err="1"/>
              <a:t>is</a:t>
            </a:r>
            <a:r>
              <a:rPr lang="de-DE" dirty="0"/>
              <a:t> </a:t>
            </a:r>
            <a:r>
              <a:rPr lang="de-DE" dirty="0" err="1"/>
              <a:t>used</a:t>
            </a:r>
            <a:r>
              <a:rPr lang="de-DE" dirty="0"/>
              <a:t> </a:t>
            </a:r>
            <a:r>
              <a:rPr lang="de-DE" dirty="0" err="1"/>
              <a:t>to</a:t>
            </a:r>
            <a:r>
              <a:rPr lang="de-DE" dirty="0"/>
              <a:t> </a:t>
            </a:r>
            <a:r>
              <a:rPr lang="de-DE" dirty="0" err="1"/>
              <a:t>keep</a:t>
            </a:r>
            <a:r>
              <a:rPr lang="de-DE" dirty="0"/>
              <a:t> track </a:t>
            </a:r>
            <a:r>
              <a:rPr lang="de-DE" dirty="0" err="1"/>
              <a:t>of</a:t>
            </a:r>
            <a:r>
              <a:rPr lang="de-DE" dirty="0"/>
              <a:t> </a:t>
            </a:r>
            <a:r>
              <a:rPr lang="de-DE" dirty="0" err="1"/>
              <a:t>nodes</a:t>
            </a:r>
            <a:r>
              <a:rPr lang="de-DE" dirty="0"/>
              <a:t> </a:t>
            </a:r>
            <a:r>
              <a:rPr lang="de-DE" dirty="0" err="1"/>
              <a:t>that</a:t>
            </a:r>
            <a:r>
              <a:rPr lang="de-DE" dirty="0"/>
              <a:t> </a:t>
            </a:r>
            <a:r>
              <a:rPr lang="de-DE" dirty="0" err="1"/>
              <a:t>have</a:t>
            </a:r>
            <a:r>
              <a:rPr lang="de-DE" dirty="0"/>
              <a:t> </a:t>
            </a:r>
            <a:r>
              <a:rPr lang="de-DE" dirty="0" err="1"/>
              <a:t>been</a:t>
            </a:r>
            <a:r>
              <a:rPr lang="de-DE" dirty="0"/>
              <a:t> </a:t>
            </a:r>
            <a:r>
              <a:rPr lang="de-DE" dirty="0" err="1"/>
              <a:t>seen</a:t>
            </a:r>
            <a:r>
              <a:rPr lang="de-DE" dirty="0"/>
              <a:t> but not </a:t>
            </a:r>
            <a:r>
              <a:rPr lang="de-DE" dirty="0" err="1"/>
              <a:t>visited</a:t>
            </a:r>
            <a:r>
              <a:rPr lang="de-DE" dirty="0"/>
              <a:t> in </a:t>
            </a:r>
            <a:r>
              <a:rPr lang="de-DE" dirty="0" err="1"/>
              <a:t>detail</a:t>
            </a:r>
            <a:r>
              <a:rPr lang="de-DE" dirty="0"/>
              <a:t>.</a:t>
            </a:r>
          </a:p>
          <a:p>
            <a:pPr marL="171450" lvl="0" indent="-171450" algn="l" rtl="0">
              <a:spcBef>
                <a:spcPts val="0"/>
              </a:spcBef>
              <a:spcAft>
                <a:spcPts val="0"/>
              </a:spcAft>
              <a:buFontTx/>
              <a:buChar char="-"/>
            </a:pPr>
            <a:r>
              <a:rPr lang="de-DE" dirty="0"/>
              <a:t>The </a:t>
            </a:r>
            <a:r>
              <a:rPr lang="de-DE" dirty="0" err="1"/>
              <a:t>closed</a:t>
            </a:r>
            <a:r>
              <a:rPr lang="de-DE" dirty="0"/>
              <a:t> </a:t>
            </a:r>
            <a:r>
              <a:rPr lang="de-DE" dirty="0" err="1"/>
              <a:t>list</a:t>
            </a:r>
            <a:r>
              <a:rPr lang="de-DE" dirty="0"/>
              <a:t> </a:t>
            </a:r>
            <a:r>
              <a:rPr lang="de-DE" dirty="0" err="1"/>
              <a:t>is</a:t>
            </a:r>
            <a:r>
              <a:rPr lang="de-DE" dirty="0"/>
              <a:t> </a:t>
            </a:r>
            <a:r>
              <a:rPr lang="de-DE" dirty="0" err="1"/>
              <a:t>used</a:t>
            </a:r>
            <a:r>
              <a:rPr lang="de-DE" dirty="0"/>
              <a:t> </a:t>
            </a:r>
            <a:r>
              <a:rPr lang="de-DE" dirty="0" err="1"/>
              <a:t>to</a:t>
            </a:r>
            <a:r>
              <a:rPr lang="de-DE" dirty="0"/>
              <a:t> </a:t>
            </a:r>
            <a:r>
              <a:rPr lang="de-DE" dirty="0" err="1"/>
              <a:t>keep</a:t>
            </a:r>
            <a:r>
              <a:rPr lang="de-DE" dirty="0"/>
              <a:t> track </a:t>
            </a:r>
            <a:r>
              <a:rPr lang="de-DE" dirty="0" err="1"/>
              <a:t>of</a:t>
            </a:r>
            <a:r>
              <a:rPr lang="de-DE" dirty="0"/>
              <a:t> </a:t>
            </a:r>
            <a:r>
              <a:rPr lang="de-DE" dirty="0" err="1"/>
              <a:t>nodes</a:t>
            </a:r>
            <a:r>
              <a:rPr lang="de-DE" dirty="0"/>
              <a:t> </a:t>
            </a:r>
            <a:r>
              <a:rPr lang="de-DE" dirty="0" err="1"/>
              <a:t>that</a:t>
            </a:r>
            <a:r>
              <a:rPr lang="de-DE" dirty="0"/>
              <a:t> </a:t>
            </a:r>
            <a:r>
              <a:rPr lang="de-DE" dirty="0" err="1"/>
              <a:t>have</a:t>
            </a:r>
            <a:r>
              <a:rPr lang="de-DE" dirty="0"/>
              <a:t> </a:t>
            </a:r>
            <a:r>
              <a:rPr lang="de-DE" dirty="0" err="1"/>
              <a:t>been</a:t>
            </a:r>
            <a:r>
              <a:rPr lang="de-DE" dirty="0"/>
              <a:t> </a:t>
            </a:r>
            <a:r>
              <a:rPr lang="de-DE" dirty="0" err="1"/>
              <a:t>visited</a:t>
            </a:r>
            <a:r>
              <a:rPr lang="de-DE" dirty="0"/>
              <a:t>. </a:t>
            </a:r>
            <a:r>
              <a:rPr lang="de-DE" dirty="0" err="1"/>
              <a:t>It</a:t>
            </a:r>
            <a:r>
              <a:rPr lang="de-DE" dirty="0"/>
              <a:t> </a:t>
            </a:r>
            <a:r>
              <a:rPr lang="de-DE" dirty="0" err="1"/>
              <a:t>is</a:t>
            </a:r>
            <a:r>
              <a:rPr lang="de-DE" dirty="0"/>
              <a:t> </a:t>
            </a:r>
            <a:r>
              <a:rPr lang="de-DE" dirty="0" err="1"/>
              <a:t>used</a:t>
            </a:r>
            <a:r>
              <a:rPr lang="de-DE" dirty="0"/>
              <a:t> in non-</a:t>
            </a:r>
            <a:r>
              <a:rPr lang="de-DE" dirty="0" err="1"/>
              <a:t>tree</a:t>
            </a:r>
            <a:r>
              <a:rPr lang="de-DE" dirty="0"/>
              <a:t> </a:t>
            </a:r>
            <a:r>
              <a:rPr lang="de-DE" dirty="0" err="1"/>
              <a:t>search</a:t>
            </a:r>
            <a:r>
              <a:rPr lang="de-DE" dirty="0"/>
              <a:t> </a:t>
            </a:r>
            <a:r>
              <a:rPr lang="de-DE" dirty="0" err="1"/>
              <a:t>spaces</a:t>
            </a:r>
            <a:r>
              <a:rPr lang="de-DE" dirty="0"/>
              <a:t> </a:t>
            </a:r>
            <a:r>
              <a:rPr lang="de-DE" dirty="0" err="1"/>
              <a:t>to</a:t>
            </a:r>
            <a:r>
              <a:rPr lang="de-DE" dirty="0"/>
              <a:t> </a:t>
            </a:r>
            <a:r>
              <a:rPr lang="de-DE" dirty="0" err="1"/>
              <a:t>avoid</a:t>
            </a:r>
            <a:r>
              <a:rPr lang="de-DE" dirty="0"/>
              <a:t> </a:t>
            </a:r>
            <a:r>
              <a:rPr lang="de-DE" dirty="0" err="1"/>
              <a:t>going</a:t>
            </a:r>
            <a:r>
              <a:rPr lang="de-DE" dirty="0"/>
              <a:t> down </a:t>
            </a:r>
            <a:r>
              <a:rPr lang="de-DE" dirty="0" err="1"/>
              <a:t>the</a:t>
            </a:r>
            <a:r>
              <a:rPr lang="de-DE" dirty="0"/>
              <a:t> same </a:t>
            </a:r>
            <a:r>
              <a:rPr lang="de-DE" dirty="0" err="1"/>
              <a:t>path</a:t>
            </a:r>
            <a:r>
              <a:rPr lang="de-DE" dirty="0"/>
              <a:t> </a:t>
            </a:r>
            <a:r>
              <a:rPr lang="de-DE" dirty="0" err="1"/>
              <a:t>twice</a:t>
            </a:r>
            <a:r>
              <a:rPr lang="de-DE" dirty="0"/>
              <a:t>.</a:t>
            </a:r>
          </a:p>
          <a:p>
            <a:pPr marL="171450" lvl="0" indent="-171450" algn="l" rtl="0">
              <a:spcBef>
                <a:spcPts val="0"/>
              </a:spcBef>
              <a:spcAft>
                <a:spcPts val="0"/>
              </a:spcAft>
              <a:buFontTx/>
              <a:buChar char="-"/>
            </a:pPr>
            <a:endParaRPr lang="de-DE" dirty="0"/>
          </a:p>
          <a:p>
            <a:pPr marL="0" lvl="0" indent="0" algn="l" rtl="0">
              <a:spcBef>
                <a:spcPts val="0"/>
              </a:spcBef>
              <a:spcAft>
                <a:spcPts val="0"/>
              </a:spcAft>
              <a:buFontTx/>
              <a:buNone/>
            </a:pPr>
            <a:r>
              <a:rPr lang="de-DE" dirty="0"/>
              <a:t>Looking at </a:t>
            </a:r>
            <a:r>
              <a:rPr lang="de-DE" dirty="0" err="1"/>
              <a:t>how</a:t>
            </a:r>
            <a:r>
              <a:rPr lang="de-DE" dirty="0"/>
              <a:t> </a:t>
            </a:r>
            <a:r>
              <a:rPr lang="de-DE" dirty="0" err="1"/>
              <a:t>these</a:t>
            </a:r>
            <a:r>
              <a:rPr lang="de-DE" dirty="0"/>
              <a:t> </a:t>
            </a:r>
            <a:r>
              <a:rPr lang="de-DE" dirty="0" err="1"/>
              <a:t>two</a:t>
            </a:r>
            <a:r>
              <a:rPr lang="de-DE" dirty="0"/>
              <a:t> </a:t>
            </a:r>
            <a:r>
              <a:rPr lang="de-DE" dirty="0" err="1"/>
              <a:t>lists</a:t>
            </a:r>
            <a:r>
              <a:rPr lang="de-DE" dirty="0"/>
              <a:t> </a:t>
            </a:r>
            <a:r>
              <a:rPr lang="de-DE" dirty="0" err="1"/>
              <a:t>are</a:t>
            </a:r>
            <a:r>
              <a:rPr lang="de-DE" dirty="0"/>
              <a:t> </a:t>
            </a:r>
            <a:r>
              <a:rPr lang="de-DE" dirty="0" err="1"/>
              <a:t>used</a:t>
            </a:r>
            <a:r>
              <a:rPr lang="de-DE" dirty="0"/>
              <a:t> in </a:t>
            </a:r>
            <a:r>
              <a:rPr lang="de-DE" dirty="0" err="1"/>
              <a:t>our</a:t>
            </a:r>
            <a:r>
              <a:rPr lang="de-DE" dirty="0"/>
              <a:t> </a:t>
            </a:r>
            <a:r>
              <a:rPr lang="de-DE" dirty="0" err="1"/>
              <a:t>algorithms</a:t>
            </a:r>
            <a:r>
              <a:rPr lang="de-DE" dirty="0"/>
              <a:t> </a:t>
            </a:r>
            <a:r>
              <a:rPr lang="de-DE" dirty="0" err="1"/>
              <a:t>shows</a:t>
            </a:r>
            <a:r>
              <a:rPr lang="de-DE" dirty="0"/>
              <a:t> </a:t>
            </a:r>
            <a:r>
              <a:rPr lang="de-DE" dirty="0" err="1"/>
              <a:t>which</a:t>
            </a:r>
            <a:r>
              <a:rPr lang="de-DE" dirty="0"/>
              <a:t> </a:t>
            </a:r>
            <a:r>
              <a:rPr lang="de-DE" dirty="0" err="1"/>
              <a:t>operations</a:t>
            </a:r>
            <a:r>
              <a:rPr lang="de-DE" dirty="0"/>
              <a:t> </a:t>
            </a:r>
            <a:r>
              <a:rPr lang="de-DE" dirty="0" err="1"/>
              <a:t>we</a:t>
            </a:r>
            <a:r>
              <a:rPr lang="de-DE" dirty="0"/>
              <a:t> </a:t>
            </a:r>
            <a:r>
              <a:rPr lang="de-DE" dirty="0" err="1"/>
              <a:t>should</a:t>
            </a:r>
            <a:r>
              <a:rPr lang="de-DE" dirty="0"/>
              <a:t> </a:t>
            </a:r>
            <a:r>
              <a:rPr lang="de-DE" dirty="0" err="1"/>
              <a:t>optimize</a:t>
            </a:r>
            <a:r>
              <a:rPr lang="de-DE" dirty="0"/>
              <a:t> </a:t>
            </a:r>
            <a:r>
              <a:rPr lang="de-DE" dirty="0" err="1"/>
              <a:t>for</a:t>
            </a:r>
            <a:r>
              <a:rPr lang="de-DE" dirty="0"/>
              <a:t>. </a:t>
            </a:r>
            <a:r>
              <a:rPr lang="de-DE" dirty="0" err="1"/>
              <a:t>Summarizing</a:t>
            </a:r>
            <a:r>
              <a:rPr lang="de-DE" dirty="0"/>
              <a:t>, </a:t>
            </a:r>
            <a:r>
              <a:rPr lang="de-DE" dirty="0" err="1"/>
              <a:t>we</a:t>
            </a:r>
            <a:r>
              <a:rPr lang="de-DE" dirty="0"/>
              <a:t> </a:t>
            </a:r>
            <a:r>
              <a:rPr lang="de-DE" dirty="0" err="1"/>
              <a:t>can</a:t>
            </a:r>
            <a:r>
              <a:rPr lang="de-DE" dirty="0"/>
              <a:t> </a:t>
            </a:r>
            <a:r>
              <a:rPr lang="de-DE" dirty="0" err="1"/>
              <a:t>see</a:t>
            </a:r>
            <a:r>
              <a:rPr lang="de-DE" dirty="0"/>
              <a:t> </a:t>
            </a:r>
            <a:r>
              <a:rPr lang="de-DE" dirty="0" err="1"/>
              <a:t>the</a:t>
            </a:r>
            <a:r>
              <a:rPr lang="de-DE" dirty="0"/>
              <a:t> </a:t>
            </a:r>
            <a:r>
              <a:rPr lang="de-DE" dirty="0" err="1"/>
              <a:t>following</a:t>
            </a:r>
            <a:r>
              <a:rPr lang="de-DE" dirty="0"/>
              <a:t> </a:t>
            </a:r>
            <a:r>
              <a:rPr lang="de-DE" dirty="0" err="1"/>
              <a:t>similarities</a:t>
            </a:r>
            <a:r>
              <a:rPr lang="de-DE" dirty="0"/>
              <a:t> and </a:t>
            </a:r>
            <a:r>
              <a:rPr lang="de-DE" dirty="0" err="1"/>
              <a:t>differences</a:t>
            </a:r>
            <a:r>
              <a:rPr lang="de-DE" dirty="0"/>
              <a:t>:</a:t>
            </a:r>
          </a:p>
          <a:p>
            <a:pPr marL="171450" lvl="0" indent="-171450" algn="l" rtl="0">
              <a:spcBef>
                <a:spcPts val="0"/>
              </a:spcBef>
              <a:spcAft>
                <a:spcPts val="0"/>
              </a:spcAft>
              <a:buFontTx/>
              <a:buChar char="-"/>
            </a:pPr>
            <a:r>
              <a:rPr lang="de-DE" dirty="0"/>
              <a:t>All </a:t>
            </a:r>
            <a:r>
              <a:rPr lang="de-DE" dirty="0" err="1"/>
              <a:t>algorithms</a:t>
            </a:r>
            <a:r>
              <a:rPr lang="de-DE" dirty="0"/>
              <a:t> </a:t>
            </a:r>
            <a:r>
              <a:rPr lang="de-DE" dirty="0" err="1"/>
              <a:t>use</a:t>
            </a:r>
            <a:r>
              <a:rPr lang="de-DE" dirty="0"/>
              <a:t> </a:t>
            </a:r>
            <a:r>
              <a:rPr lang="de-DE" dirty="0" err="1"/>
              <a:t>mainly</a:t>
            </a:r>
            <a:r>
              <a:rPr lang="de-DE" dirty="0"/>
              <a:t> push and </a:t>
            </a:r>
            <a:r>
              <a:rPr lang="de-DE" dirty="0" err="1"/>
              <a:t>pop</a:t>
            </a:r>
            <a:r>
              <a:rPr lang="de-DE" dirty="0"/>
              <a:t> </a:t>
            </a:r>
            <a:r>
              <a:rPr lang="de-DE" dirty="0" err="1"/>
              <a:t>operations</a:t>
            </a:r>
            <a:r>
              <a:rPr lang="de-DE" dirty="0"/>
              <a:t> in </a:t>
            </a:r>
            <a:r>
              <a:rPr lang="de-DE" dirty="0" err="1"/>
              <a:t>the</a:t>
            </a:r>
            <a:r>
              <a:rPr lang="de-DE" dirty="0"/>
              <a:t> open </a:t>
            </a:r>
            <a:r>
              <a:rPr lang="de-DE" dirty="0" err="1"/>
              <a:t>list</a:t>
            </a:r>
            <a:r>
              <a:rPr lang="de-DE" dirty="0"/>
              <a:t>. </a:t>
            </a:r>
            <a:r>
              <a:rPr lang="de-DE" dirty="0" err="1"/>
              <a:t>They</a:t>
            </a:r>
            <a:r>
              <a:rPr lang="de-DE" dirty="0"/>
              <a:t> </a:t>
            </a:r>
            <a:r>
              <a:rPr lang="de-DE" dirty="0" err="1"/>
              <a:t>differ</a:t>
            </a:r>
            <a:r>
              <a:rPr lang="de-DE" dirty="0"/>
              <a:t> in </a:t>
            </a:r>
            <a:r>
              <a:rPr lang="de-DE" dirty="0" err="1"/>
              <a:t>which</a:t>
            </a:r>
            <a:r>
              <a:rPr lang="de-DE" dirty="0"/>
              <a:t> </a:t>
            </a:r>
            <a:r>
              <a:rPr lang="de-DE" dirty="0" err="1"/>
              <a:t>element</a:t>
            </a:r>
            <a:r>
              <a:rPr lang="de-DE" dirty="0"/>
              <a:t> </a:t>
            </a:r>
            <a:r>
              <a:rPr lang="de-DE" dirty="0" err="1"/>
              <a:t>they</a:t>
            </a:r>
            <a:r>
              <a:rPr lang="de-DE" dirty="0"/>
              <a:t> </a:t>
            </a:r>
            <a:r>
              <a:rPr lang="de-DE" dirty="0" err="1"/>
              <a:t>want</a:t>
            </a:r>
            <a:r>
              <a:rPr lang="de-DE" dirty="0"/>
              <a:t> </a:t>
            </a:r>
            <a:r>
              <a:rPr lang="de-DE" dirty="0" err="1"/>
              <a:t>the</a:t>
            </a:r>
            <a:r>
              <a:rPr lang="de-DE" dirty="0"/>
              <a:t> </a:t>
            </a:r>
            <a:r>
              <a:rPr lang="de-DE" dirty="0" err="1"/>
              <a:t>pop</a:t>
            </a:r>
            <a:r>
              <a:rPr lang="de-DE" dirty="0"/>
              <a:t> </a:t>
            </a:r>
            <a:r>
              <a:rPr lang="de-DE" dirty="0" err="1"/>
              <a:t>operation</a:t>
            </a:r>
            <a:r>
              <a:rPr lang="de-DE" dirty="0"/>
              <a:t> </a:t>
            </a:r>
            <a:r>
              <a:rPr lang="de-DE" dirty="0" err="1"/>
              <a:t>to</a:t>
            </a:r>
            <a:r>
              <a:rPr lang="de-DE" dirty="0"/>
              <a:t> </a:t>
            </a:r>
            <a:r>
              <a:rPr lang="de-DE" dirty="0" err="1"/>
              <a:t>return</a:t>
            </a:r>
            <a:r>
              <a:rPr lang="de-DE" dirty="0"/>
              <a:t>.</a:t>
            </a:r>
          </a:p>
          <a:p>
            <a:pPr marL="171450" lvl="0" indent="-171450" algn="l" rtl="0">
              <a:spcBef>
                <a:spcPts val="0"/>
              </a:spcBef>
              <a:spcAft>
                <a:spcPts val="0"/>
              </a:spcAft>
              <a:buFontTx/>
              <a:buChar char="-"/>
            </a:pPr>
            <a:r>
              <a:rPr lang="de-DE" dirty="0"/>
              <a:t>All </a:t>
            </a:r>
            <a:r>
              <a:rPr lang="de-DE" dirty="0" err="1"/>
              <a:t>algorithms</a:t>
            </a:r>
            <a:r>
              <a:rPr lang="de-DE" dirty="0"/>
              <a:t> </a:t>
            </a:r>
            <a:r>
              <a:rPr lang="de-DE" dirty="0" err="1"/>
              <a:t>want</a:t>
            </a:r>
            <a:r>
              <a:rPr lang="de-DE" dirty="0"/>
              <a:t> </a:t>
            </a:r>
            <a:r>
              <a:rPr lang="de-DE" dirty="0" err="1"/>
              <a:t>to</a:t>
            </a:r>
            <a:r>
              <a:rPr lang="de-DE" dirty="0"/>
              <a:t> </a:t>
            </a:r>
            <a:r>
              <a:rPr lang="de-DE" dirty="0" err="1"/>
              <a:t>use</a:t>
            </a:r>
            <a:r>
              <a:rPr lang="de-DE" dirty="0"/>
              <a:t> </a:t>
            </a:r>
            <a:r>
              <a:rPr lang="de-DE" dirty="0" err="1"/>
              <a:t>the</a:t>
            </a:r>
            <a:r>
              <a:rPr lang="de-DE" dirty="0"/>
              <a:t> </a:t>
            </a:r>
            <a:r>
              <a:rPr lang="de-DE" dirty="0" err="1"/>
              <a:t>closed</a:t>
            </a:r>
            <a:r>
              <a:rPr lang="de-DE" dirty="0"/>
              <a:t> </a:t>
            </a:r>
            <a:r>
              <a:rPr lang="de-DE" dirty="0" err="1"/>
              <a:t>list</a:t>
            </a:r>
            <a:r>
              <a:rPr lang="de-DE" dirty="0"/>
              <a:t> like a </a:t>
            </a:r>
            <a:r>
              <a:rPr lang="de-DE" dirty="0" err="1"/>
              <a:t>register</a:t>
            </a:r>
            <a:r>
              <a:rPr lang="de-DE" dirty="0"/>
              <a:t> </a:t>
            </a:r>
            <a:r>
              <a:rPr lang="de-DE" dirty="0" err="1"/>
              <a:t>to</a:t>
            </a:r>
            <a:r>
              <a:rPr lang="de-DE" dirty="0"/>
              <a:t> </a:t>
            </a:r>
            <a:r>
              <a:rPr lang="de-DE" dirty="0" err="1"/>
              <a:t>which</a:t>
            </a:r>
            <a:r>
              <a:rPr lang="de-DE" dirty="0"/>
              <a:t> </a:t>
            </a:r>
            <a:r>
              <a:rPr lang="de-DE" dirty="0" err="1"/>
              <a:t>thes</a:t>
            </a:r>
            <a:r>
              <a:rPr lang="de-DE" dirty="0"/>
              <a:t> push </a:t>
            </a:r>
            <a:r>
              <a:rPr lang="de-DE" dirty="0" err="1"/>
              <a:t>visited</a:t>
            </a:r>
            <a:r>
              <a:rPr lang="de-DE" dirty="0"/>
              <a:t> </a:t>
            </a:r>
            <a:r>
              <a:rPr lang="de-DE" dirty="0" err="1"/>
              <a:t>nodes</a:t>
            </a:r>
            <a:r>
              <a:rPr lang="de-DE" dirty="0"/>
              <a:t> and check </a:t>
            </a:r>
            <a:r>
              <a:rPr lang="de-DE" dirty="0" err="1"/>
              <a:t>whether</a:t>
            </a:r>
            <a:r>
              <a:rPr lang="de-DE" dirty="0"/>
              <a:t> a </a:t>
            </a:r>
            <a:r>
              <a:rPr lang="de-DE" dirty="0" err="1"/>
              <a:t>node</a:t>
            </a:r>
            <a:r>
              <a:rPr lang="de-DE" dirty="0"/>
              <a:t> </a:t>
            </a:r>
            <a:r>
              <a:rPr lang="de-DE" dirty="0" err="1"/>
              <a:t>has</a:t>
            </a:r>
            <a:r>
              <a:rPr lang="de-DE" dirty="0"/>
              <a:t> </a:t>
            </a:r>
            <a:r>
              <a:rPr lang="de-DE" dirty="0" err="1"/>
              <a:t>been</a:t>
            </a:r>
            <a:r>
              <a:rPr lang="de-DE" dirty="0"/>
              <a:t> </a:t>
            </a:r>
            <a:r>
              <a:rPr lang="de-DE" dirty="0" err="1"/>
              <a:t>visited</a:t>
            </a:r>
            <a:r>
              <a:rPr lang="de-DE" dirty="0"/>
              <a:t>.</a:t>
            </a:r>
          </a:p>
          <a:p>
            <a:pPr marL="171450" lvl="0" indent="-171450" algn="l" rtl="0">
              <a:spcBef>
                <a:spcPts val="0"/>
              </a:spcBef>
              <a:spcAft>
                <a:spcPts val="0"/>
              </a:spcAft>
              <a:buFontTx/>
              <a:buChar char="-"/>
            </a:pPr>
            <a:endParaRPr lang="de-DE" dirty="0"/>
          </a:p>
          <a:p>
            <a:pPr marL="0" lvl="0" indent="0" algn="l" rtl="0">
              <a:spcBef>
                <a:spcPts val="0"/>
              </a:spcBef>
              <a:spcAft>
                <a:spcPts val="0"/>
              </a:spcAft>
              <a:buFontTx/>
              <a:buNone/>
            </a:pPr>
            <a:r>
              <a:rPr lang="de-DE" dirty="0" err="1"/>
              <a:t>Based</a:t>
            </a:r>
            <a:r>
              <a:rPr lang="de-DE" dirty="0"/>
              <a:t> on </a:t>
            </a:r>
            <a:r>
              <a:rPr lang="de-DE" dirty="0" err="1"/>
              <a:t>these</a:t>
            </a:r>
            <a:r>
              <a:rPr lang="de-DE" dirty="0"/>
              <a:t>, </a:t>
            </a:r>
            <a:r>
              <a:rPr lang="de-DE" dirty="0" err="1"/>
              <a:t>we</a:t>
            </a:r>
            <a:r>
              <a:rPr lang="de-DE" dirty="0"/>
              <a:t> </a:t>
            </a:r>
            <a:r>
              <a:rPr lang="de-DE" dirty="0" err="1"/>
              <a:t>can</a:t>
            </a:r>
            <a:r>
              <a:rPr lang="de-DE" dirty="0"/>
              <a:t> </a:t>
            </a:r>
            <a:r>
              <a:rPr lang="de-DE" dirty="0" err="1"/>
              <a:t>narrow</a:t>
            </a:r>
            <a:r>
              <a:rPr lang="de-DE" dirty="0"/>
              <a:t> down </a:t>
            </a:r>
            <a:r>
              <a:rPr lang="de-DE" dirty="0" err="1"/>
              <a:t>the</a:t>
            </a:r>
            <a:r>
              <a:rPr lang="de-DE" dirty="0"/>
              <a:t> </a:t>
            </a:r>
            <a:r>
              <a:rPr lang="de-DE" dirty="0" err="1"/>
              <a:t>options</a:t>
            </a:r>
            <a:r>
              <a:rPr lang="de-DE" dirty="0"/>
              <a:t>:</a:t>
            </a:r>
          </a:p>
          <a:p>
            <a:pPr marL="171450" lvl="0" indent="-171450" algn="l" rtl="0">
              <a:spcBef>
                <a:spcPts val="0"/>
              </a:spcBef>
              <a:spcAft>
                <a:spcPts val="0"/>
              </a:spcAft>
              <a:buFontTx/>
              <a:buChar char="-"/>
            </a:pPr>
            <a:r>
              <a:rPr lang="de-DE" dirty="0"/>
              <a:t>The </a:t>
            </a:r>
            <a:r>
              <a:rPr lang="de-DE" dirty="0" err="1"/>
              <a:t>closed</a:t>
            </a:r>
            <a:r>
              <a:rPr lang="de-DE" dirty="0"/>
              <a:t> </a:t>
            </a:r>
            <a:r>
              <a:rPr lang="de-DE" dirty="0" err="1"/>
              <a:t>list</a:t>
            </a:r>
            <a:r>
              <a:rPr lang="de-DE" dirty="0"/>
              <a:t> </a:t>
            </a:r>
            <a:r>
              <a:rPr lang="de-DE" dirty="0" err="1"/>
              <a:t>is</a:t>
            </a:r>
            <a:r>
              <a:rPr lang="de-DE" dirty="0"/>
              <a:t> </a:t>
            </a:r>
            <a:r>
              <a:rPr lang="de-DE" dirty="0" err="1"/>
              <a:t>probably</a:t>
            </a:r>
            <a:r>
              <a:rPr lang="de-DE" dirty="0"/>
              <a:t> </a:t>
            </a:r>
            <a:r>
              <a:rPr lang="de-DE" dirty="0" err="1"/>
              <a:t>best</a:t>
            </a:r>
            <a:r>
              <a:rPr lang="de-DE" dirty="0"/>
              <a:t> </a:t>
            </a:r>
            <a:r>
              <a:rPr lang="de-DE" dirty="0" err="1"/>
              <a:t>implemented</a:t>
            </a:r>
            <a:r>
              <a:rPr lang="de-DE" dirty="0"/>
              <a:t> </a:t>
            </a:r>
            <a:r>
              <a:rPr lang="de-DE" dirty="0" err="1"/>
              <a:t>by</a:t>
            </a:r>
            <a:r>
              <a:rPr lang="de-DE" dirty="0"/>
              <a:t> an array-like </a:t>
            </a:r>
            <a:r>
              <a:rPr lang="de-DE" dirty="0" err="1"/>
              <a:t>structure</a:t>
            </a:r>
            <a:r>
              <a:rPr lang="de-DE" dirty="0"/>
              <a:t>. </a:t>
            </a:r>
            <a:r>
              <a:rPr lang="de-DE" dirty="0" err="1"/>
              <a:t>We</a:t>
            </a:r>
            <a:r>
              <a:rPr lang="de-DE" dirty="0"/>
              <a:t> </a:t>
            </a:r>
            <a:r>
              <a:rPr lang="de-DE" dirty="0" err="1"/>
              <a:t>know</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nodes</a:t>
            </a:r>
            <a:r>
              <a:rPr lang="de-DE" dirty="0"/>
              <a:t> and </a:t>
            </a:r>
            <a:r>
              <a:rPr lang="de-DE" dirty="0" err="1"/>
              <a:t>don‘t</a:t>
            </a:r>
            <a:r>
              <a:rPr lang="de-DE" dirty="0"/>
              <a:t> care </a:t>
            </a:r>
            <a:r>
              <a:rPr lang="de-DE" dirty="0" err="1"/>
              <a:t>about</a:t>
            </a:r>
            <a:r>
              <a:rPr lang="de-DE" dirty="0"/>
              <a:t> </a:t>
            </a:r>
            <a:r>
              <a:rPr lang="de-DE" dirty="0" err="1"/>
              <a:t>memory</a:t>
            </a:r>
            <a:r>
              <a:rPr lang="de-DE" dirty="0"/>
              <a:t> </a:t>
            </a:r>
            <a:r>
              <a:rPr lang="de-DE" dirty="0" err="1"/>
              <a:t>usage</a:t>
            </a:r>
            <a:r>
              <a:rPr lang="de-DE" dirty="0"/>
              <a:t>. This </a:t>
            </a:r>
            <a:r>
              <a:rPr lang="de-DE" dirty="0" err="1"/>
              <a:t>means</a:t>
            </a:r>
            <a:r>
              <a:rPr lang="de-DE" dirty="0"/>
              <a:t> </a:t>
            </a:r>
            <a:r>
              <a:rPr lang="de-DE" dirty="0" err="1"/>
              <a:t>we</a:t>
            </a:r>
            <a:r>
              <a:rPr lang="de-DE" dirty="0"/>
              <a:t> </a:t>
            </a:r>
            <a:r>
              <a:rPr lang="de-DE" dirty="0" err="1"/>
              <a:t>can</a:t>
            </a:r>
            <a:r>
              <a:rPr lang="de-DE" dirty="0"/>
              <a:t> </a:t>
            </a:r>
            <a:r>
              <a:rPr lang="de-DE" dirty="0" err="1"/>
              <a:t>profit</a:t>
            </a:r>
            <a:r>
              <a:rPr lang="de-DE" dirty="0"/>
              <a:t> </a:t>
            </a:r>
            <a:r>
              <a:rPr lang="de-DE" dirty="0" err="1"/>
              <a:t>from</a:t>
            </a:r>
            <a:r>
              <a:rPr lang="de-DE" dirty="0"/>
              <a:t> </a:t>
            </a:r>
            <a:r>
              <a:rPr lang="de-DE" dirty="0" err="1"/>
              <a:t>constant</a:t>
            </a:r>
            <a:r>
              <a:rPr lang="de-DE" dirty="0"/>
              <a:t> </a:t>
            </a:r>
            <a:r>
              <a:rPr lang="de-DE" dirty="0" err="1"/>
              <a:t>access</a:t>
            </a:r>
            <a:r>
              <a:rPr lang="de-DE" dirty="0"/>
              <a:t> time in </a:t>
            </a:r>
            <a:r>
              <a:rPr lang="de-DE" dirty="0" err="1"/>
              <a:t>the</a:t>
            </a:r>
            <a:r>
              <a:rPr lang="de-DE" dirty="0"/>
              <a:t> </a:t>
            </a:r>
            <a:r>
              <a:rPr lang="de-DE" dirty="0" err="1"/>
              <a:t>array</a:t>
            </a:r>
            <a:r>
              <a:rPr lang="de-DE" dirty="0"/>
              <a:t>.</a:t>
            </a:r>
          </a:p>
          <a:p>
            <a:pPr marL="171450" lvl="0" indent="-171450" algn="l" rtl="0">
              <a:spcBef>
                <a:spcPts val="0"/>
              </a:spcBef>
              <a:spcAft>
                <a:spcPts val="0"/>
              </a:spcAft>
              <a:buFontTx/>
              <a:buChar char="-"/>
            </a:pPr>
            <a:r>
              <a:rPr lang="de-DE" dirty="0"/>
              <a:t>The open </a:t>
            </a:r>
            <a:r>
              <a:rPr lang="de-DE" dirty="0" err="1"/>
              <a:t>list</a:t>
            </a:r>
            <a:r>
              <a:rPr lang="de-DE" dirty="0"/>
              <a:t> </a:t>
            </a:r>
            <a:r>
              <a:rPr lang="de-DE" dirty="0" err="1"/>
              <a:t>is</a:t>
            </a:r>
            <a:r>
              <a:rPr lang="de-DE" dirty="0"/>
              <a:t> </a:t>
            </a:r>
            <a:r>
              <a:rPr lang="de-DE" dirty="0" err="1"/>
              <a:t>some</a:t>
            </a:r>
            <a:r>
              <a:rPr lang="de-DE" dirty="0"/>
              <a:t> </a:t>
            </a:r>
            <a:r>
              <a:rPr lang="de-DE" dirty="0" err="1"/>
              <a:t>kind</a:t>
            </a:r>
            <a:r>
              <a:rPr lang="de-DE" dirty="0"/>
              <a:t> </a:t>
            </a:r>
            <a:r>
              <a:rPr lang="de-DE" dirty="0" err="1"/>
              <a:t>of</a:t>
            </a:r>
            <a:r>
              <a:rPr lang="de-DE" dirty="0"/>
              <a:t> </a:t>
            </a:r>
            <a:r>
              <a:rPr lang="de-DE" dirty="0" err="1"/>
              <a:t>queue</a:t>
            </a:r>
            <a:r>
              <a:rPr lang="de-DE" dirty="0"/>
              <a:t>, but different </a:t>
            </a:r>
            <a:r>
              <a:rPr lang="de-DE" dirty="0" err="1"/>
              <a:t>types</a:t>
            </a:r>
            <a:r>
              <a:rPr lang="de-DE" dirty="0"/>
              <a:t> </a:t>
            </a:r>
            <a:r>
              <a:rPr lang="de-DE" dirty="0" err="1"/>
              <a:t>are</a:t>
            </a:r>
            <a:r>
              <a:rPr lang="de-DE" dirty="0"/>
              <a:t> </a:t>
            </a:r>
            <a:r>
              <a:rPr lang="de-DE" dirty="0" err="1"/>
              <a:t>appropriate</a:t>
            </a:r>
            <a:r>
              <a:rPr lang="de-DE" dirty="0"/>
              <a:t> </a:t>
            </a:r>
            <a:r>
              <a:rPr lang="de-DE" dirty="0" err="1"/>
              <a:t>for</a:t>
            </a:r>
            <a:r>
              <a:rPr lang="de-DE" dirty="0"/>
              <a:t> </a:t>
            </a:r>
            <a:r>
              <a:rPr lang="de-DE" dirty="0" err="1"/>
              <a:t>the</a:t>
            </a:r>
            <a:r>
              <a:rPr lang="de-DE" dirty="0"/>
              <a:t> </a:t>
            </a:r>
            <a:r>
              <a:rPr lang="de-DE" dirty="0" err="1"/>
              <a:t>three</a:t>
            </a:r>
            <a:r>
              <a:rPr lang="de-DE" dirty="0"/>
              <a:t> </a:t>
            </a:r>
            <a:r>
              <a:rPr lang="de-DE" dirty="0" err="1"/>
              <a:t>algorithms</a:t>
            </a:r>
            <a:r>
              <a:rPr lang="de-DE" dirty="0"/>
              <a:t>:</a:t>
            </a:r>
          </a:p>
          <a:p>
            <a:pPr marL="628650" lvl="1" indent="-171450" algn="l" rtl="0">
              <a:spcBef>
                <a:spcPts val="0"/>
              </a:spcBef>
              <a:spcAft>
                <a:spcPts val="0"/>
              </a:spcAft>
              <a:buFontTx/>
              <a:buChar char="-"/>
            </a:pPr>
            <a:r>
              <a:rPr lang="de-DE" dirty="0"/>
              <a:t>BFS: First-In-First-Out Queue</a:t>
            </a:r>
          </a:p>
          <a:p>
            <a:pPr marL="628650" lvl="1" indent="-171450" algn="l" rtl="0">
              <a:spcBef>
                <a:spcPts val="0"/>
              </a:spcBef>
              <a:spcAft>
                <a:spcPts val="0"/>
              </a:spcAft>
              <a:buFontTx/>
              <a:buChar char="-"/>
            </a:pPr>
            <a:r>
              <a:rPr lang="de-DE" dirty="0"/>
              <a:t>DFS: Last-In-First-Out Queue (Stack)</a:t>
            </a:r>
          </a:p>
          <a:p>
            <a:pPr marL="628650" lvl="1" indent="-171450" algn="l" rtl="0">
              <a:spcBef>
                <a:spcPts val="0"/>
              </a:spcBef>
              <a:spcAft>
                <a:spcPts val="0"/>
              </a:spcAft>
              <a:buFontTx/>
              <a:buChar char="-"/>
            </a:pPr>
            <a:r>
              <a:rPr lang="de-DE" dirty="0"/>
              <a:t>Dijkstra: </a:t>
            </a:r>
            <a:r>
              <a:rPr lang="de-DE" dirty="0" err="1"/>
              <a:t>Priority</a:t>
            </a:r>
            <a:r>
              <a:rPr lang="de-DE" dirty="0"/>
              <a:t> Queue</a:t>
            </a:r>
          </a:p>
          <a:p>
            <a:pPr marL="0" lvl="0" indent="0" algn="l" rtl="0">
              <a:spcBef>
                <a:spcPts val="0"/>
              </a:spcBef>
              <a:spcAft>
                <a:spcPts val="0"/>
              </a:spcAft>
              <a:buFontTx/>
              <a:buNone/>
            </a:pPr>
            <a:r>
              <a:rPr lang="de-DE" dirty="0"/>
              <a:t>- </a:t>
            </a:r>
          </a:p>
        </p:txBody>
      </p:sp>
    </p:spTree>
    <p:extLst>
      <p:ext uri="{BB962C8B-B14F-4D97-AF65-F5344CB8AC3E}">
        <p14:creationId xmlns:p14="http://schemas.microsoft.com/office/powerpoint/2010/main" val="3206214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90421CF3-E691-5DE1-1CA2-73CC9B968C3E}"/>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475F0F4E-FC19-AB62-912D-3B1957B72C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57C4230B-1433-5473-6C99-C9044BE2EF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de-DE" dirty="0" err="1"/>
              <a:t>Based</a:t>
            </a:r>
            <a:r>
              <a:rPr lang="de-DE" dirty="0"/>
              <a:t> on </a:t>
            </a:r>
            <a:r>
              <a:rPr lang="de-DE" dirty="0" err="1"/>
              <a:t>these</a:t>
            </a:r>
            <a:r>
              <a:rPr lang="de-DE" dirty="0"/>
              <a:t>, </a:t>
            </a:r>
            <a:r>
              <a:rPr lang="de-DE" dirty="0" err="1"/>
              <a:t>we</a:t>
            </a:r>
            <a:r>
              <a:rPr lang="de-DE" dirty="0"/>
              <a:t> </a:t>
            </a:r>
            <a:r>
              <a:rPr lang="de-DE" dirty="0" err="1"/>
              <a:t>can</a:t>
            </a:r>
            <a:r>
              <a:rPr lang="de-DE" dirty="0"/>
              <a:t> </a:t>
            </a:r>
            <a:r>
              <a:rPr lang="de-DE" dirty="0" err="1"/>
              <a:t>narrow</a:t>
            </a:r>
            <a:r>
              <a:rPr lang="de-DE" dirty="0"/>
              <a:t> down </a:t>
            </a:r>
            <a:r>
              <a:rPr lang="de-DE" dirty="0" err="1"/>
              <a:t>the</a:t>
            </a:r>
            <a:r>
              <a:rPr lang="de-DE" dirty="0"/>
              <a:t> </a:t>
            </a:r>
            <a:r>
              <a:rPr lang="de-DE" dirty="0" err="1"/>
              <a:t>options</a:t>
            </a:r>
            <a:r>
              <a:rPr lang="de-DE" dirty="0"/>
              <a:t>:</a:t>
            </a:r>
          </a:p>
          <a:p>
            <a:pPr marL="171450" lvl="0" indent="-171450" algn="l" rtl="0">
              <a:spcBef>
                <a:spcPts val="0"/>
              </a:spcBef>
              <a:spcAft>
                <a:spcPts val="0"/>
              </a:spcAft>
              <a:buFontTx/>
              <a:buChar char="-"/>
            </a:pPr>
            <a:r>
              <a:rPr lang="de-DE" dirty="0"/>
              <a:t>The </a:t>
            </a:r>
            <a:r>
              <a:rPr lang="de-DE" dirty="0" err="1"/>
              <a:t>closed</a:t>
            </a:r>
            <a:r>
              <a:rPr lang="de-DE" dirty="0"/>
              <a:t> </a:t>
            </a:r>
            <a:r>
              <a:rPr lang="de-DE" dirty="0" err="1"/>
              <a:t>list</a:t>
            </a:r>
            <a:r>
              <a:rPr lang="de-DE" dirty="0"/>
              <a:t> </a:t>
            </a:r>
            <a:r>
              <a:rPr lang="de-DE" dirty="0" err="1"/>
              <a:t>is</a:t>
            </a:r>
            <a:r>
              <a:rPr lang="de-DE" dirty="0"/>
              <a:t> </a:t>
            </a:r>
            <a:r>
              <a:rPr lang="de-DE" dirty="0" err="1"/>
              <a:t>probably</a:t>
            </a:r>
            <a:r>
              <a:rPr lang="de-DE" dirty="0"/>
              <a:t> </a:t>
            </a:r>
            <a:r>
              <a:rPr lang="de-DE" dirty="0" err="1"/>
              <a:t>best</a:t>
            </a:r>
            <a:r>
              <a:rPr lang="de-DE" dirty="0"/>
              <a:t> </a:t>
            </a:r>
            <a:r>
              <a:rPr lang="de-DE" dirty="0" err="1"/>
              <a:t>implemented</a:t>
            </a:r>
            <a:r>
              <a:rPr lang="de-DE" dirty="0"/>
              <a:t> </a:t>
            </a:r>
            <a:r>
              <a:rPr lang="de-DE" dirty="0" err="1"/>
              <a:t>by</a:t>
            </a:r>
            <a:r>
              <a:rPr lang="de-DE" dirty="0"/>
              <a:t> an array-like </a:t>
            </a:r>
            <a:r>
              <a:rPr lang="de-DE" dirty="0" err="1"/>
              <a:t>structure</a:t>
            </a:r>
            <a:r>
              <a:rPr lang="de-DE" dirty="0"/>
              <a:t>. </a:t>
            </a:r>
            <a:r>
              <a:rPr lang="de-DE" dirty="0" err="1"/>
              <a:t>We</a:t>
            </a:r>
            <a:r>
              <a:rPr lang="de-DE" dirty="0"/>
              <a:t> </a:t>
            </a:r>
            <a:r>
              <a:rPr lang="de-DE" dirty="0" err="1"/>
              <a:t>know</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nodes</a:t>
            </a:r>
            <a:r>
              <a:rPr lang="de-DE" dirty="0"/>
              <a:t> and </a:t>
            </a:r>
            <a:r>
              <a:rPr lang="de-DE" dirty="0" err="1"/>
              <a:t>don‘t</a:t>
            </a:r>
            <a:r>
              <a:rPr lang="de-DE" dirty="0"/>
              <a:t> care </a:t>
            </a:r>
            <a:r>
              <a:rPr lang="de-DE" dirty="0" err="1"/>
              <a:t>about</a:t>
            </a:r>
            <a:r>
              <a:rPr lang="de-DE" dirty="0"/>
              <a:t> </a:t>
            </a:r>
            <a:r>
              <a:rPr lang="de-DE" dirty="0" err="1"/>
              <a:t>memory</a:t>
            </a:r>
            <a:r>
              <a:rPr lang="de-DE" dirty="0"/>
              <a:t> </a:t>
            </a:r>
            <a:r>
              <a:rPr lang="de-DE" dirty="0" err="1"/>
              <a:t>usage</a:t>
            </a:r>
            <a:r>
              <a:rPr lang="de-DE" dirty="0"/>
              <a:t>. This </a:t>
            </a:r>
            <a:r>
              <a:rPr lang="de-DE" dirty="0" err="1"/>
              <a:t>means</a:t>
            </a:r>
            <a:r>
              <a:rPr lang="de-DE" dirty="0"/>
              <a:t> </a:t>
            </a:r>
            <a:r>
              <a:rPr lang="de-DE" dirty="0" err="1"/>
              <a:t>we</a:t>
            </a:r>
            <a:r>
              <a:rPr lang="de-DE" dirty="0"/>
              <a:t> </a:t>
            </a:r>
            <a:r>
              <a:rPr lang="de-DE" dirty="0" err="1"/>
              <a:t>can</a:t>
            </a:r>
            <a:r>
              <a:rPr lang="de-DE" dirty="0"/>
              <a:t> </a:t>
            </a:r>
            <a:r>
              <a:rPr lang="de-DE" dirty="0" err="1"/>
              <a:t>profit</a:t>
            </a:r>
            <a:r>
              <a:rPr lang="de-DE" dirty="0"/>
              <a:t> </a:t>
            </a:r>
            <a:r>
              <a:rPr lang="de-DE" dirty="0" err="1"/>
              <a:t>from</a:t>
            </a:r>
            <a:r>
              <a:rPr lang="de-DE" dirty="0"/>
              <a:t> </a:t>
            </a:r>
            <a:r>
              <a:rPr lang="de-DE" dirty="0" err="1"/>
              <a:t>constant</a:t>
            </a:r>
            <a:r>
              <a:rPr lang="de-DE" dirty="0"/>
              <a:t> </a:t>
            </a:r>
            <a:r>
              <a:rPr lang="de-DE" dirty="0" err="1"/>
              <a:t>access</a:t>
            </a:r>
            <a:r>
              <a:rPr lang="de-DE" dirty="0"/>
              <a:t> time in </a:t>
            </a:r>
            <a:r>
              <a:rPr lang="de-DE" dirty="0" err="1"/>
              <a:t>the</a:t>
            </a:r>
            <a:r>
              <a:rPr lang="de-DE" dirty="0"/>
              <a:t> </a:t>
            </a:r>
            <a:r>
              <a:rPr lang="de-DE" dirty="0" err="1"/>
              <a:t>array</a:t>
            </a:r>
            <a:r>
              <a:rPr lang="de-DE" dirty="0"/>
              <a:t>.</a:t>
            </a:r>
          </a:p>
          <a:p>
            <a:pPr marL="171450" lvl="0" indent="-171450" algn="l" rtl="0">
              <a:spcBef>
                <a:spcPts val="0"/>
              </a:spcBef>
              <a:spcAft>
                <a:spcPts val="0"/>
              </a:spcAft>
              <a:buFontTx/>
              <a:buChar char="-"/>
            </a:pPr>
            <a:r>
              <a:rPr lang="de-DE" dirty="0"/>
              <a:t>The open </a:t>
            </a:r>
            <a:r>
              <a:rPr lang="de-DE" dirty="0" err="1"/>
              <a:t>list</a:t>
            </a:r>
            <a:r>
              <a:rPr lang="de-DE" dirty="0"/>
              <a:t> </a:t>
            </a:r>
            <a:r>
              <a:rPr lang="de-DE" dirty="0" err="1"/>
              <a:t>is</a:t>
            </a:r>
            <a:r>
              <a:rPr lang="de-DE" dirty="0"/>
              <a:t> </a:t>
            </a:r>
            <a:r>
              <a:rPr lang="de-DE" dirty="0" err="1"/>
              <a:t>some</a:t>
            </a:r>
            <a:r>
              <a:rPr lang="de-DE" dirty="0"/>
              <a:t> </a:t>
            </a:r>
            <a:r>
              <a:rPr lang="de-DE" dirty="0" err="1"/>
              <a:t>kind</a:t>
            </a:r>
            <a:r>
              <a:rPr lang="de-DE" dirty="0"/>
              <a:t> </a:t>
            </a:r>
            <a:r>
              <a:rPr lang="de-DE" dirty="0" err="1"/>
              <a:t>of</a:t>
            </a:r>
            <a:r>
              <a:rPr lang="de-DE" dirty="0"/>
              <a:t> </a:t>
            </a:r>
            <a:r>
              <a:rPr lang="de-DE" dirty="0" err="1"/>
              <a:t>queue</a:t>
            </a:r>
            <a:r>
              <a:rPr lang="de-DE" dirty="0"/>
              <a:t>, but different </a:t>
            </a:r>
            <a:r>
              <a:rPr lang="de-DE" dirty="0" err="1"/>
              <a:t>types</a:t>
            </a:r>
            <a:r>
              <a:rPr lang="de-DE" dirty="0"/>
              <a:t> </a:t>
            </a:r>
            <a:r>
              <a:rPr lang="de-DE" dirty="0" err="1"/>
              <a:t>are</a:t>
            </a:r>
            <a:r>
              <a:rPr lang="de-DE" dirty="0"/>
              <a:t> </a:t>
            </a:r>
            <a:r>
              <a:rPr lang="de-DE" dirty="0" err="1"/>
              <a:t>appropriate</a:t>
            </a:r>
            <a:r>
              <a:rPr lang="de-DE" dirty="0"/>
              <a:t> </a:t>
            </a:r>
            <a:r>
              <a:rPr lang="de-DE" dirty="0" err="1"/>
              <a:t>for</a:t>
            </a:r>
            <a:r>
              <a:rPr lang="de-DE" dirty="0"/>
              <a:t> </a:t>
            </a:r>
            <a:r>
              <a:rPr lang="de-DE" dirty="0" err="1"/>
              <a:t>the</a:t>
            </a:r>
            <a:r>
              <a:rPr lang="de-DE" dirty="0"/>
              <a:t> </a:t>
            </a:r>
            <a:r>
              <a:rPr lang="de-DE" dirty="0" err="1"/>
              <a:t>three</a:t>
            </a:r>
            <a:r>
              <a:rPr lang="de-DE" dirty="0"/>
              <a:t> </a:t>
            </a:r>
            <a:r>
              <a:rPr lang="de-DE" dirty="0" err="1"/>
              <a:t>algorithms</a:t>
            </a:r>
            <a:r>
              <a:rPr lang="de-DE" dirty="0"/>
              <a:t>:</a:t>
            </a:r>
          </a:p>
          <a:p>
            <a:pPr marL="628650" lvl="1" indent="-171450" algn="l" rtl="0">
              <a:spcBef>
                <a:spcPts val="0"/>
              </a:spcBef>
              <a:spcAft>
                <a:spcPts val="0"/>
              </a:spcAft>
              <a:buFontTx/>
              <a:buChar char="-"/>
            </a:pPr>
            <a:r>
              <a:rPr lang="de-DE" dirty="0"/>
              <a:t>BFS: First-In-First-Out Queue</a:t>
            </a:r>
          </a:p>
          <a:p>
            <a:pPr marL="628650" lvl="1" indent="-171450" algn="l" rtl="0">
              <a:spcBef>
                <a:spcPts val="0"/>
              </a:spcBef>
              <a:spcAft>
                <a:spcPts val="0"/>
              </a:spcAft>
              <a:buFontTx/>
              <a:buChar char="-"/>
            </a:pPr>
            <a:r>
              <a:rPr lang="de-DE" dirty="0"/>
              <a:t>DFS: Last-In-First-Out Queue (Stack)</a:t>
            </a:r>
          </a:p>
          <a:p>
            <a:pPr marL="628650" lvl="1" indent="-171450" algn="l" rtl="0">
              <a:spcBef>
                <a:spcPts val="0"/>
              </a:spcBef>
              <a:spcAft>
                <a:spcPts val="0"/>
              </a:spcAft>
              <a:buFontTx/>
              <a:buChar char="-"/>
            </a:pPr>
            <a:r>
              <a:rPr lang="de-DE" dirty="0"/>
              <a:t>Dijkstra: </a:t>
            </a:r>
            <a:r>
              <a:rPr lang="de-DE" dirty="0" err="1"/>
              <a:t>Priority</a:t>
            </a:r>
            <a:r>
              <a:rPr lang="de-DE" dirty="0"/>
              <a:t> Queue</a:t>
            </a:r>
          </a:p>
          <a:p>
            <a:pPr marL="0" lvl="0" indent="0" algn="l" rtl="0">
              <a:spcBef>
                <a:spcPts val="0"/>
              </a:spcBef>
              <a:spcAft>
                <a:spcPts val="0"/>
              </a:spcAft>
              <a:buFontTx/>
              <a:buNone/>
            </a:pPr>
            <a:endParaRPr lang="de-DE" dirty="0"/>
          </a:p>
          <a:p>
            <a:pPr marL="0" lvl="0" indent="0" algn="l" rtl="0">
              <a:spcBef>
                <a:spcPts val="0"/>
              </a:spcBef>
              <a:spcAft>
                <a:spcPts val="0"/>
              </a:spcAft>
              <a:buFontTx/>
              <a:buNone/>
            </a:pPr>
            <a:endParaRPr lang="de-DE" dirty="0"/>
          </a:p>
          <a:p>
            <a:pPr marL="0" lvl="0" indent="0" algn="l" rtl="0">
              <a:spcBef>
                <a:spcPts val="0"/>
              </a:spcBef>
              <a:spcAft>
                <a:spcPts val="0"/>
              </a:spcAft>
              <a:buFontTx/>
              <a:buNone/>
            </a:pPr>
            <a:r>
              <a:rPr lang="de-DE" dirty="0"/>
              <a:t>These </a:t>
            </a:r>
            <a:r>
              <a:rPr lang="de-DE" dirty="0" err="1"/>
              <a:t>options</a:t>
            </a:r>
            <a:r>
              <a:rPr lang="de-DE" dirty="0"/>
              <a:t> </a:t>
            </a:r>
            <a:r>
              <a:rPr lang="de-DE" dirty="0" err="1"/>
              <a:t>are</a:t>
            </a:r>
            <a:r>
              <a:rPr lang="de-DE" dirty="0"/>
              <a:t> still </a:t>
            </a:r>
            <a:r>
              <a:rPr lang="de-DE" dirty="0" err="1"/>
              <a:t>theoretical</a:t>
            </a:r>
            <a:r>
              <a:rPr lang="de-DE" dirty="0"/>
              <a:t>. </a:t>
            </a:r>
            <a:r>
              <a:rPr lang="de-DE" dirty="0" err="1"/>
              <a:t>Once</a:t>
            </a:r>
            <a:r>
              <a:rPr lang="de-DE" dirty="0"/>
              <a:t> </a:t>
            </a:r>
            <a:r>
              <a:rPr lang="de-DE" dirty="0" err="1"/>
              <a:t>you</a:t>
            </a:r>
            <a:r>
              <a:rPr lang="de-DE" dirty="0"/>
              <a:t> </a:t>
            </a:r>
            <a:r>
              <a:rPr lang="de-DE" dirty="0" err="1"/>
              <a:t>work</a:t>
            </a:r>
            <a:r>
              <a:rPr lang="de-DE" dirty="0"/>
              <a:t> </a:t>
            </a:r>
            <a:r>
              <a:rPr lang="de-DE" dirty="0" err="1"/>
              <a:t>with</a:t>
            </a:r>
            <a:r>
              <a:rPr lang="de-DE" dirty="0"/>
              <a:t> a </a:t>
            </a:r>
            <a:r>
              <a:rPr lang="de-DE" dirty="0" err="1"/>
              <a:t>specific</a:t>
            </a:r>
            <a:r>
              <a:rPr lang="de-DE" dirty="0"/>
              <a:t> </a:t>
            </a:r>
            <a:r>
              <a:rPr lang="de-DE" dirty="0" err="1"/>
              <a:t>programming</a:t>
            </a:r>
            <a:r>
              <a:rPr lang="de-DE" dirty="0"/>
              <a:t> </a:t>
            </a:r>
            <a:r>
              <a:rPr lang="de-DE" dirty="0" err="1"/>
              <a:t>language</a:t>
            </a:r>
            <a:r>
              <a:rPr lang="de-DE" dirty="0"/>
              <a:t> </a:t>
            </a:r>
            <a:r>
              <a:rPr lang="de-DE" dirty="0" err="1"/>
              <a:t>you</a:t>
            </a:r>
            <a:r>
              <a:rPr lang="de-DE" dirty="0"/>
              <a:t> </a:t>
            </a:r>
            <a:r>
              <a:rPr lang="de-DE" dirty="0" err="1"/>
              <a:t>may</a:t>
            </a:r>
            <a:r>
              <a:rPr lang="de-DE" dirty="0"/>
              <a:t> </a:t>
            </a:r>
            <a:r>
              <a:rPr lang="de-DE" dirty="0" err="1"/>
              <a:t>have</a:t>
            </a:r>
            <a:r>
              <a:rPr lang="de-DE" dirty="0"/>
              <a:t> </a:t>
            </a:r>
            <a:r>
              <a:rPr lang="de-DE" dirty="0" err="1"/>
              <a:t>diffent</a:t>
            </a:r>
            <a:r>
              <a:rPr lang="de-DE" dirty="0"/>
              <a:t> </a:t>
            </a:r>
            <a:r>
              <a:rPr lang="de-DE" dirty="0" err="1"/>
              <a:t>implementations</a:t>
            </a:r>
            <a:r>
              <a:rPr lang="de-DE" dirty="0"/>
              <a:t> </a:t>
            </a:r>
            <a:r>
              <a:rPr lang="de-DE" dirty="0" err="1"/>
              <a:t>to</a:t>
            </a:r>
            <a:r>
              <a:rPr lang="de-DE" dirty="0"/>
              <a:t> </a:t>
            </a:r>
            <a:r>
              <a:rPr lang="de-DE" dirty="0" err="1"/>
              <a:t>choose</a:t>
            </a:r>
            <a:r>
              <a:rPr lang="de-DE" dirty="0"/>
              <a:t> </a:t>
            </a:r>
            <a:r>
              <a:rPr lang="de-DE" dirty="0" err="1"/>
              <a:t>between</a:t>
            </a:r>
            <a:r>
              <a:rPr lang="de-DE" dirty="0"/>
              <a:t>. </a:t>
            </a:r>
            <a:r>
              <a:rPr lang="de-DE" dirty="0" err="1"/>
              <a:t>For</a:t>
            </a:r>
            <a:r>
              <a:rPr lang="de-DE" dirty="0"/>
              <a:t> </a:t>
            </a:r>
            <a:r>
              <a:rPr lang="de-DE" dirty="0" err="1"/>
              <a:t>example</a:t>
            </a:r>
            <a:r>
              <a:rPr lang="de-DE" dirty="0"/>
              <a:t>, Python </a:t>
            </a:r>
            <a:r>
              <a:rPr lang="de-DE" dirty="0" err="1"/>
              <a:t>has</a:t>
            </a:r>
            <a:r>
              <a:rPr lang="de-DE" dirty="0"/>
              <a:t> multiple </a:t>
            </a:r>
            <a:r>
              <a:rPr lang="de-DE" dirty="0" err="1"/>
              <a:t>data</a:t>
            </a:r>
            <a:r>
              <a:rPr lang="de-DE" dirty="0"/>
              <a:t> </a:t>
            </a:r>
            <a:r>
              <a:rPr lang="de-DE" dirty="0" err="1"/>
              <a:t>types</a:t>
            </a:r>
            <a:r>
              <a:rPr lang="de-DE" dirty="0"/>
              <a:t> </a:t>
            </a:r>
            <a:r>
              <a:rPr lang="de-DE" dirty="0" err="1"/>
              <a:t>that</a:t>
            </a:r>
            <a:r>
              <a:rPr lang="de-DE" dirty="0"/>
              <a:t> </a:t>
            </a:r>
            <a:r>
              <a:rPr lang="de-DE" dirty="0" err="1"/>
              <a:t>could</a:t>
            </a:r>
            <a:r>
              <a:rPr lang="de-DE" dirty="0"/>
              <a:t> </a:t>
            </a:r>
            <a:r>
              <a:rPr lang="de-DE" dirty="0" err="1"/>
              <a:t>serve</a:t>
            </a:r>
            <a:r>
              <a:rPr lang="de-DE" dirty="0"/>
              <a:t> </a:t>
            </a:r>
            <a:r>
              <a:rPr lang="de-DE" dirty="0" err="1"/>
              <a:t>as</a:t>
            </a:r>
            <a:r>
              <a:rPr lang="de-DE" dirty="0"/>
              <a:t> a Queue. </a:t>
            </a:r>
            <a:r>
              <a:rPr lang="de-DE" dirty="0" err="1"/>
              <a:t>How</a:t>
            </a:r>
            <a:r>
              <a:rPr lang="de-DE" dirty="0"/>
              <a:t> do </a:t>
            </a:r>
            <a:r>
              <a:rPr lang="de-DE" dirty="0" err="1"/>
              <a:t>you</a:t>
            </a:r>
            <a:r>
              <a:rPr lang="de-DE" dirty="0"/>
              <a:t> </a:t>
            </a:r>
            <a:r>
              <a:rPr lang="de-DE" dirty="0" err="1"/>
              <a:t>choose</a:t>
            </a:r>
            <a:r>
              <a:rPr lang="de-DE" dirty="0"/>
              <a:t> </a:t>
            </a:r>
            <a:r>
              <a:rPr lang="de-DE" dirty="0" err="1"/>
              <a:t>between</a:t>
            </a:r>
            <a:r>
              <a:rPr lang="de-DE" dirty="0"/>
              <a:t>? Generally, </a:t>
            </a:r>
            <a:r>
              <a:rPr lang="de-DE" dirty="0" err="1"/>
              <a:t>you</a:t>
            </a:r>
            <a:r>
              <a:rPr lang="de-DE" dirty="0"/>
              <a:t> do so </a:t>
            </a:r>
            <a:r>
              <a:rPr lang="de-DE" dirty="0" err="1"/>
              <a:t>based</a:t>
            </a:r>
            <a:r>
              <a:rPr lang="de-DE" dirty="0"/>
              <a:t> on </a:t>
            </a:r>
            <a:r>
              <a:rPr lang="de-DE" dirty="0" err="1"/>
              <a:t>the</a:t>
            </a:r>
            <a:r>
              <a:rPr lang="de-DE" dirty="0"/>
              <a:t> </a:t>
            </a:r>
            <a:r>
              <a:rPr lang="de-DE" dirty="0" err="1"/>
              <a:t>operations</a:t>
            </a:r>
            <a:r>
              <a:rPr lang="de-DE" dirty="0"/>
              <a:t> </a:t>
            </a:r>
            <a:r>
              <a:rPr lang="de-DE" dirty="0" err="1"/>
              <a:t>we</a:t>
            </a:r>
            <a:r>
              <a:rPr lang="de-DE" dirty="0"/>
              <a:t> </a:t>
            </a:r>
            <a:r>
              <a:rPr lang="de-DE" dirty="0" err="1"/>
              <a:t>already</a:t>
            </a:r>
            <a:r>
              <a:rPr lang="de-DE" dirty="0"/>
              <a:t> </a:t>
            </a:r>
            <a:r>
              <a:rPr lang="de-DE" dirty="0" err="1"/>
              <a:t>identified</a:t>
            </a:r>
            <a:r>
              <a:rPr lang="de-DE" dirty="0"/>
              <a:t> </a:t>
            </a:r>
            <a:r>
              <a:rPr lang="de-DE" dirty="0" err="1"/>
              <a:t>previously</a:t>
            </a:r>
            <a:r>
              <a:rPr lang="de-DE" dirty="0"/>
              <a:t>. And </a:t>
            </a:r>
            <a:r>
              <a:rPr lang="de-DE" dirty="0" err="1"/>
              <a:t>if</a:t>
            </a:r>
            <a:r>
              <a:rPr lang="de-DE" dirty="0"/>
              <a:t> </a:t>
            </a:r>
            <a:r>
              <a:rPr lang="de-DE" dirty="0" err="1"/>
              <a:t>you</a:t>
            </a:r>
            <a:r>
              <a:rPr lang="de-DE" dirty="0"/>
              <a:t> </a:t>
            </a:r>
            <a:r>
              <a:rPr lang="de-DE" dirty="0" err="1"/>
              <a:t>can‘t</a:t>
            </a:r>
            <a:r>
              <a:rPr lang="de-DE" dirty="0"/>
              <a:t> find </a:t>
            </a:r>
            <a:r>
              <a:rPr lang="de-DE" dirty="0" err="1"/>
              <a:t>any</a:t>
            </a:r>
            <a:r>
              <a:rPr lang="de-DE" dirty="0"/>
              <a:t> </a:t>
            </a:r>
            <a:r>
              <a:rPr lang="de-DE" dirty="0" err="1"/>
              <a:t>literature</a:t>
            </a:r>
            <a:r>
              <a:rPr lang="de-DE" dirty="0"/>
              <a:t> </a:t>
            </a:r>
            <a:r>
              <a:rPr lang="de-DE" dirty="0" err="1"/>
              <a:t>that</a:t>
            </a:r>
            <a:r>
              <a:rPr lang="de-DE" dirty="0"/>
              <a:t> </a:t>
            </a:r>
            <a:r>
              <a:rPr lang="de-DE" dirty="0" err="1"/>
              <a:t>compares</a:t>
            </a:r>
            <a:r>
              <a:rPr lang="de-DE" dirty="0"/>
              <a:t> </a:t>
            </a:r>
            <a:r>
              <a:rPr lang="de-DE" dirty="0" err="1"/>
              <a:t>these</a:t>
            </a:r>
            <a:r>
              <a:rPr lang="de-DE" dirty="0"/>
              <a:t> </a:t>
            </a:r>
            <a:r>
              <a:rPr lang="de-DE" dirty="0" err="1"/>
              <a:t>data</a:t>
            </a:r>
            <a:r>
              <a:rPr lang="de-DE" dirty="0"/>
              <a:t> </a:t>
            </a:r>
            <a:r>
              <a:rPr lang="de-DE" dirty="0" err="1"/>
              <a:t>types</a:t>
            </a:r>
            <a:r>
              <a:rPr lang="de-DE" dirty="0"/>
              <a:t>, </a:t>
            </a:r>
            <a:r>
              <a:rPr lang="de-DE" dirty="0" err="1"/>
              <a:t>you</a:t>
            </a:r>
            <a:r>
              <a:rPr lang="de-DE" dirty="0"/>
              <a:t> </a:t>
            </a:r>
            <a:r>
              <a:rPr lang="de-DE" dirty="0" err="1"/>
              <a:t>can</a:t>
            </a:r>
            <a:r>
              <a:rPr lang="de-DE" dirty="0"/>
              <a:t> </a:t>
            </a:r>
            <a:r>
              <a:rPr lang="de-DE" dirty="0" err="1"/>
              <a:t>always</a:t>
            </a:r>
            <a:r>
              <a:rPr lang="de-DE" dirty="0"/>
              <a:t> </a:t>
            </a:r>
            <a:r>
              <a:rPr lang="de-DE" dirty="0" err="1"/>
              <a:t>experiment</a:t>
            </a:r>
            <a:r>
              <a:rPr lang="de-DE" dirty="0"/>
              <a:t> </a:t>
            </a:r>
            <a:r>
              <a:rPr lang="de-DE" dirty="0" err="1"/>
              <a:t>yourself</a:t>
            </a:r>
            <a:r>
              <a:rPr lang="de-DE" dirty="0"/>
              <a:t>.</a:t>
            </a:r>
          </a:p>
          <a:p>
            <a:pPr marL="0" lvl="0" indent="0" algn="l" rtl="0">
              <a:spcBef>
                <a:spcPts val="0"/>
              </a:spcBef>
              <a:spcAft>
                <a:spcPts val="0"/>
              </a:spcAft>
              <a:buFontTx/>
              <a:buNone/>
            </a:pPr>
            <a:endParaRPr lang="de-DE" dirty="0"/>
          </a:p>
          <a:p>
            <a:pPr marL="0" lvl="0" indent="0" algn="l" rtl="0">
              <a:spcBef>
                <a:spcPts val="0"/>
              </a:spcBef>
              <a:spcAft>
                <a:spcPts val="0"/>
              </a:spcAft>
              <a:buFontTx/>
              <a:buNone/>
            </a:pPr>
            <a:r>
              <a:rPr lang="de-DE" dirty="0"/>
              <a:t>Notebook </a:t>
            </a:r>
            <a:r>
              <a:rPr lang="de-DE" dirty="0" err="1"/>
              <a:t>data_structures</a:t>
            </a:r>
            <a:r>
              <a:rPr lang="de-DE" dirty="0"/>
              <a:t> </a:t>
            </a:r>
            <a:r>
              <a:rPr lang="de-DE" dirty="0" err="1"/>
              <a:t>contains</a:t>
            </a:r>
            <a:r>
              <a:rPr lang="de-DE" dirty="0"/>
              <a:t> an </a:t>
            </a:r>
            <a:r>
              <a:rPr lang="de-DE" dirty="0" err="1"/>
              <a:t>experiment</a:t>
            </a:r>
            <a:r>
              <a:rPr lang="de-DE" dirty="0"/>
              <a:t> </a:t>
            </a:r>
            <a:r>
              <a:rPr lang="de-DE" dirty="0" err="1"/>
              <a:t>to</a:t>
            </a:r>
            <a:r>
              <a:rPr lang="de-DE" dirty="0"/>
              <a:t> </a:t>
            </a:r>
            <a:r>
              <a:rPr lang="de-DE" dirty="0" err="1"/>
              <a:t>compare</a:t>
            </a:r>
            <a:r>
              <a:rPr lang="de-DE" dirty="0"/>
              <a:t> </a:t>
            </a:r>
            <a:r>
              <a:rPr lang="de-DE" dirty="0" err="1"/>
              <a:t>the</a:t>
            </a:r>
            <a:r>
              <a:rPr lang="de-DE" dirty="0"/>
              <a:t> different Queue </a:t>
            </a:r>
            <a:r>
              <a:rPr lang="de-DE" dirty="0" err="1"/>
              <a:t>implementations</a:t>
            </a:r>
            <a:r>
              <a:rPr lang="de-DE" dirty="0"/>
              <a:t> </a:t>
            </a:r>
            <a:r>
              <a:rPr lang="de-DE" dirty="0" err="1"/>
              <a:t>against</a:t>
            </a:r>
            <a:r>
              <a:rPr lang="de-DE" dirty="0"/>
              <a:t> </a:t>
            </a:r>
            <a:r>
              <a:rPr lang="de-DE" dirty="0" err="1"/>
              <a:t>each</a:t>
            </a:r>
            <a:r>
              <a:rPr lang="de-DE" dirty="0"/>
              <a:t> </a:t>
            </a:r>
            <a:r>
              <a:rPr lang="de-DE" dirty="0" err="1"/>
              <a:t>other</a:t>
            </a:r>
            <a:r>
              <a:rPr lang="de-DE" dirty="0"/>
              <a:t>.</a:t>
            </a:r>
          </a:p>
        </p:txBody>
      </p:sp>
    </p:spTree>
    <p:extLst>
      <p:ext uri="{BB962C8B-B14F-4D97-AF65-F5344CB8AC3E}">
        <p14:creationId xmlns:p14="http://schemas.microsoft.com/office/powerpoint/2010/main" val="2189427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1E0D51EC-3916-4733-191C-BBEAF574F529}"/>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F3B98300-2DE8-6491-973B-588B558DC7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447E9B54-D09A-87C6-4589-F9E57A1F37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You</a:t>
            </a:r>
            <a:r>
              <a:rPr lang="de-DE" dirty="0"/>
              <a:t> will </a:t>
            </a:r>
            <a:r>
              <a:rPr lang="de-DE" dirty="0" err="1"/>
              <a:t>often</a:t>
            </a:r>
            <a:r>
              <a:rPr lang="de-DE" dirty="0"/>
              <a:t> </a:t>
            </a:r>
            <a:r>
              <a:rPr lang="de-DE" dirty="0" err="1"/>
              <a:t>have</a:t>
            </a:r>
            <a:r>
              <a:rPr lang="de-DE" dirty="0"/>
              <a:t> different </a:t>
            </a:r>
            <a:r>
              <a:rPr lang="de-DE" dirty="0" err="1"/>
              <a:t>options</a:t>
            </a:r>
            <a:r>
              <a:rPr lang="de-DE" dirty="0"/>
              <a:t> </a:t>
            </a:r>
            <a:r>
              <a:rPr lang="de-DE" dirty="0" err="1"/>
              <a:t>for</a:t>
            </a:r>
            <a:r>
              <a:rPr lang="de-DE" dirty="0"/>
              <a:t> </a:t>
            </a:r>
            <a:r>
              <a:rPr lang="de-DE" dirty="0" err="1"/>
              <a:t>implementing</a:t>
            </a:r>
            <a:r>
              <a:rPr lang="de-DE" dirty="0"/>
              <a:t> </a:t>
            </a:r>
            <a:r>
              <a:rPr lang="de-DE" dirty="0" err="1"/>
              <a:t>algorithms</a:t>
            </a:r>
            <a:r>
              <a:rPr lang="de-DE" dirty="0"/>
              <a:t>. Here </a:t>
            </a:r>
            <a:r>
              <a:rPr lang="de-DE" dirty="0" err="1"/>
              <a:t>are</a:t>
            </a:r>
            <a:r>
              <a:rPr lang="de-DE" dirty="0"/>
              <a:t> </a:t>
            </a:r>
            <a:r>
              <a:rPr lang="de-DE" dirty="0" err="1"/>
              <a:t>some</a:t>
            </a:r>
            <a:r>
              <a:rPr lang="de-DE" dirty="0"/>
              <a:t> </a:t>
            </a:r>
            <a:r>
              <a:rPr lang="de-DE" dirty="0" err="1"/>
              <a:t>examples</a:t>
            </a:r>
            <a:r>
              <a:rPr lang="de-DE" dirty="0"/>
              <a:t> </a:t>
            </a:r>
            <a:r>
              <a:rPr lang="de-DE" dirty="0" err="1"/>
              <a:t>of</a:t>
            </a:r>
            <a:r>
              <a:rPr lang="de-DE" dirty="0"/>
              <a:t> </a:t>
            </a:r>
            <a:r>
              <a:rPr lang="de-DE" dirty="0" err="1"/>
              <a:t>choices</a:t>
            </a:r>
            <a:r>
              <a:rPr lang="de-DE" dirty="0"/>
              <a:t> </a:t>
            </a:r>
            <a:r>
              <a:rPr lang="de-DE" dirty="0" err="1"/>
              <a:t>taken</a:t>
            </a:r>
            <a:r>
              <a:rPr lang="de-DE" dirty="0"/>
              <a:t> in </a:t>
            </a:r>
            <a:r>
              <a:rPr lang="de-DE" dirty="0" err="1"/>
              <a:t>our</a:t>
            </a:r>
            <a:r>
              <a:rPr lang="de-DE" dirty="0"/>
              <a:t> </a:t>
            </a:r>
            <a:r>
              <a:rPr lang="de-DE" dirty="0" err="1"/>
              <a:t>project</a:t>
            </a:r>
            <a:r>
              <a:rPr lang="de-DE" dirty="0"/>
              <a:t>:</a:t>
            </a:r>
          </a:p>
          <a:p>
            <a:pPr marL="171450" lvl="0" indent="-171450" algn="l" rtl="0">
              <a:spcBef>
                <a:spcPts val="0"/>
              </a:spcBef>
              <a:spcAft>
                <a:spcPts val="0"/>
              </a:spcAft>
              <a:buFontTx/>
              <a:buChar char="-"/>
            </a:pPr>
            <a:r>
              <a:rPr lang="de-DE" dirty="0"/>
              <a:t>Do </a:t>
            </a:r>
            <a:r>
              <a:rPr lang="de-DE" dirty="0" err="1"/>
              <a:t>we</a:t>
            </a:r>
            <a:r>
              <a:rPr lang="de-DE" dirty="0"/>
              <a:t> </a:t>
            </a:r>
            <a:r>
              <a:rPr lang="de-DE" dirty="0" err="1"/>
              <a:t>implement</a:t>
            </a:r>
            <a:r>
              <a:rPr lang="de-DE" dirty="0"/>
              <a:t> </a:t>
            </a:r>
            <a:r>
              <a:rPr lang="de-DE" dirty="0" err="1"/>
              <a:t>search</a:t>
            </a:r>
            <a:r>
              <a:rPr lang="de-DE" dirty="0"/>
              <a:t> </a:t>
            </a:r>
            <a:r>
              <a:rPr lang="de-DE" dirty="0" err="1"/>
              <a:t>algorithms</a:t>
            </a:r>
            <a:r>
              <a:rPr lang="de-DE" dirty="0"/>
              <a:t> </a:t>
            </a:r>
            <a:r>
              <a:rPr lang="de-DE" dirty="0" err="1"/>
              <a:t>using</a:t>
            </a:r>
            <a:r>
              <a:rPr lang="de-DE" dirty="0"/>
              <a:t> </a:t>
            </a:r>
            <a:r>
              <a:rPr lang="de-DE" dirty="0" err="1"/>
              <a:t>loops</a:t>
            </a:r>
            <a:r>
              <a:rPr lang="de-DE" dirty="0"/>
              <a:t> </a:t>
            </a:r>
            <a:r>
              <a:rPr lang="de-DE" dirty="0" err="1"/>
              <a:t>or</a:t>
            </a:r>
            <a:r>
              <a:rPr lang="de-DE" dirty="0"/>
              <a:t> do </a:t>
            </a:r>
            <a:r>
              <a:rPr lang="de-DE" dirty="0" err="1"/>
              <a:t>we</a:t>
            </a:r>
            <a:r>
              <a:rPr lang="de-DE" dirty="0"/>
              <a:t> </a:t>
            </a:r>
            <a:r>
              <a:rPr lang="de-DE" dirty="0" err="1"/>
              <a:t>use</a:t>
            </a:r>
            <a:r>
              <a:rPr lang="de-DE" dirty="0"/>
              <a:t> </a:t>
            </a:r>
            <a:r>
              <a:rPr lang="de-DE" dirty="0" err="1"/>
              <a:t>recursion</a:t>
            </a:r>
            <a:r>
              <a:rPr lang="de-DE" dirty="0"/>
              <a:t>? Generally, </a:t>
            </a:r>
            <a:r>
              <a:rPr lang="de-DE" dirty="0" err="1"/>
              <a:t>recursion</a:t>
            </a:r>
            <a:r>
              <a:rPr lang="de-DE" dirty="0"/>
              <a:t> </a:t>
            </a:r>
            <a:r>
              <a:rPr lang="de-DE" dirty="0" err="1"/>
              <a:t>is</a:t>
            </a:r>
            <a:r>
              <a:rPr lang="de-DE" dirty="0"/>
              <a:t> </a:t>
            </a:r>
            <a:r>
              <a:rPr lang="de-DE" dirty="0" err="1"/>
              <a:t>slower</a:t>
            </a:r>
            <a:r>
              <a:rPr lang="de-DE" dirty="0"/>
              <a:t> </a:t>
            </a:r>
            <a:r>
              <a:rPr lang="de-DE" dirty="0" err="1"/>
              <a:t>than</a:t>
            </a:r>
            <a:r>
              <a:rPr lang="de-DE" dirty="0"/>
              <a:t> </a:t>
            </a:r>
            <a:r>
              <a:rPr lang="de-DE" dirty="0" err="1"/>
              <a:t>iteration</a:t>
            </a:r>
            <a:r>
              <a:rPr lang="de-DE" dirty="0"/>
              <a:t>, but </a:t>
            </a:r>
            <a:r>
              <a:rPr lang="de-DE" dirty="0" err="1"/>
              <a:t>it</a:t>
            </a:r>
            <a:r>
              <a:rPr lang="de-DE" dirty="0"/>
              <a:t> </a:t>
            </a:r>
            <a:r>
              <a:rPr lang="de-DE" dirty="0" err="1"/>
              <a:t>may</a:t>
            </a:r>
            <a:r>
              <a:rPr lang="de-DE" dirty="0"/>
              <a:t> </a:t>
            </a:r>
            <a:r>
              <a:rPr lang="de-DE" dirty="0" err="1"/>
              <a:t>be</a:t>
            </a:r>
            <a:r>
              <a:rPr lang="de-DE" dirty="0"/>
              <a:t> </a:t>
            </a:r>
            <a:r>
              <a:rPr lang="de-DE" dirty="0" err="1"/>
              <a:t>faster</a:t>
            </a:r>
            <a:r>
              <a:rPr lang="de-DE" dirty="0"/>
              <a:t> in </a:t>
            </a:r>
            <a:r>
              <a:rPr lang="de-DE" dirty="0" err="1"/>
              <a:t>cases</a:t>
            </a:r>
            <a:r>
              <a:rPr lang="de-DE" dirty="0"/>
              <a:t> </a:t>
            </a:r>
            <a:r>
              <a:rPr lang="de-DE" dirty="0" err="1"/>
              <a:t>where</a:t>
            </a:r>
            <a:r>
              <a:rPr lang="de-DE" dirty="0"/>
              <a:t> </a:t>
            </a:r>
            <a:r>
              <a:rPr lang="de-DE" dirty="0" err="1"/>
              <a:t>the</a:t>
            </a:r>
            <a:r>
              <a:rPr lang="de-DE" dirty="0"/>
              <a:t> </a:t>
            </a:r>
            <a:r>
              <a:rPr lang="de-DE" dirty="0" err="1"/>
              <a:t>recursion</a:t>
            </a:r>
            <a:r>
              <a:rPr lang="de-DE" dirty="0"/>
              <a:t> </a:t>
            </a:r>
            <a:r>
              <a:rPr lang="de-DE" dirty="0" err="1"/>
              <a:t>allows</a:t>
            </a:r>
            <a:r>
              <a:rPr lang="de-DE" dirty="0"/>
              <a:t> </a:t>
            </a:r>
            <a:r>
              <a:rPr lang="de-DE" dirty="0" err="1"/>
              <a:t>you</a:t>
            </a:r>
            <a:r>
              <a:rPr lang="de-DE" dirty="0"/>
              <a:t> </a:t>
            </a:r>
            <a:r>
              <a:rPr lang="de-DE" dirty="0" err="1"/>
              <a:t>to</a:t>
            </a:r>
            <a:r>
              <a:rPr lang="de-DE" dirty="0"/>
              <a:t> </a:t>
            </a:r>
            <a:r>
              <a:rPr lang="de-DE" dirty="0" err="1"/>
              <a:t>avoid</a:t>
            </a:r>
            <a:r>
              <a:rPr lang="de-DE" dirty="0"/>
              <a:t> </a:t>
            </a:r>
            <a:r>
              <a:rPr lang="de-DE" dirty="0" err="1"/>
              <a:t>using</a:t>
            </a:r>
            <a:r>
              <a:rPr lang="de-DE" dirty="0"/>
              <a:t> a </a:t>
            </a:r>
            <a:r>
              <a:rPr lang="de-DE" dirty="0" err="1"/>
              <a:t>costly</a:t>
            </a:r>
            <a:r>
              <a:rPr lang="de-DE" dirty="0"/>
              <a:t> </a:t>
            </a:r>
            <a:r>
              <a:rPr lang="de-DE" dirty="0" err="1"/>
              <a:t>data</a:t>
            </a:r>
            <a:r>
              <a:rPr lang="de-DE" dirty="0"/>
              <a:t> </a:t>
            </a:r>
            <a:r>
              <a:rPr lang="de-DE" dirty="0" err="1"/>
              <a:t>structure</a:t>
            </a:r>
            <a:r>
              <a:rPr lang="de-DE" dirty="0"/>
              <a:t>.</a:t>
            </a:r>
          </a:p>
          <a:p>
            <a:pPr marL="171450" lvl="0" indent="-171450" algn="l" rtl="0">
              <a:spcBef>
                <a:spcPts val="0"/>
              </a:spcBef>
              <a:spcAft>
                <a:spcPts val="0"/>
              </a:spcAft>
              <a:buFontTx/>
              <a:buChar char="-"/>
            </a:pPr>
            <a:r>
              <a:rPr lang="de-DE" dirty="0" err="1"/>
              <a:t>Specifically</a:t>
            </a:r>
            <a:r>
              <a:rPr lang="de-DE" dirty="0"/>
              <a:t> </a:t>
            </a:r>
            <a:r>
              <a:rPr lang="de-DE" dirty="0" err="1"/>
              <a:t>for</a:t>
            </a:r>
            <a:r>
              <a:rPr lang="de-DE" dirty="0"/>
              <a:t> Dijkstra, </a:t>
            </a:r>
            <a:r>
              <a:rPr lang="de-DE" dirty="0" err="1"/>
              <a:t>there</a:t>
            </a:r>
            <a:r>
              <a:rPr lang="de-DE" dirty="0"/>
              <a:t> </a:t>
            </a:r>
            <a:r>
              <a:rPr lang="de-DE" dirty="0" err="1"/>
              <a:t>is</a:t>
            </a:r>
            <a:r>
              <a:rPr lang="de-DE" dirty="0"/>
              <a:t> a </a:t>
            </a:r>
            <a:r>
              <a:rPr lang="de-DE" dirty="0" err="1"/>
              <a:t>special</a:t>
            </a:r>
            <a:r>
              <a:rPr lang="de-DE" dirty="0"/>
              <a:t> </a:t>
            </a:r>
            <a:r>
              <a:rPr lang="de-DE" dirty="0" err="1"/>
              <a:t>case</a:t>
            </a:r>
            <a:r>
              <a:rPr lang="de-DE" dirty="0"/>
              <a:t> in </a:t>
            </a:r>
            <a:r>
              <a:rPr lang="de-DE" dirty="0" err="1"/>
              <a:t>which</a:t>
            </a:r>
            <a:r>
              <a:rPr lang="de-DE" dirty="0"/>
              <a:t> </a:t>
            </a:r>
            <a:r>
              <a:rPr lang="de-DE" dirty="0" err="1"/>
              <a:t>we</a:t>
            </a:r>
            <a:r>
              <a:rPr lang="de-DE" dirty="0"/>
              <a:t> find a </a:t>
            </a:r>
            <a:r>
              <a:rPr lang="de-DE" dirty="0" err="1"/>
              <a:t>path</a:t>
            </a:r>
            <a:r>
              <a:rPr lang="de-DE" dirty="0"/>
              <a:t> </a:t>
            </a:r>
            <a:r>
              <a:rPr lang="de-DE" dirty="0" err="1"/>
              <a:t>that</a:t>
            </a:r>
            <a:r>
              <a:rPr lang="de-DE" dirty="0"/>
              <a:t> </a:t>
            </a:r>
            <a:r>
              <a:rPr lang="de-DE" dirty="0" err="1"/>
              <a:t>is</a:t>
            </a:r>
            <a:r>
              <a:rPr lang="de-DE" dirty="0"/>
              <a:t> </a:t>
            </a:r>
            <a:r>
              <a:rPr lang="de-DE" dirty="0" err="1"/>
              <a:t>shorter</a:t>
            </a:r>
            <a:r>
              <a:rPr lang="de-DE" dirty="0"/>
              <a:t> </a:t>
            </a:r>
            <a:r>
              <a:rPr lang="de-DE" dirty="0" err="1"/>
              <a:t>than</a:t>
            </a:r>
            <a:r>
              <a:rPr lang="de-DE" dirty="0"/>
              <a:t> an </a:t>
            </a:r>
            <a:r>
              <a:rPr lang="de-DE" dirty="0" err="1"/>
              <a:t>already</a:t>
            </a:r>
            <a:r>
              <a:rPr lang="de-DE" dirty="0"/>
              <a:t> </a:t>
            </a:r>
            <a:r>
              <a:rPr lang="de-DE" dirty="0" err="1"/>
              <a:t>known</a:t>
            </a:r>
            <a:r>
              <a:rPr lang="de-DE" dirty="0"/>
              <a:t> </a:t>
            </a:r>
            <a:r>
              <a:rPr lang="de-DE" dirty="0" err="1"/>
              <a:t>path</a:t>
            </a:r>
            <a:r>
              <a:rPr lang="de-DE" dirty="0"/>
              <a:t>, in </a:t>
            </a:r>
            <a:r>
              <a:rPr lang="de-DE" dirty="0" err="1"/>
              <a:t>which</a:t>
            </a:r>
            <a:r>
              <a:rPr lang="de-DE" dirty="0"/>
              <a:t> </a:t>
            </a:r>
            <a:r>
              <a:rPr lang="de-DE" dirty="0" err="1"/>
              <a:t>case</a:t>
            </a:r>
            <a:r>
              <a:rPr lang="de-DE" dirty="0"/>
              <a:t> </a:t>
            </a:r>
            <a:r>
              <a:rPr lang="de-DE" dirty="0" err="1"/>
              <a:t>we</a:t>
            </a:r>
            <a:r>
              <a:rPr lang="de-DE" dirty="0"/>
              <a:t> </a:t>
            </a:r>
            <a:r>
              <a:rPr lang="de-DE" dirty="0" err="1"/>
              <a:t>would</a:t>
            </a:r>
            <a:r>
              <a:rPr lang="de-DE" dirty="0"/>
              <a:t> </a:t>
            </a:r>
            <a:r>
              <a:rPr lang="de-DE" dirty="0" err="1"/>
              <a:t>have</a:t>
            </a:r>
            <a:r>
              <a:rPr lang="de-DE" dirty="0"/>
              <a:t> </a:t>
            </a:r>
            <a:r>
              <a:rPr lang="de-DE" dirty="0" err="1"/>
              <a:t>to</a:t>
            </a:r>
            <a:r>
              <a:rPr lang="de-DE" dirty="0"/>
              <a:t> </a:t>
            </a:r>
            <a:r>
              <a:rPr lang="de-DE" dirty="0" err="1"/>
              <a:t>substitute</a:t>
            </a:r>
            <a:r>
              <a:rPr lang="de-DE" dirty="0"/>
              <a:t> </a:t>
            </a:r>
            <a:r>
              <a:rPr lang="de-DE" dirty="0" err="1"/>
              <a:t>the</a:t>
            </a:r>
            <a:r>
              <a:rPr lang="de-DE" dirty="0"/>
              <a:t> </a:t>
            </a:r>
            <a:r>
              <a:rPr lang="de-DE" dirty="0" err="1"/>
              <a:t>node</a:t>
            </a:r>
            <a:r>
              <a:rPr lang="de-DE" dirty="0"/>
              <a:t> </a:t>
            </a:r>
            <a:r>
              <a:rPr lang="de-DE" dirty="0" err="1"/>
              <a:t>with</a:t>
            </a:r>
            <a:r>
              <a:rPr lang="de-DE" dirty="0"/>
              <a:t> </a:t>
            </a:r>
            <a:r>
              <a:rPr lang="de-DE" dirty="0" err="1"/>
              <a:t>the</a:t>
            </a:r>
            <a:r>
              <a:rPr lang="de-DE" dirty="0"/>
              <a:t> </a:t>
            </a:r>
            <a:r>
              <a:rPr lang="de-DE" dirty="0" err="1"/>
              <a:t>old</a:t>
            </a:r>
            <a:r>
              <a:rPr lang="de-DE" dirty="0"/>
              <a:t> </a:t>
            </a:r>
            <a:r>
              <a:rPr lang="de-DE" dirty="0" err="1"/>
              <a:t>one</a:t>
            </a:r>
            <a:r>
              <a:rPr lang="de-DE" dirty="0"/>
              <a:t>. </a:t>
            </a:r>
            <a:r>
              <a:rPr lang="de-DE" dirty="0" err="1"/>
              <a:t>We</a:t>
            </a:r>
            <a:r>
              <a:rPr lang="de-DE" dirty="0"/>
              <a:t> </a:t>
            </a:r>
            <a:r>
              <a:rPr lang="de-DE" dirty="0" err="1"/>
              <a:t>now</a:t>
            </a:r>
            <a:r>
              <a:rPr lang="de-DE" dirty="0"/>
              <a:t> </a:t>
            </a:r>
            <a:r>
              <a:rPr lang="de-DE" dirty="0" err="1"/>
              <a:t>have</a:t>
            </a:r>
            <a:r>
              <a:rPr lang="de-DE" dirty="0"/>
              <a:t> </a:t>
            </a:r>
            <a:r>
              <a:rPr lang="de-DE" dirty="0" err="1"/>
              <a:t>the</a:t>
            </a:r>
            <a:r>
              <a:rPr lang="de-DE" dirty="0"/>
              <a:t> </a:t>
            </a:r>
            <a:r>
              <a:rPr lang="de-DE" dirty="0" err="1"/>
              <a:t>option</a:t>
            </a:r>
            <a:r>
              <a:rPr lang="de-DE" dirty="0"/>
              <a:t> </a:t>
            </a:r>
            <a:r>
              <a:rPr lang="de-DE" dirty="0" err="1"/>
              <a:t>of</a:t>
            </a:r>
            <a:r>
              <a:rPr lang="de-DE" dirty="0"/>
              <a:t> </a:t>
            </a:r>
            <a:r>
              <a:rPr lang="de-DE" dirty="0" err="1"/>
              <a:t>removing</a:t>
            </a:r>
            <a:r>
              <a:rPr lang="de-DE" dirty="0"/>
              <a:t> </a:t>
            </a:r>
            <a:r>
              <a:rPr lang="de-DE" dirty="0" err="1"/>
              <a:t>the</a:t>
            </a:r>
            <a:r>
              <a:rPr lang="de-DE" dirty="0"/>
              <a:t> </a:t>
            </a:r>
            <a:r>
              <a:rPr lang="de-DE" dirty="0" err="1"/>
              <a:t>old</a:t>
            </a:r>
            <a:r>
              <a:rPr lang="de-DE" dirty="0"/>
              <a:t> </a:t>
            </a:r>
            <a:r>
              <a:rPr lang="de-DE" dirty="0" err="1"/>
              <a:t>path</a:t>
            </a:r>
            <a:r>
              <a:rPr lang="de-DE" dirty="0"/>
              <a:t> </a:t>
            </a:r>
            <a:r>
              <a:rPr lang="de-DE" dirty="0" err="1"/>
              <a:t>from</a:t>
            </a:r>
            <a:r>
              <a:rPr lang="de-DE" dirty="0"/>
              <a:t> </a:t>
            </a:r>
            <a:r>
              <a:rPr lang="de-DE" dirty="0" err="1"/>
              <a:t>the</a:t>
            </a:r>
            <a:r>
              <a:rPr lang="de-DE" dirty="0"/>
              <a:t> </a:t>
            </a:r>
            <a:r>
              <a:rPr lang="de-DE" dirty="0" err="1"/>
              <a:t>priority</a:t>
            </a:r>
            <a:r>
              <a:rPr lang="de-DE" dirty="0"/>
              <a:t> </a:t>
            </a:r>
            <a:r>
              <a:rPr lang="de-DE" dirty="0" err="1"/>
              <a:t>queue</a:t>
            </a:r>
            <a:r>
              <a:rPr lang="de-DE" dirty="0"/>
              <a:t> </a:t>
            </a:r>
            <a:r>
              <a:rPr lang="de-DE" dirty="0" err="1"/>
              <a:t>or</a:t>
            </a:r>
            <a:r>
              <a:rPr lang="de-DE" dirty="0"/>
              <a:t> not. Not </a:t>
            </a:r>
            <a:r>
              <a:rPr lang="de-DE" dirty="0" err="1"/>
              <a:t>removing</a:t>
            </a:r>
            <a:r>
              <a:rPr lang="de-DE" dirty="0"/>
              <a:t> </a:t>
            </a:r>
            <a:r>
              <a:rPr lang="de-DE" dirty="0" err="1"/>
              <a:t>it</a:t>
            </a:r>
            <a:r>
              <a:rPr lang="de-DE" dirty="0"/>
              <a:t> will </a:t>
            </a:r>
            <a:r>
              <a:rPr lang="de-DE" dirty="0" err="1"/>
              <a:t>make</a:t>
            </a:r>
            <a:r>
              <a:rPr lang="de-DE" dirty="0"/>
              <a:t> </a:t>
            </a:r>
            <a:r>
              <a:rPr lang="de-DE" dirty="0" err="1"/>
              <a:t>the</a:t>
            </a:r>
            <a:r>
              <a:rPr lang="de-DE" dirty="0"/>
              <a:t> </a:t>
            </a:r>
            <a:r>
              <a:rPr lang="de-DE" dirty="0" err="1"/>
              <a:t>queue</a:t>
            </a:r>
            <a:r>
              <a:rPr lang="de-DE" dirty="0"/>
              <a:t> </a:t>
            </a:r>
            <a:r>
              <a:rPr lang="de-DE" dirty="0" err="1"/>
              <a:t>longer</a:t>
            </a:r>
            <a:r>
              <a:rPr lang="de-DE" dirty="0"/>
              <a:t> and </a:t>
            </a:r>
            <a:r>
              <a:rPr lang="de-DE" dirty="0" err="1"/>
              <a:t>influence</a:t>
            </a:r>
            <a:r>
              <a:rPr lang="de-DE" dirty="0"/>
              <a:t> </a:t>
            </a:r>
            <a:r>
              <a:rPr lang="de-DE" dirty="0" err="1"/>
              <a:t>the</a:t>
            </a:r>
            <a:r>
              <a:rPr lang="de-DE" dirty="0"/>
              <a:t> time </a:t>
            </a:r>
            <a:r>
              <a:rPr lang="de-DE" dirty="0" err="1"/>
              <a:t>taken</a:t>
            </a:r>
            <a:r>
              <a:rPr lang="de-DE" dirty="0"/>
              <a:t> </a:t>
            </a:r>
            <a:r>
              <a:rPr lang="de-DE" dirty="0" err="1"/>
              <a:t>for</a:t>
            </a:r>
            <a:r>
              <a:rPr lang="de-DE" dirty="0"/>
              <a:t> </a:t>
            </a:r>
            <a:r>
              <a:rPr lang="de-DE" dirty="0" err="1"/>
              <a:t>pushing</a:t>
            </a:r>
            <a:r>
              <a:rPr lang="de-DE" dirty="0"/>
              <a:t> </a:t>
            </a:r>
            <a:r>
              <a:rPr lang="de-DE" dirty="0" err="1"/>
              <a:t>elements</a:t>
            </a:r>
            <a:r>
              <a:rPr lang="de-DE" dirty="0"/>
              <a:t> </a:t>
            </a:r>
            <a:r>
              <a:rPr lang="de-DE" dirty="0" err="1"/>
              <a:t>to</a:t>
            </a:r>
            <a:r>
              <a:rPr lang="de-DE" dirty="0"/>
              <a:t> </a:t>
            </a:r>
            <a:r>
              <a:rPr lang="de-DE" dirty="0" err="1"/>
              <a:t>the</a:t>
            </a:r>
            <a:r>
              <a:rPr lang="de-DE" dirty="0"/>
              <a:t> </a:t>
            </a:r>
            <a:r>
              <a:rPr lang="de-DE" dirty="0" err="1"/>
              <a:t>queue</a:t>
            </a:r>
            <a:r>
              <a:rPr lang="de-DE" dirty="0"/>
              <a:t> (</a:t>
            </a:r>
            <a:r>
              <a:rPr lang="de-DE" dirty="0" err="1"/>
              <a:t>since</a:t>
            </a:r>
            <a:r>
              <a:rPr lang="de-DE" dirty="0"/>
              <a:t> </a:t>
            </a:r>
            <a:r>
              <a:rPr lang="de-DE" dirty="0" err="1"/>
              <a:t>this</a:t>
            </a:r>
            <a:r>
              <a:rPr lang="de-DE" dirty="0"/>
              <a:t> time </a:t>
            </a:r>
            <a:r>
              <a:rPr lang="de-DE" dirty="0" err="1"/>
              <a:t>is</a:t>
            </a:r>
            <a:r>
              <a:rPr lang="de-DE" dirty="0"/>
              <a:t> O(log(|</a:t>
            </a:r>
            <a:r>
              <a:rPr lang="de-DE" dirty="0" err="1"/>
              <a:t>queue</a:t>
            </a:r>
            <a:r>
              <a:rPr lang="de-DE" dirty="0"/>
              <a:t>|)). But </a:t>
            </a:r>
            <a:r>
              <a:rPr lang="de-DE" dirty="0" err="1"/>
              <a:t>removing</a:t>
            </a:r>
            <a:r>
              <a:rPr lang="de-DE" dirty="0"/>
              <a:t> </a:t>
            </a:r>
            <a:r>
              <a:rPr lang="de-DE" dirty="0" err="1"/>
              <a:t>it</a:t>
            </a:r>
            <a:r>
              <a:rPr lang="de-DE" dirty="0"/>
              <a:t> </a:t>
            </a:r>
            <a:r>
              <a:rPr lang="de-DE" dirty="0" err="1"/>
              <a:t>from</a:t>
            </a:r>
            <a:r>
              <a:rPr lang="de-DE" dirty="0"/>
              <a:t> </a:t>
            </a:r>
            <a:r>
              <a:rPr lang="de-DE" dirty="0" err="1"/>
              <a:t>the</a:t>
            </a:r>
            <a:r>
              <a:rPr lang="de-DE" dirty="0"/>
              <a:t> </a:t>
            </a:r>
            <a:r>
              <a:rPr lang="de-DE" dirty="0" err="1"/>
              <a:t>queue</a:t>
            </a:r>
            <a:r>
              <a:rPr lang="de-DE" dirty="0"/>
              <a:t> </a:t>
            </a:r>
            <a:r>
              <a:rPr lang="de-DE" dirty="0" err="1"/>
              <a:t>would</a:t>
            </a:r>
            <a:r>
              <a:rPr lang="de-DE" dirty="0"/>
              <a:t> </a:t>
            </a:r>
            <a:r>
              <a:rPr lang="de-DE" dirty="0" err="1"/>
              <a:t>require</a:t>
            </a:r>
            <a:r>
              <a:rPr lang="de-DE" dirty="0"/>
              <a:t> linear time </a:t>
            </a:r>
            <a:r>
              <a:rPr lang="de-DE" dirty="0" err="1"/>
              <a:t>or</a:t>
            </a:r>
            <a:r>
              <a:rPr lang="de-DE" dirty="0"/>
              <a:t> a </a:t>
            </a:r>
            <a:r>
              <a:rPr lang="de-DE" dirty="0" err="1"/>
              <a:t>more</a:t>
            </a:r>
            <a:r>
              <a:rPr lang="de-DE" dirty="0"/>
              <a:t> </a:t>
            </a:r>
            <a:r>
              <a:rPr lang="de-DE" dirty="0" err="1"/>
              <a:t>complex</a:t>
            </a:r>
            <a:r>
              <a:rPr lang="de-DE" dirty="0"/>
              <a:t> </a:t>
            </a:r>
            <a:r>
              <a:rPr lang="de-DE" dirty="0" err="1"/>
              <a:t>data</a:t>
            </a:r>
            <a:r>
              <a:rPr lang="de-DE" dirty="0"/>
              <a:t> </a:t>
            </a:r>
            <a:r>
              <a:rPr lang="de-DE" dirty="0" err="1"/>
              <a:t>structure</a:t>
            </a:r>
            <a:r>
              <a:rPr lang="de-DE" dirty="0"/>
              <a:t> </a:t>
            </a:r>
            <a:r>
              <a:rPr lang="de-DE" dirty="0" err="1"/>
              <a:t>that</a:t>
            </a:r>
            <a:r>
              <a:rPr lang="de-DE" dirty="0"/>
              <a:t> </a:t>
            </a:r>
            <a:r>
              <a:rPr lang="de-DE" dirty="0" err="1"/>
              <a:t>has</a:t>
            </a:r>
            <a:r>
              <a:rPr lang="de-DE" dirty="0"/>
              <a:t> </a:t>
            </a:r>
            <a:r>
              <a:rPr lang="de-DE" dirty="0" err="1"/>
              <a:t>logarithmic</a:t>
            </a:r>
            <a:r>
              <a:rPr lang="de-DE" dirty="0"/>
              <a:t> </a:t>
            </a:r>
            <a:r>
              <a:rPr lang="de-DE" dirty="0" err="1"/>
              <a:t>search</a:t>
            </a:r>
            <a:r>
              <a:rPr lang="de-DE" dirty="0"/>
              <a:t> </a:t>
            </a:r>
            <a:r>
              <a:rPr lang="de-DE" dirty="0" err="1"/>
              <a:t>complexity</a:t>
            </a:r>
            <a:r>
              <a:rPr lang="de-DE" dirty="0"/>
              <a:t>. </a:t>
            </a:r>
          </a:p>
          <a:p>
            <a:pPr marL="0" lvl="0" indent="0" algn="l" rtl="0">
              <a:spcBef>
                <a:spcPts val="0"/>
              </a:spcBef>
              <a:spcAft>
                <a:spcPts val="0"/>
              </a:spcAft>
              <a:buFontTx/>
              <a:buNone/>
            </a:pPr>
            <a:endParaRPr lang="de-DE" dirty="0"/>
          </a:p>
          <a:p>
            <a:pPr marL="0" lvl="0" indent="0" algn="l" rtl="0">
              <a:spcBef>
                <a:spcPts val="0"/>
              </a:spcBef>
              <a:spcAft>
                <a:spcPts val="0"/>
              </a:spcAft>
              <a:buFontTx/>
              <a:buNone/>
            </a:pPr>
            <a:endParaRPr lang="de-DE" dirty="0"/>
          </a:p>
          <a:p>
            <a:pPr marL="0" lvl="0" indent="0" algn="l" rtl="0">
              <a:spcBef>
                <a:spcPts val="0"/>
              </a:spcBef>
              <a:spcAft>
                <a:spcPts val="0"/>
              </a:spcAft>
              <a:buFontTx/>
              <a:buNone/>
            </a:pPr>
            <a:r>
              <a:rPr lang="de-DE" dirty="0"/>
              <a:t>In </a:t>
            </a:r>
            <a:r>
              <a:rPr lang="de-DE" dirty="0" err="1"/>
              <a:t>our</a:t>
            </a:r>
            <a:r>
              <a:rPr lang="de-DE" dirty="0"/>
              <a:t> </a:t>
            </a:r>
            <a:r>
              <a:rPr lang="de-DE" dirty="0" err="1"/>
              <a:t>experiments</a:t>
            </a:r>
            <a:r>
              <a:rPr lang="de-DE" dirty="0"/>
              <a:t> </a:t>
            </a:r>
            <a:r>
              <a:rPr lang="de-DE" dirty="0" err="1"/>
              <a:t>we</a:t>
            </a:r>
            <a:r>
              <a:rPr lang="de-DE" dirty="0"/>
              <a:t> </a:t>
            </a:r>
            <a:r>
              <a:rPr lang="de-DE" dirty="0" err="1"/>
              <a:t>chose</a:t>
            </a:r>
            <a:r>
              <a:rPr lang="de-DE" dirty="0"/>
              <a:t> </a:t>
            </a:r>
            <a:r>
              <a:rPr lang="de-DE" dirty="0" err="1"/>
              <a:t>to</a:t>
            </a:r>
            <a:r>
              <a:rPr lang="de-DE" dirty="0"/>
              <a:t> </a:t>
            </a:r>
            <a:r>
              <a:rPr lang="de-DE" dirty="0" err="1"/>
              <a:t>avoid</a:t>
            </a:r>
            <a:r>
              <a:rPr lang="de-DE" dirty="0"/>
              <a:t> </a:t>
            </a:r>
            <a:r>
              <a:rPr lang="de-DE" dirty="0" err="1"/>
              <a:t>recursion</a:t>
            </a:r>
            <a:r>
              <a:rPr lang="de-DE" dirty="0"/>
              <a:t> and not </a:t>
            </a:r>
            <a:r>
              <a:rPr lang="de-DE" dirty="0" err="1"/>
              <a:t>remove</a:t>
            </a:r>
            <a:r>
              <a:rPr lang="de-DE" dirty="0"/>
              <a:t> </a:t>
            </a:r>
            <a:r>
              <a:rPr lang="de-DE" dirty="0" err="1"/>
              <a:t>elements</a:t>
            </a:r>
            <a:r>
              <a:rPr lang="de-DE" dirty="0"/>
              <a:t> </a:t>
            </a:r>
            <a:r>
              <a:rPr lang="de-DE" dirty="0" err="1"/>
              <a:t>from</a:t>
            </a:r>
            <a:r>
              <a:rPr lang="de-DE" dirty="0"/>
              <a:t> </a:t>
            </a:r>
            <a:r>
              <a:rPr lang="de-DE" dirty="0" err="1"/>
              <a:t>the</a:t>
            </a:r>
            <a:r>
              <a:rPr lang="de-DE" dirty="0"/>
              <a:t> open </a:t>
            </a:r>
            <a:r>
              <a:rPr lang="de-DE" dirty="0" err="1"/>
              <a:t>list</a:t>
            </a:r>
            <a:r>
              <a:rPr lang="de-DE" dirty="0"/>
              <a:t>. </a:t>
            </a:r>
            <a:r>
              <a:rPr lang="de-DE" dirty="0" err="1"/>
              <a:t>We</a:t>
            </a:r>
            <a:r>
              <a:rPr lang="de-DE" dirty="0"/>
              <a:t> </a:t>
            </a:r>
            <a:r>
              <a:rPr lang="de-DE" dirty="0" err="1"/>
              <a:t>have</a:t>
            </a:r>
            <a:r>
              <a:rPr lang="de-DE" dirty="0"/>
              <a:t> not </a:t>
            </a:r>
            <a:r>
              <a:rPr lang="de-DE" dirty="0" err="1"/>
              <a:t>verified</a:t>
            </a:r>
            <a:r>
              <a:rPr lang="de-DE" dirty="0"/>
              <a:t> </a:t>
            </a:r>
            <a:r>
              <a:rPr lang="de-DE" dirty="0" err="1"/>
              <a:t>this</a:t>
            </a:r>
            <a:r>
              <a:rPr lang="de-DE" dirty="0"/>
              <a:t> </a:t>
            </a:r>
            <a:r>
              <a:rPr lang="de-DE" dirty="0" err="1"/>
              <a:t>with</a:t>
            </a:r>
            <a:r>
              <a:rPr lang="de-DE" dirty="0"/>
              <a:t> </a:t>
            </a:r>
            <a:r>
              <a:rPr lang="de-DE" dirty="0" err="1"/>
              <a:t>experiments</a:t>
            </a:r>
            <a:r>
              <a:rPr lang="de-DE" dirty="0"/>
              <a:t> – </a:t>
            </a:r>
            <a:r>
              <a:rPr lang="de-DE" dirty="0" err="1"/>
              <a:t>mostly</a:t>
            </a:r>
            <a:r>
              <a:rPr lang="de-DE" dirty="0"/>
              <a:t> </a:t>
            </a:r>
            <a:r>
              <a:rPr lang="de-DE" dirty="0" err="1"/>
              <a:t>becuase</a:t>
            </a:r>
            <a:r>
              <a:rPr lang="de-DE" dirty="0"/>
              <a:t> </a:t>
            </a:r>
            <a:r>
              <a:rPr lang="de-DE" dirty="0" err="1"/>
              <a:t>these</a:t>
            </a:r>
            <a:r>
              <a:rPr lang="de-DE" dirty="0"/>
              <a:t> </a:t>
            </a:r>
            <a:r>
              <a:rPr lang="de-DE" dirty="0" err="1"/>
              <a:t>experiments</a:t>
            </a:r>
            <a:r>
              <a:rPr lang="de-DE" dirty="0"/>
              <a:t> </a:t>
            </a:r>
            <a:r>
              <a:rPr lang="de-DE" dirty="0" err="1"/>
              <a:t>would</a:t>
            </a:r>
            <a:r>
              <a:rPr lang="de-DE" dirty="0"/>
              <a:t> </a:t>
            </a:r>
            <a:r>
              <a:rPr lang="de-DE" dirty="0" err="1"/>
              <a:t>be</a:t>
            </a:r>
            <a:r>
              <a:rPr lang="de-DE" dirty="0"/>
              <a:t> redundant and not </a:t>
            </a:r>
            <a:r>
              <a:rPr lang="de-DE" dirty="0" err="1"/>
              <a:t>add</a:t>
            </a:r>
            <a:r>
              <a:rPr lang="de-DE" dirty="0"/>
              <a:t> </a:t>
            </a:r>
            <a:r>
              <a:rPr lang="de-DE" dirty="0" err="1"/>
              <a:t>much</a:t>
            </a:r>
            <a:r>
              <a:rPr lang="de-DE" dirty="0"/>
              <a:t> </a:t>
            </a:r>
            <a:r>
              <a:rPr lang="de-DE" dirty="0" err="1"/>
              <a:t>to</a:t>
            </a:r>
            <a:r>
              <a:rPr lang="de-DE" dirty="0"/>
              <a:t> </a:t>
            </a:r>
            <a:r>
              <a:rPr lang="de-DE" dirty="0" err="1"/>
              <a:t>the</a:t>
            </a:r>
            <a:r>
              <a:rPr lang="de-DE" dirty="0"/>
              <a:t> </a:t>
            </a:r>
            <a:r>
              <a:rPr lang="de-DE" dirty="0" err="1"/>
              <a:t>learning</a:t>
            </a:r>
            <a:r>
              <a:rPr lang="de-DE" dirty="0"/>
              <a:t> </a:t>
            </a:r>
            <a:r>
              <a:rPr lang="de-DE" dirty="0" err="1"/>
              <a:t>unit</a:t>
            </a:r>
            <a:r>
              <a:rPr lang="de-DE" dirty="0"/>
              <a:t>. </a:t>
            </a:r>
            <a:r>
              <a:rPr lang="de-DE" dirty="0" err="1"/>
              <a:t>If</a:t>
            </a:r>
            <a:r>
              <a:rPr lang="de-DE" dirty="0"/>
              <a:t> </a:t>
            </a:r>
            <a:r>
              <a:rPr lang="de-DE" dirty="0" err="1"/>
              <a:t>you</a:t>
            </a:r>
            <a:r>
              <a:rPr lang="de-DE" dirty="0"/>
              <a:t> </a:t>
            </a:r>
            <a:r>
              <a:rPr lang="de-DE" dirty="0" err="1"/>
              <a:t>are</a:t>
            </a:r>
            <a:r>
              <a:rPr lang="de-DE" dirty="0"/>
              <a:t> </a:t>
            </a:r>
            <a:r>
              <a:rPr lang="de-DE" dirty="0" err="1"/>
              <a:t>uncertain</a:t>
            </a:r>
            <a:r>
              <a:rPr lang="de-DE" dirty="0"/>
              <a:t> in </a:t>
            </a:r>
            <a:r>
              <a:rPr lang="de-DE" dirty="0" err="1"/>
              <a:t>your</a:t>
            </a:r>
            <a:r>
              <a:rPr lang="de-DE" dirty="0"/>
              <a:t> </a:t>
            </a:r>
            <a:r>
              <a:rPr lang="de-DE" dirty="0" err="1"/>
              <a:t>project</a:t>
            </a:r>
            <a:r>
              <a:rPr lang="de-DE" dirty="0"/>
              <a:t> </a:t>
            </a:r>
            <a:r>
              <a:rPr lang="de-DE" dirty="0" err="1"/>
              <a:t>it</a:t>
            </a:r>
            <a:r>
              <a:rPr lang="de-DE" dirty="0"/>
              <a:t> </a:t>
            </a:r>
            <a:r>
              <a:rPr lang="de-DE" dirty="0" err="1"/>
              <a:t>is</a:t>
            </a:r>
            <a:r>
              <a:rPr lang="de-DE" dirty="0"/>
              <a:t> </a:t>
            </a:r>
            <a:r>
              <a:rPr lang="de-DE" dirty="0" err="1"/>
              <a:t>absolutely</a:t>
            </a:r>
            <a:r>
              <a:rPr lang="de-DE" dirty="0"/>
              <a:t> viable </a:t>
            </a:r>
            <a:r>
              <a:rPr lang="de-DE" dirty="0" err="1"/>
              <a:t>to</a:t>
            </a:r>
            <a:r>
              <a:rPr lang="de-DE" dirty="0"/>
              <a:t> perform </a:t>
            </a:r>
            <a:r>
              <a:rPr lang="de-DE" dirty="0" err="1"/>
              <a:t>these</a:t>
            </a:r>
            <a:r>
              <a:rPr lang="de-DE" dirty="0"/>
              <a:t> </a:t>
            </a:r>
            <a:r>
              <a:rPr lang="de-DE" dirty="0" err="1"/>
              <a:t>experiments</a:t>
            </a:r>
            <a:r>
              <a:rPr lang="de-DE" dirty="0"/>
              <a:t>.</a:t>
            </a:r>
          </a:p>
        </p:txBody>
      </p:sp>
    </p:spTree>
    <p:extLst>
      <p:ext uri="{BB962C8B-B14F-4D97-AF65-F5344CB8AC3E}">
        <p14:creationId xmlns:p14="http://schemas.microsoft.com/office/powerpoint/2010/main" val="2349645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Looking at </a:t>
            </a:r>
            <a:r>
              <a:rPr lang="de-DE" dirty="0" err="1"/>
              <a:t>our</a:t>
            </a:r>
            <a:r>
              <a:rPr lang="de-DE" dirty="0"/>
              <a:t> </a:t>
            </a:r>
            <a:r>
              <a:rPr lang="de-DE" dirty="0" err="1"/>
              <a:t>main</a:t>
            </a:r>
            <a:r>
              <a:rPr lang="de-DE" dirty="0"/>
              <a:t> </a:t>
            </a:r>
            <a:r>
              <a:rPr lang="de-DE" dirty="0" err="1"/>
              <a:t>experiment</a:t>
            </a:r>
            <a:r>
              <a:rPr lang="de-DE" dirty="0"/>
              <a:t> </a:t>
            </a:r>
            <a:r>
              <a:rPr lang="de-DE" dirty="0" err="1"/>
              <a:t>it</a:t>
            </a:r>
            <a:r>
              <a:rPr lang="de-DE" dirty="0"/>
              <a:t> </a:t>
            </a:r>
            <a:r>
              <a:rPr lang="de-DE" dirty="0" err="1"/>
              <a:t>seems</a:t>
            </a:r>
            <a:r>
              <a:rPr lang="de-DE" dirty="0"/>
              <a:t> like DFS </a:t>
            </a:r>
            <a:r>
              <a:rPr lang="de-DE" dirty="0" err="1"/>
              <a:t>is</a:t>
            </a:r>
            <a:r>
              <a:rPr lang="de-DE" dirty="0"/>
              <a:t> </a:t>
            </a:r>
            <a:r>
              <a:rPr lang="de-DE" dirty="0" err="1"/>
              <a:t>our</a:t>
            </a:r>
            <a:r>
              <a:rPr lang="de-DE" dirty="0"/>
              <a:t> </a:t>
            </a:r>
            <a:r>
              <a:rPr lang="de-DE" dirty="0" err="1"/>
              <a:t>clear</a:t>
            </a:r>
            <a:r>
              <a:rPr lang="de-DE" dirty="0"/>
              <a:t> </a:t>
            </a:r>
            <a:r>
              <a:rPr lang="de-DE" dirty="0" err="1"/>
              <a:t>winner</a:t>
            </a:r>
            <a:r>
              <a:rPr lang="de-DE" dirty="0"/>
              <a:t>. </a:t>
            </a:r>
            <a:r>
              <a:rPr lang="de-DE" dirty="0" err="1"/>
              <a:t>We</a:t>
            </a:r>
            <a:r>
              <a:rPr lang="de-DE" dirty="0"/>
              <a:t> </a:t>
            </a:r>
            <a:r>
              <a:rPr lang="de-DE" dirty="0" err="1"/>
              <a:t>could</a:t>
            </a:r>
            <a:r>
              <a:rPr lang="de-DE" dirty="0"/>
              <a:t> </a:t>
            </a:r>
            <a:r>
              <a:rPr lang="de-DE" dirty="0" err="1"/>
              <a:t>call</a:t>
            </a:r>
            <a:r>
              <a:rPr lang="de-DE" dirty="0"/>
              <a:t> </a:t>
            </a:r>
            <a:r>
              <a:rPr lang="de-DE" dirty="0" err="1"/>
              <a:t>it</a:t>
            </a:r>
            <a:r>
              <a:rPr lang="de-DE" dirty="0"/>
              <a:t> </a:t>
            </a:r>
            <a:r>
              <a:rPr lang="de-DE" dirty="0" err="1"/>
              <a:t>quits</a:t>
            </a:r>
            <a:r>
              <a:rPr lang="de-DE" dirty="0"/>
              <a:t> </a:t>
            </a:r>
            <a:r>
              <a:rPr lang="de-DE" dirty="0" err="1"/>
              <a:t>here</a:t>
            </a:r>
            <a:r>
              <a:rPr lang="de-DE" dirty="0"/>
              <a:t> and </a:t>
            </a:r>
            <a:r>
              <a:rPr lang="de-DE" dirty="0" err="1"/>
              <a:t>declare</a:t>
            </a:r>
            <a:r>
              <a:rPr lang="de-DE" dirty="0"/>
              <a:t> </a:t>
            </a:r>
            <a:r>
              <a:rPr lang="de-DE" dirty="0" err="1"/>
              <a:t>this</a:t>
            </a:r>
            <a:r>
              <a:rPr lang="de-DE" dirty="0"/>
              <a:t> </a:t>
            </a:r>
            <a:r>
              <a:rPr lang="de-DE" dirty="0" err="1"/>
              <a:t>algorithm</a:t>
            </a:r>
            <a:r>
              <a:rPr lang="de-DE" dirty="0"/>
              <a:t> </a:t>
            </a:r>
            <a:r>
              <a:rPr lang="de-DE" dirty="0" err="1"/>
              <a:t>the</a:t>
            </a:r>
            <a:r>
              <a:rPr lang="de-DE" dirty="0"/>
              <a:t> </a:t>
            </a:r>
            <a:r>
              <a:rPr lang="de-DE" dirty="0" err="1"/>
              <a:t>winner</a:t>
            </a:r>
            <a:r>
              <a:rPr lang="de-DE" dirty="0"/>
              <a:t>.</a:t>
            </a:r>
          </a:p>
          <a:p>
            <a:pPr marL="0" lvl="0" indent="0" algn="l" rtl="0">
              <a:spcBef>
                <a:spcPts val="0"/>
              </a:spcBef>
              <a:spcAft>
                <a:spcPts val="0"/>
              </a:spcAft>
              <a:buNone/>
            </a:pPr>
            <a:r>
              <a:rPr lang="de-DE" dirty="0"/>
              <a:t>But </a:t>
            </a:r>
            <a:r>
              <a:rPr lang="de-DE" dirty="0" err="1"/>
              <a:t>how</a:t>
            </a:r>
            <a:r>
              <a:rPr lang="de-DE" dirty="0"/>
              <a:t> </a:t>
            </a:r>
            <a:r>
              <a:rPr lang="de-DE" dirty="0" err="1"/>
              <a:t>certain</a:t>
            </a:r>
            <a:r>
              <a:rPr lang="de-DE" dirty="0"/>
              <a:t> </a:t>
            </a:r>
            <a:r>
              <a:rPr lang="de-DE" dirty="0" err="1"/>
              <a:t>are</a:t>
            </a:r>
            <a:r>
              <a:rPr lang="de-DE" dirty="0"/>
              <a:t> </a:t>
            </a:r>
            <a:r>
              <a:rPr lang="de-DE" dirty="0" err="1"/>
              <a:t>we</a:t>
            </a:r>
            <a:r>
              <a:rPr lang="de-DE" dirty="0"/>
              <a:t> </a:t>
            </a:r>
            <a:r>
              <a:rPr lang="de-DE" dirty="0" err="1"/>
              <a:t>that</a:t>
            </a:r>
            <a:r>
              <a:rPr lang="de-DE" dirty="0"/>
              <a:t> </a:t>
            </a:r>
            <a:r>
              <a:rPr lang="de-DE" dirty="0" err="1"/>
              <a:t>we</a:t>
            </a:r>
            <a:r>
              <a:rPr lang="de-DE" dirty="0"/>
              <a:t> </a:t>
            </a:r>
            <a:r>
              <a:rPr lang="de-DE" dirty="0" err="1"/>
              <a:t>are</a:t>
            </a:r>
            <a:r>
              <a:rPr lang="de-DE" dirty="0"/>
              <a:t> </a:t>
            </a:r>
            <a:r>
              <a:rPr lang="de-DE" dirty="0" err="1"/>
              <a:t>finished</a:t>
            </a:r>
            <a:r>
              <a:rPr lang="de-DE" dirty="0"/>
              <a:t>? </a:t>
            </a:r>
            <a:r>
              <a:rPr lang="de-DE" dirty="0" err="1"/>
              <a:t>Is</a:t>
            </a:r>
            <a:r>
              <a:rPr lang="de-DE" dirty="0"/>
              <a:t> </a:t>
            </a:r>
            <a:r>
              <a:rPr lang="de-DE" dirty="0" err="1"/>
              <a:t>there</a:t>
            </a:r>
            <a:r>
              <a:rPr lang="de-DE" dirty="0"/>
              <a:t> </a:t>
            </a:r>
            <a:r>
              <a:rPr lang="de-DE" dirty="0" err="1"/>
              <a:t>maybe</a:t>
            </a:r>
            <a:r>
              <a:rPr lang="de-DE" dirty="0"/>
              <a:t> </a:t>
            </a:r>
            <a:r>
              <a:rPr lang="de-DE" dirty="0" err="1"/>
              <a:t>something</a:t>
            </a:r>
            <a:r>
              <a:rPr lang="de-DE" dirty="0"/>
              <a:t> </a:t>
            </a:r>
            <a:r>
              <a:rPr lang="de-DE" dirty="0" err="1"/>
              <a:t>we</a:t>
            </a:r>
            <a:r>
              <a:rPr lang="de-DE" dirty="0"/>
              <a:t> </a:t>
            </a:r>
            <a:r>
              <a:rPr lang="de-DE" dirty="0" err="1"/>
              <a:t>didn‘t</a:t>
            </a:r>
            <a:r>
              <a:rPr lang="de-DE" dirty="0"/>
              <a:t> </a:t>
            </a:r>
            <a:r>
              <a:rPr lang="de-DE" dirty="0" err="1"/>
              <a:t>test</a:t>
            </a:r>
            <a:r>
              <a:rPr lang="de-DE" dirty="0"/>
              <a:t>? </a:t>
            </a:r>
            <a:r>
              <a:rPr lang="de-DE" dirty="0" err="1"/>
              <a:t>Or</a:t>
            </a:r>
            <a:r>
              <a:rPr lang="de-DE" dirty="0"/>
              <a:t> </a:t>
            </a:r>
            <a:r>
              <a:rPr lang="de-DE" dirty="0" err="1"/>
              <a:t>something</a:t>
            </a:r>
            <a:r>
              <a:rPr lang="de-DE" dirty="0"/>
              <a:t> </a:t>
            </a:r>
            <a:r>
              <a:rPr lang="de-DE" dirty="0" err="1"/>
              <a:t>we</a:t>
            </a:r>
            <a:r>
              <a:rPr lang="de-DE" dirty="0"/>
              <a:t> </a:t>
            </a:r>
            <a:r>
              <a:rPr lang="de-DE" dirty="0" err="1"/>
              <a:t>could</a:t>
            </a:r>
            <a:r>
              <a:rPr lang="de-DE" dirty="0"/>
              <a:t> do </a:t>
            </a:r>
            <a:r>
              <a:rPr lang="de-DE" dirty="0" err="1"/>
              <a:t>to</a:t>
            </a:r>
            <a:r>
              <a:rPr lang="de-DE" dirty="0"/>
              <a:t> </a:t>
            </a:r>
            <a:r>
              <a:rPr lang="de-DE" dirty="0" err="1"/>
              <a:t>squeeze</a:t>
            </a:r>
            <a:r>
              <a:rPr lang="de-DE" dirty="0"/>
              <a:t> out </a:t>
            </a:r>
            <a:r>
              <a:rPr lang="de-DE" dirty="0" err="1"/>
              <a:t>even</a:t>
            </a:r>
            <a:r>
              <a:rPr lang="de-DE" dirty="0"/>
              <a:t> </a:t>
            </a:r>
            <a:r>
              <a:rPr lang="de-DE" dirty="0" err="1"/>
              <a:t>more</a:t>
            </a:r>
            <a:r>
              <a:rPr lang="de-DE" dirty="0"/>
              <a:t> </a:t>
            </a:r>
            <a:r>
              <a:rPr lang="de-DE" dirty="0" err="1"/>
              <a:t>speed</a:t>
            </a:r>
            <a:r>
              <a:rPr lang="de-DE" dirty="0"/>
              <a:t>?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This </a:t>
            </a:r>
            <a:r>
              <a:rPr lang="de-DE" dirty="0" err="1"/>
              <a:t>slide</a:t>
            </a:r>
            <a:r>
              <a:rPr lang="de-DE" dirty="0"/>
              <a:t> </a:t>
            </a:r>
            <a:r>
              <a:rPr lang="de-DE" dirty="0" err="1"/>
              <a:t>is</a:t>
            </a:r>
            <a:r>
              <a:rPr lang="de-DE" dirty="0"/>
              <a:t> </a:t>
            </a:r>
            <a:r>
              <a:rPr lang="de-DE" dirty="0" err="1"/>
              <a:t>designed</a:t>
            </a:r>
            <a:r>
              <a:rPr lang="de-DE" dirty="0"/>
              <a:t> </a:t>
            </a:r>
            <a:r>
              <a:rPr lang="de-DE" dirty="0" err="1"/>
              <a:t>to</a:t>
            </a:r>
            <a:r>
              <a:rPr lang="de-DE" dirty="0"/>
              <a:t> </a:t>
            </a:r>
            <a:r>
              <a:rPr lang="de-DE" dirty="0" err="1"/>
              <a:t>make</a:t>
            </a:r>
            <a:r>
              <a:rPr lang="de-DE" dirty="0"/>
              <a:t> </a:t>
            </a:r>
            <a:r>
              <a:rPr lang="de-DE" dirty="0" err="1"/>
              <a:t>you</a:t>
            </a:r>
            <a:r>
              <a:rPr lang="de-DE" dirty="0"/>
              <a:t> paranoid </a:t>
            </a:r>
            <a:r>
              <a:rPr lang="de-DE" dirty="0" err="1"/>
              <a:t>because</a:t>
            </a:r>
            <a:r>
              <a:rPr lang="de-DE" dirty="0"/>
              <a:t> </a:t>
            </a:r>
            <a:r>
              <a:rPr lang="de-DE" dirty="0" err="1"/>
              <a:t>you</a:t>
            </a:r>
            <a:r>
              <a:rPr lang="de-DE" dirty="0"/>
              <a:t> </a:t>
            </a:r>
            <a:r>
              <a:rPr lang="de-DE" dirty="0" err="1"/>
              <a:t>should</a:t>
            </a:r>
            <a:r>
              <a:rPr lang="de-DE" dirty="0"/>
              <a:t> </a:t>
            </a:r>
            <a:r>
              <a:rPr lang="de-DE" dirty="0" err="1"/>
              <a:t>always</a:t>
            </a:r>
            <a:r>
              <a:rPr lang="de-DE" dirty="0"/>
              <a:t> </a:t>
            </a:r>
            <a:r>
              <a:rPr lang="de-DE" dirty="0" err="1"/>
              <a:t>be</a:t>
            </a:r>
            <a:r>
              <a:rPr lang="de-DE" dirty="0"/>
              <a:t>. </a:t>
            </a:r>
            <a:r>
              <a:rPr lang="de-DE" dirty="0" err="1"/>
              <a:t>Usually</a:t>
            </a:r>
            <a:r>
              <a:rPr lang="de-DE" dirty="0"/>
              <a:t> </a:t>
            </a:r>
            <a:r>
              <a:rPr lang="de-DE" dirty="0" err="1"/>
              <a:t>your</a:t>
            </a:r>
            <a:r>
              <a:rPr lang="de-DE" dirty="0"/>
              <a:t> </a:t>
            </a:r>
            <a:r>
              <a:rPr lang="de-DE" dirty="0" err="1"/>
              <a:t>job</a:t>
            </a:r>
            <a:r>
              <a:rPr lang="de-DE" dirty="0"/>
              <a:t> </a:t>
            </a:r>
            <a:r>
              <a:rPr lang="de-DE" dirty="0" err="1"/>
              <a:t>only</a:t>
            </a:r>
            <a:r>
              <a:rPr lang="de-DE" dirty="0"/>
              <a:t> </a:t>
            </a:r>
            <a:r>
              <a:rPr lang="de-DE" dirty="0" err="1"/>
              <a:t>starts</a:t>
            </a:r>
            <a:r>
              <a:rPr lang="de-DE" dirty="0"/>
              <a:t> after </a:t>
            </a:r>
            <a:r>
              <a:rPr lang="de-DE" dirty="0" err="1"/>
              <a:t>testing</a:t>
            </a:r>
            <a:r>
              <a:rPr lang="de-DE" dirty="0"/>
              <a:t> </a:t>
            </a:r>
            <a:r>
              <a:rPr lang="de-DE" dirty="0" err="1"/>
              <a:t>the</a:t>
            </a:r>
            <a:r>
              <a:rPr lang="de-DE" dirty="0"/>
              <a:t> </a:t>
            </a:r>
            <a:r>
              <a:rPr lang="de-DE" dirty="0" err="1"/>
              <a:t>obvious</a:t>
            </a:r>
            <a:r>
              <a:rPr lang="de-DE" dirty="0"/>
              <a:t> </a:t>
            </a:r>
            <a:r>
              <a:rPr lang="de-DE" dirty="0" err="1"/>
              <a:t>candidates</a:t>
            </a:r>
            <a:r>
              <a:rPr lang="de-DE" dirty="0"/>
              <a:t> </a:t>
            </a:r>
            <a:r>
              <a:rPr lang="de-DE" dirty="0" err="1"/>
              <a:t>as</a:t>
            </a:r>
            <a:r>
              <a:rPr lang="de-DE" dirty="0"/>
              <a:t> </a:t>
            </a:r>
            <a:r>
              <a:rPr lang="de-DE" dirty="0" err="1"/>
              <a:t>that</a:t>
            </a:r>
            <a:r>
              <a:rPr lang="de-DE" dirty="0"/>
              <a:t> </a:t>
            </a:r>
            <a:r>
              <a:rPr lang="de-DE" dirty="0" err="1"/>
              <a:t>is</a:t>
            </a:r>
            <a:r>
              <a:rPr lang="de-DE" dirty="0"/>
              <a:t> </a:t>
            </a:r>
            <a:r>
              <a:rPr lang="de-DE" dirty="0" err="1"/>
              <a:t>the</a:t>
            </a:r>
            <a:r>
              <a:rPr lang="de-DE" dirty="0"/>
              <a:t> </a:t>
            </a:r>
            <a:r>
              <a:rPr lang="de-DE" dirty="0" err="1"/>
              <a:t>point</a:t>
            </a:r>
            <a:r>
              <a:rPr lang="de-DE" dirty="0"/>
              <a:t> </a:t>
            </a:r>
            <a:r>
              <a:rPr lang="de-DE" dirty="0" err="1"/>
              <a:t>where</a:t>
            </a:r>
            <a:r>
              <a:rPr lang="de-DE" dirty="0"/>
              <a:t> </a:t>
            </a:r>
            <a:r>
              <a:rPr lang="de-DE" dirty="0" err="1"/>
              <a:t>you</a:t>
            </a:r>
            <a:r>
              <a:rPr lang="de-DE" dirty="0"/>
              <a:t> </a:t>
            </a:r>
            <a:r>
              <a:rPr lang="de-DE" dirty="0" err="1"/>
              <a:t>start</a:t>
            </a:r>
            <a:r>
              <a:rPr lang="de-DE" dirty="0"/>
              <a:t> </a:t>
            </a:r>
            <a:r>
              <a:rPr lang="de-DE" dirty="0" err="1"/>
              <a:t>thinking</a:t>
            </a:r>
            <a:r>
              <a:rPr lang="de-DE" dirty="0"/>
              <a:t> </a:t>
            </a:r>
            <a:r>
              <a:rPr lang="de-DE" dirty="0" err="1"/>
              <a:t>about</a:t>
            </a:r>
            <a:r>
              <a:rPr lang="de-DE" dirty="0"/>
              <a:t> </a:t>
            </a:r>
            <a:r>
              <a:rPr lang="de-DE" dirty="0" err="1"/>
              <a:t>custom</a:t>
            </a:r>
            <a:r>
              <a:rPr lang="de-DE" dirty="0"/>
              <a:t> </a:t>
            </a:r>
            <a:r>
              <a:rPr lang="de-DE" dirty="0" err="1"/>
              <a:t>algorithms</a:t>
            </a:r>
            <a:r>
              <a:rPr lang="de-DE" dirty="0"/>
              <a:t> </a:t>
            </a:r>
            <a:r>
              <a:rPr lang="de-DE" dirty="0" err="1"/>
              <a:t>or</a:t>
            </a:r>
            <a:r>
              <a:rPr lang="de-DE" dirty="0"/>
              <a:t> problem-</a:t>
            </a:r>
            <a:r>
              <a:rPr lang="de-DE" dirty="0" err="1"/>
              <a:t>specific</a:t>
            </a:r>
            <a:r>
              <a:rPr lang="de-DE" dirty="0"/>
              <a:t> </a:t>
            </a:r>
            <a:r>
              <a:rPr lang="de-DE" dirty="0" err="1"/>
              <a:t>optimizations</a:t>
            </a:r>
            <a:r>
              <a:rPr lang="de-DE" dirty="0"/>
              <a:t>. </a:t>
            </a:r>
            <a:endParaRPr dirty="0"/>
          </a:p>
        </p:txBody>
      </p:sp>
    </p:spTree>
    <p:extLst>
      <p:ext uri="{BB962C8B-B14F-4D97-AF65-F5344CB8AC3E}">
        <p14:creationId xmlns:p14="http://schemas.microsoft.com/office/powerpoint/2010/main" val="1675895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6813E44-2D3B-AF27-0E41-437B47B524A3}"/>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78B81D8E-A336-891B-0775-79CCE9B495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20CEA68D-9B35-130E-0609-720A745C3E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Looking back at an </a:t>
            </a:r>
            <a:r>
              <a:rPr lang="de-DE" dirty="0" err="1"/>
              <a:t>earlier</a:t>
            </a:r>
            <a:r>
              <a:rPr lang="de-DE" dirty="0"/>
              <a:t> </a:t>
            </a:r>
            <a:r>
              <a:rPr lang="de-DE" dirty="0" err="1"/>
              <a:t>slide</a:t>
            </a:r>
            <a:r>
              <a:rPr lang="de-DE" dirty="0"/>
              <a:t>, </a:t>
            </a:r>
            <a:r>
              <a:rPr lang="de-DE" dirty="0" err="1"/>
              <a:t>we</a:t>
            </a:r>
            <a:r>
              <a:rPr lang="de-DE" dirty="0"/>
              <a:t> </a:t>
            </a:r>
            <a:r>
              <a:rPr lang="de-DE" dirty="0" err="1"/>
              <a:t>can</a:t>
            </a:r>
            <a:r>
              <a:rPr lang="de-DE" dirty="0"/>
              <a:t> </a:t>
            </a:r>
            <a:r>
              <a:rPr lang="de-DE" dirty="0" err="1"/>
              <a:t>actually</a:t>
            </a:r>
            <a:r>
              <a:rPr lang="de-DE" dirty="0"/>
              <a:t> </a:t>
            </a:r>
            <a:r>
              <a:rPr lang="de-DE" dirty="0" err="1"/>
              <a:t>see</a:t>
            </a:r>
            <a:r>
              <a:rPr lang="de-DE" dirty="0"/>
              <a:t> </a:t>
            </a:r>
            <a:r>
              <a:rPr lang="de-DE" dirty="0" err="1"/>
              <a:t>several</a:t>
            </a:r>
            <a:r>
              <a:rPr lang="de-DE" dirty="0"/>
              <a:t> </a:t>
            </a:r>
            <a:r>
              <a:rPr lang="de-DE" dirty="0" err="1"/>
              <a:t>assumptions</a:t>
            </a:r>
            <a:r>
              <a:rPr lang="de-DE" dirty="0"/>
              <a:t> </a:t>
            </a:r>
            <a:r>
              <a:rPr lang="de-DE" dirty="0" err="1"/>
              <a:t>that</a:t>
            </a:r>
            <a:r>
              <a:rPr lang="de-DE" dirty="0"/>
              <a:t> </a:t>
            </a:r>
            <a:r>
              <a:rPr lang="de-DE" dirty="0" err="1"/>
              <a:t>we</a:t>
            </a:r>
            <a:r>
              <a:rPr lang="de-DE" dirty="0"/>
              <a:t> </a:t>
            </a:r>
            <a:r>
              <a:rPr lang="de-DE" dirty="0" err="1"/>
              <a:t>could</a:t>
            </a:r>
            <a:r>
              <a:rPr lang="de-DE" dirty="0"/>
              <a:t> </a:t>
            </a:r>
            <a:r>
              <a:rPr lang="de-DE" dirty="0" err="1"/>
              <a:t>potentially</a:t>
            </a:r>
            <a:r>
              <a:rPr lang="de-DE" dirty="0"/>
              <a:t> </a:t>
            </a:r>
            <a:r>
              <a:rPr lang="de-DE" dirty="0" err="1"/>
              <a:t>challenge</a:t>
            </a:r>
            <a:r>
              <a:rPr lang="de-DE" dirty="0"/>
              <a:t>. </a:t>
            </a:r>
            <a:r>
              <a:rPr lang="de-DE" dirty="0" err="1"/>
              <a:t>We‘ll</a:t>
            </a:r>
            <a:r>
              <a:rPr lang="de-DE" dirty="0"/>
              <a:t> </a:t>
            </a:r>
            <a:r>
              <a:rPr lang="de-DE" dirty="0" err="1"/>
              <a:t>go</a:t>
            </a:r>
            <a:r>
              <a:rPr lang="de-DE" dirty="0"/>
              <a:t> </a:t>
            </a:r>
            <a:r>
              <a:rPr lang="de-DE" dirty="0" err="1"/>
              <a:t>through</a:t>
            </a:r>
            <a:r>
              <a:rPr lang="de-DE" dirty="0"/>
              <a:t> </a:t>
            </a:r>
            <a:r>
              <a:rPr lang="de-DE" dirty="0" err="1"/>
              <a:t>them</a:t>
            </a:r>
            <a:r>
              <a:rPr lang="de-DE" dirty="0"/>
              <a:t> in </a:t>
            </a:r>
            <a:r>
              <a:rPr lang="de-DE" dirty="0" err="1"/>
              <a:t>the</a:t>
            </a:r>
            <a:r>
              <a:rPr lang="de-DE" dirty="0"/>
              <a:t> </a:t>
            </a:r>
            <a:r>
              <a:rPr lang="de-DE" dirty="0" err="1"/>
              <a:t>next</a:t>
            </a:r>
            <a:r>
              <a:rPr lang="de-DE" dirty="0"/>
              <a:t> </a:t>
            </a:r>
            <a:r>
              <a:rPr lang="de-DE" dirty="0" err="1"/>
              <a:t>slides</a:t>
            </a:r>
            <a:r>
              <a:rPr lang="de-DE" dirty="0"/>
              <a:t>.</a:t>
            </a:r>
            <a:endParaRPr lang="en-US" dirty="0"/>
          </a:p>
        </p:txBody>
      </p:sp>
    </p:spTree>
    <p:extLst>
      <p:ext uri="{BB962C8B-B14F-4D97-AF65-F5344CB8AC3E}">
        <p14:creationId xmlns:p14="http://schemas.microsoft.com/office/powerpoint/2010/main" val="561533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3E7A375-342A-120B-59B8-61673701ED50}"/>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EC81B6F8-890C-1C88-5CBD-4B5901C5F2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1C6B5EBA-60E0-580C-238A-BD8406F570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There</a:t>
            </a:r>
            <a:r>
              <a:rPr lang="de-DE" dirty="0"/>
              <a:t> </a:t>
            </a:r>
            <a:r>
              <a:rPr lang="de-DE" dirty="0" err="1"/>
              <a:t>are</a:t>
            </a:r>
            <a:r>
              <a:rPr lang="de-DE" dirty="0"/>
              <a:t> </a:t>
            </a:r>
            <a:r>
              <a:rPr lang="de-DE" dirty="0" err="1"/>
              <a:t>several</a:t>
            </a:r>
            <a:r>
              <a:rPr lang="de-DE" dirty="0"/>
              <a:t> </a:t>
            </a:r>
            <a:r>
              <a:rPr lang="de-DE" dirty="0" err="1"/>
              <a:t>basic</a:t>
            </a:r>
            <a:r>
              <a:rPr lang="de-DE" dirty="0"/>
              <a:t> </a:t>
            </a:r>
            <a:r>
              <a:rPr lang="de-DE" dirty="0" err="1"/>
              <a:t>algorithms</a:t>
            </a:r>
            <a:r>
              <a:rPr lang="de-DE" dirty="0"/>
              <a:t> </a:t>
            </a:r>
            <a:r>
              <a:rPr lang="de-DE" dirty="0" err="1"/>
              <a:t>we</a:t>
            </a:r>
            <a:r>
              <a:rPr lang="de-DE" dirty="0"/>
              <a:t> </a:t>
            </a:r>
            <a:r>
              <a:rPr lang="de-DE" dirty="0" err="1"/>
              <a:t>have</a:t>
            </a:r>
            <a:r>
              <a:rPr lang="de-DE" dirty="0"/>
              <a:t> not </a:t>
            </a:r>
            <a:r>
              <a:rPr lang="de-DE" dirty="0" err="1"/>
              <a:t>implemented</a:t>
            </a:r>
            <a:r>
              <a:rPr lang="de-DE" dirty="0"/>
              <a:t> </a:t>
            </a:r>
            <a:r>
              <a:rPr lang="de-DE" dirty="0" err="1"/>
              <a:t>for</a:t>
            </a:r>
            <a:r>
              <a:rPr lang="de-DE" dirty="0"/>
              <a:t> </a:t>
            </a:r>
            <a:r>
              <a:rPr lang="de-DE" dirty="0" err="1"/>
              <a:t>this</a:t>
            </a:r>
            <a:r>
              <a:rPr lang="de-DE" dirty="0"/>
              <a:t> </a:t>
            </a:r>
            <a:r>
              <a:rPr lang="de-DE" dirty="0" err="1"/>
              <a:t>experiment</a:t>
            </a:r>
            <a:r>
              <a:rPr lang="de-DE" dirty="0"/>
              <a:t>. </a:t>
            </a:r>
            <a:r>
              <a:rPr lang="de-DE" dirty="0" err="1"/>
              <a:t>If</a:t>
            </a:r>
            <a:r>
              <a:rPr lang="de-DE" dirty="0"/>
              <a:t> </a:t>
            </a:r>
            <a:r>
              <a:rPr lang="de-DE" dirty="0" err="1"/>
              <a:t>this</a:t>
            </a:r>
            <a:r>
              <a:rPr lang="de-DE" dirty="0"/>
              <a:t> was a </a:t>
            </a:r>
            <a:r>
              <a:rPr lang="de-DE" dirty="0" err="1"/>
              <a:t>serious</a:t>
            </a:r>
            <a:r>
              <a:rPr lang="de-DE" dirty="0"/>
              <a:t> </a:t>
            </a:r>
            <a:r>
              <a:rPr lang="de-DE" dirty="0" err="1"/>
              <a:t>project</a:t>
            </a:r>
            <a:r>
              <a:rPr lang="de-DE" dirty="0"/>
              <a:t> </a:t>
            </a:r>
            <a:r>
              <a:rPr lang="de-DE" dirty="0" err="1"/>
              <a:t>we</a:t>
            </a:r>
            <a:r>
              <a:rPr lang="de-DE" dirty="0"/>
              <a:t> </a:t>
            </a:r>
            <a:r>
              <a:rPr lang="de-DE" dirty="0" err="1"/>
              <a:t>would</a:t>
            </a:r>
            <a:r>
              <a:rPr lang="de-DE" dirty="0"/>
              <a:t> </a:t>
            </a:r>
            <a:r>
              <a:rPr lang="de-DE" dirty="0" err="1"/>
              <a:t>have</a:t>
            </a:r>
            <a:r>
              <a:rPr lang="de-DE" dirty="0"/>
              <a:t> </a:t>
            </a:r>
            <a:r>
              <a:rPr lang="de-DE" dirty="0" err="1"/>
              <a:t>likely</a:t>
            </a:r>
            <a:r>
              <a:rPr lang="de-DE" dirty="0"/>
              <a:t> at least </a:t>
            </a:r>
            <a:r>
              <a:rPr lang="de-DE" dirty="0" err="1"/>
              <a:t>tried</a:t>
            </a:r>
            <a:r>
              <a:rPr lang="de-DE" dirty="0"/>
              <a:t> Bi-</a:t>
            </a:r>
            <a:r>
              <a:rPr lang="de-DE" dirty="0" err="1"/>
              <a:t>directional</a:t>
            </a:r>
            <a:r>
              <a:rPr lang="de-DE" dirty="0"/>
              <a:t> </a:t>
            </a:r>
            <a:r>
              <a:rPr lang="de-DE" dirty="0" err="1"/>
              <a:t>search</a:t>
            </a:r>
            <a:r>
              <a:rPr lang="de-DE" dirty="0"/>
              <a:t>.</a:t>
            </a:r>
            <a:br>
              <a:rPr lang="de-DE" dirty="0"/>
            </a:br>
            <a:r>
              <a:rPr lang="de-DE" dirty="0"/>
              <a:t>Depth limited </a:t>
            </a:r>
            <a:r>
              <a:rPr lang="de-DE" dirty="0" err="1"/>
              <a:t>search</a:t>
            </a:r>
            <a:r>
              <a:rPr lang="de-DE" dirty="0"/>
              <a:t> </a:t>
            </a:r>
            <a:r>
              <a:rPr lang="de-DE" dirty="0" err="1"/>
              <a:t>really</a:t>
            </a:r>
            <a:r>
              <a:rPr lang="de-DE" dirty="0"/>
              <a:t> </a:t>
            </a:r>
            <a:r>
              <a:rPr lang="de-DE" dirty="0" err="1"/>
              <a:t>is</a:t>
            </a:r>
            <a:r>
              <a:rPr lang="de-DE" dirty="0"/>
              <a:t> </a:t>
            </a:r>
            <a:r>
              <a:rPr lang="de-DE" dirty="0" err="1"/>
              <a:t>only</a:t>
            </a:r>
            <a:r>
              <a:rPr lang="de-DE" dirty="0"/>
              <a:t> </a:t>
            </a:r>
            <a:r>
              <a:rPr lang="de-DE" dirty="0" err="1"/>
              <a:t>useful</a:t>
            </a:r>
            <a:r>
              <a:rPr lang="de-DE" dirty="0"/>
              <a:t> </a:t>
            </a:r>
            <a:r>
              <a:rPr lang="de-DE" dirty="0" err="1"/>
              <a:t>if</a:t>
            </a:r>
            <a:r>
              <a:rPr lang="de-DE" dirty="0"/>
              <a:t> </a:t>
            </a:r>
            <a:r>
              <a:rPr lang="de-DE" dirty="0" err="1"/>
              <a:t>we</a:t>
            </a:r>
            <a:r>
              <a:rPr lang="de-DE" dirty="0"/>
              <a:t> </a:t>
            </a:r>
            <a:r>
              <a:rPr lang="de-DE" dirty="0" err="1"/>
              <a:t>can</a:t>
            </a:r>
            <a:r>
              <a:rPr lang="de-DE" dirty="0"/>
              <a:t> </a:t>
            </a:r>
            <a:r>
              <a:rPr lang="de-DE" dirty="0" err="1"/>
              <a:t>determine</a:t>
            </a:r>
            <a:r>
              <a:rPr lang="de-DE" dirty="0"/>
              <a:t> a maximum </a:t>
            </a:r>
            <a:r>
              <a:rPr lang="de-DE" dirty="0" err="1"/>
              <a:t>search</a:t>
            </a:r>
            <a:r>
              <a:rPr lang="de-DE" dirty="0"/>
              <a:t> </a:t>
            </a:r>
            <a:r>
              <a:rPr lang="de-DE" dirty="0" err="1"/>
              <a:t>depth</a:t>
            </a:r>
            <a:r>
              <a:rPr lang="de-DE" dirty="0"/>
              <a:t>. </a:t>
            </a:r>
            <a:r>
              <a:rPr lang="de-DE" dirty="0" err="1"/>
              <a:t>Considering</a:t>
            </a:r>
            <a:r>
              <a:rPr lang="de-DE" dirty="0"/>
              <a:t> DFS was </a:t>
            </a:r>
            <a:r>
              <a:rPr lang="de-DE" dirty="0" err="1"/>
              <a:t>more</a:t>
            </a:r>
            <a:r>
              <a:rPr lang="de-DE" dirty="0"/>
              <a:t> </a:t>
            </a:r>
            <a:r>
              <a:rPr lang="de-DE" dirty="0" err="1"/>
              <a:t>efficient</a:t>
            </a:r>
            <a:r>
              <a:rPr lang="de-DE" dirty="0"/>
              <a:t> </a:t>
            </a:r>
            <a:r>
              <a:rPr lang="de-DE" dirty="0" err="1"/>
              <a:t>than</a:t>
            </a:r>
            <a:r>
              <a:rPr lang="de-DE" dirty="0"/>
              <a:t> BFS in </a:t>
            </a:r>
            <a:r>
              <a:rPr lang="de-DE" dirty="0" err="1"/>
              <a:t>our</a:t>
            </a:r>
            <a:r>
              <a:rPr lang="de-DE" dirty="0"/>
              <a:t> </a:t>
            </a:r>
            <a:r>
              <a:rPr lang="de-DE" dirty="0" err="1"/>
              <a:t>experiment</a:t>
            </a:r>
            <a:r>
              <a:rPr lang="de-DE" dirty="0"/>
              <a:t> a </a:t>
            </a:r>
            <a:r>
              <a:rPr lang="de-DE" dirty="0" err="1"/>
              <a:t>too</a:t>
            </a:r>
            <a:r>
              <a:rPr lang="de-DE" dirty="0"/>
              <a:t> </a:t>
            </a:r>
            <a:r>
              <a:rPr lang="de-DE" dirty="0" err="1"/>
              <a:t>deep</a:t>
            </a:r>
            <a:r>
              <a:rPr lang="de-DE" dirty="0"/>
              <a:t> </a:t>
            </a:r>
            <a:r>
              <a:rPr lang="de-DE" dirty="0" err="1"/>
              <a:t>search</a:t>
            </a:r>
            <a:r>
              <a:rPr lang="de-DE" dirty="0"/>
              <a:t> </a:t>
            </a:r>
            <a:r>
              <a:rPr lang="de-DE" dirty="0" err="1"/>
              <a:t>depth</a:t>
            </a:r>
            <a:r>
              <a:rPr lang="de-DE" dirty="0"/>
              <a:t> </a:t>
            </a:r>
            <a:r>
              <a:rPr lang="de-DE" dirty="0" err="1"/>
              <a:t>is</a:t>
            </a:r>
            <a:r>
              <a:rPr lang="de-DE" dirty="0"/>
              <a:t> </a:t>
            </a:r>
            <a:r>
              <a:rPr lang="de-DE" dirty="0" err="1"/>
              <a:t>unlikely</a:t>
            </a:r>
            <a:r>
              <a:rPr lang="de-DE" dirty="0"/>
              <a:t> </a:t>
            </a:r>
            <a:r>
              <a:rPr lang="de-DE" dirty="0" err="1"/>
              <a:t>to</a:t>
            </a:r>
            <a:r>
              <a:rPr lang="de-DE" dirty="0"/>
              <a:t> </a:t>
            </a:r>
            <a:r>
              <a:rPr lang="de-DE" dirty="0" err="1"/>
              <a:t>be</a:t>
            </a:r>
            <a:r>
              <a:rPr lang="de-DE" dirty="0"/>
              <a:t> an </a:t>
            </a:r>
            <a:r>
              <a:rPr lang="de-DE" dirty="0" err="1"/>
              <a:t>issue</a:t>
            </a:r>
            <a:r>
              <a:rPr lang="de-DE" dirty="0"/>
              <a:t>. This also </a:t>
            </a:r>
            <a:r>
              <a:rPr lang="de-DE" dirty="0" err="1"/>
              <a:t>impacts</a:t>
            </a:r>
            <a:r>
              <a:rPr lang="de-DE" dirty="0"/>
              <a:t> </a:t>
            </a:r>
            <a:r>
              <a:rPr lang="de-DE" dirty="0" err="1"/>
              <a:t>the</a:t>
            </a:r>
            <a:r>
              <a:rPr lang="de-DE" dirty="0"/>
              <a:t> </a:t>
            </a:r>
            <a:r>
              <a:rPr lang="de-DE" dirty="0" err="1"/>
              <a:t>usefulness</a:t>
            </a:r>
            <a:r>
              <a:rPr lang="de-DE" dirty="0"/>
              <a:t> </a:t>
            </a:r>
            <a:r>
              <a:rPr lang="de-DE" dirty="0" err="1"/>
              <a:t>of</a:t>
            </a:r>
            <a:r>
              <a:rPr lang="de-DE" dirty="0"/>
              <a:t> iterative </a:t>
            </a:r>
            <a:r>
              <a:rPr lang="de-DE" dirty="0" err="1"/>
              <a:t>deepening</a:t>
            </a:r>
            <a:r>
              <a:rPr lang="de-DE" dirty="0"/>
              <a:t>, </a:t>
            </a:r>
            <a:r>
              <a:rPr lang="de-DE" dirty="0" err="1"/>
              <a:t>though</a:t>
            </a:r>
            <a:r>
              <a:rPr lang="de-DE" dirty="0"/>
              <a:t> </a:t>
            </a:r>
            <a:r>
              <a:rPr lang="de-DE" dirty="0" err="1"/>
              <a:t>it</a:t>
            </a:r>
            <a:r>
              <a:rPr lang="de-DE" dirty="0"/>
              <a:t> </a:t>
            </a:r>
            <a:r>
              <a:rPr lang="de-DE" dirty="0" err="1"/>
              <a:t>could</a:t>
            </a:r>
            <a:r>
              <a:rPr lang="de-DE" dirty="0"/>
              <a:t> </a:t>
            </a:r>
            <a:r>
              <a:rPr lang="de-DE" dirty="0" err="1"/>
              <a:t>be</a:t>
            </a:r>
            <a:r>
              <a:rPr lang="de-DE" dirty="0"/>
              <a:t> </a:t>
            </a:r>
            <a:r>
              <a:rPr lang="de-DE" dirty="0" err="1"/>
              <a:t>tried</a:t>
            </a:r>
            <a:r>
              <a:rPr lang="de-DE" dirty="0"/>
              <a:t>.</a:t>
            </a:r>
          </a:p>
        </p:txBody>
      </p:sp>
    </p:spTree>
    <p:extLst>
      <p:ext uri="{BB962C8B-B14F-4D97-AF65-F5344CB8AC3E}">
        <p14:creationId xmlns:p14="http://schemas.microsoft.com/office/powerpoint/2010/main" val="2781118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E207639-F148-932B-8187-28D31D18095C}"/>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82C02AF0-482D-B618-8F0F-57333EBC97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C7900C4D-1349-802E-68EA-0EEC2C787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While</a:t>
            </a:r>
            <a:r>
              <a:rPr lang="de-DE" dirty="0"/>
              <a:t> </a:t>
            </a:r>
            <a:r>
              <a:rPr lang="de-DE" dirty="0" err="1"/>
              <a:t>path</a:t>
            </a:r>
            <a:r>
              <a:rPr lang="de-DE" dirty="0"/>
              <a:t> </a:t>
            </a:r>
            <a:r>
              <a:rPr lang="de-DE" dirty="0" err="1"/>
              <a:t>finding</a:t>
            </a:r>
            <a:r>
              <a:rPr lang="de-DE" dirty="0"/>
              <a:t> </a:t>
            </a:r>
            <a:r>
              <a:rPr lang="de-DE" dirty="0" err="1"/>
              <a:t>is</a:t>
            </a:r>
            <a:r>
              <a:rPr lang="de-DE" dirty="0"/>
              <a:t> </a:t>
            </a:r>
            <a:r>
              <a:rPr lang="de-DE" dirty="0" err="1"/>
              <a:t>certainly</a:t>
            </a:r>
            <a:r>
              <a:rPr lang="de-DE" dirty="0"/>
              <a:t> </a:t>
            </a:r>
            <a:r>
              <a:rPr lang="de-DE" dirty="0" err="1"/>
              <a:t>one</a:t>
            </a:r>
            <a:r>
              <a:rPr lang="de-DE" dirty="0"/>
              <a:t> </a:t>
            </a:r>
            <a:r>
              <a:rPr lang="de-DE" dirty="0" err="1"/>
              <a:t>option</a:t>
            </a:r>
            <a:r>
              <a:rPr lang="de-DE" dirty="0"/>
              <a:t> </a:t>
            </a:r>
            <a:r>
              <a:rPr lang="de-DE" dirty="0" err="1"/>
              <a:t>to</a:t>
            </a:r>
            <a:r>
              <a:rPr lang="de-DE" dirty="0"/>
              <a:t> </a:t>
            </a:r>
            <a:r>
              <a:rPr lang="de-DE" dirty="0" err="1"/>
              <a:t>solve</a:t>
            </a:r>
            <a:r>
              <a:rPr lang="de-DE" dirty="0"/>
              <a:t> </a:t>
            </a:r>
            <a:r>
              <a:rPr lang="de-DE" dirty="0" err="1"/>
              <a:t>this</a:t>
            </a:r>
            <a:r>
              <a:rPr lang="de-DE" dirty="0"/>
              <a:t> </a:t>
            </a:r>
            <a:r>
              <a:rPr lang="de-DE" dirty="0" err="1"/>
              <a:t>problem</a:t>
            </a:r>
            <a:r>
              <a:rPr lang="de-DE" dirty="0"/>
              <a:t>, </a:t>
            </a:r>
            <a:r>
              <a:rPr lang="de-DE" dirty="0" err="1"/>
              <a:t>it</a:t>
            </a:r>
            <a:r>
              <a:rPr lang="de-DE" dirty="0"/>
              <a:t> </a:t>
            </a:r>
            <a:r>
              <a:rPr lang="de-DE" dirty="0" err="1"/>
              <a:t>may</a:t>
            </a:r>
            <a:r>
              <a:rPr lang="de-DE" dirty="0"/>
              <a:t> not </a:t>
            </a:r>
            <a:r>
              <a:rPr lang="de-DE" dirty="0" err="1"/>
              <a:t>be</a:t>
            </a:r>
            <a:r>
              <a:rPr lang="de-DE" dirty="0"/>
              <a:t> </a:t>
            </a:r>
            <a:r>
              <a:rPr lang="de-DE" dirty="0" err="1"/>
              <a:t>the</a:t>
            </a:r>
            <a:r>
              <a:rPr lang="de-DE" dirty="0"/>
              <a:t> </a:t>
            </a:r>
            <a:r>
              <a:rPr lang="de-DE" dirty="0" err="1"/>
              <a:t>only</a:t>
            </a:r>
            <a:r>
              <a:rPr lang="de-DE" dirty="0"/>
              <a:t> alternative. An </a:t>
            </a:r>
            <a:r>
              <a:rPr lang="de-DE" dirty="0" err="1"/>
              <a:t>example</a:t>
            </a:r>
            <a:r>
              <a:rPr lang="de-DE" dirty="0"/>
              <a:t> </a:t>
            </a:r>
            <a:r>
              <a:rPr lang="de-DE" dirty="0" err="1"/>
              <a:t>is</a:t>
            </a:r>
            <a:r>
              <a:rPr lang="de-DE" dirty="0"/>
              <a:t> </a:t>
            </a:r>
            <a:r>
              <a:rPr lang="de-DE" dirty="0" err="1"/>
              <a:t>given</a:t>
            </a:r>
            <a:r>
              <a:rPr lang="de-DE" dirty="0"/>
              <a:t> on </a:t>
            </a:r>
            <a:r>
              <a:rPr lang="de-DE" dirty="0" err="1"/>
              <a:t>the</a:t>
            </a:r>
            <a:r>
              <a:rPr lang="de-DE" dirty="0"/>
              <a:t> </a:t>
            </a:r>
            <a:r>
              <a:rPr lang="de-DE" dirty="0" err="1"/>
              <a:t>slide</a:t>
            </a:r>
            <a:r>
              <a:rPr lang="de-DE" dirty="0"/>
              <a:t>: transitive </a:t>
            </a:r>
            <a:r>
              <a:rPr lang="de-DE" dirty="0" err="1"/>
              <a:t>closure</a:t>
            </a:r>
            <a:r>
              <a:rPr lang="de-DE" dirty="0"/>
              <a:t> </a:t>
            </a:r>
            <a:r>
              <a:rPr lang="de-DE" dirty="0" err="1"/>
              <a:t>algorithms</a:t>
            </a:r>
            <a:r>
              <a:rPr lang="de-DE" dirty="0"/>
              <a:t>. These </a:t>
            </a:r>
            <a:r>
              <a:rPr lang="de-DE" dirty="0" err="1"/>
              <a:t>algorithms</a:t>
            </a:r>
            <a:r>
              <a:rPr lang="de-DE" dirty="0"/>
              <a:t> </a:t>
            </a:r>
            <a:r>
              <a:rPr lang="de-DE" dirty="0" err="1"/>
              <a:t>work</a:t>
            </a:r>
            <a:r>
              <a:rPr lang="de-DE" dirty="0"/>
              <a:t> </a:t>
            </a:r>
            <a:r>
              <a:rPr lang="de-DE" dirty="0" err="1"/>
              <a:t>by</a:t>
            </a:r>
            <a:r>
              <a:rPr lang="de-DE" dirty="0"/>
              <a:t> </a:t>
            </a:r>
            <a:r>
              <a:rPr lang="de-DE" dirty="0" err="1"/>
              <a:t>refining</a:t>
            </a:r>
            <a:r>
              <a:rPr lang="de-DE" dirty="0"/>
              <a:t> </a:t>
            </a:r>
            <a:r>
              <a:rPr lang="de-DE" dirty="0" err="1"/>
              <a:t>the</a:t>
            </a:r>
            <a:r>
              <a:rPr lang="de-DE" dirty="0"/>
              <a:t> </a:t>
            </a:r>
            <a:r>
              <a:rPr lang="de-DE" dirty="0" err="1"/>
              <a:t>graph</a:t>
            </a:r>
            <a:r>
              <a:rPr lang="de-DE" dirty="0"/>
              <a:t> and </a:t>
            </a:r>
            <a:r>
              <a:rPr lang="de-DE" dirty="0" err="1"/>
              <a:t>adding</a:t>
            </a:r>
            <a:r>
              <a:rPr lang="de-DE" dirty="0"/>
              <a:t> </a:t>
            </a:r>
            <a:r>
              <a:rPr lang="de-DE" dirty="0" err="1"/>
              <a:t>edges</a:t>
            </a:r>
            <a:r>
              <a:rPr lang="de-DE" dirty="0"/>
              <a:t> </a:t>
            </a:r>
            <a:r>
              <a:rPr lang="de-DE" dirty="0" err="1"/>
              <a:t>that</a:t>
            </a:r>
            <a:r>
              <a:rPr lang="de-DE" dirty="0"/>
              <a:t> </a:t>
            </a:r>
            <a:r>
              <a:rPr lang="de-DE" dirty="0" err="1"/>
              <a:t>represent</a:t>
            </a:r>
            <a:r>
              <a:rPr lang="de-DE" dirty="0"/>
              <a:t> </a:t>
            </a:r>
            <a:r>
              <a:rPr lang="de-DE" dirty="0" err="1"/>
              <a:t>pathways</a:t>
            </a:r>
            <a:r>
              <a:rPr lang="de-DE" dirty="0"/>
              <a:t> </a:t>
            </a:r>
            <a:r>
              <a:rPr lang="de-DE" dirty="0" err="1"/>
              <a:t>of</a:t>
            </a:r>
            <a:r>
              <a:rPr lang="de-DE" dirty="0"/>
              <a:t> </a:t>
            </a:r>
            <a:r>
              <a:rPr lang="de-DE" dirty="0" err="1"/>
              <a:t>edges</a:t>
            </a:r>
            <a:r>
              <a:rPr lang="de-DE" dirty="0"/>
              <a:t>. These </a:t>
            </a:r>
            <a:r>
              <a:rPr lang="de-DE" dirty="0" err="1"/>
              <a:t>algorithms</a:t>
            </a:r>
            <a:r>
              <a:rPr lang="de-DE" dirty="0"/>
              <a:t> </a:t>
            </a:r>
            <a:r>
              <a:rPr lang="de-DE" dirty="0" err="1"/>
              <a:t>typically</a:t>
            </a:r>
            <a:r>
              <a:rPr lang="de-DE" dirty="0"/>
              <a:t> </a:t>
            </a:r>
            <a:r>
              <a:rPr lang="de-DE" dirty="0" err="1"/>
              <a:t>have</a:t>
            </a:r>
            <a:r>
              <a:rPr lang="de-DE" dirty="0"/>
              <a:t> a </a:t>
            </a:r>
            <a:r>
              <a:rPr lang="de-DE" dirty="0" err="1"/>
              <a:t>higher</a:t>
            </a:r>
            <a:r>
              <a:rPr lang="de-DE" dirty="0"/>
              <a:t> </a:t>
            </a:r>
            <a:r>
              <a:rPr lang="de-DE" dirty="0" err="1"/>
              <a:t>complexity</a:t>
            </a:r>
            <a:r>
              <a:rPr lang="de-DE" dirty="0"/>
              <a:t> </a:t>
            </a:r>
            <a:r>
              <a:rPr lang="de-DE" dirty="0" err="1"/>
              <a:t>than</a:t>
            </a:r>
            <a:r>
              <a:rPr lang="de-DE" dirty="0"/>
              <a:t> pure </a:t>
            </a:r>
            <a:r>
              <a:rPr lang="de-DE" dirty="0" err="1"/>
              <a:t>pathfinding</a:t>
            </a:r>
            <a:r>
              <a:rPr lang="de-DE" dirty="0"/>
              <a:t> </a:t>
            </a:r>
            <a:r>
              <a:rPr lang="de-DE" dirty="0" err="1"/>
              <a:t>algorithms</a:t>
            </a:r>
            <a:r>
              <a:rPr lang="de-DE" dirty="0"/>
              <a:t> </a:t>
            </a:r>
            <a:r>
              <a:rPr lang="de-DE" dirty="0" err="1"/>
              <a:t>since</a:t>
            </a:r>
            <a:r>
              <a:rPr lang="de-DE" dirty="0"/>
              <a:t> </a:t>
            </a:r>
            <a:r>
              <a:rPr lang="de-DE" dirty="0" err="1"/>
              <a:t>they</a:t>
            </a:r>
            <a:r>
              <a:rPr lang="de-DE" dirty="0"/>
              <a:t> </a:t>
            </a:r>
            <a:r>
              <a:rPr lang="de-DE" dirty="0" err="1"/>
              <a:t>need</a:t>
            </a:r>
            <a:r>
              <a:rPr lang="de-DE" dirty="0"/>
              <a:t> </a:t>
            </a:r>
            <a:r>
              <a:rPr lang="de-DE" dirty="0" err="1"/>
              <a:t>to</a:t>
            </a:r>
            <a:r>
              <a:rPr lang="de-DE" dirty="0"/>
              <a:t> check </a:t>
            </a:r>
            <a:r>
              <a:rPr lang="de-DE" dirty="0" err="1"/>
              <a:t>paths</a:t>
            </a:r>
            <a:r>
              <a:rPr lang="de-DE" dirty="0"/>
              <a:t> </a:t>
            </a:r>
            <a:r>
              <a:rPr lang="de-DE" dirty="0" err="1"/>
              <a:t>from</a:t>
            </a:r>
            <a:r>
              <a:rPr lang="de-DE" dirty="0"/>
              <a:t> all </a:t>
            </a:r>
            <a:r>
              <a:rPr lang="de-DE" dirty="0" err="1"/>
              <a:t>nodes</a:t>
            </a:r>
            <a:r>
              <a:rPr lang="de-DE" dirty="0"/>
              <a:t> </a:t>
            </a:r>
            <a:r>
              <a:rPr lang="de-DE" dirty="0" err="1"/>
              <a:t>to</a:t>
            </a:r>
            <a:r>
              <a:rPr lang="de-DE" dirty="0"/>
              <a:t> all </a:t>
            </a:r>
            <a:r>
              <a:rPr lang="de-DE" dirty="0" err="1"/>
              <a:t>other</a:t>
            </a:r>
            <a:r>
              <a:rPr lang="de-DE" dirty="0"/>
              <a:t> </a:t>
            </a:r>
            <a:r>
              <a:rPr lang="de-DE" dirty="0" err="1"/>
              <a:t>nodes</a:t>
            </a:r>
            <a:r>
              <a:rPr lang="de-DE" dirty="0"/>
              <a:t>. </a:t>
            </a:r>
            <a:r>
              <a:rPr lang="de-DE" dirty="0" err="1"/>
              <a:t>However</a:t>
            </a:r>
            <a:r>
              <a:rPr lang="de-DE" dirty="0"/>
              <a:t>, </a:t>
            </a:r>
            <a:r>
              <a:rPr lang="de-DE" dirty="0" err="1"/>
              <a:t>they</a:t>
            </a:r>
            <a:r>
              <a:rPr lang="de-DE" dirty="0"/>
              <a:t> </a:t>
            </a:r>
            <a:r>
              <a:rPr lang="de-DE" dirty="0" err="1"/>
              <a:t>only</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run</a:t>
            </a:r>
            <a:r>
              <a:rPr lang="de-DE" dirty="0"/>
              <a:t> </a:t>
            </a:r>
            <a:r>
              <a:rPr lang="de-DE" dirty="0" err="1"/>
              <a:t>once</a:t>
            </a:r>
            <a:r>
              <a:rPr lang="de-DE" dirty="0"/>
              <a:t>. </a:t>
            </a:r>
            <a:r>
              <a:rPr lang="de-DE" dirty="0" err="1"/>
              <a:t>Afterwards</a:t>
            </a:r>
            <a:r>
              <a:rPr lang="de-DE" dirty="0"/>
              <a:t>, </a:t>
            </a:r>
            <a:r>
              <a:rPr lang="de-DE" dirty="0" err="1"/>
              <a:t>connections</a:t>
            </a:r>
            <a:r>
              <a:rPr lang="de-DE" dirty="0"/>
              <a:t> </a:t>
            </a:r>
            <a:r>
              <a:rPr lang="de-DE" dirty="0" err="1"/>
              <a:t>can</a:t>
            </a:r>
            <a:r>
              <a:rPr lang="de-DE" dirty="0"/>
              <a:t> </a:t>
            </a:r>
            <a:r>
              <a:rPr lang="de-DE" dirty="0" err="1"/>
              <a:t>be</a:t>
            </a:r>
            <a:r>
              <a:rPr lang="de-DE" dirty="0"/>
              <a:t> </a:t>
            </a:r>
            <a:r>
              <a:rPr lang="de-DE" dirty="0" err="1"/>
              <a:t>looked</a:t>
            </a:r>
            <a:r>
              <a:rPr lang="de-DE" dirty="0"/>
              <a:t> </a:t>
            </a:r>
            <a:r>
              <a:rPr lang="de-DE" dirty="0" err="1"/>
              <a:t>up</a:t>
            </a:r>
            <a:r>
              <a:rPr lang="de-DE" dirty="0"/>
              <a:t> in </a:t>
            </a:r>
            <a:r>
              <a:rPr lang="de-DE" dirty="0" err="1"/>
              <a:t>constant</a:t>
            </a:r>
            <a:r>
              <a:rPr lang="de-DE" dirty="0"/>
              <a:t> time (</a:t>
            </a:r>
            <a:r>
              <a:rPr lang="de-DE" dirty="0" err="1"/>
              <a:t>if</a:t>
            </a:r>
            <a:r>
              <a:rPr lang="de-DE" dirty="0"/>
              <a:t> </a:t>
            </a:r>
            <a:r>
              <a:rPr lang="de-DE" dirty="0" err="1"/>
              <a:t>the</a:t>
            </a:r>
            <a:r>
              <a:rPr lang="de-DE" dirty="0"/>
              <a:t> </a:t>
            </a:r>
            <a:r>
              <a:rPr lang="de-DE" dirty="0" err="1"/>
              <a:t>graph</a:t>
            </a:r>
            <a:r>
              <a:rPr lang="de-DE" dirty="0"/>
              <a:t> </a:t>
            </a:r>
            <a:r>
              <a:rPr lang="de-DE" dirty="0" err="1"/>
              <a:t>is</a:t>
            </a:r>
            <a:r>
              <a:rPr lang="de-DE" dirty="0"/>
              <a:t> </a:t>
            </a:r>
            <a:r>
              <a:rPr lang="de-DE" dirty="0" err="1"/>
              <a:t>represented</a:t>
            </a:r>
            <a:r>
              <a:rPr lang="de-DE" dirty="0"/>
              <a:t> </a:t>
            </a:r>
            <a:r>
              <a:rPr lang="de-DE" dirty="0" err="1"/>
              <a:t>as</a:t>
            </a:r>
            <a:r>
              <a:rPr lang="de-DE" dirty="0"/>
              <a:t> </a:t>
            </a:r>
            <a:r>
              <a:rPr lang="de-DE" dirty="0" err="1"/>
              <a:t>adjacency</a:t>
            </a:r>
            <a:r>
              <a:rPr lang="de-DE" dirty="0"/>
              <a:t> </a:t>
            </a:r>
            <a:r>
              <a:rPr lang="de-DE" dirty="0" err="1"/>
              <a:t>matrix</a:t>
            </a:r>
            <a:r>
              <a:rPr lang="de-DE" dirty="0"/>
              <a:t>).</a:t>
            </a:r>
          </a:p>
          <a:p>
            <a:pPr marL="0" lvl="0" indent="0" algn="l" rtl="0">
              <a:spcBef>
                <a:spcPts val="0"/>
              </a:spcBef>
              <a:spcAft>
                <a:spcPts val="0"/>
              </a:spcAft>
              <a:buNone/>
            </a:pPr>
            <a:r>
              <a:rPr lang="de-DE" dirty="0" err="1"/>
              <a:t>If</a:t>
            </a:r>
            <a:r>
              <a:rPr lang="de-DE" dirty="0"/>
              <a:t> </a:t>
            </a:r>
            <a:r>
              <a:rPr lang="de-DE" dirty="0" err="1"/>
              <a:t>we</a:t>
            </a:r>
            <a:r>
              <a:rPr lang="de-DE" dirty="0"/>
              <a:t> </a:t>
            </a:r>
            <a:r>
              <a:rPr lang="de-DE" dirty="0" err="1"/>
              <a:t>ask</a:t>
            </a:r>
            <a:r>
              <a:rPr lang="de-DE" dirty="0"/>
              <a:t> a large </a:t>
            </a:r>
            <a:r>
              <a:rPr lang="de-DE" dirty="0" err="1"/>
              <a:t>amount</a:t>
            </a:r>
            <a:r>
              <a:rPr lang="de-DE" dirty="0"/>
              <a:t> </a:t>
            </a:r>
            <a:r>
              <a:rPr lang="de-DE" dirty="0" err="1"/>
              <a:t>of</a:t>
            </a:r>
            <a:r>
              <a:rPr lang="de-DE" dirty="0"/>
              <a:t> </a:t>
            </a:r>
            <a:r>
              <a:rPr lang="de-DE" dirty="0" err="1"/>
              <a:t>questions</a:t>
            </a:r>
            <a:r>
              <a:rPr lang="de-DE" dirty="0"/>
              <a:t>, such an </a:t>
            </a:r>
            <a:r>
              <a:rPr lang="de-DE" dirty="0" err="1"/>
              <a:t>algorithm</a:t>
            </a:r>
            <a:r>
              <a:rPr lang="de-DE" dirty="0"/>
              <a:t> </a:t>
            </a:r>
            <a:r>
              <a:rPr lang="de-DE" dirty="0" err="1"/>
              <a:t>may</a:t>
            </a:r>
            <a:r>
              <a:rPr lang="de-DE" dirty="0"/>
              <a:t> </a:t>
            </a:r>
            <a:r>
              <a:rPr lang="de-DE" dirty="0" err="1"/>
              <a:t>be</a:t>
            </a:r>
            <a:r>
              <a:rPr lang="de-DE" dirty="0"/>
              <a:t> </a:t>
            </a:r>
            <a:r>
              <a:rPr lang="de-DE" dirty="0" err="1"/>
              <a:t>helpful</a:t>
            </a:r>
            <a:r>
              <a:rPr lang="de-DE" dirty="0"/>
              <a: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An </a:t>
            </a:r>
            <a:r>
              <a:rPr lang="de-DE" dirty="0" err="1"/>
              <a:t>example</a:t>
            </a:r>
            <a:r>
              <a:rPr lang="de-DE" dirty="0"/>
              <a:t> </a:t>
            </a:r>
            <a:r>
              <a:rPr lang="de-DE" dirty="0" err="1"/>
              <a:t>for</a:t>
            </a:r>
            <a:r>
              <a:rPr lang="de-DE" dirty="0"/>
              <a:t> such an </a:t>
            </a:r>
            <a:r>
              <a:rPr lang="de-DE" dirty="0" err="1"/>
              <a:t>algorithm</a:t>
            </a:r>
            <a:r>
              <a:rPr lang="de-DE" dirty="0"/>
              <a:t> </a:t>
            </a:r>
            <a:r>
              <a:rPr lang="de-DE" dirty="0" err="1"/>
              <a:t>is</a:t>
            </a:r>
            <a:r>
              <a:rPr lang="de-DE" dirty="0"/>
              <a:t> </a:t>
            </a:r>
            <a:r>
              <a:rPr lang="de-DE" dirty="0" err="1"/>
              <a:t>the</a:t>
            </a:r>
            <a:r>
              <a:rPr lang="de-DE" dirty="0"/>
              <a:t> Floyd </a:t>
            </a:r>
            <a:r>
              <a:rPr lang="de-DE" dirty="0" err="1"/>
              <a:t>Warshall</a:t>
            </a:r>
            <a:r>
              <a:rPr lang="de-DE" dirty="0"/>
              <a:t> </a:t>
            </a:r>
            <a:r>
              <a:rPr lang="de-DE" dirty="0" err="1"/>
              <a:t>Algorithm</a:t>
            </a:r>
            <a:r>
              <a:rPr lang="de-DE" dirty="0"/>
              <a:t>.</a:t>
            </a:r>
            <a:endParaRPr lang="en-US" dirty="0"/>
          </a:p>
        </p:txBody>
      </p:sp>
    </p:spTree>
    <p:extLst>
      <p:ext uri="{BB962C8B-B14F-4D97-AF65-F5344CB8AC3E}">
        <p14:creationId xmlns:p14="http://schemas.microsoft.com/office/powerpoint/2010/main" val="2201368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4390D0D0-2CB8-4CA1-4543-71DFDD304DD5}"/>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9884D915-7ACB-7CC4-E1A4-DD07BEB50A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D4F6853C-3153-5628-0678-0DF7CB4E45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Lastly</a:t>
            </a:r>
            <a:r>
              <a:rPr lang="de-DE" dirty="0"/>
              <a:t>, </a:t>
            </a:r>
            <a:r>
              <a:rPr lang="de-DE" dirty="0" err="1"/>
              <a:t>it</a:t>
            </a:r>
            <a:r>
              <a:rPr lang="de-DE" dirty="0"/>
              <a:t> </a:t>
            </a:r>
            <a:r>
              <a:rPr lang="de-DE" dirty="0" err="1"/>
              <a:t>is</a:t>
            </a:r>
            <a:r>
              <a:rPr lang="de-DE" dirty="0"/>
              <a:t> </a:t>
            </a:r>
            <a:r>
              <a:rPr lang="de-DE" dirty="0" err="1"/>
              <a:t>true</a:t>
            </a:r>
            <a:r>
              <a:rPr lang="de-DE" dirty="0"/>
              <a:t> </a:t>
            </a:r>
            <a:r>
              <a:rPr lang="de-DE" dirty="0" err="1"/>
              <a:t>that</a:t>
            </a:r>
            <a:r>
              <a:rPr lang="de-DE" dirty="0"/>
              <a:t> </a:t>
            </a:r>
            <a:r>
              <a:rPr lang="de-DE" dirty="0" err="1"/>
              <a:t>our</a:t>
            </a:r>
            <a:r>
              <a:rPr lang="de-DE" dirty="0"/>
              <a:t> </a:t>
            </a:r>
            <a:r>
              <a:rPr lang="de-DE" dirty="0" err="1"/>
              <a:t>dataset</a:t>
            </a:r>
            <a:r>
              <a:rPr lang="de-DE" dirty="0"/>
              <a:t> </a:t>
            </a:r>
            <a:r>
              <a:rPr lang="de-DE" dirty="0" err="1"/>
              <a:t>did</a:t>
            </a:r>
            <a:r>
              <a:rPr lang="de-DE" dirty="0"/>
              <a:t> not </a:t>
            </a:r>
            <a:r>
              <a:rPr lang="de-DE" dirty="0" err="1"/>
              <a:t>include</a:t>
            </a:r>
            <a:r>
              <a:rPr lang="de-DE" dirty="0"/>
              <a:t> </a:t>
            </a:r>
            <a:r>
              <a:rPr lang="de-DE" dirty="0" err="1"/>
              <a:t>any</a:t>
            </a:r>
            <a:r>
              <a:rPr lang="de-DE" dirty="0"/>
              <a:t> </a:t>
            </a:r>
            <a:r>
              <a:rPr lang="de-DE" dirty="0" err="1"/>
              <a:t>information</a:t>
            </a:r>
            <a:r>
              <a:rPr lang="de-DE" dirty="0"/>
              <a:t> </a:t>
            </a:r>
            <a:r>
              <a:rPr lang="de-DE" dirty="0" err="1"/>
              <a:t>to</a:t>
            </a:r>
            <a:r>
              <a:rPr lang="de-DE" dirty="0"/>
              <a:t> </a:t>
            </a:r>
            <a:r>
              <a:rPr lang="de-DE" dirty="0" err="1"/>
              <a:t>base</a:t>
            </a:r>
            <a:r>
              <a:rPr lang="de-DE" dirty="0"/>
              <a:t> </a:t>
            </a:r>
            <a:r>
              <a:rPr lang="de-DE" dirty="0" err="1"/>
              <a:t>informed</a:t>
            </a:r>
            <a:r>
              <a:rPr lang="de-DE" dirty="0"/>
              <a:t> </a:t>
            </a:r>
            <a:r>
              <a:rPr lang="de-DE" dirty="0" err="1"/>
              <a:t>search</a:t>
            </a:r>
            <a:r>
              <a:rPr lang="de-DE" dirty="0"/>
              <a:t> </a:t>
            </a:r>
            <a:r>
              <a:rPr lang="de-DE" dirty="0" err="1"/>
              <a:t>algorithms</a:t>
            </a:r>
            <a:r>
              <a:rPr lang="de-DE" dirty="0"/>
              <a:t> on. But … in </a:t>
            </a:r>
            <a:r>
              <a:rPr lang="de-DE" dirty="0" err="1"/>
              <a:t>our</a:t>
            </a:r>
            <a:r>
              <a:rPr lang="de-DE" dirty="0"/>
              <a:t> </a:t>
            </a:r>
            <a:r>
              <a:rPr lang="de-DE" dirty="0" err="1"/>
              <a:t>notebook</a:t>
            </a:r>
            <a:r>
              <a:rPr lang="de-DE" dirty="0"/>
              <a:t> </a:t>
            </a:r>
            <a:r>
              <a:rPr lang="de-DE" dirty="0" err="1"/>
              <a:t>we</a:t>
            </a:r>
            <a:r>
              <a:rPr lang="de-DE" dirty="0"/>
              <a:t> </a:t>
            </a:r>
            <a:r>
              <a:rPr lang="de-DE" dirty="0" err="1"/>
              <a:t>used</a:t>
            </a:r>
            <a:r>
              <a:rPr lang="de-DE" dirty="0"/>
              <a:t> an </a:t>
            </a:r>
            <a:r>
              <a:rPr lang="de-DE" dirty="0" err="1"/>
              <a:t>algorithm</a:t>
            </a:r>
            <a:r>
              <a:rPr lang="de-DE" dirty="0"/>
              <a:t> </a:t>
            </a:r>
            <a:r>
              <a:rPr lang="de-DE" dirty="0" err="1"/>
              <a:t>to</a:t>
            </a:r>
            <a:r>
              <a:rPr lang="de-DE" dirty="0"/>
              <a:t> </a:t>
            </a:r>
            <a:r>
              <a:rPr lang="de-DE" dirty="0" err="1"/>
              <a:t>visualize</a:t>
            </a:r>
            <a:r>
              <a:rPr lang="de-DE" dirty="0"/>
              <a:t> </a:t>
            </a:r>
            <a:r>
              <a:rPr lang="de-DE" dirty="0" err="1"/>
              <a:t>the</a:t>
            </a:r>
            <a:r>
              <a:rPr lang="de-DE" dirty="0"/>
              <a:t> graph. These </a:t>
            </a:r>
            <a:r>
              <a:rPr lang="de-DE" dirty="0" err="1"/>
              <a:t>algorithms</a:t>
            </a:r>
            <a:r>
              <a:rPr lang="de-DE" dirty="0"/>
              <a:t> </a:t>
            </a:r>
            <a:r>
              <a:rPr lang="de-DE" dirty="0" err="1"/>
              <a:t>produce</a:t>
            </a:r>
            <a:r>
              <a:rPr lang="de-DE" dirty="0"/>
              <a:t> a </a:t>
            </a:r>
            <a:r>
              <a:rPr lang="de-DE" dirty="0" err="1"/>
              <a:t>visualization</a:t>
            </a:r>
            <a:r>
              <a:rPr lang="de-DE" dirty="0"/>
              <a:t> </a:t>
            </a:r>
            <a:r>
              <a:rPr lang="de-DE" dirty="0" err="1"/>
              <a:t>by</a:t>
            </a:r>
            <a:r>
              <a:rPr lang="de-DE" dirty="0"/>
              <a:t> </a:t>
            </a:r>
            <a:r>
              <a:rPr lang="de-DE" dirty="0" err="1"/>
              <a:t>assigning</a:t>
            </a:r>
            <a:r>
              <a:rPr lang="de-DE" dirty="0"/>
              <a:t> </a:t>
            </a:r>
            <a:r>
              <a:rPr lang="de-DE" dirty="0" err="1"/>
              <a:t>coordinates</a:t>
            </a:r>
            <a:r>
              <a:rPr lang="de-DE" dirty="0"/>
              <a:t> </a:t>
            </a:r>
            <a:r>
              <a:rPr lang="de-DE" dirty="0" err="1"/>
              <a:t>to</a:t>
            </a:r>
            <a:r>
              <a:rPr lang="de-DE" dirty="0"/>
              <a:t> </a:t>
            </a:r>
            <a:r>
              <a:rPr lang="de-DE" dirty="0" err="1"/>
              <a:t>the</a:t>
            </a:r>
            <a:r>
              <a:rPr lang="de-DE" dirty="0"/>
              <a:t> </a:t>
            </a:r>
            <a:r>
              <a:rPr lang="de-DE" dirty="0" err="1"/>
              <a:t>nodes</a:t>
            </a:r>
            <a:r>
              <a:rPr lang="de-DE" dirty="0"/>
              <a:t>. 2-dimensional </a:t>
            </a:r>
            <a:r>
              <a:rPr lang="de-DE" dirty="0" err="1"/>
              <a:t>coordinates</a:t>
            </a:r>
            <a:r>
              <a:rPr lang="de-DE" dirty="0"/>
              <a:t> </a:t>
            </a:r>
            <a:r>
              <a:rPr lang="de-DE" dirty="0" err="1"/>
              <a:t>make</a:t>
            </a:r>
            <a:r>
              <a:rPr lang="de-DE" dirty="0"/>
              <a:t> </a:t>
            </a:r>
            <a:r>
              <a:rPr lang="de-DE" dirty="0" err="1"/>
              <a:t>for</a:t>
            </a:r>
            <a:r>
              <a:rPr lang="de-DE" dirty="0"/>
              <a:t> a </a:t>
            </a:r>
            <a:r>
              <a:rPr lang="de-DE" dirty="0" err="1"/>
              <a:t>good</a:t>
            </a:r>
            <a:r>
              <a:rPr lang="de-DE" dirty="0"/>
              <a:t> </a:t>
            </a:r>
            <a:r>
              <a:rPr lang="de-DE" dirty="0" err="1"/>
              <a:t>heuristic</a:t>
            </a:r>
            <a:r>
              <a:rPr lang="de-DE" dirty="0"/>
              <a:t> (</a:t>
            </a:r>
            <a:r>
              <a:rPr lang="de-DE" dirty="0" err="1"/>
              <a:t>based</a:t>
            </a:r>
            <a:r>
              <a:rPr lang="de-DE" dirty="0"/>
              <a:t> on </a:t>
            </a:r>
            <a:r>
              <a:rPr lang="de-DE" dirty="0" err="1"/>
              <a:t>eucidean</a:t>
            </a:r>
            <a:r>
              <a:rPr lang="de-DE" dirty="0"/>
              <a:t> </a:t>
            </a:r>
            <a:r>
              <a:rPr lang="de-DE" dirty="0" err="1"/>
              <a:t>distances</a:t>
            </a:r>
            <a:r>
              <a:rPr lang="de-DE" dirty="0"/>
              <a:t>). This </a:t>
            </a:r>
            <a:r>
              <a:rPr lang="de-DE" dirty="0" err="1"/>
              <a:t>may</a:t>
            </a:r>
            <a:r>
              <a:rPr lang="de-DE" dirty="0"/>
              <a:t> </a:t>
            </a:r>
            <a:r>
              <a:rPr lang="de-DE" dirty="0" err="1"/>
              <a:t>enable</a:t>
            </a:r>
            <a:r>
              <a:rPr lang="de-DE" dirty="0"/>
              <a:t> </a:t>
            </a:r>
            <a:r>
              <a:rPr lang="de-DE" dirty="0" err="1"/>
              <a:t>us</a:t>
            </a:r>
            <a:r>
              <a:rPr lang="de-DE" dirty="0"/>
              <a:t> </a:t>
            </a:r>
            <a:r>
              <a:rPr lang="de-DE" dirty="0" err="1"/>
              <a:t>to</a:t>
            </a:r>
            <a:r>
              <a:rPr lang="de-DE" dirty="0"/>
              <a:t> </a:t>
            </a:r>
            <a:r>
              <a:rPr lang="de-DE" dirty="0" err="1"/>
              <a:t>improve</a:t>
            </a:r>
            <a:r>
              <a:rPr lang="de-DE" dirty="0"/>
              <a:t> </a:t>
            </a:r>
            <a:r>
              <a:rPr lang="de-DE" dirty="0" err="1"/>
              <a:t>the</a:t>
            </a:r>
            <a:r>
              <a:rPr lang="de-DE" dirty="0"/>
              <a:t> </a:t>
            </a:r>
            <a:r>
              <a:rPr lang="de-DE" dirty="0" err="1"/>
              <a:t>performance</a:t>
            </a:r>
            <a:r>
              <a:rPr lang="de-DE" dirty="0"/>
              <a:t> </a:t>
            </a:r>
            <a:r>
              <a:rPr lang="de-DE" dirty="0" err="1"/>
              <a:t>of</a:t>
            </a:r>
            <a:r>
              <a:rPr lang="de-DE" dirty="0"/>
              <a:t> Dijkstra and </a:t>
            </a:r>
            <a:r>
              <a:rPr lang="de-DE" dirty="0" err="1"/>
              <a:t>apply</a:t>
            </a:r>
            <a:r>
              <a:rPr lang="de-DE" dirty="0"/>
              <a:t> </a:t>
            </a:r>
            <a:r>
              <a:rPr lang="de-DE" dirty="0" err="1"/>
              <a:t>other</a:t>
            </a:r>
            <a:r>
              <a:rPr lang="de-DE" dirty="0"/>
              <a:t> </a:t>
            </a:r>
            <a:r>
              <a:rPr lang="de-DE" dirty="0" err="1"/>
              <a:t>informed</a:t>
            </a:r>
            <a:r>
              <a:rPr lang="de-DE" dirty="0"/>
              <a:t> </a:t>
            </a:r>
            <a:r>
              <a:rPr lang="de-DE" dirty="0" err="1"/>
              <a:t>algorithms</a:t>
            </a:r>
            <a:r>
              <a:rPr lang="de-DE" dirty="0"/>
              <a:t>, </a:t>
            </a:r>
            <a:r>
              <a:rPr lang="de-DE" dirty="0" err="1"/>
              <a:t>which</a:t>
            </a:r>
            <a:r>
              <a:rPr lang="de-DE" dirty="0"/>
              <a:t> </a:t>
            </a:r>
            <a:r>
              <a:rPr lang="de-DE" dirty="0" err="1"/>
              <a:t>tend</a:t>
            </a:r>
            <a:r>
              <a:rPr lang="de-DE" dirty="0"/>
              <a:t> </a:t>
            </a:r>
            <a:r>
              <a:rPr lang="de-DE" dirty="0" err="1"/>
              <a:t>to</a:t>
            </a:r>
            <a:r>
              <a:rPr lang="de-DE" dirty="0"/>
              <a:t> </a:t>
            </a:r>
            <a:r>
              <a:rPr lang="de-DE" dirty="0" err="1"/>
              <a:t>gravitate</a:t>
            </a:r>
            <a:r>
              <a:rPr lang="de-DE" dirty="0"/>
              <a:t> </a:t>
            </a:r>
            <a:r>
              <a:rPr lang="de-DE" dirty="0" err="1"/>
              <a:t>to</a:t>
            </a:r>
            <a:r>
              <a:rPr lang="de-DE" dirty="0"/>
              <a:t> </a:t>
            </a:r>
            <a:r>
              <a:rPr lang="de-DE" dirty="0" err="1"/>
              <a:t>the</a:t>
            </a:r>
            <a:r>
              <a:rPr lang="de-DE" dirty="0"/>
              <a:t> </a:t>
            </a:r>
            <a:r>
              <a:rPr lang="de-DE" dirty="0" err="1"/>
              <a:t>goal</a:t>
            </a:r>
            <a:r>
              <a:rPr lang="de-DE" dirty="0"/>
              <a:t> </a:t>
            </a:r>
            <a:r>
              <a:rPr lang="de-DE" dirty="0" err="1"/>
              <a:t>node</a:t>
            </a:r>
            <a:r>
              <a:rPr lang="de-DE" dirty="0"/>
              <a:t> a </a:t>
            </a:r>
            <a:r>
              <a:rPr lang="de-DE" dirty="0" err="1"/>
              <a:t>lot</a:t>
            </a:r>
            <a:r>
              <a:rPr lang="de-DE" dirty="0"/>
              <a:t> </a:t>
            </a:r>
            <a:r>
              <a:rPr lang="de-DE" dirty="0" err="1"/>
              <a:t>faster</a:t>
            </a:r>
            <a:r>
              <a:rPr lang="de-DE" dirty="0"/>
              <a:t>.</a:t>
            </a:r>
          </a:p>
        </p:txBody>
      </p:sp>
    </p:spTree>
    <p:extLst>
      <p:ext uri="{BB962C8B-B14F-4D97-AF65-F5344CB8AC3E}">
        <p14:creationId xmlns:p14="http://schemas.microsoft.com/office/powerpoint/2010/main" val="8125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4D5D5A99-7378-0F49-46B6-482FE93F2BD6}"/>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6B27E02A-F43B-3C75-5334-F6ADA639A4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C506BE37-FCC2-482E-9D0E-E544C570A5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images in this slide are taken from the module description of the Planning and Optimization module. As you might notice, they are quite similar. They both are set around a complex problem where students have to make good design decisions regarding how to formulate the problem, define selection criteria, select appropriate algorithms and </a:t>
            </a:r>
            <a:r>
              <a:rPr lang="en-US" dirty="0" err="1"/>
              <a:t>analyse</a:t>
            </a:r>
            <a:r>
              <a:rPr lang="en-US" dirty="0"/>
              <a:t> their performance.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learning unit handles best practices around these steps and thus is applicable to both modules.</a:t>
            </a:r>
          </a:p>
        </p:txBody>
      </p:sp>
    </p:spTree>
    <p:extLst>
      <p:ext uri="{BB962C8B-B14F-4D97-AF65-F5344CB8AC3E}">
        <p14:creationId xmlns:p14="http://schemas.microsoft.com/office/powerpoint/2010/main" val="413805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203EAC9D-BE19-DEF8-5315-F473BD26641B}"/>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48F6776B-9C29-3238-074B-2A9B95E1AE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A893DAA2-EDBA-66FA-D6EA-940738F50F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15369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of this learning unit is to provide you with best practices that you can apply to planning and optimization.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look at this from two complementing sides:</a:t>
            </a:r>
          </a:p>
          <a:p>
            <a:pPr marL="171450" lvl="0" indent="-171450" algn="l" rtl="0">
              <a:spcBef>
                <a:spcPts val="0"/>
              </a:spcBef>
              <a:spcAft>
                <a:spcPts val="0"/>
              </a:spcAft>
              <a:buFontTx/>
              <a:buChar char="-"/>
            </a:pPr>
            <a:r>
              <a:rPr lang="en-US" dirty="0"/>
              <a:t>Clean Methods: this means applying clean methodology to your experiments. It involves all activities of the two topics, including formulating a formal problem, defining success criteria, selecting algorithms and evaluating them. A lot of this is going to involve defining executing and documenting experiments. </a:t>
            </a:r>
          </a:p>
          <a:p>
            <a:pPr marL="171450" lvl="0" indent="-171450" algn="l" rtl="0">
              <a:spcBef>
                <a:spcPts val="0"/>
              </a:spcBef>
              <a:spcAft>
                <a:spcPts val="0"/>
              </a:spcAft>
              <a:buFontTx/>
              <a:buChar char="-"/>
            </a:pPr>
            <a:r>
              <a:rPr lang="en-US" dirty="0"/>
              <a:t>Clean Projects: this means having a project that is easy to understand and maintain. It focuses on best practices in software engineering, such as clean code, automates testing, version control, etc. and how they apply to experimentation projects.</a:t>
            </a:r>
          </a:p>
        </p:txBody>
      </p:sp>
    </p:spTree>
    <p:extLst>
      <p:ext uri="{BB962C8B-B14F-4D97-AF65-F5344CB8AC3E}">
        <p14:creationId xmlns:p14="http://schemas.microsoft.com/office/powerpoint/2010/main" val="176573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C0C60CC-7301-98C7-A82B-4B80BFEE1EFD}"/>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8A088CBF-59D9-A78D-33E0-E87F6D9175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35949121-9724-EF14-9A8A-1D1393792E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other organizational notes you should be aware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project will be based on a running example. Based on a high-level goal, we will search for datasets, evaluate different models, select hyper parameters and evaluate our resulting model. </a:t>
            </a:r>
          </a:p>
          <a:p>
            <a:pPr marL="0" lvl="0" indent="0" algn="l" rtl="0">
              <a:spcBef>
                <a:spcPts val="0"/>
              </a:spcBef>
              <a:spcAft>
                <a:spcPts val="0"/>
              </a:spcAft>
              <a:buNone/>
            </a:pPr>
            <a:r>
              <a:rPr lang="en-US" dirty="0"/>
              <a:t>This is implemented in the linked git repository. Besides serving as a running example, this repository has been created as a resource for you to refer to. We will introduce the example later. </a:t>
            </a:r>
          </a:p>
          <a:p>
            <a:pPr marL="0" lvl="0" indent="0" algn="l" rtl="0">
              <a:spcBef>
                <a:spcPts val="0"/>
              </a:spcBef>
              <a:spcAft>
                <a:spcPts val="0"/>
              </a:spcAft>
              <a:buNone/>
            </a:pPr>
            <a:r>
              <a:rPr lang="en-US" dirty="0"/>
              <a:t>While looking through the project, you should be aware that we designed this project with the goal to be a good learning resource. This of course has influenced the design of the project. For example, some parts are a bit over-explained and contain more comments than strictly necessary.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unit will contain some mandatory homework. The homework will be light touch (two to four hours maximum) and will be required so we all are on the same page in our discussions.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learning unit has been designed to focus on best practices surrounding machine learning. We will not focus on specific models, the mathematics behind them or libraries you can use. There are good learning resources out there for these and you should pick whichever fit the problem you intend to solve. </a:t>
            </a:r>
          </a:p>
        </p:txBody>
      </p:sp>
    </p:spTree>
    <p:extLst>
      <p:ext uri="{BB962C8B-B14F-4D97-AF65-F5344CB8AC3E}">
        <p14:creationId xmlns:p14="http://schemas.microsoft.com/office/powerpoint/2010/main" val="370144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learning unit is split into three Sessions.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Session 1 we will lay the groundwork. We will start out with a goal, search for datasets, and explore and process the found dataset. At the end of this session we will have data and a good idea of what machine learning problem we want to solve. On the clean project side, we will focus on how a machine learning project can be set up and how machine learning files interact with standard Python processes.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2 will focus on experimentation. We will select a model and find appropriate hyper-parameters for it. We will do this in three separate experiments, which illustrate three types of experiments you may come across while doing machine learning. On the clean project side, we will talk about how to plan and document experiments.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3 will focus on evaluation of results and utilization of the resulting model. We will talk about how we can evaluate and interpret our model and how we can store and use the result of our learning in other software applications.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104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discuss the four parts mentioned in the slide.</a:t>
            </a:r>
            <a:endParaRPr dirty="0"/>
          </a:p>
        </p:txBody>
      </p:sp>
    </p:spTree>
    <p:extLst>
      <p:ext uri="{BB962C8B-B14F-4D97-AF65-F5344CB8AC3E}">
        <p14:creationId xmlns:p14="http://schemas.microsoft.com/office/powerpoint/2010/main" val="194158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314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use a toy example for this learning unit as it gives us something practical to discuss and showcase.</a:t>
            </a:r>
          </a:p>
          <a:p>
            <a:pPr marL="0" lvl="0" indent="0" algn="l" rtl="0">
              <a:spcBef>
                <a:spcPts val="0"/>
              </a:spcBef>
              <a:spcAft>
                <a:spcPts val="0"/>
              </a:spcAft>
              <a:buNone/>
            </a:pPr>
            <a:r>
              <a:rPr lang="en-US" dirty="0"/>
              <a:t>For this purpose we will assume that we are detectives who try to find out if person A has been in contact with Person B directly or indirectly (by talking to intermediaries).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Let’s assume we want to solve this type of question repeatedly with minimal overall time.</a:t>
            </a:r>
          </a:p>
        </p:txBody>
      </p:sp>
    </p:spTree>
    <p:extLst>
      <p:ext uri="{BB962C8B-B14F-4D97-AF65-F5344CB8AC3E}">
        <p14:creationId xmlns:p14="http://schemas.microsoft.com/office/powerpoint/2010/main" val="139646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nap.stanford.edu/data/email-EuAll.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frank-trollmann/planning_example_proj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Planning and Optimization Problems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1: </a:t>
            </a:r>
            <a:r>
              <a:rPr lang="de-DE" dirty="0" err="1"/>
              <a:t>Is</a:t>
            </a:r>
            <a:r>
              <a:rPr lang="de-DE" dirty="0"/>
              <a:t> </a:t>
            </a:r>
            <a:r>
              <a:rPr lang="de-DE" dirty="0" err="1"/>
              <a:t>it</a:t>
            </a:r>
            <a:r>
              <a:rPr lang="de-DE" dirty="0"/>
              <a:t>, </a:t>
            </a:r>
            <a:r>
              <a:rPr lang="de-DE" dirty="0" err="1"/>
              <a:t>though</a:t>
            </a:r>
            <a:r>
              <a:rPr lang="de-DE" dirty="0"/>
              <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9A75287-70CF-EE5D-B6E8-F1042B656DC2}"/>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5131773-0B6B-0544-8596-A22C8864302B}"/>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C52EBAC7-A96F-D709-72AA-8DC50A961CA8}"/>
              </a:ext>
            </a:extLst>
          </p:cNvPr>
          <p:cNvGrpSpPr/>
          <p:nvPr/>
        </p:nvGrpSpPr>
        <p:grpSpPr>
          <a:xfrm>
            <a:off x="-635000" y="0"/>
            <a:ext cx="16950774" cy="5144048"/>
            <a:chOff x="-5346700" y="0"/>
            <a:chExt cx="16950774" cy="5144048"/>
          </a:xfrm>
        </p:grpSpPr>
        <p:sp>
          <p:nvSpPr>
            <p:cNvPr id="7" name="Rectangle 6">
              <a:extLst>
                <a:ext uri="{FF2B5EF4-FFF2-40B4-BE49-F238E27FC236}">
                  <a16:creationId xmlns:a16="http://schemas.microsoft.com/office/drawing/2014/main" id="{C54D2832-3D0F-4E9C-3D9B-7A8E9A6D3511}"/>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96C26A9B-D34F-1E60-8C44-061A216590ED}"/>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D25E405C-4FF7-99A4-5014-52903B727748}"/>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455F0F3D-6CCD-30D8-3423-506BA42098EC}"/>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B92B9E11-B2E4-ACFE-CF3C-21D4701F344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indent="0">
              <a:buNone/>
            </a:pPr>
            <a:r>
              <a:rPr lang="en-US" sz="3200" dirty="0">
                <a:solidFill>
                  <a:schemeClr val="bg1"/>
                </a:solidFill>
              </a:rPr>
              <a:t>We are Detectives!</a:t>
            </a:r>
          </a:p>
        </p:txBody>
      </p:sp>
      <p:sp>
        <p:nvSpPr>
          <p:cNvPr id="4" name="Google Shape;97;p20">
            <a:extLst>
              <a:ext uri="{FF2B5EF4-FFF2-40B4-BE49-F238E27FC236}">
                <a16:creationId xmlns:a16="http://schemas.microsoft.com/office/drawing/2014/main" id="{7D47E765-5E35-FB97-59A3-825EC499834B}"/>
              </a:ext>
            </a:extLst>
          </p:cNvPr>
          <p:cNvSpPr txBox="1">
            <a:spLocks noGrp="1"/>
          </p:cNvSpPr>
          <p:nvPr>
            <p:ph type="body" idx="1"/>
          </p:nvPr>
        </p:nvSpPr>
        <p:spPr>
          <a:xfrm>
            <a:off x="2474475" y="1191491"/>
            <a:ext cx="5559140" cy="3647034"/>
          </a:xfrm>
          <a:prstGeom prst="rect">
            <a:avLst/>
          </a:prstGeom>
        </p:spPr>
        <p:txBody>
          <a:bodyPr spcFirstLastPara="1" wrap="square" lIns="91425" tIns="91425" rIns="91425" bIns="91425" anchor="t" anchorCtr="0">
            <a:noAutofit/>
          </a:bodyPr>
          <a:lstStyle/>
          <a:p>
            <a:pPr marL="114300" indent="0">
              <a:buNone/>
            </a:pPr>
            <a:r>
              <a:rPr lang="en-US" sz="2200" u="sng" dirty="0">
                <a:solidFill>
                  <a:schemeClr val="bg1"/>
                </a:solidFill>
              </a:rPr>
              <a:t>The Dataset</a:t>
            </a:r>
            <a:r>
              <a:rPr lang="en-US" sz="2200" dirty="0">
                <a:solidFill>
                  <a:schemeClr val="bg1"/>
                </a:solidFill>
              </a:rPr>
              <a:t>:</a:t>
            </a:r>
          </a:p>
          <a:p>
            <a:pPr>
              <a:buClr>
                <a:schemeClr val="bg1"/>
              </a:buClr>
            </a:pPr>
            <a:r>
              <a:rPr lang="en-US" sz="2200" dirty="0">
                <a:solidFill>
                  <a:schemeClr val="bg1"/>
                </a:solidFill>
                <a:hlinkClick r:id="rId3">
                  <a:extLst>
                    <a:ext uri="{A12FA001-AC4F-418D-AE19-62706E023703}">
                      <ahyp:hlinkClr xmlns:ahyp="http://schemas.microsoft.com/office/drawing/2018/hyperlinkcolor" val="tx"/>
                    </a:ext>
                  </a:extLst>
                </a:hlinkClick>
              </a:rPr>
              <a:t>https://snap.stanford.edu/data/email-EuAll.html</a:t>
            </a:r>
            <a:endParaRPr lang="en-US" sz="2200" dirty="0">
              <a:solidFill>
                <a:schemeClr val="bg1"/>
              </a:solidFill>
            </a:endParaRPr>
          </a:p>
          <a:p>
            <a:pPr>
              <a:buClr>
                <a:schemeClr val="bg1"/>
              </a:buClr>
            </a:pPr>
            <a:endParaRPr lang="en-US" sz="2200" dirty="0">
              <a:solidFill>
                <a:schemeClr val="bg1"/>
              </a:solidFill>
            </a:endParaRPr>
          </a:p>
          <a:p>
            <a:pPr marL="114300" indent="0">
              <a:buClr>
                <a:schemeClr val="bg1"/>
              </a:buClr>
              <a:buNone/>
            </a:pPr>
            <a:r>
              <a:rPr lang="en-US" sz="2200" dirty="0">
                <a:solidFill>
                  <a:schemeClr val="bg1"/>
                </a:solidFill>
              </a:rPr>
              <a:t>Let’s look into it → </a:t>
            </a:r>
            <a:r>
              <a:rPr lang="en-US" sz="2200" dirty="0" err="1">
                <a:solidFill>
                  <a:schemeClr val="bg1"/>
                </a:solidFill>
              </a:rPr>
              <a:t>data_exploration.ipynb</a:t>
            </a:r>
            <a:endParaRPr lang="en-US" sz="2200" dirty="0">
              <a:solidFill>
                <a:schemeClr val="bg1"/>
              </a:solidFill>
            </a:endParaRPr>
          </a:p>
          <a:p>
            <a:pPr marL="114300" lvl="0" indent="0">
              <a:buNone/>
            </a:pPr>
            <a:r>
              <a:rPr lang="en-US" sz="2200" u="sng" dirty="0">
                <a:solidFill>
                  <a:schemeClr val="bg1"/>
                </a:solidFill>
              </a:rPr>
              <a:t> </a:t>
            </a:r>
            <a:endParaRPr lang="en-US" sz="2200" dirty="0">
              <a:solidFill>
                <a:schemeClr val="bg1"/>
              </a:solidFill>
            </a:endParaRPr>
          </a:p>
          <a:p>
            <a:pPr marL="114300" lvl="0" indent="0">
              <a:buNone/>
            </a:pPr>
            <a:endParaRPr lang="en-US" sz="2200" dirty="0">
              <a:solidFill>
                <a:schemeClr val="bg1"/>
              </a:solidFill>
            </a:endParaRPr>
          </a:p>
        </p:txBody>
      </p:sp>
      <p:pic>
        <p:nvPicPr>
          <p:cNvPr id="9" name="Grafik 8" descr="Ein Bild, das Hut, Kleidung, Zeichnung, Mann enthält.&#10;&#10;KI-generierte Inhalte können fehlerhaft sein.">
            <a:extLst>
              <a:ext uri="{FF2B5EF4-FFF2-40B4-BE49-F238E27FC236}">
                <a16:creationId xmlns:a16="http://schemas.microsoft.com/office/drawing/2014/main" id="{5BD59FAF-CE7B-AFBB-CB23-FCC9600EF385}"/>
              </a:ext>
            </a:extLst>
          </p:cNvPr>
          <p:cNvPicPr>
            <a:picLocks noChangeAspect="1"/>
          </p:cNvPicPr>
          <p:nvPr/>
        </p:nvPicPr>
        <p:blipFill>
          <a:blip r:embed="rId4"/>
          <a:stretch>
            <a:fillRect/>
          </a:stretch>
        </p:blipFill>
        <p:spPr>
          <a:xfrm>
            <a:off x="564783" y="1286721"/>
            <a:ext cx="1909692" cy="1909692"/>
          </a:xfrm>
          <a:prstGeom prst="rect">
            <a:avLst/>
          </a:prstGeom>
        </p:spPr>
      </p:pic>
      <p:sp>
        <p:nvSpPr>
          <p:cNvPr id="11" name="Google Shape;97;p20">
            <a:extLst>
              <a:ext uri="{FF2B5EF4-FFF2-40B4-BE49-F238E27FC236}">
                <a16:creationId xmlns:a16="http://schemas.microsoft.com/office/drawing/2014/main" id="{69F46382-E827-5CAA-BDE1-8EF79227E86A}"/>
              </a:ext>
            </a:extLst>
          </p:cNvPr>
          <p:cNvSpPr txBox="1">
            <a:spLocks/>
          </p:cNvSpPr>
          <p:nvPr/>
        </p:nvSpPr>
        <p:spPr>
          <a:xfrm>
            <a:off x="426438" y="3188774"/>
            <a:ext cx="8520599" cy="1744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endParaRPr lang="en-US" sz="2200" dirty="0">
              <a:solidFill>
                <a:schemeClr val="bg1"/>
              </a:solidFill>
            </a:endParaRPr>
          </a:p>
        </p:txBody>
      </p:sp>
    </p:spTree>
    <p:extLst>
      <p:ext uri="{BB962C8B-B14F-4D97-AF65-F5344CB8AC3E}">
        <p14:creationId xmlns:p14="http://schemas.microsoft.com/office/powerpoint/2010/main" val="1576175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Problem Formulation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u="sng" dirty="0">
                <a:solidFill>
                  <a:schemeClr val="bg1"/>
                </a:solidFill>
              </a:rPr>
              <a:t>Input</a:t>
            </a:r>
            <a:r>
              <a:rPr lang="en-US" sz="2200" dirty="0">
                <a:solidFill>
                  <a:schemeClr val="bg1"/>
                </a:solidFill>
              </a:rPr>
              <a:t>: </a:t>
            </a:r>
          </a:p>
          <a:p>
            <a:pPr lvl="0">
              <a:buClr>
                <a:schemeClr val="bg1"/>
              </a:buClr>
              <a:buFont typeface="Arial" panose="020B0604020202020204" pitchFamily="34" charset="0"/>
              <a:buChar char="•"/>
            </a:pPr>
            <a:r>
              <a:rPr lang="en-US" sz="2000" dirty="0">
                <a:solidFill>
                  <a:schemeClr val="bg1"/>
                </a:solidFill>
              </a:rPr>
              <a:t>G: Directed Graph, no node information</a:t>
            </a:r>
          </a:p>
          <a:p>
            <a:pPr lvl="0">
              <a:buClr>
                <a:schemeClr val="bg1"/>
              </a:buClr>
              <a:buFont typeface="Arial" panose="020B0604020202020204" pitchFamily="34" charset="0"/>
              <a:buChar char="•"/>
            </a:pPr>
            <a:r>
              <a:rPr lang="en-US" sz="2000" dirty="0">
                <a:solidFill>
                  <a:schemeClr val="bg1"/>
                </a:solidFill>
              </a:rPr>
              <a:t>A: Node </a:t>
            </a:r>
          </a:p>
          <a:p>
            <a:pPr lvl="0">
              <a:buClr>
                <a:schemeClr val="bg1"/>
              </a:buClr>
              <a:buFont typeface="Arial" panose="020B0604020202020204" pitchFamily="34" charset="0"/>
              <a:buChar char="•"/>
            </a:pPr>
            <a:r>
              <a:rPr lang="en-US" sz="2000" dirty="0">
                <a:solidFill>
                  <a:schemeClr val="bg1"/>
                </a:solidFill>
              </a:rPr>
              <a:t>B: Node </a:t>
            </a:r>
          </a:p>
          <a:p>
            <a:pPr marL="114300" lvl="0" indent="0">
              <a:buClr>
                <a:schemeClr val="bg1"/>
              </a:buClr>
              <a:buNone/>
            </a:pPr>
            <a:r>
              <a:rPr lang="en-US" sz="2200" u="sng" dirty="0">
                <a:solidFill>
                  <a:schemeClr val="bg1"/>
                </a:solidFill>
              </a:rPr>
              <a:t>Output</a:t>
            </a:r>
            <a:r>
              <a:rPr lang="en-US" sz="2200" dirty="0">
                <a:solidFill>
                  <a:schemeClr val="bg1"/>
                </a:solidFill>
              </a:rPr>
              <a:t>: </a:t>
            </a:r>
            <a:r>
              <a:rPr lang="en-US" sz="2000" dirty="0">
                <a:solidFill>
                  <a:schemeClr val="bg1"/>
                </a:solidFill>
              </a:rPr>
              <a:t>True/False</a:t>
            </a:r>
          </a:p>
          <a:p>
            <a:pPr marL="114300" lvl="0" indent="0">
              <a:buClr>
                <a:schemeClr val="bg1"/>
              </a:buClr>
              <a:buNone/>
            </a:pPr>
            <a:r>
              <a:rPr lang="en-US" sz="2200" u="sng" dirty="0">
                <a:solidFill>
                  <a:schemeClr val="bg1"/>
                </a:solidFill>
              </a:rPr>
              <a:t>Success Criteria</a:t>
            </a:r>
            <a:r>
              <a:rPr lang="en-US" sz="2200" dirty="0">
                <a:solidFill>
                  <a:schemeClr val="bg1"/>
                </a:solidFill>
              </a:rPr>
              <a:t>: </a:t>
            </a:r>
          </a:p>
          <a:p>
            <a:pPr>
              <a:buClr>
                <a:schemeClr val="bg1"/>
              </a:buClr>
              <a:buFont typeface="Arial" panose="020B0604020202020204" pitchFamily="34" charset="0"/>
              <a:buChar char="•"/>
            </a:pPr>
            <a:r>
              <a:rPr lang="en-US" sz="2000" dirty="0">
                <a:solidFill>
                  <a:schemeClr val="bg1"/>
                </a:solidFill>
              </a:rPr>
              <a:t>True =&gt;</a:t>
            </a:r>
            <a:r>
              <a:rPr lang="en-US" sz="2000" dirty="0">
                <a:solidFill>
                  <a:schemeClr val="bg1"/>
                </a:solidFill>
                <a:sym typeface="Wingdings" panose="05000000000000000000" pitchFamily="2" charset="2"/>
              </a:rPr>
              <a:t> there is at least one path from A to B in G</a:t>
            </a:r>
          </a:p>
          <a:p>
            <a:pPr>
              <a:buClr>
                <a:schemeClr val="bg1"/>
              </a:buClr>
              <a:buFont typeface="Arial" panose="020B0604020202020204" pitchFamily="34" charset="0"/>
              <a:buChar char="•"/>
            </a:pPr>
            <a:r>
              <a:rPr lang="en-US" sz="2000" dirty="0">
                <a:solidFill>
                  <a:schemeClr val="bg1"/>
                </a:solidFill>
                <a:sym typeface="Wingdings" panose="05000000000000000000" pitchFamily="2" charset="2"/>
              </a:rPr>
              <a:t>False =&gt; there is no path from A to B in G</a:t>
            </a:r>
          </a:p>
          <a:p>
            <a:pPr marL="114300" lvl="0" indent="0">
              <a:buClr>
                <a:schemeClr val="bg1"/>
              </a:buClr>
              <a:buNone/>
            </a:pPr>
            <a:r>
              <a:rPr lang="en-US" sz="2200" u="sng" dirty="0">
                <a:solidFill>
                  <a:schemeClr val="bg1"/>
                </a:solidFill>
              </a:rPr>
              <a:t>Quality Criteria</a:t>
            </a:r>
            <a:r>
              <a:rPr lang="en-US" sz="2200" dirty="0">
                <a:solidFill>
                  <a:schemeClr val="bg1"/>
                </a:solidFill>
              </a:rPr>
              <a:t>: </a:t>
            </a:r>
            <a:r>
              <a:rPr lang="en-US" sz="2000" dirty="0">
                <a:solidFill>
                  <a:schemeClr val="bg1"/>
                </a:solidFill>
              </a:rPr>
              <a:t>minimize time to calculate output on average over all runs.</a:t>
            </a:r>
          </a:p>
          <a:p>
            <a:pPr marL="11430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p:txBody>
      </p:sp>
      <p:pic>
        <p:nvPicPr>
          <p:cNvPr id="9" name="Picture 5" descr="A screenshot of a cell phone&#10;&#10;Description automatically generated">
            <a:extLst>
              <a:ext uri="{FF2B5EF4-FFF2-40B4-BE49-F238E27FC236}">
                <a16:creationId xmlns:a16="http://schemas.microsoft.com/office/drawing/2014/main" id="{FDF5F1F7-B091-14CD-EACD-E03408D4AABC}"/>
              </a:ext>
            </a:extLst>
          </p:cNvPr>
          <p:cNvPicPr>
            <a:picLocks noChangeAspect="1"/>
          </p:cNvPicPr>
          <p:nvPr/>
        </p:nvPicPr>
        <p:blipFill>
          <a:blip r:embed="rId3"/>
          <a:stretch>
            <a:fillRect/>
          </a:stretch>
        </p:blipFill>
        <p:spPr>
          <a:xfrm>
            <a:off x="5885760" y="886516"/>
            <a:ext cx="1968605" cy="1435827"/>
          </a:xfrm>
          <a:prstGeom prst="rect">
            <a:avLst/>
          </a:prstGeom>
          <a:ln>
            <a:solidFill>
              <a:schemeClr val="tx1"/>
            </a:solidFill>
          </a:ln>
        </p:spPr>
      </p:pic>
    </p:spTree>
    <p:extLst>
      <p:ext uri="{BB962C8B-B14F-4D97-AF65-F5344CB8AC3E}">
        <p14:creationId xmlns:p14="http://schemas.microsoft.com/office/powerpoint/2010/main" val="69825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Setting up the project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How do you set up a normal software project?</a:t>
            </a:r>
          </a:p>
          <a:p>
            <a:pPr>
              <a:buClr>
                <a:srgbClr val="72AF2F"/>
              </a:buClr>
            </a:pPr>
            <a:r>
              <a:rPr lang="en-US" sz="2000" dirty="0">
                <a:solidFill>
                  <a:srgbClr val="72AF2F"/>
                </a:solidFill>
              </a:rPr>
              <a:t>Version control, issue tracking, project management</a:t>
            </a:r>
          </a:p>
          <a:p>
            <a:pPr>
              <a:buClr>
                <a:srgbClr val="72AF2F"/>
              </a:buClr>
            </a:pPr>
            <a:r>
              <a:rPr lang="en-US" sz="2000" dirty="0">
                <a:solidFill>
                  <a:srgbClr val="72AF2F"/>
                </a:solidFill>
              </a:rPr>
              <a:t>Folder structure, clean code conventions, tests</a:t>
            </a:r>
          </a:p>
          <a:p>
            <a:pPr>
              <a:buClr>
                <a:srgbClr val="72AF2F"/>
              </a:buClr>
            </a:pPr>
            <a:r>
              <a:rPr lang="en-US" sz="2000" dirty="0">
                <a:solidFill>
                  <a:srgbClr val="72AF2F"/>
                </a:solidFill>
              </a:rPr>
              <a:t>Tech choices, readme, </a:t>
            </a:r>
            <a:r>
              <a:rPr lang="en-US" sz="2000" dirty="0" err="1">
                <a:solidFill>
                  <a:srgbClr val="72AF2F"/>
                </a:solidFill>
              </a:rPr>
              <a:t>venv</a:t>
            </a:r>
            <a:endParaRPr lang="en-US" sz="2000" dirty="0">
              <a:solidFill>
                <a:srgbClr val="72AF2F"/>
              </a:solidFill>
            </a:endParaRPr>
          </a:p>
          <a:p>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All of these apply to Experimentation projects as well.</a:t>
            </a:r>
          </a:p>
          <a:p>
            <a:pPr marL="1074738" indent="266700">
              <a:buClr>
                <a:srgbClr val="72AF2F"/>
              </a:buClr>
            </a:pPr>
            <a:r>
              <a:rPr lang="en-US" sz="2000" dirty="0">
                <a:solidFill>
                  <a:srgbClr val="72AF2F"/>
                </a:solidFill>
              </a:rPr>
              <a:t>The project we use in this learning unit is an example.</a:t>
            </a:r>
          </a:p>
          <a:p>
            <a:pPr marL="114300" indent="0">
              <a:buNone/>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Aren’t Notebooks a Machine Learning thing?</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What is a notebook?</a:t>
            </a:r>
          </a:p>
          <a:p>
            <a:pPr>
              <a:buClr>
                <a:srgbClr val="72AF2F"/>
              </a:buClr>
            </a:pPr>
            <a:r>
              <a:rPr lang="en-US" sz="2000" dirty="0">
                <a:solidFill>
                  <a:srgbClr val="72AF2F"/>
                </a:solidFill>
              </a:rPr>
              <a:t>executable code snippets</a:t>
            </a:r>
          </a:p>
          <a:p>
            <a:pPr>
              <a:buClr>
                <a:srgbClr val="72AF2F"/>
              </a:buClr>
            </a:pPr>
            <a:r>
              <a:rPr lang="en-US" sz="2000" dirty="0">
                <a:solidFill>
                  <a:srgbClr val="72AF2F"/>
                </a:solidFill>
              </a:rPr>
              <a:t>markdown</a:t>
            </a:r>
          </a:p>
          <a:p>
            <a:pPr>
              <a:buClr>
                <a:srgbClr val="72AF2F"/>
              </a:buClr>
            </a:pPr>
            <a:r>
              <a:rPr lang="en-US" sz="2000" dirty="0">
                <a:solidFill>
                  <a:srgbClr val="72AF2F"/>
                </a:solidFill>
              </a:rPr>
              <a:t>rich in-place output</a:t>
            </a:r>
          </a:p>
          <a:p>
            <a:pPr marL="114300" indent="0">
              <a:buNone/>
            </a:pPr>
            <a:endParaRPr lang="en-US" sz="2000" dirty="0">
              <a:solidFill>
                <a:srgbClr val="72AF2F"/>
              </a:solidFill>
            </a:endParaRPr>
          </a:p>
          <a:p>
            <a:pPr marL="114300" indent="0">
              <a:buNone/>
            </a:pPr>
            <a:r>
              <a:rPr lang="en-US" sz="2200" dirty="0">
                <a:solidFill>
                  <a:srgbClr val="72AF2F"/>
                </a:solidFill>
              </a:rPr>
              <a:t>	  When is a notebook appropriate?</a:t>
            </a:r>
          </a:p>
          <a:p>
            <a:pPr marL="1531938" indent="-457200">
              <a:buClr>
                <a:srgbClr val="72AF2F"/>
              </a:buClr>
              <a:buFont typeface="+mj-lt"/>
              <a:buAutoNum type="arabicPeriod"/>
            </a:pPr>
            <a:r>
              <a:rPr lang="en-US" sz="2000" dirty="0">
                <a:solidFill>
                  <a:srgbClr val="72AF2F"/>
                </a:solidFill>
              </a:rPr>
              <a:t>You want to play around and experiment</a:t>
            </a:r>
          </a:p>
          <a:p>
            <a:pPr marL="1531938" indent="-457200">
              <a:buClr>
                <a:srgbClr val="72AF2F"/>
              </a:buClr>
              <a:buFont typeface="+mj-lt"/>
              <a:buAutoNum type="arabicPeriod"/>
            </a:pPr>
            <a:r>
              <a:rPr lang="en-US" sz="2000" dirty="0">
                <a:solidFill>
                  <a:srgbClr val="72AF2F"/>
                </a:solidFill>
              </a:rPr>
              <a:t>Communication to an audience</a:t>
            </a:r>
          </a:p>
          <a:p>
            <a:pPr marL="1989138" lvl="1" indent="-457200">
              <a:spcBef>
                <a:spcPts val="0"/>
              </a:spcBef>
              <a:buClr>
                <a:srgbClr val="72AF2F"/>
              </a:buClr>
            </a:pPr>
            <a:r>
              <a:rPr lang="en-US" sz="1600" dirty="0">
                <a:solidFill>
                  <a:srgbClr val="72AF2F"/>
                </a:solidFill>
              </a:rPr>
              <a:t>Your customer, your project team, fellow researchers, your teacher …</a:t>
            </a:r>
          </a:p>
          <a:p>
            <a:pPr marL="1531938" indent="-457200">
              <a:buFont typeface="+mj-lt"/>
              <a:buAutoNum type="arabicPeriod"/>
            </a:pPr>
            <a:endParaRPr lang="en-US" sz="2000" dirty="0">
              <a:solidFill>
                <a:srgbClr val="72AF2F"/>
              </a:solidFill>
            </a:endParaRPr>
          </a:p>
          <a:p>
            <a:pPr marL="571500" indent="-457200">
              <a:buFont typeface="+mj-lt"/>
              <a:buAutoNum type="arabicPeriod"/>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27022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How to set up notebooks cleanly?</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Use an IDE that can edit both notebooks and normal python</a:t>
            </a:r>
          </a:p>
          <a:p>
            <a:pPr>
              <a:buClr>
                <a:srgbClr val="72AF2F"/>
              </a:buClr>
            </a:pPr>
            <a:r>
              <a:rPr lang="en-US" sz="2000" dirty="0" err="1">
                <a:solidFill>
                  <a:srgbClr val="72AF2F"/>
                </a:solidFill>
              </a:rPr>
              <a:t>VSCode</a:t>
            </a:r>
            <a:r>
              <a:rPr lang="en-US" sz="2000" dirty="0">
                <a:solidFill>
                  <a:srgbClr val="72AF2F"/>
                </a:solidFill>
              </a:rPr>
              <a:t> is highly recommended</a:t>
            </a:r>
          </a:p>
          <a:p>
            <a:pPr marL="114300" indent="0">
              <a:buNone/>
            </a:pPr>
            <a:endParaRPr lang="en-US" sz="1000" dirty="0">
              <a:solidFill>
                <a:srgbClr val="72AF2F"/>
              </a:solidFill>
            </a:endParaRPr>
          </a:p>
          <a:p>
            <a:pPr marL="114300" indent="0">
              <a:buNone/>
            </a:pPr>
            <a:r>
              <a:rPr lang="en-US" sz="2200" dirty="0">
                <a:solidFill>
                  <a:srgbClr val="72AF2F"/>
                </a:solidFill>
              </a:rPr>
              <a:t>       Same Python environment for notebooks and normal Python!</a:t>
            </a:r>
          </a:p>
          <a:p>
            <a:pPr marL="1074738" indent="0">
              <a:buNone/>
            </a:pPr>
            <a:endParaRPr lang="en-US" sz="1000" dirty="0">
              <a:solidFill>
                <a:srgbClr val="72AF2F"/>
              </a:solidFill>
            </a:endParaRPr>
          </a:p>
          <a:p>
            <a:pPr marL="1074738" indent="0">
              <a:buNone/>
            </a:pPr>
            <a:r>
              <a:rPr lang="en-US" sz="2200" dirty="0">
                <a:solidFill>
                  <a:srgbClr val="72AF2F"/>
                </a:solidFill>
              </a:rPr>
              <a:t>Adjust Notebook Working directory</a:t>
            </a:r>
          </a:p>
          <a:p>
            <a:pPr marL="1417638">
              <a:buClr>
                <a:srgbClr val="72AF2F"/>
              </a:buClr>
            </a:pPr>
            <a:r>
              <a:rPr lang="en-US" sz="2000" dirty="0">
                <a:solidFill>
                  <a:srgbClr val="72AF2F"/>
                </a:solidFill>
              </a:rPr>
              <a:t>Needs to be root module of your project to find Python files</a:t>
            </a:r>
          </a:p>
          <a:p>
            <a:pPr marL="1074738" indent="0">
              <a:buNone/>
            </a:pPr>
            <a:endParaRPr lang="en-US" sz="2000" dirty="0">
              <a:solidFill>
                <a:srgbClr val="72AF2F"/>
              </a:solidFill>
            </a:endParaRPr>
          </a:p>
          <a:p>
            <a:pPr marL="1074738" indent="-87313">
              <a:buNone/>
            </a:pPr>
            <a:r>
              <a:rPr lang="en-US" sz="2200" dirty="0">
                <a:solidFill>
                  <a:srgbClr val="72AF2F"/>
                </a:solidFill>
              </a:rPr>
              <a:t> Notebooks and Git are slightly awkward</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42" presetClass="path" presetSubtype="0" accel="50000" decel="50000" fill="hold" nodeType="withEffect">
                                  <p:stCondLst>
                                    <p:cond delay="0"/>
                                  </p:stCondLst>
                                  <p:childTnLst>
                                    <p:animMotion origin="layout" path="M 1.11111E-6 0 L 0.48229 -0.00031 " pathEditMode="relative" rAng="0" ptsTypes="AA">
                                      <p:cBhvr>
                                        <p:cTn id="40"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Algorithm Selection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5091121" y="441025"/>
            <a:ext cx="3147016" cy="369332"/>
          </a:xfrm>
          <a:prstGeom prst="rect">
            <a:avLst/>
          </a:prstGeom>
          <a:noFill/>
        </p:spPr>
        <p:txBody>
          <a:bodyPr wrap="none" rtlCol="0">
            <a:spAutoFit/>
          </a:bodyPr>
          <a:lstStyle/>
          <a:p>
            <a:pPr algn="ctr"/>
            <a:r>
              <a:rPr lang="en-US" sz="1800" b="1" dirty="0">
                <a:solidFill>
                  <a:srgbClr val="72AF2F"/>
                </a:solidFill>
              </a:rPr>
              <a:t>Explanations in Notebooks</a:t>
            </a:r>
            <a:endParaRPr lang="en-DE" sz="1800" b="1" dirty="0">
              <a:solidFill>
                <a:srgbClr val="72AF2F"/>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838252" y="1608394"/>
            <a:ext cx="1428596" cy="369332"/>
          </a:xfrm>
          <a:prstGeom prst="rect">
            <a:avLst/>
          </a:prstGeom>
          <a:noFill/>
        </p:spPr>
        <p:txBody>
          <a:bodyPr wrap="none" rtlCol="0">
            <a:spAutoFit/>
          </a:bodyPr>
          <a:lstStyle/>
          <a:p>
            <a:pPr algn="ctr"/>
            <a:r>
              <a:rPr lang="en-US" sz="1800" b="1" dirty="0">
                <a:solidFill>
                  <a:schemeClr val="accent1">
                    <a:lumMod val="20000"/>
                    <a:lumOff val="80000"/>
                  </a:schemeClr>
                </a:solidFill>
              </a:rPr>
              <a:t>Candidates</a:t>
            </a:r>
            <a:endParaRPr lang="en-DE" sz="1800" b="1" dirty="0">
              <a:solidFill>
                <a:schemeClr val="accent1">
                  <a:lumMod val="20000"/>
                  <a:lumOff val="80000"/>
                </a:schemeClr>
              </a:solidFill>
            </a:endParaRPr>
          </a:p>
        </p:txBody>
      </p:sp>
      <p:sp>
        <p:nvSpPr>
          <p:cNvPr id="2" name="TextBox 19">
            <a:extLst>
              <a:ext uri="{FF2B5EF4-FFF2-40B4-BE49-F238E27FC236}">
                <a16:creationId xmlns:a16="http://schemas.microsoft.com/office/drawing/2014/main" id="{99E928A4-D1DF-FB00-F272-A3D3B97E13CE}"/>
              </a:ext>
            </a:extLst>
          </p:cNvPr>
          <p:cNvSpPr txBox="1"/>
          <p:nvPr/>
        </p:nvSpPr>
        <p:spPr>
          <a:xfrm>
            <a:off x="767723" y="2798803"/>
            <a:ext cx="1569660" cy="369332"/>
          </a:xfrm>
          <a:prstGeom prst="rect">
            <a:avLst/>
          </a:prstGeom>
          <a:noFill/>
        </p:spPr>
        <p:txBody>
          <a:bodyPr wrap="none" rtlCol="0">
            <a:spAutoFit/>
          </a:bodyPr>
          <a:lstStyle/>
          <a:p>
            <a:pPr algn="ctr"/>
            <a:r>
              <a:rPr lang="en-US" sz="1800" b="1" dirty="0">
                <a:solidFill>
                  <a:schemeClr val="accent1">
                    <a:lumMod val="20000"/>
                    <a:lumOff val="80000"/>
                  </a:schemeClr>
                </a:solidFill>
              </a:rPr>
              <a:t>Experiments</a:t>
            </a:r>
            <a:endParaRPr lang="en-DE" sz="1800" b="1" dirty="0">
              <a:solidFill>
                <a:schemeClr val="accent1">
                  <a:lumMod val="20000"/>
                  <a:lumOff val="80000"/>
                </a:schemeClr>
              </a:solidFill>
            </a:endParaRPr>
          </a:p>
        </p:txBody>
      </p:sp>
      <p:sp>
        <p:nvSpPr>
          <p:cNvPr id="3" name="TextBox 19">
            <a:extLst>
              <a:ext uri="{FF2B5EF4-FFF2-40B4-BE49-F238E27FC236}">
                <a16:creationId xmlns:a16="http://schemas.microsoft.com/office/drawing/2014/main" id="{D4406BC1-2B7E-12EA-340F-36B83E5B5E4F}"/>
              </a:ext>
            </a:extLst>
          </p:cNvPr>
          <p:cNvSpPr txBox="1"/>
          <p:nvPr/>
        </p:nvSpPr>
        <p:spPr>
          <a:xfrm>
            <a:off x="1221612" y="3460810"/>
            <a:ext cx="1903086" cy="369332"/>
          </a:xfrm>
          <a:prstGeom prst="rect">
            <a:avLst/>
          </a:prstGeom>
          <a:noFill/>
        </p:spPr>
        <p:txBody>
          <a:bodyPr wrap="none" rtlCol="0">
            <a:spAutoFit/>
          </a:bodyPr>
          <a:lstStyle/>
          <a:p>
            <a:pPr algn="ctr"/>
            <a:r>
              <a:rPr lang="en-US" sz="1800" b="1" dirty="0">
                <a:solidFill>
                  <a:schemeClr val="accent1">
                    <a:lumMod val="20000"/>
                    <a:lumOff val="80000"/>
                  </a:schemeClr>
                </a:solidFill>
              </a:rPr>
              <a:t>Data Structures</a:t>
            </a:r>
            <a:endParaRPr lang="en-DE" sz="1800" b="1" dirty="0">
              <a:solidFill>
                <a:schemeClr val="accent1">
                  <a:lumMod val="20000"/>
                  <a:lumOff val="80000"/>
                </a:schemeClr>
              </a:solidFill>
            </a:endParaRPr>
          </a:p>
        </p:txBody>
      </p:sp>
      <p:sp>
        <p:nvSpPr>
          <p:cNvPr id="4" name="TextBox 19">
            <a:extLst>
              <a:ext uri="{FF2B5EF4-FFF2-40B4-BE49-F238E27FC236}">
                <a16:creationId xmlns:a16="http://schemas.microsoft.com/office/drawing/2014/main" id="{D72DC525-C7A5-E989-876C-4440D1023BCF}"/>
              </a:ext>
            </a:extLst>
          </p:cNvPr>
          <p:cNvSpPr txBox="1"/>
          <p:nvPr/>
        </p:nvSpPr>
        <p:spPr>
          <a:xfrm>
            <a:off x="1802622" y="3893832"/>
            <a:ext cx="1402948" cy="369332"/>
          </a:xfrm>
          <a:prstGeom prst="rect">
            <a:avLst/>
          </a:prstGeom>
          <a:noFill/>
        </p:spPr>
        <p:txBody>
          <a:bodyPr wrap="none" rtlCol="0">
            <a:spAutoFit/>
          </a:bodyPr>
          <a:lstStyle/>
          <a:p>
            <a:pPr algn="ctr"/>
            <a:r>
              <a:rPr lang="en-US" sz="1800" b="1" dirty="0">
                <a:solidFill>
                  <a:schemeClr val="accent1">
                    <a:lumMod val="20000"/>
                    <a:lumOff val="80000"/>
                  </a:schemeClr>
                </a:solidFill>
              </a:rPr>
              <a:t>Algorithms</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1.38889E-6 0 L 0.51684 -0.00031 " pathEditMode="relative" rAng="0" ptsTypes="AA">
                                      <p:cBhvr>
                                        <p:cTn id="16" dur="2000" fill="hold"/>
                                        <p:tgtEl>
                                          <p:spTgt spid="21"/>
                                        </p:tgtEl>
                                        <p:attrNameLst>
                                          <p:attrName>ppt_x</p:attrName>
                                          <p:attrName>ppt_y</p:attrName>
                                        </p:attrNameLst>
                                      </p:cBhvr>
                                      <p:rCtr x="25833" y="-31"/>
                                    </p:animMotion>
                                  </p:childTnLst>
                                </p:cTn>
                              </p:par>
                              <p:par>
                                <p:cTn id="17" presetID="1" presetClass="exit"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20" grpId="0"/>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What can we derive from the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This is a Pathfinding Problem.</a:t>
            </a:r>
          </a:p>
          <a:p>
            <a:pPr marL="114300" lvl="0" indent="0">
              <a:buNone/>
            </a:pPr>
            <a:endParaRPr lang="en-US" sz="2000" dirty="0">
              <a:solidFill>
                <a:schemeClr val="bg1"/>
              </a:solidFill>
            </a:endParaRPr>
          </a:p>
          <a:p>
            <a:pPr marL="114300" indent="0">
              <a:buNone/>
            </a:pPr>
            <a:r>
              <a:rPr lang="en-US" sz="2200" dirty="0">
                <a:solidFill>
                  <a:schemeClr val="bg1"/>
                </a:solidFill>
              </a:rPr>
              <a:t>This is not a shortest Path Problem.</a:t>
            </a:r>
          </a:p>
          <a:p>
            <a:pPr marL="114300" indent="0">
              <a:buClr>
                <a:schemeClr val="bg1"/>
              </a:buClr>
              <a:buNone/>
            </a:pPr>
            <a:endParaRPr lang="en-US" sz="2000" dirty="0">
              <a:solidFill>
                <a:schemeClr val="bg1"/>
              </a:solidFill>
            </a:endParaRPr>
          </a:p>
          <a:p>
            <a:pPr marL="114300" indent="0">
              <a:buNone/>
            </a:pPr>
            <a:r>
              <a:rPr lang="en-US" sz="2200" dirty="0">
                <a:solidFill>
                  <a:schemeClr val="bg1"/>
                </a:solidFill>
              </a:rPr>
              <a:t>This is not an informed search problem.</a:t>
            </a:r>
          </a:p>
          <a:p>
            <a:pPr marL="114300" indent="0">
              <a:buNone/>
            </a:pPr>
            <a:endParaRPr lang="en-US" sz="2200" dirty="0">
              <a:solidFill>
                <a:schemeClr val="bg1"/>
              </a:solidFill>
            </a:endParaRPr>
          </a:p>
          <a:p>
            <a:pPr marL="114300" indent="0">
              <a:buNone/>
            </a:pPr>
            <a:r>
              <a:rPr lang="en-US" sz="2200" dirty="0">
                <a:solidFill>
                  <a:schemeClr val="bg1"/>
                </a:solidFill>
              </a:rPr>
              <a:t>Applicable Algorithms: </a:t>
            </a:r>
          </a:p>
          <a:p>
            <a:pPr>
              <a:buClr>
                <a:schemeClr val="bg1"/>
              </a:buClr>
            </a:pPr>
            <a:r>
              <a:rPr lang="en-US" sz="2000" dirty="0">
                <a:solidFill>
                  <a:schemeClr val="bg1"/>
                </a:solidFill>
              </a:rPr>
              <a:t>Breadth First Search (BFS) 		 ( O(N + E))</a:t>
            </a:r>
          </a:p>
          <a:p>
            <a:pPr>
              <a:buClr>
                <a:schemeClr val="bg1"/>
              </a:buClr>
            </a:pPr>
            <a:r>
              <a:rPr lang="en-US" sz="2000" dirty="0">
                <a:solidFill>
                  <a:schemeClr val="bg1"/>
                </a:solidFill>
              </a:rPr>
              <a:t>Depth First Search (DFS)		 ( O(N + E)) </a:t>
            </a:r>
          </a:p>
          <a:p>
            <a:pPr>
              <a:buClr>
                <a:schemeClr val="bg1"/>
              </a:buClr>
            </a:pPr>
            <a:r>
              <a:rPr lang="en-US" sz="2000" dirty="0">
                <a:solidFill>
                  <a:schemeClr val="bg1"/>
                </a:solidFill>
              </a:rPr>
              <a:t>Dijkstra’s Algorithm			 ( O(N + E) log N)</a:t>
            </a:r>
          </a:p>
          <a:p>
            <a:pPr marL="114300" indent="0">
              <a:buClr>
                <a:schemeClr val="bg1"/>
              </a:buClr>
              <a:buNone/>
            </a:pPr>
            <a:endParaRPr lang="en-US" sz="2000" dirty="0">
              <a:solidFill>
                <a:schemeClr val="bg1"/>
              </a:solidFill>
            </a:endParaRPr>
          </a:p>
          <a:p>
            <a:pPr>
              <a:buClr>
                <a:schemeClr val="bg1"/>
              </a:buClr>
              <a:buFont typeface="Arial" panose="020B0604020202020204" pitchFamily="34" charset="0"/>
              <a:buChar char="•"/>
            </a:pPr>
            <a:endParaRPr lang="en-US" sz="2000" dirty="0">
              <a:solidFill>
                <a:schemeClr val="bg1"/>
              </a:solidFill>
            </a:endParaRPr>
          </a:p>
          <a:p>
            <a:pPr>
              <a:buClr>
                <a:schemeClr val="bg1"/>
              </a:buClr>
              <a:buFont typeface="Arial" panose="020B0604020202020204" pitchFamily="34" charset="0"/>
              <a:buChar char="•"/>
            </a:pPr>
            <a:endParaRPr lang="en-US" sz="2000" dirty="0">
              <a:solidFill>
                <a:schemeClr val="bg1"/>
              </a:solidFill>
            </a:endParaRPr>
          </a:p>
          <a:p>
            <a:pPr lvl="0">
              <a:buFont typeface="Arial" panose="020B0604020202020204" pitchFamily="34" charset="0"/>
              <a:buChar char="•"/>
            </a:pPr>
            <a:endParaRPr lang="en-US" sz="2200" dirty="0">
              <a:solidFill>
                <a:schemeClr val="bg1"/>
              </a:solidFill>
            </a:endParaRPr>
          </a:p>
        </p:txBody>
      </p:sp>
      <p:sp>
        <p:nvSpPr>
          <p:cNvPr id="5" name="TextBox 4">
            <a:extLst>
              <a:ext uri="{FF2B5EF4-FFF2-40B4-BE49-F238E27FC236}">
                <a16:creationId xmlns:a16="http://schemas.microsoft.com/office/drawing/2014/main" id="{3249804B-00A7-767D-3A95-B5C112ADDA27}"/>
              </a:ext>
            </a:extLst>
          </p:cNvPr>
          <p:cNvSpPr txBox="1"/>
          <p:nvPr/>
        </p:nvSpPr>
        <p:spPr>
          <a:xfrm>
            <a:off x="7562137" y="4617996"/>
            <a:ext cx="4013200" cy="523220"/>
          </a:xfrm>
          <a:prstGeom prst="rect">
            <a:avLst/>
          </a:prstGeom>
          <a:noFill/>
        </p:spPr>
        <p:txBody>
          <a:bodyPr wrap="square">
            <a:spAutoFit/>
          </a:bodyPr>
          <a:lstStyle/>
          <a:p>
            <a:r>
              <a:rPr lang="de-DE" dirty="0">
                <a:solidFill>
                  <a:schemeClr val="bg1"/>
                </a:solidFill>
              </a:rPr>
              <a:t>N = </a:t>
            </a:r>
            <a:r>
              <a:rPr lang="de-DE" dirty="0" err="1">
                <a:solidFill>
                  <a:schemeClr val="bg1"/>
                </a:solidFill>
              </a:rPr>
              <a:t>Nr</a:t>
            </a:r>
            <a:r>
              <a:rPr lang="de-DE" dirty="0">
                <a:solidFill>
                  <a:schemeClr val="bg1"/>
                </a:solidFill>
              </a:rPr>
              <a:t> Nodes</a:t>
            </a:r>
          </a:p>
          <a:p>
            <a:r>
              <a:rPr lang="de-DE" dirty="0">
                <a:solidFill>
                  <a:schemeClr val="bg1"/>
                </a:solidFill>
              </a:rPr>
              <a:t>E = </a:t>
            </a:r>
            <a:r>
              <a:rPr lang="de-DE" dirty="0" err="1">
                <a:solidFill>
                  <a:schemeClr val="bg1"/>
                </a:solidFill>
              </a:rPr>
              <a:t>Number</a:t>
            </a:r>
            <a:r>
              <a:rPr lang="de-DE" dirty="0">
                <a:solidFill>
                  <a:schemeClr val="bg1"/>
                </a:solidFill>
              </a:rPr>
              <a:t> </a:t>
            </a:r>
            <a:r>
              <a:rPr lang="de-DE" dirty="0" err="1">
                <a:solidFill>
                  <a:schemeClr val="bg1"/>
                </a:solidFill>
              </a:rPr>
              <a:t>edges</a:t>
            </a:r>
            <a:endParaRPr lang="de-DE"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B2E6E4E9-3122-C5A3-2EA7-3B79B1FD06FF}"/>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50BA0C00-78E3-2381-BD03-04C6677D89D3}"/>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672B8A22-EA77-B282-3574-4A85247C3A53}"/>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B7EA58A9-412A-08D8-211C-80D1E92F6591}"/>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6B49A9D7-1059-BC7D-82D7-96E5F227F3C6}"/>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3E4AB876-278D-7B90-4A36-71FDEF57017F}"/>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D8FDCAE3-4A7E-4709-E5BD-7A3816B7D952}"/>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14D98A0-36EA-B735-2FFB-B97F2D794EA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Algorithm Selection Experiment.</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19EE9665-C0A4-D4AA-8FC7-AFC10EA2B2C5}"/>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The candidates: BFS, DFS, Dijkstra’s</a:t>
            </a:r>
          </a:p>
          <a:p>
            <a:pPr marL="114300" lvl="0" indent="0">
              <a:buNone/>
            </a:pPr>
            <a:endParaRPr lang="en-US" sz="2200" dirty="0">
              <a:solidFill>
                <a:schemeClr val="bg1"/>
              </a:solidFill>
            </a:endParaRPr>
          </a:p>
          <a:p>
            <a:pPr marL="114300" lvl="0" indent="0">
              <a:buNone/>
            </a:pPr>
            <a:r>
              <a:rPr lang="en-US" sz="2200" dirty="0">
                <a:solidFill>
                  <a:schemeClr val="bg1"/>
                </a:solidFill>
              </a:rPr>
              <a:t>The setup: </a:t>
            </a:r>
          </a:p>
          <a:p>
            <a:pPr>
              <a:buClr>
                <a:schemeClr val="bg1"/>
              </a:buClr>
            </a:pPr>
            <a:r>
              <a:rPr lang="en-US" sz="2000" dirty="0">
                <a:solidFill>
                  <a:schemeClr val="bg1"/>
                </a:solidFill>
              </a:rPr>
              <a:t>Run each algorithm on (the same) 1000 random planning problems</a:t>
            </a:r>
          </a:p>
          <a:p>
            <a:pPr>
              <a:buClr>
                <a:schemeClr val="bg1"/>
              </a:buClr>
            </a:pPr>
            <a:r>
              <a:rPr lang="en-US" sz="2000" dirty="0">
                <a:solidFill>
                  <a:schemeClr val="bg1"/>
                </a:solidFill>
              </a:rPr>
              <a:t>Record average execution times.</a:t>
            </a:r>
          </a:p>
          <a:p>
            <a:pPr>
              <a:buClr>
                <a:schemeClr val="bg1"/>
              </a:buClr>
            </a:pPr>
            <a:endParaRPr lang="en-US" sz="2000" dirty="0">
              <a:solidFill>
                <a:schemeClr val="bg1"/>
              </a:solidFill>
            </a:endParaRPr>
          </a:p>
          <a:p>
            <a:pPr marL="114300" indent="0">
              <a:buClr>
                <a:schemeClr val="bg1"/>
              </a:buClr>
              <a:buNone/>
            </a:pPr>
            <a:r>
              <a:rPr lang="en-US" sz="2200" dirty="0">
                <a:solidFill>
                  <a:schemeClr val="bg1"/>
                </a:solidFill>
              </a:rPr>
              <a:t>The experiment: </a:t>
            </a:r>
            <a:r>
              <a:rPr lang="en-US" sz="2200" dirty="0" err="1">
                <a:solidFill>
                  <a:schemeClr val="bg1"/>
                </a:solidFill>
              </a:rPr>
              <a:t>basic_algorithms_experiment.ipynb</a:t>
            </a: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indent="0">
              <a:buClr>
                <a:schemeClr val="bg1"/>
              </a:buClr>
              <a:buNone/>
            </a:pPr>
            <a:endParaRPr lang="en-US" sz="2000" dirty="0">
              <a:solidFill>
                <a:schemeClr val="bg1"/>
              </a:solidFill>
            </a:endParaRPr>
          </a:p>
          <a:p>
            <a:pPr>
              <a:buClr>
                <a:schemeClr val="bg1"/>
              </a:buClr>
              <a:buFont typeface="Arial" panose="020B0604020202020204" pitchFamily="34" charset="0"/>
              <a:buChar char="•"/>
            </a:pPr>
            <a:endParaRPr lang="en-US" sz="2000" dirty="0">
              <a:solidFill>
                <a:schemeClr val="bg1"/>
              </a:solidFill>
            </a:endParaRPr>
          </a:p>
          <a:p>
            <a:pPr>
              <a:buClr>
                <a:schemeClr val="bg1"/>
              </a:buClr>
              <a:buFont typeface="Arial" panose="020B0604020202020204" pitchFamily="34" charset="0"/>
              <a:buChar char="•"/>
            </a:pPr>
            <a:endParaRPr lang="en-US" sz="2000" dirty="0">
              <a:solidFill>
                <a:schemeClr val="bg1"/>
              </a:solidFill>
            </a:endParaRPr>
          </a:p>
          <a:p>
            <a:pPr lvl="0">
              <a:buFont typeface="Arial" panose="020B0604020202020204" pitchFamily="34" charset="0"/>
              <a:buChar char="•"/>
            </a:pPr>
            <a:endParaRPr lang="en-US" sz="2200" dirty="0">
              <a:solidFill>
                <a:schemeClr val="bg1"/>
              </a:solidFill>
            </a:endParaRPr>
          </a:p>
        </p:txBody>
      </p:sp>
    </p:spTree>
    <p:extLst>
      <p:ext uri="{BB962C8B-B14F-4D97-AF65-F5344CB8AC3E}">
        <p14:creationId xmlns:p14="http://schemas.microsoft.com/office/powerpoint/2010/main" val="1615136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Writing an Experiment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2969"/>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Same as in an essay / thesis</a:t>
            </a:r>
          </a:p>
          <a:p>
            <a:pPr marL="571500" indent="-457200">
              <a:buClr>
                <a:srgbClr val="72AF2F"/>
              </a:buClr>
              <a:buFont typeface="+mj-lt"/>
              <a:buAutoNum type="arabicPeriod"/>
            </a:pPr>
            <a:r>
              <a:rPr lang="en-US" sz="2000" dirty="0">
                <a:solidFill>
                  <a:srgbClr val="72AF2F"/>
                </a:solidFill>
              </a:rPr>
              <a:t>State your goals </a:t>
            </a:r>
          </a:p>
          <a:p>
            <a:pPr marL="571500" indent="-457200">
              <a:buClr>
                <a:srgbClr val="72AF2F"/>
              </a:buClr>
              <a:buFont typeface="+mj-lt"/>
              <a:buAutoNum type="arabicPeriod"/>
            </a:pPr>
            <a:r>
              <a:rPr lang="en-US" sz="2000" dirty="0">
                <a:solidFill>
                  <a:srgbClr val="72AF2F"/>
                </a:solidFill>
              </a:rPr>
              <a:t>Define procedure</a:t>
            </a:r>
          </a:p>
          <a:p>
            <a:pPr marL="571500" indent="-457200">
              <a:buClr>
                <a:srgbClr val="72AF2F"/>
              </a:buClr>
              <a:buFont typeface="+mj-lt"/>
              <a:buAutoNum type="arabicPeriod"/>
            </a:pPr>
            <a:r>
              <a:rPr lang="en-US" sz="2000" dirty="0">
                <a:solidFill>
                  <a:srgbClr val="72AF2F"/>
                </a:solidFill>
              </a:rPr>
              <a:t>List results</a:t>
            </a:r>
          </a:p>
          <a:p>
            <a:pPr marL="1143000" indent="-457200">
              <a:buClr>
                <a:srgbClr val="72AF2F"/>
              </a:buClr>
              <a:buFont typeface="+mj-lt"/>
              <a:buAutoNum type="arabicPeriod"/>
            </a:pPr>
            <a:r>
              <a:rPr lang="en-US" sz="2000" dirty="0">
                <a:solidFill>
                  <a:srgbClr val="72AF2F"/>
                </a:solidFill>
              </a:rPr>
              <a:t>Discuss results in context of goals</a:t>
            </a:r>
          </a:p>
          <a:p>
            <a:pPr marL="114300" indent="0">
              <a:buNone/>
            </a:pPr>
            <a:endParaRPr lang="en-US" sz="2200" dirty="0">
              <a:solidFill>
                <a:srgbClr val="72AF2F"/>
              </a:solidFill>
            </a:endParaRPr>
          </a:p>
          <a:p>
            <a:pPr marL="982663" indent="0">
              <a:buNone/>
            </a:pPr>
            <a:r>
              <a:rPr lang="en-US" sz="2200" dirty="0">
                <a:solidFill>
                  <a:srgbClr val="72AF2F"/>
                </a:solidFill>
              </a:rPr>
              <a:t> Remember: You write for an audience!</a:t>
            </a:r>
          </a:p>
          <a:p>
            <a:pPr marL="1074738" indent="266700">
              <a:buClr>
                <a:srgbClr val="72AF2F"/>
              </a:buClr>
            </a:pPr>
            <a:r>
              <a:rPr lang="en-US" sz="2000" dirty="0">
                <a:solidFill>
                  <a:srgbClr val="72AF2F"/>
                </a:solidFill>
              </a:rPr>
              <a:t>Explain things they don’t know</a:t>
            </a:r>
          </a:p>
          <a:p>
            <a:pPr marL="1074738" indent="266700">
              <a:buClr>
                <a:srgbClr val="72AF2F"/>
              </a:buClr>
            </a:pPr>
            <a:r>
              <a:rPr lang="en-US" sz="2000" dirty="0">
                <a:solidFill>
                  <a:srgbClr val="72AF2F"/>
                </a:solidFill>
              </a:rPr>
              <a:t>Describe assumptions and conclusions explicitly</a:t>
            </a:r>
          </a:p>
          <a:p>
            <a:pPr marL="1074738" indent="266700">
              <a:buClr>
                <a:srgbClr val="72AF2F"/>
              </a:buClr>
            </a:pPr>
            <a:r>
              <a:rPr lang="en-US" sz="2000" dirty="0">
                <a:solidFill>
                  <a:srgbClr val="72AF2F"/>
                </a:solidFill>
              </a:rPr>
              <a:t>Choose appropriate language</a:t>
            </a:r>
          </a:p>
          <a:p>
            <a:pPr lvl="1"/>
            <a:endParaRPr lang="en-US" sz="1600" dirty="0">
              <a:solidFill>
                <a:srgbClr val="72AF2F"/>
              </a:solidFill>
            </a:endParaRPr>
          </a:p>
          <a:p>
            <a:pPr marL="114300" indent="0">
              <a:buNone/>
            </a:pPr>
            <a:endParaRPr lang="en-US" sz="2000" dirty="0">
              <a:solidFill>
                <a:srgbClr val="72AF2F"/>
              </a:solidFill>
            </a:endParaRPr>
          </a:p>
          <a:p>
            <a:pPr marL="114300" indent="0">
              <a:buNone/>
            </a:pPr>
            <a:r>
              <a:rPr lang="en-US" sz="2000" dirty="0">
                <a:solidFill>
                  <a:srgbClr val="72AF2F"/>
                </a:solidFill>
              </a:rPr>
              <a:t>              </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DCB90E74-6D9F-0F85-F19F-E3A9D9CAC68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BD5B4339-46AD-4372-8D9D-DE75F931066E}"/>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AACFD292-7F40-C46E-5B01-95599A64D7B4}"/>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D56A93C0-609C-B1CF-3452-7876759A2B35}"/>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7821D467-12A4-69BA-2545-7310CE65A37D}"/>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4413EDAB-C28B-196E-6319-741A3F4F4990}"/>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C99DEC8C-8C37-6FA4-F9C8-354B7BC762DF}"/>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6F3030C8-5686-1C2D-411D-B2A433FFC5F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Algorithms and Data Structures matter</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19659D86-CAB2-8AF9-BB2C-133CDB133C8D}"/>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What choices do we need to make?</a:t>
            </a:r>
          </a:p>
          <a:p>
            <a:pPr>
              <a:buClr>
                <a:srgbClr val="72AF2F"/>
              </a:buClr>
            </a:pPr>
            <a:r>
              <a:rPr lang="en-US" sz="2000" dirty="0">
                <a:solidFill>
                  <a:srgbClr val="72AF2F"/>
                </a:solidFill>
              </a:rPr>
              <a:t>Graph Representation</a:t>
            </a:r>
          </a:p>
          <a:p>
            <a:pPr>
              <a:buClr>
                <a:srgbClr val="72AF2F"/>
              </a:buClr>
            </a:pPr>
            <a:r>
              <a:rPr lang="en-US" sz="2000" dirty="0">
                <a:solidFill>
                  <a:srgbClr val="72AF2F"/>
                </a:solidFill>
              </a:rPr>
              <a:t>Open and Closed List</a:t>
            </a:r>
          </a:p>
          <a:p>
            <a:pPr>
              <a:buClr>
                <a:srgbClr val="72AF2F"/>
              </a:buClr>
            </a:pPr>
            <a:r>
              <a:rPr lang="en-US" sz="2000" dirty="0">
                <a:solidFill>
                  <a:srgbClr val="72AF2F"/>
                </a:solidFill>
              </a:rPr>
              <a:t>Algorithm Variations</a:t>
            </a:r>
            <a:endParaRPr lang="en-US" sz="2400" dirty="0">
              <a:solidFill>
                <a:srgbClr val="72AF2F"/>
              </a:solidFill>
            </a:endParaRPr>
          </a:p>
          <a:p>
            <a:pPr marL="114300" indent="0">
              <a:buNone/>
            </a:pPr>
            <a:r>
              <a:rPr lang="en-US" sz="2400" dirty="0">
                <a:solidFill>
                  <a:srgbClr val="72AF2F"/>
                </a:solidFill>
              </a:rPr>
              <a:t>	</a:t>
            </a:r>
          </a:p>
          <a:p>
            <a:pPr marL="114300" indent="0">
              <a:buNone/>
            </a:pPr>
            <a:r>
              <a:rPr lang="en-US" sz="2200" dirty="0">
                <a:solidFill>
                  <a:srgbClr val="72AF2F"/>
                </a:solidFill>
              </a:rPr>
              <a:t>	 What do we optimize for?</a:t>
            </a:r>
          </a:p>
          <a:p>
            <a:pPr marL="1074738" indent="357188">
              <a:buClr>
                <a:srgbClr val="72AF2F"/>
              </a:buClr>
            </a:pPr>
            <a:r>
              <a:rPr lang="en-US" sz="2000" dirty="0">
                <a:solidFill>
                  <a:srgbClr val="72AF2F"/>
                </a:solidFill>
              </a:rPr>
              <a:t>Our quality criterium is time!</a:t>
            </a:r>
          </a:p>
          <a:p>
            <a:pPr marL="1074738"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01937806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The trouble with advanced modules …</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tx1"/>
                </a:solidFill>
              </a:rPr>
              <a:t>Every project is different.</a:t>
            </a:r>
          </a:p>
          <a:p>
            <a:pPr marL="114300" lvl="0" indent="0">
              <a:buNone/>
            </a:pPr>
            <a:endParaRPr lang="en-US" sz="2200" dirty="0">
              <a:solidFill>
                <a:schemeClr val="tx1"/>
              </a:solidFill>
            </a:endParaRPr>
          </a:p>
          <a:p>
            <a:pPr marL="114300" lvl="0" indent="0">
              <a:buNone/>
            </a:pPr>
            <a:r>
              <a:rPr lang="en-US" sz="2200" dirty="0">
                <a:solidFill>
                  <a:schemeClr val="tx1"/>
                </a:solidFill>
              </a:rPr>
              <a:t>One-Size-Fits-None Learning Units.</a:t>
            </a:r>
          </a:p>
          <a:p>
            <a:pPr lvl="0">
              <a:buFontTx/>
              <a:buChar char="-"/>
            </a:pPr>
            <a:r>
              <a:rPr lang="en-US" sz="2000" dirty="0">
                <a:solidFill>
                  <a:schemeClr val="tx1"/>
                </a:solidFill>
              </a:rPr>
              <a:t>Specific Problems</a:t>
            </a:r>
          </a:p>
          <a:p>
            <a:pPr lvl="0">
              <a:buFontTx/>
              <a:buChar char="-"/>
            </a:pPr>
            <a:r>
              <a:rPr lang="en-US" sz="2000" dirty="0">
                <a:solidFill>
                  <a:schemeClr val="tx1"/>
                </a:solidFill>
              </a:rPr>
              <a:t>Specific Algorithms</a:t>
            </a:r>
          </a:p>
          <a:p>
            <a:pPr marL="114300" lvl="0" indent="0">
              <a:buNone/>
            </a:pPr>
            <a:endParaRPr lang="en-US" sz="2200" dirty="0">
              <a:solidFill>
                <a:schemeClr val="tx1"/>
              </a:solidFill>
            </a:endParaRPr>
          </a:p>
          <a:p>
            <a:pPr marL="114300" lvl="0" indent="0">
              <a:buNone/>
            </a:pPr>
            <a:r>
              <a:rPr lang="en-US" sz="2200" dirty="0">
                <a:solidFill>
                  <a:schemeClr val="tx1"/>
                </a:solidFill>
              </a:rPr>
              <a:t>The solution: Focus on best practices</a:t>
            </a:r>
          </a:p>
          <a:p>
            <a:pPr>
              <a:buFontTx/>
              <a:buChar char="-"/>
            </a:pPr>
            <a:r>
              <a:rPr lang="en-US" sz="2000" dirty="0">
                <a:solidFill>
                  <a:schemeClr val="tx1"/>
                </a:solidFill>
              </a:rPr>
              <a:t>This means it’s up to you to research specific algorithms.</a:t>
            </a:r>
          </a:p>
          <a:p>
            <a:pPr marL="114300" lvl="0" indent="0">
              <a:buNone/>
            </a:pPr>
            <a:endParaRPr lang="en-US" sz="2200" dirty="0">
              <a:solidFill>
                <a:schemeClr val="tx1"/>
              </a:solidFill>
            </a:endParaRPr>
          </a:p>
          <a:p>
            <a:pPr marL="114300" lvl="0" indent="0">
              <a:buNone/>
            </a:pPr>
            <a:endParaRPr lang="en-US" sz="2000" dirty="0">
              <a:solidFill>
                <a:schemeClr val="tx1"/>
              </a:solidFill>
            </a:endParaRPr>
          </a:p>
        </p:txBody>
      </p:sp>
      <p:sp>
        <p:nvSpPr>
          <p:cNvPr id="2" name="Rectangle 1">
            <a:extLst>
              <a:ext uri="{FF2B5EF4-FFF2-40B4-BE49-F238E27FC236}">
                <a16:creationId xmlns:a16="http://schemas.microsoft.com/office/drawing/2014/main" id="{0C4408AC-FEBB-F078-6BBB-5D026710E18C}"/>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364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E09E5E0-5C22-FEFA-9295-27F827C72003}"/>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0CFB210-4B28-1530-7F1D-7BE6730C907A}"/>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0E12E108-AE21-9CCC-9DAE-764D7A54B36E}"/>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0228411A-62CD-E58D-973B-8F2B1DB131A5}"/>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4BFAF353-5DB8-3D23-D19C-0CA8E0288B00}"/>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9BB59CF5-DEAE-8169-2D74-20B684C323A8}"/>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EB57A017-CB98-5D4C-3EBE-9EAFEEB27BBD}"/>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92D050"/>
                </a:solidFill>
              </a:endParaRPr>
            </a:p>
          </p:txBody>
        </p:sp>
      </p:grpSp>
      <p:sp>
        <p:nvSpPr>
          <p:cNvPr id="3" name="Google Shape;96;p20">
            <a:extLst>
              <a:ext uri="{FF2B5EF4-FFF2-40B4-BE49-F238E27FC236}">
                <a16:creationId xmlns:a16="http://schemas.microsoft.com/office/drawing/2014/main" id="{B2186114-CF4A-BF2E-EF0C-14CDF84A5A4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Graph Representations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27E76B8B-ECED-31AC-E655-22DB411C4CCB}"/>
              </a:ext>
            </a:extLst>
          </p:cNvPr>
          <p:cNvSpPr txBox="1">
            <a:spLocks noGrp="1"/>
          </p:cNvSpPr>
          <p:nvPr>
            <p:ph type="body" idx="1"/>
          </p:nvPr>
        </p:nvSpPr>
        <p:spPr>
          <a:xfrm>
            <a:off x="311700" y="1130531"/>
            <a:ext cx="8832300" cy="2314980"/>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What choices do we have?</a:t>
            </a:r>
          </a:p>
          <a:p>
            <a:pPr marL="114300" indent="0">
              <a:buNone/>
            </a:pPr>
            <a:endParaRPr lang="en-US" sz="2400" dirty="0">
              <a:solidFill>
                <a:srgbClr val="72AF2F"/>
              </a:solidFill>
            </a:endParaRPr>
          </a:p>
          <a:p>
            <a:pPr marL="114300" indent="0">
              <a:buNone/>
            </a:pPr>
            <a:endParaRPr lang="en-US" sz="2400" dirty="0">
              <a:solidFill>
                <a:srgbClr val="72AF2F"/>
              </a:solidFill>
            </a:endParaRPr>
          </a:p>
          <a:p>
            <a:pPr marL="114300" indent="0">
              <a:buNone/>
            </a:pPr>
            <a:endParaRPr lang="en-US" sz="2400" dirty="0">
              <a:solidFill>
                <a:srgbClr val="72AF2F"/>
              </a:solidFill>
            </a:endParaRPr>
          </a:p>
          <a:p>
            <a:pPr marL="114300" indent="0">
              <a:buNone/>
            </a:pPr>
            <a:endParaRPr lang="en-US" sz="2400" dirty="0">
              <a:solidFill>
                <a:srgbClr val="72AF2F"/>
              </a:solidFill>
            </a:endParaRPr>
          </a:p>
          <a:p>
            <a:pPr marL="114300" indent="0">
              <a:buNone/>
            </a:pPr>
            <a:endParaRPr lang="en-US" sz="2400" dirty="0">
              <a:solidFill>
                <a:srgbClr val="72AF2F"/>
              </a:solidFill>
            </a:endParaRPr>
          </a:p>
          <a:p>
            <a:pPr marL="114300" indent="0">
              <a:buNone/>
            </a:pPr>
            <a:r>
              <a:rPr lang="en-US" sz="2400" dirty="0">
                <a:solidFill>
                  <a:srgbClr val="72AF2F"/>
                </a:solidFill>
              </a:rPr>
              <a:t>	  </a:t>
            </a:r>
            <a:r>
              <a:rPr lang="en-US" sz="2200" dirty="0">
                <a:solidFill>
                  <a:srgbClr val="72AF2F"/>
                </a:solidFill>
              </a:rPr>
              <a:t>What is important for our use case?</a:t>
            </a:r>
          </a:p>
          <a:p>
            <a:pPr marL="114300" indent="0">
              <a:buNone/>
            </a:pPr>
            <a:r>
              <a:rPr lang="en-US" sz="2200" dirty="0">
                <a:solidFill>
                  <a:srgbClr val="72AF2F"/>
                </a:solidFill>
              </a:rPr>
              <a:t>	  </a:t>
            </a:r>
          </a:p>
          <a:p>
            <a:pPr marL="114300" indent="0">
              <a:buNone/>
            </a:pPr>
            <a:r>
              <a:rPr lang="en-US" sz="2200" dirty="0">
                <a:solidFill>
                  <a:srgbClr val="72AF2F"/>
                </a:solidFill>
              </a:rPr>
              <a:t>          Which one do we choose?</a:t>
            </a:r>
          </a:p>
        </p:txBody>
      </p:sp>
      <p:graphicFrame>
        <p:nvGraphicFramePr>
          <p:cNvPr id="6" name="Table 5">
            <a:extLst>
              <a:ext uri="{FF2B5EF4-FFF2-40B4-BE49-F238E27FC236}">
                <a16:creationId xmlns:a16="http://schemas.microsoft.com/office/drawing/2014/main" id="{D0FDB6B2-BF0E-9A83-B9E7-CED51B9312CF}"/>
              </a:ext>
            </a:extLst>
          </p:cNvPr>
          <p:cNvGraphicFramePr>
            <a:graphicFrameLocks noGrp="1"/>
          </p:cNvGraphicFramePr>
          <p:nvPr>
            <p:extLst>
              <p:ext uri="{D42A27DB-BD31-4B8C-83A1-F6EECF244321}">
                <p14:modId xmlns:p14="http://schemas.microsoft.com/office/powerpoint/2010/main" val="3325043799"/>
              </p:ext>
            </p:extLst>
          </p:nvPr>
        </p:nvGraphicFramePr>
        <p:xfrm>
          <a:off x="4060550" y="1017725"/>
          <a:ext cx="4927600" cy="2138680"/>
        </p:xfrm>
        <a:graphic>
          <a:graphicData uri="http://schemas.openxmlformats.org/drawingml/2006/table">
            <a:tbl>
              <a:tblPr firstRow="1" bandRow="1">
                <a:tableStyleId>{842234AE-99F9-4D7F-B481-95345871E2B3}</a:tableStyleId>
              </a:tblPr>
              <a:tblGrid>
                <a:gridCol w="1242166">
                  <a:extLst>
                    <a:ext uri="{9D8B030D-6E8A-4147-A177-3AD203B41FA5}">
                      <a16:colId xmlns:a16="http://schemas.microsoft.com/office/drawing/2014/main" val="128265082"/>
                    </a:ext>
                  </a:extLst>
                </a:gridCol>
                <a:gridCol w="1653434">
                  <a:extLst>
                    <a:ext uri="{9D8B030D-6E8A-4147-A177-3AD203B41FA5}">
                      <a16:colId xmlns:a16="http://schemas.microsoft.com/office/drawing/2014/main" val="3164245452"/>
                    </a:ext>
                  </a:extLst>
                </a:gridCol>
                <a:gridCol w="2032000">
                  <a:extLst>
                    <a:ext uri="{9D8B030D-6E8A-4147-A177-3AD203B41FA5}">
                      <a16:colId xmlns:a16="http://schemas.microsoft.com/office/drawing/2014/main" val="4040765387"/>
                    </a:ext>
                  </a:extLst>
                </a:gridCol>
              </a:tblGrid>
              <a:tr h="370840">
                <a:tc>
                  <a:txBody>
                    <a:bodyPr/>
                    <a:lstStyle/>
                    <a:p>
                      <a:endParaRPr lang="en-US">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err="1">
                          <a:solidFill>
                            <a:srgbClr val="00823B"/>
                          </a:solidFill>
                        </a:rPr>
                        <a:t>Adjacency</a:t>
                      </a:r>
                      <a:r>
                        <a:rPr lang="de-DE" b="1" dirty="0">
                          <a:solidFill>
                            <a:srgbClr val="00823B"/>
                          </a:solidFill>
                        </a:rPr>
                        <a:t> Matrix</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err="1">
                          <a:solidFill>
                            <a:srgbClr val="00823B"/>
                          </a:solidFill>
                        </a:rPr>
                        <a:t>Adjacency</a:t>
                      </a:r>
                      <a:r>
                        <a:rPr lang="de-DE" b="1" dirty="0">
                          <a:solidFill>
                            <a:srgbClr val="00823B"/>
                          </a:solidFill>
                        </a:rPr>
                        <a:t> List</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728728702"/>
                  </a:ext>
                </a:extLst>
              </a:tr>
              <a:tr h="370840">
                <a:tc>
                  <a:txBody>
                    <a:bodyPr/>
                    <a:lstStyle/>
                    <a:p>
                      <a:r>
                        <a:rPr lang="de-DE" b="1" dirty="0">
                          <a:solidFill>
                            <a:srgbClr val="00823B"/>
                          </a:solidFill>
                        </a:rPr>
                        <a:t>Memory </a:t>
                      </a:r>
                      <a:r>
                        <a:rPr lang="de-DE" b="1" dirty="0" err="1">
                          <a:solidFill>
                            <a:srgbClr val="00823B"/>
                          </a:solidFill>
                        </a:rPr>
                        <a:t>Usage</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O(N²)</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O(N +E)</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3261096312"/>
                  </a:ext>
                </a:extLst>
              </a:tr>
              <a:tr h="370840">
                <a:tc>
                  <a:txBody>
                    <a:bodyPr/>
                    <a:lstStyle/>
                    <a:p>
                      <a:r>
                        <a:rPr lang="de-DE" b="1" dirty="0">
                          <a:solidFill>
                            <a:srgbClr val="00823B"/>
                          </a:solidFill>
                        </a:rPr>
                        <a:t>Connection check</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O(1)</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O(E</a:t>
                      </a:r>
                      <a:r>
                        <a:rPr lang="de-DE" baseline="-25000" dirty="0">
                          <a:solidFill>
                            <a:srgbClr val="00823B"/>
                          </a:solidFill>
                        </a:rPr>
                        <a:t>n</a:t>
                      </a:r>
                      <a:r>
                        <a:rPr lang="de-DE" dirty="0">
                          <a:solidFill>
                            <a:srgbClr val="00823B"/>
                          </a:solidFill>
                        </a:rPr>
                        <a:t>)</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510041626"/>
                  </a:ext>
                </a:extLst>
              </a:tr>
              <a:tr h="370840">
                <a:tc>
                  <a:txBody>
                    <a:bodyPr/>
                    <a:lstStyle/>
                    <a:p>
                      <a:r>
                        <a:rPr lang="de-DE" b="1" dirty="0" err="1">
                          <a:solidFill>
                            <a:srgbClr val="00823B"/>
                          </a:solidFill>
                        </a:rPr>
                        <a:t>Outgoing</a:t>
                      </a:r>
                      <a:r>
                        <a:rPr lang="de-DE" b="1" dirty="0">
                          <a:solidFill>
                            <a:srgbClr val="00823B"/>
                          </a:solidFill>
                        </a:rPr>
                        <a:t> </a:t>
                      </a:r>
                      <a:r>
                        <a:rPr lang="de-DE" b="1" dirty="0" err="1">
                          <a:solidFill>
                            <a:srgbClr val="00823B"/>
                          </a:solidFill>
                        </a:rPr>
                        <a:t>edge</a:t>
                      </a:r>
                      <a:r>
                        <a:rPr lang="de-DE" b="1" dirty="0">
                          <a:solidFill>
                            <a:srgbClr val="00823B"/>
                          </a:solidFill>
                        </a:rPr>
                        <a:t> </a:t>
                      </a:r>
                      <a:r>
                        <a:rPr lang="de-DE" b="1" dirty="0" err="1">
                          <a:solidFill>
                            <a:srgbClr val="00823B"/>
                          </a:solidFill>
                        </a:rPr>
                        <a:t>iteration</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O(N)</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O(E</a:t>
                      </a:r>
                      <a:r>
                        <a:rPr lang="de-DE" baseline="-25000" dirty="0">
                          <a:solidFill>
                            <a:srgbClr val="00823B"/>
                          </a:solidFill>
                        </a:rPr>
                        <a:t>n</a:t>
                      </a:r>
                      <a:r>
                        <a:rPr lang="de-DE" dirty="0">
                          <a:solidFill>
                            <a:srgbClr val="00823B"/>
                          </a:solidFill>
                        </a:rPr>
                        <a:t>)</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1777116939"/>
                  </a:ext>
                </a:extLst>
              </a:tr>
            </a:tbl>
          </a:graphicData>
        </a:graphic>
      </p:graphicFrame>
      <p:sp>
        <p:nvSpPr>
          <p:cNvPr id="10" name="TextBox 9">
            <a:extLst>
              <a:ext uri="{FF2B5EF4-FFF2-40B4-BE49-F238E27FC236}">
                <a16:creationId xmlns:a16="http://schemas.microsoft.com/office/drawing/2014/main" id="{E1C39734-948A-3B0A-3F2B-8B68AC68C2AF}"/>
              </a:ext>
            </a:extLst>
          </p:cNvPr>
          <p:cNvSpPr txBox="1"/>
          <p:nvPr/>
        </p:nvSpPr>
        <p:spPr>
          <a:xfrm>
            <a:off x="6478630" y="3118662"/>
            <a:ext cx="4013200" cy="738664"/>
          </a:xfrm>
          <a:prstGeom prst="rect">
            <a:avLst/>
          </a:prstGeom>
          <a:noFill/>
        </p:spPr>
        <p:txBody>
          <a:bodyPr wrap="square">
            <a:spAutoFit/>
          </a:bodyPr>
          <a:lstStyle/>
          <a:p>
            <a:r>
              <a:rPr lang="de-DE" dirty="0">
                <a:solidFill>
                  <a:srgbClr val="00823B"/>
                </a:solidFill>
              </a:rPr>
              <a:t>N = </a:t>
            </a:r>
            <a:r>
              <a:rPr lang="de-DE" dirty="0" err="1">
                <a:solidFill>
                  <a:srgbClr val="00823B"/>
                </a:solidFill>
              </a:rPr>
              <a:t>Nr</a:t>
            </a:r>
            <a:r>
              <a:rPr lang="de-DE" dirty="0">
                <a:solidFill>
                  <a:srgbClr val="00823B"/>
                </a:solidFill>
              </a:rPr>
              <a:t> Nodes</a:t>
            </a:r>
          </a:p>
          <a:p>
            <a:r>
              <a:rPr lang="de-DE" dirty="0">
                <a:solidFill>
                  <a:srgbClr val="00823B"/>
                </a:solidFill>
              </a:rPr>
              <a:t>E = </a:t>
            </a:r>
            <a:r>
              <a:rPr lang="de-DE" dirty="0" err="1">
                <a:solidFill>
                  <a:srgbClr val="00823B"/>
                </a:solidFill>
              </a:rPr>
              <a:t>Number</a:t>
            </a:r>
            <a:r>
              <a:rPr lang="de-DE" dirty="0">
                <a:solidFill>
                  <a:srgbClr val="00823B"/>
                </a:solidFill>
              </a:rPr>
              <a:t> </a:t>
            </a:r>
            <a:r>
              <a:rPr lang="de-DE" dirty="0" err="1">
                <a:solidFill>
                  <a:srgbClr val="00823B"/>
                </a:solidFill>
              </a:rPr>
              <a:t>edges</a:t>
            </a:r>
            <a:endParaRPr lang="de-DE" dirty="0">
              <a:solidFill>
                <a:srgbClr val="00823B"/>
              </a:solidFill>
            </a:endParaRPr>
          </a:p>
          <a:p>
            <a:r>
              <a:rPr lang="de-DE" dirty="0">
                <a:solidFill>
                  <a:srgbClr val="00823B"/>
                </a:solidFill>
              </a:rPr>
              <a:t>E</a:t>
            </a:r>
            <a:r>
              <a:rPr lang="de-DE" baseline="-25000" dirty="0">
                <a:solidFill>
                  <a:srgbClr val="00823B"/>
                </a:solidFill>
              </a:rPr>
              <a:t>n</a:t>
            </a:r>
            <a:r>
              <a:rPr lang="de-DE" dirty="0">
                <a:solidFill>
                  <a:srgbClr val="00823B"/>
                </a:solidFill>
              </a:rPr>
              <a:t> = </a:t>
            </a:r>
            <a:r>
              <a:rPr lang="de-DE" dirty="0" err="1">
                <a:solidFill>
                  <a:srgbClr val="00823B"/>
                </a:solidFill>
              </a:rPr>
              <a:t>Number</a:t>
            </a:r>
            <a:r>
              <a:rPr lang="de-DE" dirty="0">
                <a:solidFill>
                  <a:srgbClr val="00823B"/>
                </a:solidFill>
              </a:rPr>
              <a:t> </a:t>
            </a:r>
            <a:r>
              <a:rPr lang="de-DE" dirty="0" err="1">
                <a:solidFill>
                  <a:srgbClr val="00823B"/>
                </a:solidFill>
              </a:rPr>
              <a:t>edges</a:t>
            </a:r>
            <a:r>
              <a:rPr lang="de-DE" dirty="0">
                <a:solidFill>
                  <a:srgbClr val="00823B"/>
                </a:solidFill>
              </a:rPr>
              <a:t> </a:t>
            </a:r>
            <a:r>
              <a:rPr lang="de-DE" dirty="0" err="1">
                <a:solidFill>
                  <a:srgbClr val="00823B"/>
                </a:solidFill>
              </a:rPr>
              <a:t>from</a:t>
            </a:r>
            <a:r>
              <a:rPr lang="de-DE" dirty="0">
                <a:solidFill>
                  <a:srgbClr val="00823B"/>
                </a:solidFill>
              </a:rPr>
              <a:t> </a:t>
            </a:r>
            <a:r>
              <a:rPr lang="de-DE" dirty="0" err="1">
                <a:solidFill>
                  <a:srgbClr val="00823B"/>
                </a:solidFill>
              </a:rPr>
              <a:t>node</a:t>
            </a:r>
            <a:r>
              <a:rPr lang="de-DE" dirty="0">
                <a:solidFill>
                  <a:srgbClr val="00823B"/>
                </a:solidFill>
              </a:rPr>
              <a:t> n</a:t>
            </a:r>
          </a:p>
        </p:txBody>
      </p:sp>
    </p:spTree>
    <p:extLst>
      <p:ext uri="{BB962C8B-B14F-4D97-AF65-F5344CB8AC3E}">
        <p14:creationId xmlns:p14="http://schemas.microsoft.com/office/powerpoint/2010/main" val="47067213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E18C16A0-3A62-9390-06D7-20FCF1132C5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46B0467B-87AC-43B9-B9CE-C7E437FE2784}"/>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20F96D29-7AAE-D314-279B-2586BB0FB04F}"/>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40760236-462F-B8D4-0DEB-2D0498EE6AFA}"/>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89BD39C8-A65E-E65B-11E4-E21710CDB0DE}"/>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26CF1660-C55B-0DED-13AE-7F05F517CFDB}"/>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7A81970E-1B5E-67CE-D87E-D21D1C2E0ED8}"/>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127B69FC-61E3-BACA-AD81-B100E016065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List Data Structures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C3B3D9DD-400D-7A09-AEC2-FE027495CBF2}"/>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Which data structures do we use in our algorithms?</a:t>
            </a:r>
          </a:p>
          <a:p>
            <a:pPr>
              <a:buClr>
                <a:srgbClr val="72AF2F"/>
              </a:buClr>
            </a:pPr>
            <a:r>
              <a:rPr lang="en-US" sz="2000" dirty="0">
                <a:solidFill>
                  <a:srgbClr val="72AF2F"/>
                </a:solidFill>
              </a:rPr>
              <a:t>Open List – Keeps track of pushing and popping open nodes</a:t>
            </a:r>
          </a:p>
          <a:p>
            <a:pPr>
              <a:buClr>
                <a:srgbClr val="72AF2F"/>
              </a:buClr>
            </a:pPr>
            <a:r>
              <a:rPr lang="en-US" sz="2000" dirty="0">
                <a:solidFill>
                  <a:srgbClr val="72AF2F"/>
                </a:solidFill>
              </a:rPr>
              <a:t>Closed List – keeps track of which nodes we have already visited.</a:t>
            </a:r>
          </a:p>
          <a:p>
            <a:pPr marL="114300" indent="0">
              <a:buNone/>
            </a:pPr>
            <a:endParaRPr lang="en-US" sz="2000" dirty="0">
              <a:solidFill>
                <a:srgbClr val="72AF2F"/>
              </a:solidFill>
            </a:endParaRPr>
          </a:p>
          <a:p>
            <a:pPr marL="114300" indent="0">
              <a:buNone/>
            </a:pPr>
            <a:r>
              <a:rPr lang="en-US" sz="2000" dirty="0">
                <a:solidFill>
                  <a:srgbClr val="72AF2F"/>
                </a:solidFill>
              </a:rPr>
              <a:t>	Which operations are important?</a:t>
            </a:r>
          </a:p>
          <a:p>
            <a:pPr marL="114300" indent="0">
              <a:buNone/>
            </a:pPr>
            <a:endParaRPr lang="en-US" sz="2000" dirty="0">
              <a:solidFill>
                <a:srgbClr val="72AF2F"/>
              </a:solidFill>
            </a:endParaRPr>
          </a:p>
          <a:p>
            <a:pPr marL="114300" indent="0">
              <a:buNone/>
            </a:pPr>
            <a:endParaRPr lang="en-US" sz="2000" dirty="0">
              <a:solidFill>
                <a:srgbClr val="72AF2F"/>
              </a:solidFill>
            </a:endParaRPr>
          </a:p>
          <a:p>
            <a:pPr marL="114300" indent="0">
              <a:buNone/>
            </a:pPr>
            <a:endParaRPr lang="en-US" sz="2000" dirty="0">
              <a:solidFill>
                <a:srgbClr val="72AF2F"/>
              </a:solidFill>
            </a:endParaRPr>
          </a:p>
          <a:p>
            <a:pPr marL="114300" indent="0">
              <a:buNone/>
            </a:pPr>
            <a:endParaRPr lang="en-US" sz="2000" dirty="0">
              <a:solidFill>
                <a:srgbClr val="72AF2F"/>
              </a:solidFill>
            </a:endParaRPr>
          </a:p>
          <a:p>
            <a:pPr marL="114300" indent="0">
              <a:buNone/>
            </a:pPr>
            <a:r>
              <a:rPr lang="en-US" sz="2000" dirty="0">
                <a:solidFill>
                  <a:srgbClr val="72AF2F"/>
                </a:solidFill>
              </a:rPr>
              <a:t>	 Which Data Structures to choose?</a:t>
            </a: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graphicFrame>
        <p:nvGraphicFramePr>
          <p:cNvPr id="9" name="Table 8">
            <a:extLst>
              <a:ext uri="{FF2B5EF4-FFF2-40B4-BE49-F238E27FC236}">
                <a16:creationId xmlns:a16="http://schemas.microsoft.com/office/drawing/2014/main" id="{2660DD60-4829-B81B-FCBF-A42162EBC07F}"/>
              </a:ext>
            </a:extLst>
          </p:cNvPr>
          <p:cNvGraphicFramePr>
            <a:graphicFrameLocks noGrp="1"/>
          </p:cNvGraphicFramePr>
          <p:nvPr>
            <p:extLst>
              <p:ext uri="{D42A27DB-BD31-4B8C-83A1-F6EECF244321}">
                <p14:modId xmlns:p14="http://schemas.microsoft.com/office/powerpoint/2010/main" val="3725516929"/>
              </p:ext>
            </p:extLst>
          </p:nvPr>
        </p:nvGraphicFramePr>
        <p:xfrm>
          <a:off x="2017842" y="3135875"/>
          <a:ext cx="3412282" cy="1112520"/>
        </p:xfrm>
        <a:graphic>
          <a:graphicData uri="http://schemas.openxmlformats.org/drawingml/2006/table">
            <a:tbl>
              <a:tblPr firstRow="1" bandRow="1">
                <a:tableStyleId>{842234AE-99F9-4D7F-B481-95345871E2B3}</a:tableStyleId>
              </a:tblPr>
              <a:tblGrid>
                <a:gridCol w="740480">
                  <a:extLst>
                    <a:ext uri="{9D8B030D-6E8A-4147-A177-3AD203B41FA5}">
                      <a16:colId xmlns:a16="http://schemas.microsoft.com/office/drawing/2014/main" val="3844415117"/>
                    </a:ext>
                  </a:extLst>
                </a:gridCol>
                <a:gridCol w="741403">
                  <a:extLst>
                    <a:ext uri="{9D8B030D-6E8A-4147-A177-3AD203B41FA5}">
                      <a16:colId xmlns:a16="http://schemas.microsoft.com/office/drawing/2014/main" val="2202846817"/>
                    </a:ext>
                  </a:extLst>
                </a:gridCol>
                <a:gridCol w="880389">
                  <a:extLst>
                    <a:ext uri="{9D8B030D-6E8A-4147-A177-3AD203B41FA5}">
                      <a16:colId xmlns:a16="http://schemas.microsoft.com/office/drawing/2014/main" val="3903623985"/>
                    </a:ext>
                  </a:extLst>
                </a:gridCol>
                <a:gridCol w="1050010">
                  <a:extLst>
                    <a:ext uri="{9D8B030D-6E8A-4147-A177-3AD203B41FA5}">
                      <a16:colId xmlns:a16="http://schemas.microsoft.com/office/drawing/2014/main" val="1348106612"/>
                    </a:ext>
                  </a:extLst>
                </a:gridCol>
              </a:tblGrid>
              <a:tr h="370840">
                <a:tc>
                  <a:txBody>
                    <a:bodyPr/>
                    <a:lstStyle/>
                    <a:p>
                      <a:r>
                        <a:rPr lang="de-DE" b="1" dirty="0">
                          <a:solidFill>
                            <a:srgbClr val="00823B"/>
                          </a:solidFill>
                        </a:rPr>
                        <a:t>Open</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a:solidFill>
                            <a:srgbClr val="00823B"/>
                          </a:solidFill>
                        </a:rPr>
                        <a:t>BFS</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a:solidFill>
                            <a:srgbClr val="00823B"/>
                          </a:solidFill>
                        </a:rPr>
                        <a:t>DFS</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a:solidFill>
                            <a:srgbClr val="00823B"/>
                          </a:solidFill>
                        </a:rPr>
                        <a:t>Dijkstra</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638797848"/>
                  </a:ext>
                </a:extLst>
              </a:tr>
              <a:tr h="370840">
                <a:tc>
                  <a:txBody>
                    <a:bodyPr/>
                    <a:lstStyle/>
                    <a:p>
                      <a:r>
                        <a:rPr lang="de-DE" b="1" dirty="0">
                          <a:solidFill>
                            <a:srgbClr val="00823B"/>
                          </a:solidFill>
                        </a:rPr>
                        <a:t>Push</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X</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X</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X</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1088603845"/>
                  </a:ext>
                </a:extLst>
              </a:tr>
              <a:tr h="370840">
                <a:tc>
                  <a:txBody>
                    <a:bodyPr/>
                    <a:lstStyle/>
                    <a:p>
                      <a:r>
                        <a:rPr lang="de-DE" b="1" dirty="0">
                          <a:solidFill>
                            <a:srgbClr val="00823B"/>
                          </a:solidFill>
                        </a:rPr>
                        <a:t>Pop </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err="1">
                          <a:solidFill>
                            <a:srgbClr val="00823B"/>
                          </a:solidFill>
                        </a:rPr>
                        <a:t>Oldest</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err="1">
                          <a:solidFill>
                            <a:srgbClr val="00823B"/>
                          </a:solidFill>
                        </a:rPr>
                        <a:t>Newest</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err="1">
                          <a:solidFill>
                            <a:srgbClr val="00823B"/>
                          </a:solidFill>
                        </a:rPr>
                        <a:t>Smallest</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3282522627"/>
                  </a:ext>
                </a:extLst>
              </a:tr>
            </a:tbl>
          </a:graphicData>
        </a:graphic>
      </p:graphicFrame>
      <p:graphicFrame>
        <p:nvGraphicFramePr>
          <p:cNvPr id="10" name="Table 9">
            <a:extLst>
              <a:ext uri="{FF2B5EF4-FFF2-40B4-BE49-F238E27FC236}">
                <a16:creationId xmlns:a16="http://schemas.microsoft.com/office/drawing/2014/main" id="{E76B39E5-B110-EFE8-7CDF-4E8E409C6200}"/>
              </a:ext>
            </a:extLst>
          </p:cNvPr>
          <p:cNvGraphicFramePr>
            <a:graphicFrameLocks noGrp="1"/>
          </p:cNvGraphicFramePr>
          <p:nvPr>
            <p:extLst>
              <p:ext uri="{D42A27DB-BD31-4B8C-83A1-F6EECF244321}">
                <p14:modId xmlns:p14="http://schemas.microsoft.com/office/powerpoint/2010/main" val="3819695975"/>
              </p:ext>
            </p:extLst>
          </p:nvPr>
        </p:nvGraphicFramePr>
        <p:xfrm>
          <a:off x="6029618" y="3135875"/>
          <a:ext cx="2960528" cy="1112520"/>
        </p:xfrm>
        <a:graphic>
          <a:graphicData uri="http://schemas.openxmlformats.org/drawingml/2006/table">
            <a:tbl>
              <a:tblPr firstRow="1" bandRow="1">
                <a:tableStyleId>{842234AE-99F9-4D7F-B481-95345871E2B3}</a:tableStyleId>
              </a:tblPr>
              <a:tblGrid>
                <a:gridCol w="823677">
                  <a:extLst>
                    <a:ext uri="{9D8B030D-6E8A-4147-A177-3AD203B41FA5}">
                      <a16:colId xmlns:a16="http://schemas.microsoft.com/office/drawing/2014/main" val="3844415117"/>
                    </a:ext>
                  </a:extLst>
                </a:gridCol>
                <a:gridCol w="567412">
                  <a:extLst>
                    <a:ext uri="{9D8B030D-6E8A-4147-A177-3AD203B41FA5}">
                      <a16:colId xmlns:a16="http://schemas.microsoft.com/office/drawing/2014/main" val="2202846817"/>
                    </a:ext>
                  </a:extLst>
                </a:gridCol>
                <a:gridCol w="700211">
                  <a:extLst>
                    <a:ext uri="{9D8B030D-6E8A-4147-A177-3AD203B41FA5}">
                      <a16:colId xmlns:a16="http://schemas.microsoft.com/office/drawing/2014/main" val="3903623985"/>
                    </a:ext>
                  </a:extLst>
                </a:gridCol>
                <a:gridCol w="869228">
                  <a:extLst>
                    <a:ext uri="{9D8B030D-6E8A-4147-A177-3AD203B41FA5}">
                      <a16:colId xmlns:a16="http://schemas.microsoft.com/office/drawing/2014/main" val="1348106612"/>
                    </a:ext>
                  </a:extLst>
                </a:gridCol>
              </a:tblGrid>
              <a:tr h="370840">
                <a:tc>
                  <a:txBody>
                    <a:bodyPr/>
                    <a:lstStyle/>
                    <a:p>
                      <a:r>
                        <a:rPr lang="de-DE" b="1" dirty="0" err="1">
                          <a:solidFill>
                            <a:srgbClr val="00823B"/>
                          </a:solidFill>
                        </a:rPr>
                        <a:t>Closed</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a:solidFill>
                            <a:srgbClr val="00823B"/>
                          </a:solidFill>
                        </a:rPr>
                        <a:t>BFS</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a:solidFill>
                            <a:srgbClr val="00823B"/>
                          </a:solidFill>
                        </a:rPr>
                        <a:t>DFS</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a:solidFill>
                            <a:srgbClr val="00823B"/>
                          </a:solidFill>
                        </a:rPr>
                        <a:t>Dijkstra</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638797848"/>
                  </a:ext>
                </a:extLst>
              </a:tr>
              <a:tr h="370840">
                <a:tc>
                  <a:txBody>
                    <a:bodyPr/>
                    <a:lstStyle/>
                    <a:p>
                      <a:r>
                        <a:rPr lang="de-DE" b="1" dirty="0">
                          <a:solidFill>
                            <a:srgbClr val="00823B"/>
                          </a:solidFill>
                        </a:rPr>
                        <a:t>Push</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X</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X</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X</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1088603845"/>
                  </a:ext>
                </a:extLst>
              </a:tr>
              <a:tr h="370840">
                <a:tc>
                  <a:txBody>
                    <a:bodyPr/>
                    <a:lstStyle/>
                    <a:p>
                      <a:r>
                        <a:rPr lang="de-DE" b="1" dirty="0">
                          <a:solidFill>
                            <a:srgbClr val="00823B"/>
                          </a:solidFill>
                        </a:rPr>
                        <a:t>Check</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X</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X</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X</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3282522627"/>
                  </a:ext>
                </a:extLst>
              </a:tr>
            </a:tbl>
          </a:graphicData>
        </a:graphic>
      </p:graphicFrame>
    </p:spTree>
    <p:extLst>
      <p:ext uri="{BB962C8B-B14F-4D97-AF65-F5344CB8AC3E}">
        <p14:creationId xmlns:p14="http://schemas.microsoft.com/office/powerpoint/2010/main" val="2621297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4FD2BFE-6263-3DB1-68B9-B652B505A431}"/>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F81D7B19-6A23-3072-0AF3-80AE90E6FB8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0359A5A-36F4-80DA-4D5B-51DB2F64B7AA}"/>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48305ADB-EB0F-F2CC-36D3-33060E1045EF}"/>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7E047A0E-004E-B0A6-2454-B5E70C4CF9DA}"/>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653A946D-5365-4380-393F-2EE36A05B2E7}"/>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E4383456-3218-8AF7-2F4D-89360DA92A00}"/>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E07AFCEA-0357-A239-EAD0-A41A30B8E08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List Data Structures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ABA8EC82-BB10-8B61-CC58-73C57214D391}"/>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Which Data Structures to choose?</a:t>
            </a:r>
          </a:p>
          <a:p>
            <a:pPr marL="114300" indent="0">
              <a:buNone/>
            </a:pPr>
            <a:endParaRPr lang="en-US" sz="2200" dirty="0">
              <a:solidFill>
                <a:srgbClr val="72AF2F"/>
              </a:solidFill>
            </a:endParaRPr>
          </a:p>
          <a:p>
            <a:pPr marL="114300" indent="0">
              <a:buNone/>
            </a:pPr>
            <a:endParaRPr lang="en-US" sz="2200" dirty="0">
              <a:solidFill>
                <a:srgbClr val="72AF2F"/>
              </a:solidFill>
            </a:endParaRPr>
          </a:p>
          <a:p>
            <a:pPr marL="114300" indent="0">
              <a:buNone/>
            </a:pPr>
            <a:endParaRPr lang="en-US" sz="2200" dirty="0">
              <a:solidFill>
                <a:srgbClr val="72AF2F"/>
              </a:solidFill>
            </a:endParaRPr>
          </a:p>
          <a:p>
            <a:pPr marL="114300" indent="0">
              <a:buNone/>
            </a:pPr>
            <a:r>
              <a:rPr lang="en-US" sz="2200" dirty="0">
                <a:solidFill>
                  <a:srgbClr val="72AF2F"/>
                </a:solidFill>
              </a:rPr>
              <a:t>	</a:t>
            </a:r>
          </a:p>
          <a:p>
            <a:pPr marL="114300" indent="0">
              <a:buNone/>
            </a:pPr>
            <a:r>
              <a:rPr lang="en-US" sz="2200" dirty="0">
                <a:solidFill>
                  <a:srgbClr val="72AF2F"/>
                </a:solidFill>
              </a:rPr>
              <a:t>	 But what if there are multiple implementations?</a:t>
            </a:r>
          </a:p>
          <a:p>
            <a:pPr marL="114300" indent="0">
              <a:buNone/>
            </a:pPr>
            <a:endParaRPr lang="en-US" sz="2200" dirty="0">
              <a:solidFill>
                <a:srgbClr val="72AF2F"/>
              </a:solidFill>
            </a:endParaRPr>
          </a:p>
          <a:p>
            <a:pPr marL="114300" indent="0">
              <a:buNone/>
            </a:pPr>
            <a:endParaRPr lang="en-US" sz="2200" dirty="0">
              <a:solidFill>
                <a:srgbClr val="72AF2F"/>
              </a:solidFill>
            </a:endParaRPr>
          </a:p>
          <a:p>
            <a:pPr marL="114300" indent="0">
              <a:buNone/>
            </a:pPr>
            <a:r>
              <a:rPr lang="en-US" sz="2200" dirty="0">
                <a:solidFill>
                  <a:srgbClr val="72AF2F"/>
                </a:solidFill>
              </a:rPr>
              <a:t>	  Experiment Time! → </a:t>
            </a:r>
            <a:r>
              <a:rPr lang="en-US" sz="2200" dirty="0" err="1">
                <a:solidFill>
                  <a:srgbClr val="72AF2F"/>
                </a:solidFill>
              </a:rPr>
              <a:t>data_structures_experiment.ipynb</a:t>
            </a:r>
            <a:endParaRPr lang="en-US" sz="2200" dirty="0">
              <a:solidFill>
                <a:srgbClr val="72AF2F"/>
              </a:solidFill>
            </a:endParaRPr>
          </a:p>
          <a:p>
            <a:pPr marL="114300" indent="0">
              <a:buNone/>
            </a:pPr>
            <a:endParaRPr lang="en-US" sz="2200" dirty="0">
              <a:solidFill>
                <a:srgbClr val="72AF2F"/>
              </a:solidFill>
            </a:endParaRPr>
          </a:p>
          <a:p>
            <a:pPr marL="114300" indent="0">
              <a:buNone/>
            </a:pPr>
            <a:r>
              <a:rPr lang="en-US" sz="2200" dirty="0">
                <a:solidFill>
                  <a:srgbClr val="72AF2F"/>
                </a:solidFill>
              </a:rPr>
              <a:t>	</a:t>
            </a:r>
          </a:p>
          <a:p>
            <a:pPr marL="114300" indent="0">
              <a:buNone/>
            </a:pPr>
            <a:endParaRPr lang="en-US" sz="2200" dirty="0">
              <a:solidFill>
                <a:srgbClr val="72AF2F"/>
              </a:solidFill>
            </a:endParaRPr>
          </a:p>
          <a:p>
            <a:pPr marL="114300" indent="0">
              <a:buNone/>
            </a:pPr>
            <a:endParaRPr lang="en-US" sz="2200" dirty="0">
              <a:solidFill>
                <a:srgbClr val="72AF2F"/>
              </a:solidFill>
            </a:endParaRPr>
          </a:p>
          <a:p>
            <a:pPr marL="114300" indent="0">
              <a:buNone/>
            </a:pPr>
            <a:endParaRPr lang="en-US" sz="2200" dirty="0">
              <a:solidFill>
                <a:srgbClr val="72AF2F"/>
              </a:solidFill>
            </a:endParaRPr>
          </a:p>
          <a:p>
            <a:pPr marL="1074738" indent="0">
              <a:buNone/>
            </a:pPr>
            <a:endParaRPr lang="en-US" sz="2200" dirty="0">
              <a:solidFill>
                <a:srgbClr val="72AF2F"/>
              </a:solidFill>
            </a:endParaRPr>
          </a:p>
        </p:txBody>
      </p:sp>
      <p:graphicFrame>
        <p:nvGraphicFramePr>
          <p:cNvPr id="6" name="Table 5">
            <a:extLst>
              <a:ext uri="{FF2B5EF4-FFF2-40B4-BE49-F238E27FC236}">
                <a16:creationId xmlns:a16="http://schemas.microsoft.com/office/drawing/2014/main" id="{655FC959-6588-B9B9-DAD6-CF70033DAFA6}"/>
              </a:ext>
            </a:extLst>
          </p:cNvPr>
          <p:cNvGraphicFramePr>
            <a:graphicFrameLocks noGrp="1"/>
          </p:cNvGraphicFramePr>
          <p:nvPr>
            <p:extLst>
              <p:ext uri="{D42A27DB-BD31-4B8C-83A1-F6EECF244321}">
                <p14:modId xmlns:p14="http://schemas.microsoft.com/office/powerpoint/2010/main" val="2344628422"/>
              </p:ext>
            </p:extLst>
          </p:nvPr>
        </p:nvGraphicFramePr>
        <p:xfrm>
          <a:off x="5329663" y="1017725"/>
          <a:ext cx="3502637" cy="1483360"/>
        </p:xfrm>
        <a:graphic>
          <a:graphicData uri="http://schemas.openxmlformats.org/drawingml/2006/table">
            <a:tbl>
              <a:tblPr firstRow="1" bandRow="1">
                <a:tableStyleId>{842234AE-99F9-4D7F-B481-95345871E2B3}</a:tableStyleId>
              </a:tblPr>
              <a:tblGrid>
                <a:gridCol w="899138">
                  <a:extLst>
                    <a:ext uri="{9D8B030D-6E8A-4147-A177-3AD203B41FA5}">
                      <a16:colId xmlns:a16="http://schemas.microsoft.com/office/drawing/2014/main" val="128265082"/>
                    </a:ext>
                  </a:extLst>
                </a:gridCol>
                <a:gridCol w="1431403">
                  <a:extLst>
                    <a:ext uri="{9D8B030D-6E8A-4147-A177-3AD203B41FA5}">
                      <a16:colId xmlns:a16="http://schemas.microsoft.com/office/drawing/2014/main" val="3164245452"/>
                    </a:ext>
                  </a:extLst>
                </a:gridCol>
                <a:gridCol w="1172096">
                  <a:extLst>
                    <a:ext uri="{9D8B030D-6E8A-4147-A177-3AD203B41FA5}">
                      <a16:colId xmlns:a16="http://schemas.microsoft.com/office/drawing/2014/main" val="4040765387"/>
                    </a:ext>
                  </a:extLst>
                </a:gridCol>
              </a:tblGrid>
              <a:tr h="370840">
                <a:tc>
                  <a:txBody>
                    <a:bodyPr/>
                    <a:lstStyle/>
                    <a:p>
                      <a:endParaRPr lang="en-US">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a:solidFill>
                            <a:srgbClr val="00823B"/>
                          </a:solidFill>
                        </a:rPr>
                        <a:t>Open List</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b="1" dirty="0" err="1">
                          <a:solidFill>
                            <a:srgbClr val="00823B"/>
                          </a:solidFill>
                        </a:rPr>
                        <a:t>Closed</a:t>
                      </a:r>
                      <a:r>
                        <a:rPr lang="de-DE" b="1" dirty="0">
                          <a:solidFill>
                            <a:srgbClr val="00823B"/>
                          </a:solidFill>
                        </a:rPr>
                        <a:t> List</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728728702"/>
                  </a:ext>
                </a:extLst>
              </a:tr>
              <a:tr h="370840">
                <a:tc>
                  <a:txBody>
                    <a:bodyPr/>
                    <a:lstStyle/>
                    <a:p>
                      <a:r>
                        <a:rPr lang="de-DE" b="1" dirty="0">
                          <a:solidFill>
                            <a:srgbClr val="00823B"/>
                          </a:solidFill>
                        </a:rPr>
                        <a:t>BFS</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FIFO-Queue</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Array</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3261096312"/>
                  </a:ext>
                </a:extLst>
              </a:tr>
              <a:tr h="370840">
                <a:tc>
                  <a:txBody>
                    <a:bodyPr/>
                    <a:lstStyle/>
                    <a:p>
                      <a:r>
                        <a:rPr lang="de-DE" b="1" dirty="0">
                          <a:solidFill>
                            <a:srgbClr val="00823B"/>
                          </a:solidFill>
                        </a:rPr>
                        <a:t>DFS</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LIFO-Queue</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Array</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510041626"/>
                  </a:ext>
                </a:extLst>
              </a:tr>
              <a:tr h="370840">
                <a:tc>
                  <a:txBody>
                    <a:bodyPr/>
                    <a:lstStyle/>
                    <a:p>
                      <a:r>
                        <a:rPr lang="de-DE" b="1" dirty="0">
                          <a:solidFill>
                            <a:srgbClr val="00823B"/>
                          </a:solidFill>
                        </a:rPr>
                        <a:t>Dijkstra</a:t>
                      </a:r>
                      <a:endParaRPr lang="en-US" b="1"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err="1">
                          <a:solidFill>
                            <a:srgbClr val="00823B"/>
                          </a:solidFill>
                        </a:rPr>
                        <a:t>Priority</a:t>
                      </a:r>
                      <a:r>
                        <a:rPr lang="de-DE" dirty="0">
                          <a:solidFill>
                            <a:srgbClr val="00823B"/>
                          </a:solidFill>
                        </a:rPr>
                        <a:t> Queue</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tc>
                  <a:txBody>
                    <a:bodyPr/>
                    <a:lstStyle/>
                    <a:p>
                      <a:r>
                        <a:rPr lang="de-DE" dirty="0">
                          <a:solidFill>
                            <a:srgbClr val="00823B"/>
                          </a:solidFill>
                        </a:rPr>
                        <a:t>Array</a:t>
                      </a:r>
                      <a:endParaRPr lang="en-US" dirty="0">
                        <a:solidFill>
                          <a:srgbClr val="00823B"/>
                        </a:solidFill>
                      </a:endParaRPr>
                    </a:p>
                  </a:txBody>
                  <a:tcPr>
                    <a:lnL w="12700" cap="flat" cmpd="sng" algn="ctr">
                      <a:solidFill>
                        <a:srgbClr val="00823B"/>
                      </a:solidFill>
                      <a:prstDash val="solid"/>
                      <a:round/>
                      <a:headEnd type="none" w="med" len="med"/>
                      <a:tailEnd type="none" w="med" len="med"/>
                    </a:lnL>
                    <a:lnR w="12700" cap="flat" cmpd="sng" algn="ctr">
                      <a:solidFill>
                        <a:srgbClr val="00823B"/>
                      </a:solidFill>
                      <a:prstDash val="solid"/>
                      <a:round/>
                      <a:headEnd type="none" w="med" len="med"/>
                      <a:tailEnd type="none" w="med" len="med"/>
                    </a:lnR>
                    <a:lnT w="12700" cap="flat" cmpd="sng" algn="ctr">
                      <a:solidFill>
                        <a:srgbClr val="00823B"/>
                      </a:solidFill>
                      <a:prstDash val="solid"/>
                      <a:round/>
                      <a:headEnd type="none" w="med" len="med"/>
                      <a:tailEnd type="none" w="med" len="med"/>
                    </a:lnT>
                    <a:lnB w="12700" cap="flat" cmpd="sng" algn="ctr">
                      <a:solidFill>
                        <a:srgbClr val="00823B"/>
                      </a:solidFill>
                      <a:prstDash val="solid"/>
                      <a:round/>
                      <a:headEnd type="none" w="med" len="med"/>
                      <a:tailEnd type="none" w="med" len="med"/>
                    </a:lnB>
                  </a:tcPr>
                </a:tc>
                <a:extLst>
                  <a:ext uri="{0D108BD9-81ED-4DB2-BD59-A6C34878D82A}">
                    <a16:rowId xmlns:a16="http://schemas.microsoft.com/office/drawing/2014/main" val="1777116939"/>
                  </a:ext>
                </a:extLst>
              </a:tr>
            </a:tbl>
          </a:graphicData>
        </a:graphic>
      </p:graphicFrame>
      <p:sp>
        <p:nvSpPr>
          <p:cNvPr id="11" name="TextBox 10">
            <a:extLst>
              <a:ext uri="{FF2B5EF4-FFF2-40B4-BE49-F238E27FC236}">
                <a16:creationId xmlns:a16="http://schemas.microsoft.com/office/drawing/2014/main" id="{21C020CA-2048-E2EA-CBA4-B486D248ACE2}"/>
              </a:ext>
            </a:extLst>
          </p:cNvPr>
          <p:cNvSpPr txBox="1"/>
          <p:nvPr/>
        </p:nvSpPr>
        <p:spPr>
          <a:xfrm>
            <a:off x="7089210" y="2827299"/>
            <a:ext cx="553357" cy="307777"/>
          </a:xfrm>
          <a:prstGeom prst="rect">
            <a:avLst/>
          </a:prstGeom>
          <a:noFill/>
        </p:spPr>
        <p:txBody>
          <a:bodyPr wrap="none" rtlCol="0">
            <a:spAutoFit/>
          </a:bodyPr>
          <a:lstStyle/>
          <a:p>
            <a:r>
              <a:rPr lang="de-DE" dirty="0">
                <a:solidFill>
                  <a:srgbClr val="00823B"/>
                </a:solidFill>
              </a:rPr>
              <a:t>Lists</a:t>
            </a:r>
            <a:endParaRPr lang="en-US" dirty="0">
              <a:solidFill>
                <a:srgbClr val="00823B"/>
              </a:solidFill>
            </a:endParaRPr>
          </a:p>
        </p:txBody>
      </p:sp>
      <p:sp>
        <p:nvSpPr>
          <p:cNvPr id="12" name="TextBox 11">
            <a:extLst>
              <a:ext uri="{FF2B5EF4-FFF2-40B4-BE49-F238E27FC236}">
                <a16:creationId xmlns:a16="http://schemas.microsoft.com/office/drawing/2014/main" id="{5F251EF2-7E41-36F6-E54D-3F015B5B6299}"/>
              </a:ext>
            </a:extLst>
          </p:cNvPr>
          <p:cNvSpPr txBox="1"/>
          <p:nvPr/>
        </p:nvSpPr>
        <p:spPr>
          <a:xfrm>
            <a:off x="7089210" y="3445218"/>
            <a:ext cx="681597" cy="307777"/>
          </a:xfrm>
          <a:prstGeom prst="rect">
            <a:avLst/>
          </a:prstGeom>
          <a:noFill/>
        </p:spPr>
        <p:txBody>
          <a:bodyPr wrap="none" rtlCol="0">
            <a:spAutoFit/>
          </a:bodyPr>
          <a:lstStyle/>
          <a:p>
            <a:r>
              <a:rPr lang="de-DE" dirty="0" err="1">
                <a:solidFill>
                  <a:srgbClr val="00823B"/>
                </a:solidFill>
              </a:rPr>
              <a:t>deque</a:t>
            </a:r>
            <a:endParaRPr lang="en-US" dirty="0">
              <a:solidFill>
                <a:srgbClr val="00823B"/>
              </a:solidFill>
            </a:endParaRPr>
          </a:p>
        </p:txBody>
      </p:sp>
      <p:sp>
        <p:nvSpPr>
          <p:cNvPr id="13" name="TextBox 12">
            <a:extLst>
              <a:ext uri="{FF2B5EF4-FFF2-40B4-BE49-F238E27FC236}">
                <a16:creationId xmlns:a16="http://schemas.microsoft.com/office/drawing/2014/main" id="{270E5DA5-D7FB-D96C-A857-74E2C1FE677D}"/>
              </a:ext>
            </a:extLst>
          </p:cNvPr>
          <p:cNvSpPr txBox="1"/>
          <p:nvPr/>
        </p:nvSpPr>
        <p:spPr>
          <a:xfrm>
            <a:off x="7514479" y="3729315"/>
            <a:ext cx="1269899" cy="307777"/>
          </a:xfrm>
          <a:prstGeom prst="rect">
            <a:avLst/>
          </a:prstGeom>
          <a:noFill/>
        </p:spPr>
        <p:txBody>
          <a:bodyPr wrap="none" rtlCol="0">
            <a:spAutoFit/>
          </a:bodyPr>
          <a:lstStyle/>
          <a:p>
            <a:r>
              <a:rPr lang="de-DE" dirty="0" err="1">
                <a:solidFill>
                  <a:srgbClr val="00823B"/>
                </a:solidFill>
              </a:rPr>
              <a:t>SimpleQueue</a:t>
            </a:r>
            <a:endParaRPr lang="en-US" dirty="0">
              <a:solidFill>
                <a:srgbClr val="00823B"/>
              </a:solidFill>
            </a:endParaRPr>
          </a:p>
        </p:txBody>
      </p:sp>
      <p:sp>
        <p:nvSpPr>
          <p:cNvPr id="17" name="TextBox 16">
            <a:extLst>
              <a:ext uri="{FF2B5EF4-FFF2-40B4-BE49-F238E27FC236}">
                <a16:creationId xmlns:a16="http://schemas.microsoft.com/office/drawing/2014/main" id="{6FA57D23-2703-7033-41A2-65CD2CB47C7D}"/>
              </a:ext>
            </a:extLst>
          </p:cNvPr>
          <p:cNvSpPr txBox="1"/>
          <p:nvPr/>
        </p:nvSpPr>
        <p:spPr>
          <a:xfrm>
            <a:off x="7620021" y="2981188"/>
            <a:ext cx="721672" cy="307777"/>
          </a:xfrm>
          <a:prstGeom prst="rect">
            <a:avLst/>
          </a:prstGeom>
          <a:noFill/>
        </p:spPr>
        <p:txBody>
          <a:bodyPr wrap="none" rtlCol="0">
            <a:spAutoFit/>
          </a:bodyPr>
          <a:lstStyle/>
          <a:p>
            <a:r>
              <a:rPr lang="de-DE" dirty="0">
                <a:solidFill>
                  <a:srgbClr val="00823B"/>
                </a:solidFill>
              </a:rPr>
              <a:t>Queue</a:t>
            </a:r>
            <a:endParaRPr lang="en-US" dirty="0">
              <a:solidFill>
                <a:srgbClr val="00823B"/>
              </a:solidFill>
            </a:endParaRPr>
          </a:p>
        </p:txBody>
      </p:sp>
      <p:sp>
        <p:nvSpPr>
          <p:cNvPr id="18" name="TextBox 17">
            <a:extLst>
              <a:ext uri="{FF2B5EF4-FFF2-40B4-BE49-F238E27FC236}">
                <a16:creationId xmlns:a16="http://schemas.microsoft.com/office/drawing/2014/main" id="{349FFF85-A0A2-2E09-57DE-D6F3DA42C496}"/>
              </a:ext>
            </a:extLst>
          </p:cNvPr>
          <p:cNvSpPr txBox="1"/>
          <p:nvPr/>
        </p:nvSpPr>
        <p:spPr>
          <a:xfrm>
            <a:off x="5835666" y="2890407"/>
            <a:ext cx="1010213" cy="307777"/>
          </a:xfrm>
          <a:prstGeom prst="rect">
            <a:avLst/>
          </a:prstGeom>
          <a:noFill/>
        </p:spPr>
        <p:txBody>
          <a:bodyPr wrap="none" rtlCol="0">
            <a:spAutoFit/>
          </a:bodyPr>
          <a:lstStyle/>
          <a:p>
            <a:r>
              <a:rPr lang="de-DE" dirty="0" err="1">
                <a:solidFill>
                  <a:srgbClr val="00823B"/>
                </a:solidFill>
              </a:rPr>
              <a:t>LifoQueue</a:t>
            </a:r>
            <a:endParaRPr lang="en-US" dirty="0">
              <a:solidFill>
                <a:srgbClr val="00823B"/>
              </a:solidFill>
            </a:endParaRPr>
          </a:p>
        </p:txBody>
      </p:sp>
      <p:sp>
        <p:nvSpPr>
          <p:cNvPr id="19" name="TextBox 18">
            <a:extLst>
              <a:ext uri="{FF2B5EF4-FFF2-40B4-BE49-F238E27FC236}">
                <a16:creationId xmlns:a16="http://schemas.microsoft.com/office/drawing/2014/main" id="{3F0341B8-8E84-6551-3431-989508EE6EFE}"/>
              </a:ext>
            </a:extLst>
          </p:cNvPr>
          <p:cNvSpPr txBox="1"/>
          <p:nvPr/>
        </p:nvSpPr>
        <p:spPr>
          <a:xfrm>
            <a:off x="8119409" y="3321560"/>
            <a:ext cx="1279517" cy="307777"/>
          </a:xfrm>
          <a:prstGeom prst="rect">
            <a:avLst/>
          </a:prstGeom>
          <a:noFill/>
        </p:spPr>
        <p:txBody>
          <a:bodyPr wrap="none" rtlCol="0">
            <a:spAutoFit/>
          </a:bodyPr>
          <a:lstStyle/>
          <a:p>
            <a:r>
              <a:rPr lang="de-DE" dirty="0" err="1">
                <a:solidFill>
                  <a:srgbClr val="00823B"/>
                </a:solidFill>
              </a:rPr>
              <a:t>PriorityQueue</a:t>
            </a:r>
            <a:endParaRPr lang="en-US" dirty="0">
              <a:solidFill>
                <a:srgbClr val="00823B"/>
              </a:solidFill>
            </a:endParaRPr>
          </a:p>
        </p:txBody>
      </p:sp>
      <p:sp>
        <p:nvSpPr>
          <p:cNvPr id="20" name="TextBox 19">
            <a:extLst>
              <a:ext uri="{FF2B5EF4-FFF2-40B4-BE49-F238E27FC236}">
                <a16:creationId xmlns:a16="http://schemas.microsoft.com/office/drawing/2014/main" id="{108FE988-E627-CD8B-F54E-0D48585984CB}"/>
              </a:ext>
            </a:extLst>
          </p:cNvPr>
          <p:cNvSpPr txBox="1"/>
          <p:nvPr/>
        </p:nvSpPr>
        <p:spPr>
          <a:xfrm>
            <a:off x="6399384" y="3640678"/>
            <a:ext cx="681597" cy="307777"/>
          </a:xfrm>
          <a:prstGeom prst="rect">
            <a:avLst/>
          </a:prstGeom>
          <a:noFill/>
        </p:spPr>
        <p:txBody>
          <a:bodyPr wrap="none" rtlCol="0">
            <a:spAutoFit/>
          </a:bodyPr>
          <a:lstStyle/>
          <a:p>
            <a:r>
              <a:rPr lang="de-DE" dirty="0" err="1">
                <a:solidFill>
                  <a:srgbClr val="00823B"/>
                </a:solidFill>
              </a:rPr>
              <a:t>heapq</a:t>
            </a:r>
            <a:endParaRPr lang="en-US" dirty="0">
              <a:solidFill>
                <a:srgbClr val="00823B"/>
              </a:solidFill>
            </a:endParaRPr>
          </a:p>
        </p:txBody>
      </p:sp>
    </p:spTree>
    <p:extLst>
      <p:ext uri="{BB962C8B-B14F-4D97-AF65-F5344CB8AC3E}">
        <p14:creationId xmlns:p14="http://schemas.microsoft.com/office/powerpoint/2010/main" val="248449618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7" grpId="0"/>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3E651BC-BABF-22F1-296C-E587A134B202}"/>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4023AD3-5378-15C1-2C66-E2766AA0DDBD}"/>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1A100236-4BD3-AE03-E172-2DEA7DA37CCC}"/>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0CE5005-AB82-FD8A-6979-268692FBD7F2}"/>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CFA3F699-F3B4-089E-50D7-FD1169B5619F}"/>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62CCBA5F-852C-E57F-5B67-303FF6F85AD8}"/>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54A901D7-24FB-5B23-A3F0-1CAB6521C5E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F24EAD55-34BB-D208-3D95-93E56AE4BDE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Algorithm Variations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F33959F1-F03E-8AF3-D2D1-256C57AE8EF3}"/>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400" dirty="0">
                <a:solidFill>
                  <a:srgbClr val="72AF2F"/>
                </a:solidFill>
              </a:rPr>
              <a:t>In which ways can you implement a simple BFS algorithm?</a:t>
            </a:r>
          </a:p>
          <a:p>
            <a:pPr marL="114300" indent="0">
              <a:buNone/>
            </a:pPr>
            <a:endParaRPr lang="en-US" sz="2400" dirty="0">
              <a:solidFill>
                <a:srgbClr val="72AF2F"/>
              </a:solidFill>
            </a:endParaRPr>
          </a:p>
          <a:p>
            <a:pPr marL="114300" indent="0">
              <a:buNone/>
            </a:pPr>
            <a:r>
              <a:rPr lang="en-US" sz="2400" dirty="0">
                <a:solidFill>
                  <a:srgbClr val="72AF2F"/>
                </a:solidFill>
              </a:rPr>
              <a:t>Recursion or Iteration?</a:t>
            </a:r>
          </a:p>
          <a:p>
            <a:pPr indent="341313">
              <a:buClr>
                <a:srgbClr val="72AF2F"/>
              </a:buClr>
            </a:pPr>
            <a:r>
              <a:rPr lang="en-US" sz="2000" dirty="0">
                <a:solidFill>
                  <a:srgbClr val="72AF2F"/>
                </a:solidFill>
              </a:rPr>
              <a:t>Recursion is generally slower</a:t>
            </a:r>
          </a:p>
          <a:p>
            <a:pPr marL="798513" indent="349250">
              <a:buClr>
                <a:srgbClr val="72AF2F"/>
              </a:buClr>
            </a:pPr>
            <a:r>
              <a:rPr lang="en-US" sz="2000" dirty="0">
                <a:solidFill>
                  <a:srgbClr val="72AF2F"/>
                </a:solidFill>
              </a:rPr>
              <a:t>Exceptions exist (e.g., if avoiding recursion requires using  </a:t>
            </a:r>
            <a:br>
              <a:rPr lang="en-US" sz="2000" dirty="0">
                <a:solidFill>
                  <a:srgbClr val="72AF2F"/>
                </a:solidFill>
              </a:rPr>
            </a:br>
            <a:r>
              <a:rPr lang="en-US" sz="2000" dirty="0">
                <a:solidFill>
                  <a:srgbClr val="72AF2F"/>
                </a:solidFill>
              </a:rPr>
              <a:t>     expensive data structures)</a:t>
            </a:r>
          </a:p>
          <a:p>
            <a:pPr marL="798513" indent="349250">
              <a:buClr>
                <a:srgbClr val="72AF2F"/>
              </a:buClr>
            </a:pPr>
            <a:endParaRPr lang="en-US" sz="2000" dirty="0">
              <a:solidFill>
                <a:srgbClr val="72AF2F"/>
              </a:solidFill>
            </a:endParaRPr>
          </a:p>
          <a:p>
            <a:pPr marL="114300" lvl="1" indent="0">
              <a:spcBef>
                <a:spcPts val="0"/>
              </a:spcBef>
              <a:buSzPts val="1800"/>
              <a:buNone/>
            </a:pPr>
            <a:r>
              <a:rPr lang="en-US" sz="2400" dirty="0">
                <a:solidFill>
                  <a:srgbClr val="72AF2F"/>
                </a:solidFill>
              </a:rPr>
              <a:t>	   When in doubt … Experiment!</a:t>
            </a:r>
          </a:p>
        </p:txBody>
      </p:sp>
    </p:spTree>
    <p:extLst>
      <p:ext uri="{BB962C8B-B14F-4D97-AF65-F5344CB8AC3E}">
        <p14:creationId xmlns:p14="http://schemas.microsoft.com/office/powerpoint/2010/main" val="3385671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
                                            <p:txEl>
                                              <p:pRg st="0" end="0"/>
                                            </p:txEl>
                                          </p:spTgt>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42" presetClass="path" presetSubtype="0" accel="50000" decel="50000" fill="hold" nodeType="withEffect">
                                  <p:stCondLst>
                                    <p:cond delay="0"/>
                                  </p:stCondLst>
                                  <p:childTnLst>
                                    <p:animMotion origin="layout" path="M 1.11111E-6 0 L 0.48229 -0.00031 " pathEditMode="relative" rAng="0" ptsTypes="AA">
                                      <p:cBhvr>
                                        <p:cTn id="40"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P spid="4"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Challenge your Assumptions!</a:t>
            </a:r>
          </a:p>
        </p:txBody>
      </p:sp>
      <p:sp>
        <p:nvSpPr>
          <p:cNvPr id="19" name="TextBox 18">
            <a:extLst>
              <a:ext uri="{FF2B5EF4-FFF2-40B4-BE49-F238E27FC236}">
                <a16:creationId xmlns:a16="http://schemas.microsoft.com/office/drawing/2014/main" id="{E43FF058-BE9A-256F-A463-E97ECE737F77}"/>
              </a:ext>
            </a:extLst>
          </p:cNvPr>
          <p:cNvSpPr txBox="1"/>
          <p:nvPr/>
        </p:nvSpPr>
        <p:spPr>
          <a:xfrm>
            <a:off x="884530" y="4025085"/>
            <a:ext cx="4326827" cy="369332"/>
          </a:xfrm>
          <a:prstGeom prst="rect">
            <a:avLst/>
          </a:prstGeom>
          <a:noFill/>
        </p:spPr>
        <p:txBody>
          <a:bodyPr wrap="none" rtlCol="0">
            <a:spAutoFit/>
          </a:bodyPr>
          <a:lstStyle/>
          <a:p>
            <a:pPr algn="ctr"/>
            <a:r>
              <a:rPr lang="en-US" sz="1800" b="1" dirty="0">
                <a:solidFill>
                  <a:schemeClr val="accent1">
                    <a:lumMod val="20000"/>
                    <a:lumOff val="80000"/>
                  </a:schemeClr>
                </a:solidFill>
              </a:rPr>
              <a:t>Why Planning Problems are not fixed.</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42" presetClass="path" presetSubtype="0" accel="50000" decel="50000" fill="hold" nodeType="withEffect">
                                  <p:stCondLst>
                                    <p:cond delay="0"/>
                                  </p:stCondLst>
                                  <p:childTnLst>
                                    <p:animMotion origin="layout" path="M 1.38889E-6 0 L 0.51684 -0.00031 " pathEditMode="relative" rAng="0" ptsTypes="AA">
                                      <p:cBhvr>
                                        <p:cTn id="10"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619760" y="-548"/>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a:r>
              <a:rPr lang="de-DE" sz="3200" dirty="0" err="1">
                <a:solidFill>
                  <a:schemeClr val="bg1"/>
                </a:solidFill>
              </a:rPr>
              <a:t>It</a:t>
            </a:r>
            <a:r>
              <a:rPr lang="de-DE" sz="3200" dirty="0">
                <a:solidFill>
                  <a:schemeClr val="bg1"/>
                </a:solidFill>
              </a:rPr>
              <a:t> </a:t>
            </a:r>
            <a:r>
              <a:rPr lang="de-DE" sz="3200" dirty="0" err="1">
                <a:solidFill>
                  <a:schemeClr val="bg1"/>
                </a:solidFill>
              </a:rPr>
              <a:t>seems</a:t>
            </a:r>
            <a:r>
              <a:rPr lang="de-DE" sz="3200" dirty="0">
                <a:solidFill>
                  <a:schemeClr val="bg1"/>
                </a:solidFill>
              </a:rPr>
              <a:t> like </a:t>
            </a:r>
            <a:r>
              <a:rPr lang="de-DE" sz="3200" dirty="0" err="1">
                <a:solidFill>
                  <a:schemeClr val="bg1"/>
                </a:solidFill>
              </a:rPr>
              <a:t>our</a:t>
            </a:r>
            <a:r>
              <a:rPr lang="de-DE" sz="3200" dirty="0">
                <a:solidFill>
                  <a:schemeClr val="bg1"/>
                </a:solidFill>
              </a:rPr>
              <a:t> </a:t>
            </a:r>
            <a:r>
              <a:rPr lang="de-DE" sz="3200" dirty="0" err="1">
                <a:solidFill>
                  <a:schemeClr val="bg1"/>
                </a:solidFill>
              </a:rPr>
              <a:t>problem</a:t>
            </a:r>
            <a:r>
              <a:rPr lang="de-DE" sz="3200" dirty="0">
                <a:solidFill>
                  <a:schemeClr val="bg1"/>
                </a:solidFill>
              </a:rPr>
              <a:t> </a:t>
            </a:r>
            <a:r>
              <a:rPr lang="de-DE" sz="3200" dirty="0" err="1">
                <a:solidFill>
                  <a:schemeClr val="bg1"/>
                </a:solidFill>
              </a:rPr>
              <a:t>is</a:t>
            </a:r>
            <a:r>
              <a:rPr lang="de-DE" sz="3200" dirty="0">
                <a:solidFill>
                  <a:schemeClr val="bg1"/>
                </a:solidFill>
              </a:rPr>
              <a:t> </a:t>
            </a:r>
            <a:r>
              <a:rPr lang="de-DE" sz="3200" dirty="0" err="1">
                <a:solidFill>
                  <a:schemeClr val="bg1"/>
                </a:solidFill>
              </a:rPr>
              <a:t>solved</a:t>
            </a:r>
            <a:r>
              <a:rPr lang="de-DE" sz="3200" dirty="0">
                <a:solidFill>
                  <a:schemeClr val="bg1"/>
                </a:solidFill>
              </a:rPr>
              <a:t>.</a:t>
            </a: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endParaRPr lang="de-DE" sz="2200" dirty="0">
              <a:solidFill>
                <a:schemeClr val="bg1"/>
              </a:solidFill>
            </a:endParaRPr>
          </a:p>
          <a:p>
            <a:pPr marL="114300" lvl="0" indent="0">
              <a:buNone/>
            </a:pPr>
            <a:r>
              <a:rPr lang="de-DE" sz="2200" dirty="0">
                <a:solidFill>
                  <a:schemeClr val="bg1"/>
                </a:solidFill>
              </a:rPr>
              <a:t>But </a:t>
            </a:r>
            <a:r>
              <a:rPr lang="de-DE" sz="2200" dirty="0" err="1">
                <a:solidFill>
                  <a:schemeClr val="bg1"/>
                </a:solidFill>
              </a:rPr>
              <a:t>is</a:t>
            </a:r>
            <a:r>
              <a:rPr lang="de-DE" sz="2200" dirty="0">
                <a:solidFill>
                  <a:schemeClr val="bg1"/>
                </a:solidFill>
              </a:rPr>
              <a:t> </a:t>
            </a:r>
            <a:r>
              <a:rPr lang="de-DE" sz="2200" dirty="0" err="1">
                <a:solidFill>
                  <a:schemeClr val="bg1"/>
                </a:solidFill>
              </a:rPr>
              <a:t>it</a:t>
            </a:r>
            <a:r>
              <a:rPr lang="de-DE" sz="2200" dirty="0">
                <a:solidFill>
                  <a:schemeClr val="bg1"/>
                </a:solidFill>
              </a:rPr>
              <a:t> </a:t>
            </a:r>
            <a:r>
              <a:rPr lang="de-DE" sz="2200" dirty="0" err="1">
                <a:solidFill>
                  <a:schemeClr val="bg1"/>
                </a:solidFill>
              </a:rPr>
              <a:t>really</a:t>
            </a:r>
            <a:r>
              <a:rPr lang="de-DE" sz="2200" dirty="0">
                <a:solidFill>
                  <a:schemeClr val="bg1"/>
                </a:solidFill>
              </a:rPr>
              <a:t> </a:t>
            </a:r>
            <a:r>
              <a:rPr lang="de-DE" sz="2200" dirty="0" err="1">
                <a:solidFill>
                  <a:schemeClr val="bg1"/>
                </a:solidFill>
              </a:rPr>
              <a:t>this</a:t>
            </a:r>
            <a:r>
              <a:rPr lang="de-DE" sz="2200" dirty="0">
                <a:solidFill>
                  <a:schemeClr val="bg1"/>
                </a:solidFill>
              </a:rPr>
              <a:t> easy?</a:t>
            </a:r>
          </a:p>
          <a:p>
            <a:pPr marL="114300" lvl="0" indent="0">
              <a:buNone/>
            </a:pPr>
            <a:endParaRPr lang="de-DE" sz="2200" dirty="0">
              <a:solidFill>
                <a:schemeClr val="bg1"/>
              </a:solidFill>
            </a:endParaRPr>
          </a:p>
          <a:p>
            <a:pPr marL="114300" lvl="0" indent="0">
              <a:buNone/>
            </a:pPr>
            <a:r>
              <a:rPr lang="de-DE" sz="2200" dirty="0" err="1">
                <a:solidFill>
                  <a:schemeClr val="bg1"/>
                </a:solidFill>
              </a:rPr>
              <a:t>Did</a:t>
            </a:r>
            <a:r>
              <a:rPr lang="de-DE" sz="2200" dirty="0">
                <a:solidFill>
                  <a:schemeClr val="bg1"/>
                </a:solidFill>
              </a:rPr>
              <a:t> </a:t>
            </a:r>
            <a:r>
              <a:rPr lang="de-DE" sz="2200" dirty="0" err="1">
                <a:solidFill>
                  <a:schemeClr val="bg1"/>
                </a:solidFill>
              </a:rPr>
              <a:t>we</a:t>
            </a:r>
            <a:r>
              <a:rPr lang="de-DE" sz="2200" dirty="0">
                <a:solidFill>
                  <a:schemeClr val="bg1"/>
                </a:solidFill>
              </a:rPr>
              <a:t> </a:t>
            </a:r>
            <a:r>
              <a:rPr lang="de-DE" sz="2200" dirty="0" err="1">
                <a:solidFill>
                  <a:schemeClr val="bg1"/>
                </a:solidFill>
              </a:rPr>
              <a:t>forget</a:t>
            </a:r>
            <a:r>
              <a:rPr lang="de-DE" sz="2200" dirty="0">
                <a:solidFill>
                  <a:schemeClr val="bg1"/>
                </a:solidFill>
              </a:rPr>
              <a:t> </a:t>
            </a:r>
            <a:r>
              <a:rPr lang="de-DE" sz="2200" dirty="0" err="1">
                <a:solidFill>
                  <a:schemeClr val="bg1"/>
                </a:solidFill>
              </a:rPr>
              <a:t>something</a:t>
            </a:r>
            <a:r>
              <a:rPr lang="de-DE" sz="2200" dirty="0">
                <a:solidFill>
                  <a:schemeClr val="bg1"/>
                </a:solidFill>
              </a:rPr>
              <a:t>?</a:t>
            </a:r>
          </a:p>
          <a:p>
            <a:pPr marL="114300" lvl="0" indent="0">
              <a:buNone/>
            </a:pPr>
            <a:endParaRPr lang="en-US" sz="2200" dirty="0">
              <a:solidFill>
                <a:schemeClr val="bg1"/>
              </a:solidFill>
            </a:endParaRPr>
          </a:p>
          <a:p>
            <a:pPr marL="114300" lvl="0" indent="0">
              <a:buNone/>
            </a:pPr>
            <a:r>
              <a:rPr lang="en-US" sz="2200" dirty="0">
                <a:solidFill>
                  <a:schemeClr val="bg1"/>
                </a:solidFill>
              </a:rPr>
              <a:t>Did we make some wrong assumptions?</a:t>
            </a:r>
          </a:p>
          <a:p>
            <a:pPr marL="114300" lvl="0" indent="0">
              <a:buNone/>
            </a:pPr>
            <a:endParaRPr lang="en-US" sz="2200" dirty="0">
              <a:solidFill>
                <a:schemeClr val="bg1"/>
              </a:solidFill>
            </a:endParaRPr>
          </a:p>
          <a:p>
            <a:pPr marL="114300" lvl="0" indent="0">
              <a:buNone/>
            </a:pPr>
            <a:r>
              <a:rPr lang="en-US" sz="2200" dirty="0">
                <a:solidFill>
                  <a:schemeClr val="bg1"/>
                </a:solidFill>
              </a:rPr>
              <a:t>Is this slide designed to make you paranoid?</a:t>
            </a:r>
          </a:p>
        </p:txBody>
      </p:sp>
      <p:graphicFrame>
        <p:nvGraphicFramePr>
          <p:cNvPr id="5" name="Table 4">
            <a:extLst>
              <a:ext uri="{FF2B5EF4-FFF2-40B4-BE49-F238E27FC236}">
                <a16:creationId xmlns:a16="http://schemas.microsoft.com/office/drawing/2014/main" id="{6F3E8A45-B75D-FD1A-5C07-56605C1B984A}"/>
              </a:ext>
            </a:extLst>
          </p:cNvPr>
          <p:cNvGraphicFramePr>
            <a:graphicFrameLocks noGrp="1"/>
          </p:cNvGraphicFramePr>
          <p:nvPr>
            <p:extLst>
              <p:ext uri="{D42A27DB-BD31-4B8C-83A1-F6EECF244321}">
                <p14:modId xmlns:p14="http://schemas.microsoft.com/office/powerpoint/2010/main" val="558469587"/>
              </p:ext>
            </p:extLst>
          </p:nvPr>
        </p:nvGraphicFramePr>
        <p:xfrm>
          <a:off x="4132752" y="1190942"/>
          <a:ext cx="3412282" cy="889000"/>
        </p:xfrm>
        <a:graphic>
          <a:graphicData uri="http://schemas.openxmlformats.org/drawingml/2006/table">
            <a:tbl>
              <a:tblPr firstRow="1" bandRow="1">
                <a:tableStyleId>{842234AE-99F9-4D7F-B481-95345871E2B3}</a:tableStyleId>
              </a:tblPr>
              <a:tblGrid>
                <a:gridCol w="896808">
                  <a:extLst>
                    <a:ext uri="{9D8B030D-6E8A-4147-A177-3AD203B41FA5}">
                      <a16:colId xmlns:a16="http://schemas.microsoft.com/office/drawing/2014/main" val="3844415117"/>
                    </a:ext>
                  </a:extLst>
                </a:gridCol>
                <a:gridCol w="838200">
                  <a:extLst>
                    <a:ext uri="{9D8B030D-6E8A-4147-A177-3AD203B41FA5}">
                      <a16:colId xmlns:a16="http://schemas.microsoft.com/office/drawing/2014/main" val="2202846817"/>
                    </a:ext>
                  </a:extLst>
                </a:gridCol>
                <a:gridCol w="714375">
                  <a:extLst>
                    <a:ext uri="{9D8B030D-6E8A-4147-A177-3AD203B41FA5}">
                      <a16:colId xmlns:a16="http://schemas.microsoft.com/office/drawing/2014/main" val="3903623985"/>
                    </a:ext>
                  </a:extLst>
                </a:gridCol>
                <a:gridCol w="962899">
                  <a:extLst>
                    <a:ext uri="{9D8B030D-6E8A-4147-A177-3AD203B41FA5}">
                      <a16:colId xmlns:a16="http://schemas.microsoft.com/office/drawing/2014/main" val="1348106612"/>
                    </a:ext>
                  </a:extLst>
                </a:gridCol>
              </a:tblGrid>
              <a:tr h="370840">
                <a:tc>
                  <a:txBody>
                    <a:bodyPr/>
                    <a:lstStyle/>
                    <a:p>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b="1" dirty="0">
                          <a:solidFill>
                            <a:schemeClr val="bg1"/>
                          </a:solidFill>
                        </a:rPr>
                        <a:t>BFS</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b="1" dirty="0">
                          <a:solidFill>
                            <a:schemeClr val="bg1"/>
                          </a:solidFill>
                        </a:rPr>
                        <a:t>DFS</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b="1" dirty="0">
                          <a:solidFill>
                            <a:schemeClr val="bg1"/>
                          </a:solidFill>
                        </a:rPr>
                        <a:t>Dijkstra</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8797848"/>
                  </a:ext>
                </a:extLst>
              </a:tr>
              <a:tr h="370840">
                <a:tc>
                  <a:txBody>
                    <a:bodyPr/>
                    <a:lstStyle/>
                    <a:p>
                      <a:r>
                        <a:rPr lang="de-DE" b="1" dirty="0">
                          <a:solidFill>
                            <a:schemeClr val="bg1"/>
                          </a:solidFill>
                        </a:rPr>
                        <a:t>Average Time</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dirty="0">
                          <a:solidFill>
                            <a:schemeClr val="bg1"/>
                          </a:solidFill>
                        </a:rPr>
                        <a:t>101 </a:t>
                      </a:r>
                      <a:r>
                        <a:rPr lang="de-DE" dirty="0" err="1">
                          <a:solidFill>
                            <a:schemeClr val="bg1"/>
                          </a:solidFill>
                        </a:rPr>
                        <a:t>ms</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dirty="0">
                          <a:solidFill>
                            <a:schemeClr val="bg1"/>
                          </a:solidFill>
                        </a:rPr>
                        <a:t>76 </a:t>
                      </a:r>
                      <a:r>
                        <a:rPr lang="de-DE" dirty="0" err="1">
                          <a:solidFill>
                            <a:schemeClr val="bg1"/>
                          </a:solidFill>
                        </a:rPr>
                        <a:t>ms</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dirty="0">
                          <a:solidFill>
                            <a:schemeClr val="bg1"/>
                          </a:solidFill>
                        </a:rPr>
                        <a:t>206 </a:t>
                      </a:r>
                      <a:r>
                        <a:rPr lang="de-DE" dirty="0" err="1">
                          <a:solidFill>
                            <a:schemeClr val="bg1"/>
                          </a:solidFill>
                        </a:rPr>
                        <a:t>ms</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8603845"/>
                  </a:ext>
                </a:extLst>
              </a:tr>
            </a:tbl>
          </a:graphicData>
        </a:graphic>
      </p:graphicFrame>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56E22AC-81BB-2C6C-AC1C-313ECC6055CA}"/>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9624E14A-9A23-61E3-6074-EB3848F24096}"/>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C2038A55-5036-79DB-35EE-7AA12182C62A}"/>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4BB387C3-702C-B0D2-4692-ECDF5A0AC0AC}"/>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54D314F9-9457-5004-BABA-6DF54BF2566A}"/>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35463B56-0D3C-7305-C2D4-4E31FA2E83CC}"/>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99305F6D-7485-EF82-C03B-8FCC9CCEC75E}"/>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FA922B78-BD7E-8EA4-FDD0-80DF509F565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Let’s challenge our assumptions…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28395053-BEEE-D890-3AF6-3FEB27076747}"/>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This is a Pathfinding Problem.</a:t>
            </a:r>
          </a:p>
          <a:p>
            <a:pPr marL="114300" lvl="0" indent="0">
              <a:buNone/>
            </a:pPr>
            <a:endParaRPr lang="en-US" sz="2000" dirty="0">
              <a:solidFill>
                <a:schemeClr val="bg1"/>
              </a:solidFill>
            </a:endParaRPr>
          </a:p>
          <a:p>
            <a:pPr marL="114300" indent="0">
              <a:buNone/>
            </a:pPr>
            <a:r>
              <a:rPr lang="en-US" sz="2200" dirty="0">
                <a:solidFill>
                  <a:schemeClr val="bg1"/>
                </a:solidFill>
              </a:rPr>
              <a:t>This is not a shortest Path Problem.</a:t>
            </a:r>
          </a:p>
          <a:p>
            <a:pPr marL="114300" indent="0">
              <a:buClr>
                <a:schemeClr val="bg1"/>
              </a:buClr>
              <a:buNone/>
            </a:pPr>
            <a:endParaRPr lang="en-US" sz="2000" dirty="0">
              <a:solidFill>
                <a:schemeClr val="bg1"/>
              </a:solidFill>
            </a:endParaRPr>
          </a:p>
          <a:p>
            <a:pPr marL="114300" indent="0">
              <a:buNone/>
            </a:pPr>
            <a:r>
              <a:rPr lang="en-US" sz="2200" dirty="0">
                <a:solidFill>
                  <a:schemeClr val="bg1"/>
                </a:solidFill>
              </a:rPr>
              <a:t>This is not an informed search problem.</a:t>
            </a:r>
          </a:p>
          <a:p>
            <a:pPr marL="114300" indent="0">
              <a:buNone/>
            </a:pPr>
            <a:endParaRPr lang="en-US" sz="2200" dirty="0">
              <a:solidFill>
                <a:schemeClr val="bg1"/>
              </a:solidFill>
            </a:endParaRPr>
          </a:p>
          <a:p>
            <a:pPr marL="114300" indent="0">
              <a:buNone/>
            </a:pPr>
            <a:r>
              <a:rPr lang="en-US" sz="2200" dirty="0">
                <a:solidFill>
                  <a:schemeClr val="bg1"/>
                </a:solidFill>
              </a:rPr>
              <a:t>Applicable Algorithms: </a:t>
            </a:r>
          </a:p>
          <a:p>
            <a:pPr>
              <a:buClr>
                <a:schemeClr val="bg1"/>
              </a:buClr>
            </a:pPr>
            <a:r>
              <a:rPr lang="en-US" sz="2000" dirty="0">
                <a:solidFill>
                  <a:schemeClr val="bg1"/>
                </a:solidFill>
              </a:rPr>
              <a:t>Breadth First Search (BFS) 		</a:t>
            </a:r>
          </a:p>
          <a:p>
            <a:pPr>
              <a:buClr>
                <a:schemeClr val="bg1"/>
              </a:buClr>
            </a:pPr>
            <a:r>
              <a:rPr lang="en-US" sz="2000" dirty="0">
                <a:solidFill>
                  <a:schemeClr val="bg1"/>
                </a:solidFill>
              </a:rPr>
              <a:t>Depth First Search (DFS)		</a:t>
            </a:r>
          </a:p>
          <a:p>
            <a:pPr>
              <a:buClr>
                <a:schemeClr val="bg1"/>
              </a:buClr>
            </a:pPr>
            <a:r>
              <a:rPr lang="en-US" sz="2000" dirty="0">
                <a:solidFill>
                  <a:schemeClr val="bg1"/>
                </a:solidFill>
              </a:rPr>
              <a:t>Dijkstra’s Algorithm			</a:t>
            </a:r>
          </a:p>
          <a:p>
            <a:pPr>
              <a:buClr>
                <a:schemeClr val="bg1"/>
              </a:buClr>
              <a:buFont typeface="Arial" panose="020B0604020202020204" pitchFamily="34" charset="0"/>
              <a:buChar char="•"/>
            </a:pPr>
            <a:endParaRPr lang="en-US" sz="2000" dirty="0">
              <a:solidFill>
                <a:schemeClr val="bg1"/>
              </a:solidFill>
            </a:endParaRPr>
          </a:p>
          <a:p>
            <a:pPr>
              <a:buClr>
                <a:schemeClr val="bg1"/>
              </a:buClr>
              <a:buFont typeface="Arial" panose="020B0604020202020204" pitchFamily="34" charset="0"/>
              <a:buChar char="•"/>
            </a:pPr>
            <a:endParaRPr lang="en-US" sz="2000" dirty="0">
              <a:solidFill>
                <a:schemeClr val="bg1"/>
              </a:solidFill>
            </a:endParaRPr>
          </a:p>
          <a:p>
            <a:pPr lvl="0">
              <a:buFont typeface="Arial" panose="020B0604020202020204" pitchFamily="34" charset="0"/>
              <a:buChar char="•"/>
            </a:pPr>
            <a:endParaRPr lang="en-US" sz="2200" dirty="0">
              <a:solidFill>
                <a:schemeClr val="bg1"/>
              </a:solidFill>
            </a:endParaRPr>
          </a:p>
        </p:txBody>
      </p:sp>
      <p:sp>
        <p:nvSpPr>
          <p:cNvPr id="5" name="TextBox 4">
            <a:extLst>
              <a:ext uri="{FF2B5EF4-FFF2-40B4-BE49-F238E27FC236}">
                <a16:creationId xmlns:a16="http://schemas.microsoft.com/office/drawing/2014/main" id="{83A67712-0B31-5EDE-40B5-2DF38554C418}"/>
              </a:ext>
            </a:extLst>
          </p:cNvPr>
          <p:cNvSpPr txBox="1"/>
          <p:nvPr/>
        </p:nvSpPr>
        <p:spPr>
          <a:xfrm>
            <a:off x="5632957" y="1017725"/>
            <a:ext cx="1946367" cy="461665"/>
          </a:xfrm>
          <a:prstGeom prst="rect">
            <a:avLst/>
          </a:prstGeom>
          <a:noFill/>
        </p:spPr>
        <p:txBody>
          <a:bodyPr wrap="none" rtlCol="0">
            <a:spAutoFit/>
          </a:bodyPr>
          <a:lstStyle/>
          <a:p>
            <a:r>
              <a:rPr lang="de-DE" sz="2400" dirty="0" err="1">
                <a:solidFill>
                  <a:schemeClr val="bg1"/>
                </a:solidFill>
              </a:rPr>
              <a:t>Is</a:t>
            </a:r>
            <a:r>
              <a:rPr lang="de-DE" sz="2400" dirty="0">
                <a:solidFill>
                  <a:schemeClr val="bg1"/>
                </a:solidFill>
              </a:rPr>
              <a:t> </a:t>
            </a:r>
            <a:r>
              <a:rPr lang="de-DE" sz="2400" dirty="0" err="1">
                <a:solidFill>
                  <a:schemeClr val="bg1"/>
                </a:solidFill>
              </a:rPr>
              <a:t>it</a:t>
            </a:r>
            <a:r>
              <a:rPr lang="de-DE" sz="2400" dirty="0">
                <a:solidFill>
                  <a:schemeClr val="bg1"/>
                </a:solidFill>
              </a:rPr>
              <a:t>, </a:t>
            </a:r>
            <a:r>
              <a:rPr lang="de-DE" sz="2400" dirty="0" err="1">
                <a:solidFill>
                  <a:schemeClr val="bg1"/>
                </a:solidFill>
              </a:rPr>
              <a:t>though</a:t>
            </a:r>
            <a:r>
              <a:rPr lang="de-DE" sz="2400" dirty="0">
                <a:solidFill>
                  <a:schemeClr val="bg1"/>
                </a:solidFill>
              </a:rPr>
              <a:t>?</a:t>
            </a:r>
            <a:endParaRPr lang="en-US" sz="2400" dirty="0">
              <a:solidFill>
                <a:schemeClr val="bg1"/>
              </a:solidFill>
            </a:endParaRPr>
          </a:p>
        </p:txBody>
      </p:sp>
      <p:cxnSp>
        <p:nvCxnSpPr>
          <p:cNvPr id="9" name="Straight Arrow Connector 8">
            <a:extLst>
              <a:ext uri="{FF2B5EF4-FFF2-40B4-BE49-F238E27FC236}">
                <a16:creationId xmlns:a16="http://schemas.microsoft.com/office/drawing/2014/main" id="{9D2386DA-95C7-39D6-1C2B-1277E50B9CFC}"/>
              </a:ext>
            </a:extLst>
          </p:cNvPr>
          <p:cNvCxnSpPr>
            <a:cxnSpLocks/>
            <a:stCxn id="5" idx="1"/>
          </p:cNvCxnSpPr>
          <p:nvPr/>
        </p:nvCxnSpPr>
        <p:spPr>
          <a:xfrm flipH="1">
            <a:off x="4363179" y="1248558"/>
            <a:ext cx="1269778" cy="211908"/>
          </a:xfrm>
          <a:prstGeom prst="straightConnector1">
            <a:avLst/>
          </a:prstGeom>
          <a:ln w="25400">
            <a:solidFill>
              <a:schemeClr val="bg1"/>
            </a:solidFill>
            <a:prstDash val="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B64879B-3484-8683-326F-6089950E7FBE}"/>
              </a:ext>
            </a:extLst>
          </p:cNvPr>
          <p:cNvSpPr txBox="1"/>
          <p:nvPr/>
        </p:nvSpPr>
        <p:spPr>
          <a:xfrm>
            <a:off x="6352085" y="2252890"/>
            <a:ext cx="1829347" cy="461665"/>
          </a:xfrm>
          <a:prstGeom prst="rect">
            <a:avLst/>
          </a:prstGeom>
          <a:noFill/>
        </p:spPr>
        <p:txBody>
          <a:bodyPr wrap="none" rtlCol="0">
            <a:spAutoFit/>
          </a:bodyPr>
          <a:lstStyle/>
          <a:p>
            <a:r>
              <a:rPr lang="de-DE" sz="2400" dirty="0" err="1">
                <a:solidFill>
                  <a:schemeClr val="bg1"/>
                </a:solidFill>
              </a:rPr>
              <a:t>Could</a:t>
            </a:r>
            <a:r>
              <a:rPr lang="de-DE" sz="2400" dirty="0">
                <a:solidFill>
                  <a:schemeClr val="bg1"/>
                </a:solidFill>
              </a:rPr>
              <a:t> </a:t>
            </a:r>
            <a:r>
              <a:rPr lang="de-DE" sz="2400" dirty="0" err="1">
                <a:solidFill>
                  <a:schemeClr val="bg1"/>
                </a:solidFill>
              </a:rPr>
              <a:t>it</a:t>
            </a:r>
            <a:r>
              <a:rPr lang="de-DE" sz="2400" dirty="0">
                <a:solidFill>
                  <a:schemeClr val="bg1"/>
                </a:solidFill>
              </a:rPr>
              <a:t> </a:t>
            </a:r>
            <a:r>
              <a:rPr lang="de-DE" sz="2400" dirty="0" err="1">
                <a:solidFill>
                  <a:schemeClr val="bg1"/>
                </a:solidFill>
              </a:rPr>
              <a:t>be</a:t>
            </a:r>
            <a:r>
              <a:rPr lang="de-DE" sz="2400" dirty="0">
                <a:solidFill>
                  <a:schemeClr val="bg1"/>
                </a:solidFill>
              </a:rPr>
              <a:t>?</a:t>
            </a:r>
            <a:endParaRPr lang="en-US" sz="2400" dirty="0">
              <a:solidFill>
                <a:schemeClr val="bg1"/>
              </a:solidFill>
            </a:endParaRPr>
          </a:p>
        </p:txBody>
      </p:sp>
      <p:cxnSp>
        <p:nvCxnSpPr>
          <p:cNvPr id="12" name="Straight Arrow Connector 11">
            <a:extLst>
              <a:ext uri="{FF2B5EF4-FFF2-40B4-BE49-F238E27FC236}">
                <a16:creationId xmlns:a16="http://schemas.microsoft.com/office/drawing/2014/main" id="{03344BBD-9386-CE07-FAAC-388EF788418A}"/>
              </a:ext>
            </a:extLst>
          </p:cNvPr>
          <p:cNvCxnSpPr>
            <a:cxnSpLocks/>
            <a:stCxn id="11" idx="1"/>
          </p:cNvCxnSpPr>
          <p:nvPr/>
        </p:nvCxnSpPr>
        <p:spPr>
          <a:xfrm flipH="1" flipV="1">
            <a:off x="4998068" y="2176691"/>
            <a:ext cx="1354017" cy="307032"/>
          </a:xfrm>
          <a:prstGeom prst="straightConnector1">
            <a:avLst/>
          </a:prstGeom>
          <a:ln w="25400">
            <a:solidFill>
              <a:schemeClr val="bg1"/>
            </a:solidFill>
            <a:prstDash val="dash"/>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3977BE-55EC-9D23-B2A6-D4EAF3142FF5}"/>
              </a:ext>
            </a:extLst>
          </p:cNvPr>
          <p:cNvCxnSpPr>
            <a:cxnSpLocks/>
            <a:stCxn id="11" idx="1"/>
          </p:cNvCxnSpPr>
          <p:nvPr/>
        </p:nvCxnSpPr>
        <p:spPr>
          <a:xfrm flipH="1">
            <a:off x="5395794" y="2483723"/>
            <a:ext cx="956291" cy="466468"/>
          </a:xfrm>
          <a:prstGeom prst="straightConnector1">
            <a:avLst/>
          </a:prstGeom>
          <a:ln w="25400">
            <a:solidFill>
              <a:schemeClr val="bg1"/>
            </a:solidFill>
            <a:prstDash val="dash"/>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413DBE1-B3AB-F418-CFF7-9E075AC03A71}"/>
              </a:ext>
            </a:extLst>
          </p:cNvPr>
          <p:cNvSpPr txBox="1"/>
          <p:nvPr/>
        </p:nvSpPr>
        <p:spPr>
          <a:xfrm>
            <a:off x="5541057" y="3146143"/>
            <a:ext cx="2563522" cy="461665"/>
          </a:xfrm>
          <a:prstGeom prst="rect">
            <a:avLst/>
          </a:prstGeom>
          <a:noFill/>
        </p:spPr>
        <p:txBody>
          <a:bodyPr wrap="none" rtlCol="0">
            <a:spAutoFit/>
          </a:bodyPr>
          <a:lstStyle/>
          <a:p>
            <a:r>
              <a:rPr lang="de-DE" sz="2400" dirty="0">
                <a:solidFill>
                  <a:schemeClr val="bg1"/>
                </a:solidFill>
              </a:rPr>
              <a:t>Are </a:t>
            </a:r>
            <a:r>
              <a:rPr lang="de-DE" sz="2400" dirty="0" err="1">
                <a:solidFill>
                  <a:schemeClr val="bg1"/>
                </a:solidFill>
              </a:rPr>
              <a:t>there</a:t>
            </a:r>
            <a:r>
              <a:rPr lang="de-DE" sz="2400" dirty="0">
                <a:solidFill>
                  <a:schemeClr val="bg1"/>
                </a:solidFill>
              </a:rPr>
              <a:t> </a:t>
            </a:r>
            <a:r>
              <a:rPr lang="de-DE" sz="2400">
                <a:solidFill>
                  <a:schemeClr val="bg1"/>
                </a:solidFill>
              </a:rPr>
              <a:t>others?</a:t>
            </a:r>
            <a:endParaRPr lang="en-US" sz="2400" dirty="0">
              <a:solidFill>
                <a:schemeClr val="bg1"/>
              </a:solidFill>
            </a:endParaRPr>
          </a:p>
        </p:txBody>
      </p:sp>
      <p:cxnSp>
        <p:nvCxnSpPr>
          <p:cNvPr id="21" name="Straight Arrow Connector 20">
            <a:extLst>
              <a:ext uri="{FF2B5EF4-FFF2-40B4-BE49-F238E27FC236}">
                <a16:creationId xmlns:a16="http://schemas.microsoft.com/office/drawing/2014/main" id="{C0296AF3-DE67-9E3B-4E2C-8E1145E2836B}"/>
              </a:ext>
            </a:extLst>
          </p:cNvPr>
          <p:cNvCxnSpPr>
            <a:cxnSpLocks/>
            <a:stCxn id="20" idx="1"/>
          </p:cNvCxnSpPr>
          <p:nvPr/>
        </p:nvCxnSpPr>
        <p:spPr>
          <a:xfrm flipH="1">
            <a:off x="3476625" y="3376976"/>
            <a:ext cx="2064432" cy="306059"/>
          </a:xfrm>
          <a:prstGeom prst="straightConnector1">
            <a:avLst/>
          </a:prstGeom>
          <a:ln w="25400">
            <a:solidFill>
              <a:schemeClr val="bg1"/>
            </a:solidFill>
            <a:prstDash val="dash"/>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502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4E8BBE5-F445-6ED0-E734-1395C456B8D6}"/>
            </a:ext>
          </a:extLst>
        </p:cNvPr>
        <p:cNvGrpSpPr/>
        <p:nvPr/>
      </p:nvGrpSpPr>
      <p:grpSpPr>
        <a:xfrm>
          <a:off x="0" y="0"/>
          <a:ext cx="0" cy="0"/>
          <a:chOff x="0" y="0"/>
          <a:chExt cx="0" cy="0"/>
        </a:xfrm>
      </p:grpSpPr>
      <p:grpSp>
        <p:nvGrpSpPr>
          <p:cNvPr id="32" name="Group 31">
            <a:extLst>
              <a:ext uri="{FF2B5EF4-FFF2-40B4-BE49-F238E27FC236}">
                <a16:creationId xmlns:a16="http://schemas.microsoft.com/office/drawing/2014/main" id="{F67587D8-4D21-3D8F-388D-75AF324BFB4D}"/>
              </a:ext>
            </a:extLst>
          </p:cNvPr>
          <p:cNvGrpSpPr/>
          <p:nvPr/>
        </p:nvGrpSpPr>
        <p:grpSpPr>
          <a:xfrm>
            <a:off x="-596900" y="0"/>
            <a:ext cx="16950774" cy="5144048"/>
            <a:chOff x="-5346700" y="0"/>
            <a:chExt cx="16950774" cy="5144048"/>
          </a:xfrm>
        </p:grpSpPr>
        <p:sp>
          <p:nvSpPr>
            <p:cNvPr id="33" name="Rectangle 32">
              <a:extLst>
                <a:ext uri="{FF2B5EF4-FFF2-40B4-BE49-F238E27FC236}">
                  <a16:creationId xmlns:a16="http://schemas.microsoft.com/office/drawing/2014/main" id="{0195A89D-6278-B21D-AD7B-4B3155E511F1}"/>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34" name="Rectangle 33">
              <a:extLst>
                <a:ext uri="{FF2B5EF4-FFF2-40B4-BE49-F238E27FC236}">
                  <a16:creationId xmlns:a16="http://schemas.microsoft.com/office/drawing/2014/main" id="{8212D9FA-ADFC-FE85-53EA-1A80E1B486C3}"/>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5" name="Oval 34">
              <a:extLst>
                <a:ext uri="{FF2B5EF4-FFF2-40B4-BE49-F238E27FC236}">
                  <a16:creationId xmlns:a16="http://schemas.microsoft.com/office/drawing/2014/main" id="{F4054A3B-0FAA-C627-8DB2-31FF4F74A871}"/>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Oval 35">
              <a:extLst>
                <a:ext uri="{FF2B5EF4-FFF2-40B4-BE49-F238E27FC236}">
                  <a16:creationId xmlns:a16="http://schemas.microsoft.com/office/drawing/2014/main" id="{92ECB94A-0E14-2262-5055-CA4AC6A7F145}"/>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6" name="Rectangle 15">
            <a:extLst>
              <a:ext uri="{FF2B5EF4-FFF2-40B4-BE49-F238E27FC236}">
                <a16:creationId xmlns:a16="http://schemas.microsoft.com/office/drawing/2014/main" id="{E4FB341B-05E0-0D7D-DCCA-8BCFCBABEF00}"/>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Google Shape;96;p20">
            <a:extLst>
              <a:ext uri="{FF2B5EF4-FFF2-40B4-BE49-F238E27FC236}">
                <a16:creationId xmlns:a16="http://schemas.microsoft.com/office/drawing/2014/main" id="{8A8E6F87-AE36-85F2-5A36-35A84F551E2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Are there other uninformed search algorithms?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989A9E7-A3C9-B37F-94FA-671E2A6A348E}"/>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Clr>
                <a:schemeClr val="bg1"/>
              </a:buClr>
              <a:buNone/>
            </a:pPr>
            <a:r>
              <a:rPr lang="de-DE" sz="2000" dirty="0" err="1">
                <a:solidFill>
                  <a:schemeClr val="bg1"/>
                </a:solidFill>
              </a:rPr>
              <a:t>What</a:t>
            </a:r>
            <a:r>
              <a:rPr lang="de-DE" sz="2000" dirty="0">
                <a:solidFill>
                  <a:schemeClr val="bg1"/>
                </a:solidFill>
              </a:rPr>
              <a:t> </a:t>
            </a:r>
            <a:r>
              <a:rPr lang="de-DE" sz="2000" dirty="0" err="1">
                <a:solidFill>
                  <a:schemeClr val="bg1"/>
                </a:solidFill>
              </a:rPr>
              <a:t>about</a:t>
            </a:r>
            <a:r>
              <a:rPr lang="de-DE" sz="2000" dirty="0">
                <a:solidFill>
                  <a:schemeClr val="bg1"/>
                </a:solidFill>
              </a:rPr>
              <a:t> …</a:t>
            </a:r>
          </a:p>
          <a:p>
            <a:pPr>
              <a:buClr>
                <a:schemeClr val="bg1"/>
              </a:buClr>
            </a:pPr>
            <a:r>
              <a:rPr lang="de-DE" sz="2000" dirty="0">
                <a:solidFill>
                  <a:schemeClr val="bg1"/>
                </a:solidFill>
              </a:rPr>
              <a:t>Depth-Limited Search</a:t>
            </a:r>
          </a:p>
          <a:p>
            <a:pPr lvl="1">
              <a:spcBef>
                <a:spcPts val="0"/>
              </a:spcBef>
              <a:buClr>
                <a:schemeClr val="bg1"/>
              </a:buClr>
            </a:pPr>
            <a:r>
              <a:rPr lang="de-DE" sz="1600" dirty="0">
                <a:solidFill>
                  <a:schemeClr val="bg1"/>
                </a:solidFill>
              </a:rPr>
              <a:t>DFS </a:t>
            </a:r>
            <a:r>
              <a:rPr lang="de-DE" sz="1600" dirty="0" err="1">
                <a:solidFill>
                  <a:schemeClr val="bg1"/>
                </a:solidFill>
              </a:rPr>
              <a:t>with</a:t>
            </a:r>
            <a:r>
              <a:rPr lang="de-DE" sz="1600" dirty="0">
                <a:solidFill>
                  <a:schemeClr val="bg1"/>
                </a:solidFill>
              </a:rPr>
              <a:t> maximal </a:t>
            </a:r>
            <a:r>
              <a:rPr lang="de-DE" sz="1600" dirty="0" err="1">
                <a:solidFill>
                  <a:schemeClr val="bg1"/>
                </a:solidFill>
              </a:rPr>
              <a:t>depth</a:t>
            </a:r>
            <a:endParaRPr lang="de-DE" sz="1600" dirty="0">
              <a:solidFill>
                <a:schemeClr val="bg1"/>
              </a:solidFill>
            </a:endParaRPr>
          </a:p>
          <a:p>
            <a:pPr lvl="1">
              <a:spcBef>
                <a:spcPts val="0"/>
              </a:spcBef>
              <a:buClr>
                <a:schemeClr val="bg1"/>
              </a:buClr>
            </a:pPr>
            <a:r>
              <a:rPr lang="de-DE" sz="1600" dirty="0" err="1">
                <a:solidFill>
                  <a:schemeClr val="bg1"/>
                </a:solidFill>
              </a:rPr>
              <a:t>Likely</a:t>
            </a:r>
            <a:r>
              <a:rPr lang="de-DE" sz="1600" dirty="0">
                <a:solidFill>
                  <a:schemeClr val="bg1"/>
                </a:solidFill>
              </a:rPr>
              <a:t> not </a:t>
            </a:r>
            <a:r>
              <a:rPr lang="de-DE" sz="1600" dirty="0" err="1">
                <a:solidFill>
                  <a:schemeClr val="bg1"/>
                </a:solidFill>
              </a:rPr>
              <a:t>helpful</a:t>
            </a:r>
            <a:endParaRPr lang="de-DE" sz="1600" dirty="0">
              <a:solidFill>
                <a:schemeClr val="bg1"/>
              </a:solidFill>
            </a:endParaRPr>
          </a:p>
          <a:p>
            <a:pPr>
              <a:buClr>
                <a:schemeClr val="bg1"/>
              </a:buClr>
            </a:pPr>
            <a:r>
              <a:rPr lang="de-DE" sz="2000" dirty="0">
                <a:solidFill>
                  <a:schemeClr val="bg1"/>
                </a:solidFill>
              </a:rPr>
              <a:t>Iterative </a:t>
            </a:r>
            <a:r>
              <a:rPr lang="de-DE" sz="2000" dirty="0" err="1">
                <a:solidFill>
                  <a:schemeClr val="bg1"/>
                </a:solidFill>
              </a:rPr>
              <a:t>Deepening</a:t>
            </a:r>
            <a:r>
              <a:rPr lang="de-DE" sz="2000" dirty="0">
                <a:solidFill>
                  <a:schemeClr val="bg1"/>
                </a:solidFill>
              </a:rPr>
              <a:t> Depth-First Search</a:t>
            </a:r>
          </a:p>
          <a:p>
            <a:pPr lvl="1">
              <a:spcBef>
                <a:spcPts val="0"/>
              </a:spcBef>
              <a:buClr>
                <a:schemeClr val="bg1"/>
              </a:buClr>
            </a:pPr>
            <a:r>
              <a:rPr lang="de-DE" sz="1600" dirty="0">
                <a:solidFill>
                  <a:schemeClr val="bg1"/>
                </a:solidFill>
              </a:rPr>
              <a:t>DFS </a:t>
            </a:r>
            <a:r>
              <a:rPr lang="de-DE" sz="1600" dirty="0" err="1">
                <a:solidFill>
                  <a:schemeClr val="bg1"/>
                </a:solidFill>
              </a:rPr>
              <a:t>with</a:t>
            </a:r>
            <a:r>
              <a:rPr lang="de-DE" sz="1600" dirty="0">
                <a:solidFill>
                  <a:schemeClr val="bg1"/>
                </a:solidFill>
              </a:rPr>
              <a:t> maximal </a:t>
            </a:r>
            <a:r>
              <a:rPr lang="de-DE" sz="1600" dirty="0" err="1">
                <a:solidFill>
                  <a:schemeClr val="bg1"/>
                </a:solidFill>
              </a:rPr>
              <a:t>depth</a:t>
            </a:r>
            <a:r>
              <a:rPr lang="de-DE" sz="1600" dirty="0">
                <a:solidFill>
                  <a:schemeClr val="bg1"/>
                </a:solidFill>
              </a:rPr>
              <a:t>. </a:t>
            </a:r>
          </a:p>
          <a:p>
            <a:pPr lvl="1">
              <a:spcBef>
                <a:spcPts val="0"/>
              </a:spcBef>
              <a:buClr>
                <a:schemeClr val="bg1"/>
              </a:buClr>
            </a:pPr>
            <a:r>
              <a:rPr lang="de-DE" sz="1600" dirty="0" err="1">
                <a:solidFill>
                  <a:schemeClr val="bg1"/>
                </a:solidFill>
              </a:rPr>
              <a:t>If</a:t>
            </a:r>
            <a:r>
              <a:rPr lang="de-DE" sz="1600" dirty="0">
                <a:solidFill>
                  <a:schemeClr val="bg1"/>
                </a:solidFill>
              </a:rPr>
              <a:t> not </a:t>
            </a:r>
            <a:r>
              <a:rPr lang="de-DE" sz="1600" dirty="0" err="1">
                <a:solidFill>
                  <a:schemeClr val="bg1"/>
                </a:solidFill>
              </a:rPr>
              <a:t>goal</a:t>
            </a:r>
            <a:r>
              <a:rPr lang="de-DE" sz="1600" dirty="0">
                <a:solidFill>
                  <a:schemeClr val="bg1"/>
                </a:solidFill>
              </a:rPr>
              <a:t>, </a:t>
            </a:r>
            <a:r>
              <a:rPr lang="de-DE" sz="1600" dirty="0" err="1">
                <a:solidFill>
                  <a:schemeClr val="bg1"/>
                </a:solidFill>
              </a:rPr>
              <a:t>restart</a:t>
            </a:r>
            <a:r>
              <a:rPr lang="de-DE" sz="1600" dirty="0">
                <a:solidFill>
                  <a:schemeClr val="bg1"/>
                </a:solidFill>
              </a:rPr>
              <a:t> </a:t>
            </a:r>
            <a:r>
              <a:rPr lang="de-DE" sz="1600" dirty="0" err="1">
                <a:solidFill>
                  <a:schemeClr val="bg1"/>
                </a:solidFill>
              </a:rPr>
              <a:t>with</a:t>
            </a:r>
            <a:r>
              <a:rPr lang="de-DE" sz="1600" dirty="0">
                <a:solidFill>
                  <a:schemeClr val="bg1"/>
                </a:solidFill>
              </a:rPr>
              <a:t> </a:t>
            </a:r>
            <a:r>
              <a:rPr lang="de-DE" sz="1600" dirty="0" err="1">
                <a:solidFill>
                  <a:schemeClr val="bg1"/>
                </a:solidFill>
              </a:rPr>
              <a:t>higher</a:t>
            </a:r>
            <a:r>
              <a:rPr lang="de-DE" sz="1600" dirty="0">
                <a:solidFill>
                  <a:schemeClr val="bg1"/>
                </a:solidFill>
              </a:rPr>
              <a:t> maximal </a:t>
            </a:r>
            <a:r>
              <a:rPr lang="de-DE" sz="1600" dirty="0" err="1">
                <a:solidFill>
                  <a:schemeClr val="bg1"/>
                </a:solidFill>
              </a:rPr>
              <a:t>depth</a:t>
            </a:r>
            <a:r>
              <a:rPr lang="de-DE" sz="1600" dirty="0">
                <a:solidFill>
                  <a:schemeClr val="bg1"/>
                </a:solidFill>
              </a:rPr>
              <a:t>.</a:t>
            </a:r>
          </a:p>
          <a:p>
            <a:pPr lvl="1">
              <a:spcBef>
                <a:spcPts val="0"/>
              </a:spcBef>
              <a:buClr>
                <a:schemeClr val="bg1"/>
              </a:buClr>
            </a:pPr>
            <a:r>
              <a:rPr lang="de-DE" sz="1600" dirty="0" err="1">
                <a:solidFill>
                  <a:schemeClr val="bg1"/>
                </a:solidFill>
              </a:rPr>
              <a:t>Possibly</a:t>
            </a:r>
            <a:r>
              <a:rPr lang="de-DE" sz="1600" dirty="0">
                <a:solidFill>
                  <a:schemeClr val="bg1"/>
                </a:solidFill>
              </a:rPr>
              <a:t> </a:t>
            </a:r>
            <a:r>
              <a:rPr lang="de-DE" sz="1600" dirty="0" err="1">
                <a:solidFill>
                  <a:schemeClr val="bg1"/>
                </a:solidFill>
              </a:rPr>
              <a:t>helpful</a:t>
            </a:r>
            <a:endParaRPr lang="de-DE" sz="1600" dirty="0">
              <a:solidFill>
                <a:schemeClr val="bg1"/>
              </a:solidFill>
            </a:endParaRPr>
          </a:p>
          <a:p>
            <a:pPr>
              <a:buClr>
                <a:schemeClr val="bg1"/>
              </a:buClr>
            </a:pPr>
            <a:r>
              <a:rPr lang="de-DE" sz="2000" dirty="0">
                <a:solidFill>
                  <a:schemeClr val="bg1"/>
                </a:solidFill>
              </a:rPr>
              <a:t>Bi-</a:t>
            </a:r>
            <a:r>
              <a:rPr lang="de-DE" sz="2000" dirty="0" err="1">
                <a:solidFill>
                  <a:schemeClr val="bg1"/>
                </a:solidFill>
              </a:rPr>
              <a:t>Directional</a:t>
            </a:r>
            <a:r>
              <a:rPr lang="de-DE" sz="2000" dirty="0">
                <a:solidFill>
                  <a:schemeClr val="bg1"/>
                </a:solidFill>
              </a:rPr>
              <a:t> Search</a:t>
            </a:r>
          </a:p>
          <a:p>
            <a:pPr lvl="1">
              <a:spcBef>
                <a:spcPts val="0"/>
              </a:spcBef>
              <a:buClr>
                <a:schemeClr val="bg1"/>
              </a:buClr>
            </a:pPr>
            <a:r>
              <a:rPr lang="de-DE" sz="1600" dirty="0" err="1">
                <a:solidFill>
                  <a:schemeClr val="bg1"/>
                </a:solidFill>
              </a:rPr>
              <a:t>Concurrently</a:t>
            </a:r>
            <a:r>
              <a:rPr lang="de-DE" sz="1600" dirty="0">
                <a:solidFill>
                  <a:schemeClr val="bg1"/>
                </a:solidFill>
              </a:rPr>
              <a:t> </a:t>
            </a:r>
            <a:r>
              <a:rPr lang="de-DE" sz="1600" dirty="0" err="1">
                <a:solidFill>
                  <a:schemeClr val="bg1"/>
                </a:solidFill>
              </a:rPr>
              <a:t>search</a:t>
            </a:r>
            <a:r>
              <a:rPr lang="de-DE" sz="1600" dirty="0">
                <a:solidFill>
                  <a:schemeClr val="bg1"/>
                </a:solidFill>
              </a:rPr>
              <a:t> </a:t>
            </a:r>
            <a:r>
              <a:rPr lang="de-DE" sz="1600" dirty="0" err="1">
                <a:solidFill>
                  <a:schemeClr val="bg1"/>
                </a:solidFill>
              </a:rPr>
              <a:t>from</a:t>
            </a:r>
            <a:r>
              <a:rPr lang="de-DE" sz="1600" dirty="0">
                <a:solidFill>
                  <a:schemeClr val="bg1"/>
                </a:solidFill>
              </a:rPr>
              <a:t> </a:t>
            </a:r>
            <a:r>
              <a:rPr lang="de-DE" sz="1600" dirty="0" err="1">
                <a:solidFill>
                  <a:schemeClr val="bg1"/>
                </a:solidFill>
              </a:rPr>
              <a:t>start</a:t>
            </a:r>
            <a:r>
              <a:rPr lang="de-DE" sz="1600" dirty="0">
                <a:solidFill>
                  <a:schemeClr val="bg1"/>
                </a:solidFill>
              </a:rPr>
              <a:t> and </a:t>
            </a:r>
            <a:r>
              <a:rPr lang="de-DE" sz="1600" dirty="0" err="1">
                <a:solidFill>
                  <a:schemeClr val="bg1"/>
                </a:solidFill>
              </a:rPr>
              <a:t>goal</a:t>
            </a:r>
            <a:endParaRPr lang="de-DE" sz="1600" dirty="0">
              <a:solidFill>
                <a:schemeClr val="bg1"/>
              </a:solidFill>
            </a:endParaRPr>
          </a:p>
          <a:p>
            <a:pPr lvl="1">
              <a:spcBef>
                <a:spcPts val="0"/>
              </a:spcBef>
              <a:buClr>
                <a:schemeClr val="bg1"/>
              </a:buClr>
            </a:pPr>
            <a:r>
              <a:rPr lang="de-DE" sz="1600" dirty="0" err="1">
                <a:solidFill>
                  <a:schemeClr val="bg1"/>
                </a:solidFill>
              </a:rPr>
              <a:t>Possibly</a:t>
            </a:r>
            <a:r>
              <a:rPr lang="de-DE" sz="1600" dirty="0">
                <a:solidFill>
                  <a:schemeClr val="bg1"/>
                </a:solidFill>
              </a:rPr>
              <a:t> </a:t>
            </a:r>
            <a:r>
              <a:rPr lang="de-DE" sz="1600" dirty="0" err="1">
                <a:solidFill>
                  <a:schemeClr val="bg1"/>
                </a:solidFill>
              </a:rPr>
              <a:t>helpful</a:t>
            </a:r>
            <a:endParaRPr lang="en-US" sz="1600" dirty="0">
              <a:solidFill>
                <a:schemeClr val="bg1"/>
              </a:solidFill>
            </a:endParaRPr>
          </a:p>
        </p:txBody>
      </p:sp>
    </p:spTree>
    <p:extLst>
      <p:ext uri="{BB962C8B-B14F-4D97-AF65-F5344CB8AC3E}">
        <p14:creationId xmlns:p14="http://schemas.microsoft.com/office/powerpoint/2010/main" val="3352361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5A7EB49-6C41-3359-F8A1-D777072DE420}"/>
            </a:ext>
          </a:extLst>
        </p:cNvPr>
        <p:cNvGrpSpPr/>
        <p:nvPr/>
      </p:nvGrpSpPr>
      <p:grpSpPr>
        <a:xfrm>
          <a:off x="0" y="0"/>
          <a:ext cx="0" cy="0"/>
          <a:chOff x="0" y="0"/>
          <a:chExt cx="0" cy="0"/>
        </a:xfrm>
      </p:grpSpPr>
      <p:grpSp>
        <p:nvGrpSpPr>
          <p:cNvPr id="32" name="Group 31">
            <a:extLst>
              <a:ext uri="{FF2B5EF4-FFF2-40B4-BE49-F238E27FC236}">
                <a16:creationId xmlns:a16="http://schemas.microsoft.com/office/drawing/2014/main" id="{97C4A602-27C5-8EAE-D14E-BAAC52A6046E}"/>
              </a:ext>
            </a:extLst>
          </p:cNvPr>
          <p:cNvGrpSpPr/>
          <p:nvPr/>
        </p:nvGrpSpPr>
        <p:grpSpPr>
          <a:xfrm>
            <a:off x="-596900" y="0"/>
            <a:ext cx="16950774" cy="5144048"/>
            <a:chOff x="-5346700" y="0"/>
            <a:chExt cx="16950774" cy="5144048"/>
          </a:xfrm>
        </p:grpSpPr>
        <p:sp>
          <p:nvSpPr>
            <p:cNvPr id="33" name="Rectangle 32">
              <a:extLst>
                <a:ext uri="{FF2B5EF4-FFF2-40B4-BE49-F238E27FC236}">
                  <a16:creationId xmlns:a16="http://schemas.microsoft.com/office/drawing/2014/main" id="{5EA7A46D-5BF8-4141-88AC-09055A92B51B}"/>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34" name="Rectangle 33">
              <a:extLst>
                <a:ext uri="{FF2B5EF4-FFF2-40B4-BE49-F238E27FC236}">
                  <a16:creationId xmlns:a16="http://schemas.microsoft.com/office/drawing/2014/main" id="{8714DBF3-E76D-04B4-279F-8443135FF686}"/>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5" name="Oval 34">
              <a:extLst>
                <a:ext uri="{FF2B5EF4-FFF2-40B4-BE49-F238E27FC236}">
                  <a16:creationId xmlns:a16="http://schemas.microsoft.com/office/drawing/2014/main" id="{78763E6D-A52F-B5CB-5147-F8C2AEAE58AF}"/>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Oval 35">
              <a:extLst>
                <a:ext uri="{FF2B5EF4-FFF2-40B4-BE49-F238E27FC236}">
                  <a16:creationId xmlns:a16="http://schemas.microsoft.com/office/drawing/2014/main" id="{78F4F44E-F44F-50AA-6DDC-61DA013C932E}"/>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6" name="Rectangle 15">
            <a:extLst>
              <a:ext uri="{FF2B5EF4-FFF2-40B4-BE49-F238E27FC236}">
                <a16:creationId xmlns:a16="http://schemas.microsoft.com/office/drawing/2014/main" id="{31826BDA-DD4F-EBE2-F996-7E11851CF63D}"/>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Google Shape;96;p20">
            <a:extLst>
              <a:ext uri="{FF2B5EF4-FFF2-40B4-BE49-F238E27FC236}">
                <a16:creationId xmlns:a16="http://schemas.microsoft.com/office/drawing/2014/main" id="{57DFF64D-FE24-A609-1291-0BBDAC19D72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Is this really a Pathfinding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DAFC8ABC-12B0-34CA-2CC7-ABA3B8275DC7}"/>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Path finding is certainly one option. </a:t>
            </a:r>
          </a:p>
          <a:p>
            <a:pPr marL="114300" lvl="0" indent="0">
              <a:buNone/>
            </a:pPr>
            <a:endParaRPr lang="en-US" sz="2200" dirty="0">
              <a:solidFill>
                <a:schemeClr val="bg1"/>
              </a:solidFill>
            </a:endParaRPr>
          </a:p>
          <a:p>
            <a:pPr marL="114300" lvl="0" indent="0">
              <a:buNone/>
            </a:pPr>
            <a:r>
              <a:rPr lang="en-US" sz="2200" dirty="0">
                <a:solidFill>
                  <a:schemeClr val="bg1"/>
                </a:solidFill>
              </a:rPr>
              <a:t>But there could be other ones. </a:t>
            </a:r>
          </a:p>
          <a:p>
            <a:pPr marL="114300" lvl="0" indent="0">
              <a:buNone/>
            </a:pPr>
            <a:endParaRPr lang="en-US" sz="2200" dirty="0">
              <a:solidFill>
                <a:schemeClr val="bg1"/>
              </a:solidFill>
            </a:endParaRPr>
          </a:p>
          <a:p>
            <a:pPr marL="114300" lvl="0" indent="0">
              <a:buNone/>
            </a:pPr>
            <a:r>
              <a:rPr lang="en-US" sz="2200" dirty="0">
                <a:solidFill>
                  <a:schemeClr val="bg1"/>
                </a:solidFill>
              </a:rPr>
              <a:t>Alternative: Transitive closure</a:t>
            </a:r>
          </a:p>
          <a:p>
            <a:pPr lvl="0">
              <a:buClr>
                <a:schemeClr val="bg1"/>
              </a:buClr>
            </a:pPr>
            <a:r>
              <a:rPr lang="en-US" sz="2000" dirty="0">
                <a:solidFill>
                  <a:schemeClr val="bg1"/>
                </a:solidFill>
              </a:rPr>
              <a:t>‘Complete’ the graph by adding closure edges</a:t>
            </a:r>
          </a:p>
          <a:p>
            <a:pPr lvl="0">
              <a:buClr>
                <a:schemeClr val="bg1"/>
              </a:buClr>
            </a:pPr>
            <a:r>
              <a:rPr lang="en-US" sz="2000" dirty="0">
                <a:solidFill>
                  <a:schemeClr val="bg1"/>
                </a:solidFill>
              </a:rPr>
              <a:t>Needs to be done only once.</a:t>
            </a:r>
          </a:p>
          <a:p>
            <a:pPr lvl="0">
              <a:buClr>
                <a:schemeClr val="bg1"/>
              </a:buClr>
            </a:pPr>
            <a:r>
              <a:rPr lang="en-US" sz="2000" dirty="0">
                <a:solidFill>
                  <a:schemeClr val="bg1"/>
                </a:solidFill>
              </a:rPr>
              <a:t>Example: Floyd </a:t>
            </a:r>
            <a:r>
              <a:rPr lang="en-US" sz="2000" dirty="0" err="1">
                <a:solidFill>
                  <a:schemeClr val="bg1"/>
                </a:solidFill>
              </a:rPr>
              <a:t>Warshall</a:t>
            </a:r>
            <a:r>
              <a:rPr lang="en-US" sz="2000" dirty="0">
                <a:solidFill>
                  <a:schemeClr val="bg1"/>
                </a:solidFill>
              </a:rPr>
              <a:t> Algorithm ( O(N³) )</a:t>
            </a:r>
          </a:p>
          <a:p>
            <a:pPr lvl="0">
              <a:buClr>
                <a:schemeClr val="bg1"/>
              </a:buClr>
            </a:pPr>
            <a:endParaRPr lang="en-US" sz="2000" dirty="0">
              <a:solidFill>
                <a:schemeClr val="bg1"/>
              </a:solidFill>
            </a:endParaRPr>
          </a:p>
        </p:txBody>
      </p:sp>
      <p:sp>
        <p:nvSpPr>
          <p:cNvPr id="6" name="Oval 5">
            <a:extLst>
              <a:ext uri="{FF2B5EF4-FFF2-40B4-BE49-F238E27FC236}">
                <a16:creationId xmlns:a16="http://schemas.microsoft.com/office/drawing/2014/main" id="{7C19CCF9-07C8-FFDC-7A8A-820F2050D814}"/>
              </a:ext>
            </a:extLst>
          </p:cNvPr>
          <p:cNvSpPr/>
          <p:nvPr/>
        </p:nvSpPr>
        <p:spPr>
          <a:xfrm>
            <a:off x="5227377" y="2074134"/>
            <a:ext cx="304800" cy="295275"/>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B7754F0-F060-28A2-090F-E1E5C5C44F12}"/>
              </a:ext>
            </a:extLst>
          </p:cNvPr>
          <p:cNvSpPr/>
          <p:nvPr/>
        </p:nvSpPr>
        <p:spPr>
          <a:xfrm>
            <a:off x="6761834" y="1911778"/>
            <a:ext cx="304800" cy="295275"/>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B336575-6E45-D736-BE32-DBCCDA44FFE9}"/>
              </a:ext>
            </a:extLst>
          </p:cNvPr>
          <p:cNvSpPr/>
          <p:nvPr/>
        </p:nvSpPr>
        <p:spPr>
          <a:xfrm>
            <a:off x="7398311" y="2805831"/>
            <a:ext cx="304800" cy="295275"/>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B738087-86FA-E495-8E08-920E0F78E82D}"/>
              </a:ext>
            </a:extLst>
          </p:cNvPr>
          <p:cNvCxnSpPr>
            <a:stCxn id="6" idx="6"/>
            <a:endCxn id="10" idx="2"/>
          </p:cNvCxnSpPr>
          <p:nvPr/>
        </p:nvCxnSpPr>
        <p:spPr>
          <a:xfrm flipV="1">
            <a:off x="5532177" y="2059416"/>
            <a:ext cx="1229657" cy="162356"/>
          </a:xfrm>
          <a:prstGeom prst="straightConnector1">
            <a:avLst/>
          </a:prstGeom>
          <a:ln w="25400">
            <a:solidFill>
              <a:srgbClr val="00823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1F489F-76BD-C8DF-84D0-45A13C511138}"/>
              </a:ext>
            </a:extLst>
          </p:cNvPr>
          <p:cNvCxnSpPr>
            <a:stCxn id="10" idx="5"/>
            <a:endCxn id="13" idx="0"/>
          </p:cNvCxnSpPr>
          <p:nvPr/>
        </p:nvCxnSpPr>
        <p:spPr>
          <a:xfrm>
            <a:off x="7021997" y="2163811"/>
            <a:ext cx="528714" cy="642020"/>
          </a:xfrm>
          <a:prstGeom prst="straightConnector1">
            <a:avLst/>
          </a:prstGeom>
          <a:ln w="25400">
            <a:solidFill>
              <a:srgbClr val="00823B"/>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ECCB459-0FBB-AB57-DB6B-80F0EA781193}"/>
              </a:ext>
            </a:extLst>
          </p:cNvPr>
          <p:cNvSpPr/>
          <p:nvPr/>
        </p:nvSpPr>
        <p:spPr>
          <a:xfrm>
            <a:off x="7066634" y="1017725"/>
            <a:ext cx="304800" cy="295275"/>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2F8F7FF2-F0DE-99DF-CA63-9127D05FA0E1}"/>
              </a:ext>
            </a:extLst>
          </p:cNvPr>
          <p:cNvCxnSpPr>
            <a:stCxn id="10" idx="0"/>
            <a:endCxn id="24" idx="4"/>
          </p:cNvCxnSpPr>
          <p:nvPr/>
        </p:nvCxnSpPr>
        <p:spPr>
          <a:xfrm flipV="1">
            <a:off x="6914234" y="1313000"/>
            <a:ext cx="304800" cy="598778"/>
          </a:xfrm>
          <a:prstGeom prst="straightConnector1">
            <a:avLst/>
          </a:prstGeom>
          <a:ln w="25400">
            <a:solidFill>
              <a:srgbClr val="00823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39046A3-70F2-5642-449A-80AB3DF091B7}"/>
              </a:ext>
            </a:extLst>
          </p:cNvPr>
          <p:cNvCxnSpPr>
            <a:stCxn id="6" idx="7"/>
            <a:endCxn id="24" idx="3"/>
          </p:cNvCxnSpPr>
          <p:nvPr/>
        </p:nvCxnSpPr>
        <p:spPr>
          <a:xfrm flipV="1">
            <a:off x="5487540" y="1269758"/>
            <a:ext cx="1623731" cy="847618"/>
          </a:xfrm>
          <a:prstGeom prst="straightConnector1">
            <a:avLst/>
          </a:prstGeom>
          <a:ln w="25400">
            <a:solidFill>
              <a:srgbClr val="00823B"/>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ACC1323-048D-D48C-EE78-AC0C01AC9123}"/>
              </a:ext>
            </a:extLst>
          </p:cNvPr>
          <p:cNvCxnSpPr>
            <a:cxnSpLocks/>
            <a:stCxn id="6" idx="5"/>
            <a:endCxn id="13" idx="2"/>
          </p:cNvCxnSpPr>
          <p:nvPr/>
        </p:nvCxnSpPr>
        <p:spPr>
          <a:xfrm>
            <a:off x="5487540" y="2326167"/>
            <a:ext cx="1910771" cy="627302"/>
          </a:xfrm>
          <a:prstGeom prst="straightConnector1">
            <a:avLst/>
          </a:prstGeom>
          <a:ln w="25400">
            <a:solidFill>
              <a:srgbClr val="00823B"/>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404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B6B873C-EFB9-37A4-3492-3404B56EC67A}"/>
            </a:ext>
          </a:extLst>
        </p:cNvPr>
        <p:cNvGrpSpPr/>
        <p:nvPr/>
      </p:nvGrpSpPr>
      <p:grpSpPr>
        <a:xfrm>
          <a:off x="0" y="0"/>
          <a:ext cx="0" cy="0"/>
          <a:chOff x="0" y="0"/>
          <a:chExt cx="0" cy="0"/>
        </a:xfrm>
      </p:grpSpPr>
      <p:grpSp>
        <p:nvGrpSpPr>
          <p:cNvPr id="35" name="Group 34">
            <a:extLst>
              <a:ext uri="{FF2B5EF4-FFF2-40B4-BE49-F238E27FC236}">
                <a16:creationId xmlns:a16="http://schemas.microsoft.com/office/drawing/2014/main" id="{CEAF293D-C696-29B9-0209-AA54874F60F0}"/>
              </a:ext>
            </a:extLst>
          </p:cNvPr>
          <p:cNvGrpSpPr/>
          <p:nvPr/>
        </p:nvGrpSpPr>
        <p:grpSpPr>
          <a:xfrm>
            <a:off x="-596900" y="0"/>
            <a:ext cx="16950774" cy="5144048"/>
            <a:chOff x="-5346700" y="0"/>
            <a:chExt cx="16950774" cy="5144048"/>
          </a:xfrm>
        </p:grpSpPr>
        <p:sp>
          <p:nvSpPr>
            <p:cNvPr id="36" name="Rectangle 35">
              <a:extLst>
                <a:ext uri="{FF2B5EF4-FFF2-40B4-BE49-F238E27FC236}">
                  <a16:creationId xmlns:a16="http://schemas.microsoft.com/office/drawing/2014/main" id="{E4AB978D-537B-C92F-48D0-0688BC00ADBB}"/>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37" name="Rectangle 36">
              <a:extLst>
                <a:ext uri="{FF2B5EF4-FFF2-40B4-BE49-F238E27FC236}">
                  <a16:creationId xmlns:a16="http://schemas.microsoft.com/office/drawing/2014/main" id="{A881FDFE-BE4F-5DB4-DF84-5ED55C27D58B}"/>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8" name="Oval 37">
              <a:extLst>
                <a:ext uri="{FF2B5EF4-FFF2-40B4-BE49-F238E27FC236}">
                  <a16:creationId xmlns:a16="http://schemas.microsoft.com/office/drawing/2014/main" id="{EC244FC3-45D3-2183-DF37-110FF527FFFD}"/>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Oval 38">
              <a:extLst>
                <a:ext uri="{FF2B5EF4-FFF2-40B4-BE49-F238E27FC236}">
                  <a16:creationId xmlns:a16="http://schemas.microsoft.com/office/drawing/2014/main" id="{3FF09D52-41C0-3934-2389-7568134ABFC5}"/>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6" name="Rectangle 15">
            <a:extLst>
              <a:ext uri="{FF2B5EF4-FFF2-40B4-BE49-F238E27FC236}">
                <a16:creationId xmlns:a16="http://schemas.microsoft.com/office/drawing/2014/main" id="{D1E359D9-53FD-6536-CFC9-1B6E71A744FA}"/>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Google Shape;96;p20">
            <a:extLst>
              <a:ext uri="{FF2B5EF4-FFF2-40B4-BE49-F238E27FC236}">
                <a16:creationId xmlns:a16="http://schemas.microsoft.com/office/drawing/2014/main" id="{DCAD448D-D7F5-1264-708F-A451492F61F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Is this really an uninformed search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8A9D8470-A2A3-1DA6-B7FD-7CB4B7D6F7C5}"/>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Each node only has an id and no other information.</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a:solidFill>
                  <a:schemeClr val="bg1"/>
                </a:solidFill>
              </a:rPr>
              <a:t>But … what is this? </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a:solidFill>
                  <a:schemeClr val="bg1"/>
                </a:solidFill>
              </a:rPr>
              <a:t>Could these be coordinates? Could they be helpful?</a:t>
            </a:r>
          </a:p>
        </p:txBody>
      </p:sp>
      <p:grpSp>
        <p:nvGrpSpPr>
          <p:cNvPr id="27" name="Group 26">
            <a:extLst>
              <a:ext uri="{FF2B5EF4-FFF2-40B4-BE49-F238E27FC236}">
                <a16:creationId xmlns:a16="http://schemas.microsoft.com/office/drawing/2014/main" id="{6DF8389D-45B4-CE7C-90D7-FDD450A89A0F}"/>
              </a:ext>
            </a:extLst>
          </p:cNvPr>
          <p:cNvGrpSpPr/>
          <p:nvPr/>
        </p:nvGrpSpPr>
        <p:grpSpPr>
          <a:xfrm>
            <a:off x="3127119" y="1832797"/>
            <a:ext cx="2129176" cy="2119213"/>
            <a:chOff x="2389353" y="1799268"/>
            <a:chExt cx="2129176" cy="2119213"/>
          </a:xfrm>
        </p:grpSpPr>
        <p:pic>
          <p:nvPicPr>
            <p:cNvPr id="9" name="Picture 8">
              <a:extLst>
                <a:ext uri="{FF2B5EF4-FFF2-40B4-BE49-F238E27FC236}">
                  <a16:creationId xmlns:a16="http://schemas.microsoft.com/office/drawing/2014/main" id="{4B9D3DF6-E654-BFD4-7ADB-6574C2EF590D}"/>
                </a:ext>
              </a:extLst>
            </p:cNvPr>
            <p:cNvPicPr>
              <a:picLocks noChangeAspect="1"/>
            </p:cNvPicPr>
            <p:nvPr/>
          </p:nvPicPr>
          <p:blipFill>
            <a:blip r:embed="rId3"/>
            <a:stretch>
              <a:fillRect/>
            </a:stretch>
          </p:blipFill>
          <p:spPr>
            <a:xfrm>
              <a:off x="2389353" y="1799268"/>
              <a:ext cx="1802354" cy="1784782"/>
            </a:xfrm>
            <a:prstGeom prst="rect">
              <a:avLst/>
            </a:prstGeom>
          </p:spPr>
        </p:pic>
        <p:cxnSp>
          <p:nvCxnSpPr>
            <p:cNvPr id="12" name="Straight Connector 11">
              <a:extLst>
                <a:ext uri="{FF2B5EF4-FFF2-40B4-BE49-F238E27FC236}">
                  <a16:creationId xmlns:a16="http://schemas.microsoft.com/office/drawing/2014/main" id="{22526BC1-3A1B-4B89-DC77-777E087203FD}"/>
                </a:ext>
              </a:extLst>
            </p:cNvPr>
            <p:cNvCxnSpPr/>
            <p:nvPr/>
          </p:nvCxnSpPr>
          <p:spPr>
            <a:xfrm>
              <a:off x="3886200" y="3300413"/>
              <a:ext cx="0" cy="47625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69A6D8-E0F7-6910-6470-B2B37DE66521}"/>
                </a:ext>
              </a:extLst>
            </p:cNvPr>
            <p:cNvCxnSpPr>
              <a:cxnSpLocks/>
            </p:cNvCxnSpPr>
            <p:nvPr/>
          </p:nvCxnSpPr>
          <p:spPr>
            <a:xfrm>
              <a:off x="3886200" y="3300413"/>
              <a:ext cx="515079"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20F7C5D-4D66-18D4-F4A2-6D2B48CDFA46}"/>
                </a:ext>
              </a:extLst>
            </p:cNvPr>
            <p:cNvSpPr txBox="1"/>
            <p:nvPr/>
          </p:nvSpPr>
          <p:spPr>
            <a:xfrm>
              <a:off x="3833812" y="3610704"/>
              <a:ext cx="274434" cy="307777"/>
            </a:xfrm>
            <a:prstGeom prst="rect">
              <a:avLst/>
            </a:prstGeom>
            <a:noFill/>
          </p:spPr>
          <p:txBody>
            <a:bodyPr wrap="none" rtlCol="0">
              <a:spAutoFit/>
            </a:bodyPr>
            <a:lstStyle/>
            <a:p>
              <a:r>
                <a:rPr lang="de-DE" dirty="0"/>
                <a:t>x</a:t>
              </a:r>
              <a:endParaRPr lang="en-US" dirty="0"/>
            </a:p>
          </p:txBody>
        </p:sp>
        <p:sp>
          <p:nvSpPr>
            <p:cNvPr id="25" name="TextBox 24">
              <a:extLst>
                <a:ext uri="{FF2B5EF4-FFF2-40B4-BE49-F238E27FC236}">
                  <a16:creationId xmlns:a16="http://schemas.microsoft.com/office/drawing/2014/main" id="{8439CB89-F846-F319-CA9F-EC60D64FFAD7}"/>
                </a:ext>
              </a:extLst>
            </p:cNvPr>
            <p:cNvSpPr txBox="1"/>
            <p:nvPr/>
          </p:nvSpPr>
          <p:spPr>
            <a:xfrm>
              <a:off x="4244095" y="3228081"/>
              <a:ext cx="274434" cy="307777"/>
            </a:xfrm>
            <a:prstGeom prst="rect">
              <a:avLst/>
            </a:prstGeom>
            <a:noFill/>
          </p:spPr>
          <p:txBody>
            <a:bodyPr wrap="none" rtlCol="0">
              <a:spAutoFit/>
            </a:bodyPr>
            <a:lstStyle/>
            <a:p>
              <a:r>
                <a:rPr lang="de-DE" dirty="0"/>
                <a:t>y</a:t>
              </a:r>
              <a:endParaRPr lang="en-US" dirty="0"/>
            </a:p>
          </p:txBody>
        </p:sp>
      </p:grpSp>
    </p:spTree>
    <p:extLst>
      <p:ext uri="{BB962C8B-B14F-4D97-AF65-F5344CB8AC3E}">
        <p14:creationId xmlns:p14="http://schemas.microsoft.com/office/powerpoint/2010/main" val="223623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6A616D72-48C4-D94F-12CB-F9C7C40890EA}"/>
            </a:ext>
          </a:extLst>
        </p:cNvPr>
        <p:cNvGrpSpPr/>
        <p:nvPr/>
      </p:nvGrpSpPr>
      <p:grpSpPr>
        <a:xfrm>
          <a:off x="0" y="0"/>
          <a:ext cx="0" cy="0"/>
          <a:chOff x="0" y="0"/>
          <a:chExt cx="0" cy="0"/>
        </a:xfrm>
      </p:grpSpPr>
      <p:sp>
        <p:nvSpPr>
          <p:cNvPr id="96" name="Google Shape;96;p20">
            <a:extLst>
              <a:ext uri="{FF2B5EF4-FFF2-40B4-BE49-F238E27FC236}">
                <a16:creationId xmlns:a16="http://schemas.microsoft.com/office/drawing/2014/main" id="{75C0EDF8-CDEC-31F3-EE8E-BC1790E8B00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Spot the difference…</a:t>
            </a:r>
            <a:endParaRPr sz="32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84106502-C5C2-AB95-7FEF-2B0BEB36CDF0}"/>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6" name="Grafik 5" descr="Ein Bild, das Text, Schrift, Screenshot, Algebra enthält.&#10;&#10;KI-generierte Inhalte können fehlerhaft sein.">
            <a:extLst>
              <a:ext uri="{FF2B5EF4-FFF2-40B4-BE49-F238E27FC236}">
                <a16:creationId xmlns:a16="http://schemas.microsoft.com/office/drawing/2014/main" id="{ED6F8172-4E1C-4C8D-918C-B659CC6AA158}"/>
              </a:ext>
            </a:extLst>
          </p:cNvPr>
          <p:cNvPicPr>
            <a:picLocks noChangeAspect="1"/>
          </p:cNvPicPr>
          <p:nvPr/>
        </p:nvPicPr>
        <p:blipFill>
          <a:blip r:embed="rId3"/>
          <a:stretch>
            <a:fillRect/>
          </a:stretch>
        </p:blipFill>
        <p:spPr>
          <a:xfrm>
            <a:off x="199415" y="1252430"/>
            <a:ext cx="8688012" cy="1848108"/>
          </a:xfrm>
          <a:prstGeom prst="rect">
            <a:avLst/>
          </a:prstGeom>
          <a:ln w="12700">
            <a:solidFill>
              <a:schemeClr val="tx1"/>
            </a:solidFill>
          </a:ln>
        </p:spPr>
      </p:pic>
      <p:pic>
        <p:nvPicPr>
          <p:cNvPr id="8" name="Grafik 7" descr="Ein Bild, das Text, Screenshot, Schrift, Informationen enthält.">
            <a:extLst>
              <a:ext uri="{FF2B5EF4-FFF2-40B4-BE49-F238E27FC236}">
                <a16:creationId xmlns:a16="http://schemas.microsoft.com/office/drawing/2014/main" id="{DA89A72E-AFA4-B55C-F393-D273E142D25B}"/>
              </a:ext>
            </a:extLst>
          </p:cNvPr>
          <p:cNvPicPr>
            <a:picLocks noChangeAspect="1"/>
          </p:cNvPicPr>
          <p:nvPr/>
        </p:nvPicPr>
        <p:blipFill>
          <a:blip r:embed="rId4"/>
          <a:stretch>
            <a:fillRect/>
          </a:stretch>
        </p:blipFill>
        <p:spPr>
          <a:xfrm>
            <a:off x="199415" y="3260324"/>
            <a:ext cx="8745170" cy="1333686"/>
          </a:xfrm>
          <a:prstGeom prst="rect">
            <a:avLst/>
          </a:prstGeom>
          <a:ln w="12700">
            <a:solidFill>
              <a:schemeClr val="tx1"/>
            </a:solidFill>
          </a:ln>
        </p:spPr>
      </p:pic>
      <p:sp>
        <p:nvSpPr>
          <p:cNvPr id="5" name="Rectangle 4">
            <a:extLst>
              <a:ext uri="{FF2B5EF4-FFF2-40B4-BE49-F238E27FC236}">
                <a16:creationId xmlns:a16="http://schemas.microsoft.com/office/drawing/2014/main" id="{9CE04EA0-64E7-ECD7-A7D4-0E6BF410EC6C}"/>
              </a:ext>
            </a:extLst>
          </p:cNvPr>
          <p:cNvSpPr/>
          <p:nvPr/>
        </p:nvSpPr>
        <p:spPr>
          <a:xfrm>
            <a:off x="2186940" y="1401114"/>
            <a:ext cx="1036320" cy="152400"/>
          </a:xfrm>
          <a:prstGeom prst="rect">
            <a:avLst/>
          </a:prstGeom>
          <a:solidFill>
            <a:srgbClr val="92D050">
              <a:alpha val="38000"/>
            </a:srgbClr>
          </a:solidFill>
          <a:ln w="0">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D80D4-BF5B-7D44-BA16-580BD0E7BBF5}"/>
              </a:ext>
            </a:extLst>
          </p:cNvPr>
          <p:cNvSpPr/>
          <p:nvPr/>
        </p:nvSpPr>
        <p:spPr>
          <a:xfrm>
            <a:off x="838200" y="1583476"/>
            <a:ext cx="1447800" cy="823478"/>
          </a:xfrm>
          <a:prstGeom prst="rect">
            <a:avLst/>
          </a:prstGeom>
          <a:solidFill>
            <a:srgbClr val="92D050">
              <a:alpha val="38000"/>
            </a:srgbClr>
          </a:solidFill>
          <a:ln w="0">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02A766-3FA7-76B6-2827-D358E2150567}"/>
              </a:ext>
            </a:extLst>
          </p:cNvPr>
          <p:cNvSpPr/>
          <p:nvPr/>
        </p:nvSpPr>
        <p:spPr>
          <a:xfrm>
            <a:off x="2186940" y="3329927"/>
            <a:ext cx="1242060" cy="187230"/>
          </a:xfrm>
          <a:prstGeom prst="rect">
            <a:avLst/>
          </a:prstGeom>
          <a:solidFill>
            <a:schemeClr val="accent1">
              <a:lumMod val="60000"/>
              <a:lumOff val="40000"/>
              <a:alpha val="38000"/>
            </a:schemeClr>
          </a:solidFill>
          <a:ln w="0">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82020F-8DB2-66D4-6155-0EF5DD88F5BD}"/>
              </a:ext>
            </a:extLst>
          </p:cNvPr>
          <p:cNvSpPr/>
          <p:nvPr/>
        </p:nvSpPr>
        <p:spPr>
          <a:xfrm>
            <a:off x="745464" y="3517156"/>
            <a:ext cx="3285515" cy="403427"/>
          </a:xfrm>
          <a:prstGeom prst="rect">
            <a:avLst/>
          </a:prstGeom>
          <a:solidFill>
            <a:schemeClr val="accent1">
              <a:lumMod val="60000"/>
              <a:lumOff val="40000"/>
              <a:alpha val="38000"/>
            </a:schemeClr>
          </a:solidFill>
          <a:ln w="0">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270C60-13B5-3A86-8535-0C7FDB68C9AE}"/>
              </a:ext>
            </a:extLst>
          </p:cNvPr>
          <p:cNvSpPr/>
          <p:nvPr/>
        </p:nvSpPr>
        <p:spPr>
          <a:xfrm>
            <a:off x="3223260" y="2664147"/>
            <a:ext cx="1113790" cy="150067"/>
          </a:xfrm>
          <a:prstGeom prst="rect">
            <a:avLst/>
          </a:prstGeom>
          <a:solidFill>
            <a:srgbClr val="92D050">
              <a:alpha val="38000"/>
            </a:srgbClr>
          </a:solidFill>
          <a:ln w="0">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3CA167-8FB5-B289-ED63-2D379A3E8DA7}"/>
              </a:ext>
            </a:extLst>
          </p:cNvPr>
          <p:cNvSpPr/>
          <p:nvPr/>
        </p:nvSpPr>
        <p:spPr>
          <a:xfrm>
            <a:off x="3165474" y="4165738"/>
            <a:ext cx="1311275" cy="187230"/>
          </a:xfrm>
          <a:prstGeom prst="rect">
            <a:avLst/>
          </a:prstGeom>
          <a:solidFill>
            <a:schemeClr val="accent1">
              <a:lumMod val="60000"/>
              <a:lumOff val="40000"/>
              <a:alpha val="38000"/>
            </a:schemeClr>
          </a:solidFill>
          <a:ln w="0">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7E00C6-41F8-7EEE-6073-B5B290616F10}"/>
              </a:ext>
            </a:extLst>
          </p:cNvPr>
          <p:cNvSpPr/>
          <p:nvPr/>
        </p:nvSpPr>
        <p:spPr>
          <a:xfrm>
            <a:off x="4771390" y="2871182"/>
            <a:ext cx="854710" cy="155532"/>
          </a:xfrm>
          <a:prstGeom prst="rect">
            <a:avLst/>
          </a:prstGeom>
          <a:solidFill>
            <a:srgbClr val="92D050">
              <a:alpha val="38000"/>
            </a:srgbClr>
          </a:solidFill>
          <a:ln w="0">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38DEB8-F7C9-E28C-C537-47071527EB41}"/>
              </a:ext>
            </a:extLst>
          </p:cNvPr>
          <p:cNvSpPr/>
          <p:nvPr/>
        </p:nvSpPr>
        <p:spPr>
          <a:xfrm>
            <a:off x="4721225" y="4352968"/>
            <a:ext cx="1044576" cy="187230"/>
          </a:xfrm>
          <a:prstGeom prst="rect">
            <a:avLst/>
          </a:prstGeom>
          <a:solidFill>
            <a:schemeClr val="accent1">
              <a:lumMod val="60000"/>
              <a:lumOff val="40000"/>
              <a:alpha val="38000"/>
            </a:schemeClr>
          </a:solidFill>
          <a:ln w="0">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81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55D30C86-DB2F-E930-45B1-9EFAC9C89AF6}"/>
            </a:ext>
          </a:extLst>
        </p:cNvPr>
        <p:cNvGrpSpPr/>
        <p:nvPr/>
      </p:nvGrpSpPr>
      <p:grpSpPr>
        <a:xfrm>
          <a:off x="0" y="0"/>
          <a:ext cx="0" cy="0"/>
          <a:chOff x="0" y="0"/>
          <a:chExt cx="0" cy="0"/>
        </a:xfrm>
      </p:grpSpPr>
      <p:grpSp>
        <p:nvGrpSpPr>
          <p:cNvPr id="35" name="Group 34">
            <a:extLst>
              <a:ext uri="{FF2B5EF4-FFF2-40B4-BE49-F238E27FC236}">
                <a16:creationId xmlns:a16="http://schemas.microsoft.com/office/drawing/2014/main" id="{4537CAA2-9DD9-CF80-2EC7-38F32C991020}"/>
              </a:ext>
            </a:extLst>
          </p:cNvPr>
          <p:cNvGrpSpPr/>
          <p:nvPr/>
        </p:nvGrpSpPr>
        <p:grpSpPr>
          <a:xfrm>
            <a:off x="-596900" y="0"/>
            <a:ext cx="16950774" cy="5144048"/>
            <a:chOff x="-5346700" y="0"/>
            <a:chExt cx="16950774" cy="5144048"/>
          </a:xfrm>
        </p:grpSpPr>
        <p:sp>
          <p:nvSpPr>
            <p:cNvPr id="36" name="Rectangle 35">
              <a:extLst>
                <a:ext uri="{FF2B5EF4-FFF2-40B4-BE49-F238E27FC236}">
                  <a16:creationId xmlns:a16="http://schemas.microsoft.com/office/drawing/2014/main" id="{6D431D22-DB0B-41A0-E603-2A9C185C231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37" name="Rectangle 36">
              <a:extLst>
                <a:ext uri="{FF2B5EF4-FFF2-40B4-BE49-F238E27FC236}">
                  <a16:creationId xmlns:a16="http://schemas.microsoft.com/office/drawing/2014/main" id="{C4F35632-5208-D823-5084-8EE4AC582E91}"/>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38" name="Oval 37">
              <a:extLst>
                <a:ext uri="{FF2B5EF4-FFF2-40B4-BE49-F238E27FC236}">
                  <a16:creationId xmlns:a16="http://schemas.microsoft.com/office/drawing/2014/main" id="{4AB33B8F-98AC-E474-D07B-AE6C7817733D}"/>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Oval 38">
              <a:extLst>
                <a:ext uri="{FF2B5EF4-FFF2-40B4-BE49-F238E27FC236}">
                  <a16:creationId xmlns:a16="http://schemas.microsoft.com/office/drawing/2014/main" id="{5FFBF441-2DA8-63C9-EA8D-E9C67DEC3B8A}"/>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6" name="Rectangle 15">
            <a:extLst>
              <a:ext uri="{FF2B5EF4-FFF2-40B4-BE49-F238E27FC236}">
                <a16:creationId xmlns:a16="http://schemas.microsoft.com/office/drawing/2014/main" id="{22F143C0-9CF1-86EE-B4A1-74890A54C80C}"/>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Google Shape;96;p20">
            <a:extLst>
              <a:ext uri="{FF2B5EF4-FFF2-40B4-BE49-F238E27FC236}">
                <a16:creationId xmlns:a16="http://schemas.microsoft.com/office/drawing/2014/main" id="{85D321C7-F08E-D9F1-6B47-38F3D6B75CB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We will explore this next time…</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9011151E-98EC-2285-494D-260304C7F7F8}"/>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endParaRPr lang="en-US" sz="2000" dirty="0">
              <a:solidFill>
                <a:schemeClr val="bg1"/>
              </a:solidFill>
            </a:endParaRPr>
          </a:p>
        </p:txBody>
      </p:sp>
    </p:spTree>
    <p:extLst>
      <p:ext uri="{BB962C8B-B14F-4D97-AF65-F5344CB8AC3E}">
        <p14:creationId xmlns:p14="http://schemas.microsoft.com/office/powerpoint/2010/main" val="4270009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Goal of this learning unit: Best Practices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096585" y="3599986"/>
            <a:ext cx="1659430" cy="369332"/>
          </a:xfrm>
          <a:prstGeom prst="rect">
            <a:avLst/>
          </a:prstGeom>
          <a:noFill/>
        </p:spPr>
        <p:txBody>
          <a:bodyPr wrap="none" rtlCol="0">
            <a:spAutoFit/>
          </a:bodyPr>
          <a:lstStyle/>
          <a:p>
            <a:pPr algn="ctr"/>
            <a:r>
              <a:rPr lang="en-US" sz="1800" b="1" dirty="0">
                <a:solidFill>
                  <a:srgbClr val="72AF2F"/>
                </a:solidFill>
              </a:rPr>
              <a:t>Clean Project</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201174" y="2364492"/>
            <a:ext cx="1826142" cy="369332"/>
          </a:xfrm>
          <a:prstGeom prst="rect">
            <a:avLst/>
          </a:prstGeom>
          <a:noFill/>
        </p:spPr>
        <p:txBody>
          <a:bodyPr wrap="none" rtlCol="0">
            <a:spAutoFit/>
          </a:bodyPr>
          <a:lstStyle/>
          <a:p>
            <a:pPr algn="ctr"/>
            <a:r>
              <a:rPr lang="en-US" sz="1800" b="1" dirty="0">
                <a:solidFill>
                  <a:schemeClr val="accent1">
                    <a:lumMod val="20000"/>
                    <a:lumOff val="80000"/>
                  </a:schemeClr>
                </a:solidFill>
              </a:rPr>
              <a:t>Clean Methods</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633891" y="1670408"/>
            <a:ext cx="1130438" cy="307777"/>
          </a:xfrm>
          <a:prstGeom prst="rect">
            <a:avLst/>
          </a:prstGeom>
          <a:noFill/>
        </p:spPr>
        <p:txBody>
          <a:bodyPr wrap="none" rtlCol="0">
            <a:spAutoFit/>
          </a:bodyPr>
          <a:lstStyle/>
          <a:p>
            <a:r>
              <a:rPr lang="en-US" dirty="0"/>
              <a:t>Clean Code</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041727" y="2276094"/>
            <a:ext cx="1537600" cy="307777"/>
          </a:xfrm>
          <a:prstGeom prst="rect">
            <a:avLst/>
          </a:prstGeom>
          <a:noFill/>
        </p:spPr>
        <p:txBody>
          <a:bodyPr wrap="none" rtlCol="0">
            <a:spAutoFit/>
          </a:bodyPr>
          <a:lstStyle/>
          <a:p>
            <a:r>
              <a:rPr lang="en-US" dirty="0"/>
              <a:t>Automated Tests</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160349" y="2995806"/>
            <a:ext cx="2582758" cy="307777"/>
          </a:xfrm>
          <a:prstGeom prst="rect">
            <a:avLst/>
          </a:prstGeom>
          <a:noFill/>
        </p:spPr>
        <p:txBody>
          <a:bodyPr wrap="none" rtlCol="0">
            <a:spAutoFit/>
          </a:bodyPr>
          <a:lstStyle/>
          <a:p>
            <a:r>
              <a:rPr lang="en-US" dirty="0"/>
              <a:t>Algorithm and Data Structures</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5564673" y="4383451"/>
            <a:ext cx="1887055" cy="307777"/>
          </a:xfrm>
          <a:prstGeom prst="rect">
            <a:avLst/>
          </a:prstGeom>
          <a:noFill/>
        </p:spPr>
        <p:txBody>
          <a:bodyPr wrap="none" rtlCol="0">
            <a:spAutoFit/>
          </a:bodyPr>
          <a:lstStyle/>
          <a:p>
            <a:r>
              <a:rPr lang="en-US" dirty="0"/>
              <a:t>Python Environments</a:t>
            </a:r>
            <a:endParaRPr lang="en-DE" dirty="0"/>
          </a:p>
        </p:txBody>
      </p:sp>
      <p:sp>
        <p:nvSpPr>
          <p:cNvPr id="15" name="TextBox 14">
            <a:extLst>
              <a:ext uri="{FF2B5EF4-FFF2-40B4-BE49-F238E27FC236}">
                <a16:creationId xmlns:a16="http://schemas.microsoft.com/office/drawing/2014/main" id="{0EB17290-A22C-66F8-6CAD-BDB625F36D4C}"/>
              </a:ext>
            </a:extLst>
          </p:cNvPr>
          <p:cNvSpPr txBox="1"/>
          <p:nvPr/>
        </p:nvSpPr>
        <p:spPr>
          <a:xfrm>
            <a:off x="1716422" y="4027251"/>
            <a:ext cx="1478290" cy="307777"/>
          </a:xfrm>
          <a:prstGeom prst="rect">
            <a:avLst/>
          </a:prstGeom>
          <a:noFill/>
        </p:spPr>
        <p:txBody>
          <a:bodyPr wrap="none" rtlCol="0">
            <a:spAutoFit/>
          </a:bodyPr>
          <a:lstStyle/>
          <a:p>
            <a:r>
              <a:rPr lang="en-US" dirty="0"/>
              <a:t>Experimentation</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048613" y="2445544"/>
            <a:ext cx="1728358" cy="307777"/>
          </a:xfrm>
          <a:prstGeom prst="rect">
            <a:avLst/>
          </a:prstGeom>
          <a:noFill/>
        </p:spPr>
        <p:txBody>
          <a:bodyPr wrap="none" rtlCol="0">
            <a:spAutoFit/>
          </a:bodyPr>
          <a:lstStyle/>
          <a:p>
            <a:r>
              <a:rPr lang="en-US" dirty="0"/>
              <a:t>Algorithm Selection</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424274" y="1670409"/>
            <a:ext cx="1845377" cy="307777"/>
          </a:xfrm>
          <a:prstGeom prst="rect">
            <a:avLst/>
          </a:prstGeom>
          <a:noFill/>
        </p:spPr>
        <p:txBody>
          <a:bodyPr wrap="none" rtlCol="0">
            <a:spAutoFit/>
          </a:bodyPr>
          <a:lstStyle/>
          <a:p>
            <a:r>
              <a:rPr lang="en-US" dirty="0"/>
              <a:t>Problem Formulation</a:t>
            </a:r>
            <a:endParaRPr lang="en-DE" dirty="0"/>
          </a:p>
        </p:txBody>
      </p:sp>
      <p:sp>
        <p:nvSpPr>
          <p:cNvPr id="19" name="TextBox 18">
            <a:extLst>
              <a:ext uri="{FF2B5EF4-FFF2-40B4-BE49-F238E27FC236}">
                <a16:creationId xmlns:a16="http://schemas.microsoft.com/office/drawing/2014/main" id="{288FDDEF-26CF-0238-0F59-07405CD9521E}"/>
              </a:ext>
            </a:extLst>
          </p:cNvPr>
          <p:cNvSpPr txBox="1"/>
          <p:nvPr/>
        </p:nvSpPr>
        <p:spPr>
          <a:xfrm>
            <a:off x="1716422" y="3213332"/>
            <a:ext cx="1021433" cy="307777"/>
          </a:xfrm>
          <a:prstGeom prst="rect">
            <a:avLst/>
          </a:prstGeom>
          <a:noFill/>
        </p:spPr>
        <p:txBody>
          <a:bodyPr wrap="none" rtlCol="0">
            <a:spAutoFit/>
          </a:bodyPr>
          <a:lstStyle/>
          <a:p>
            <a:r>
              <a:rPr lang="en-US" dirty="0"/>
              <a:t>Evaluation</a:t>
            </a:r>
            <a:endParaRPr lang="en-DE" dirty="0"/>
          </a:p>
        </p:txBody>
      </p:sp>
      <p:sp>
        <p:nvSpPr>
          <p:cNvPr id="2" name="TextBox 12">
            <a:extLst>
              <a:ext uri="{FF2B5EF4-FFF2-40B4-BE49-F238E27FC236}">
                <a16:creationId xmlns:a16="http://schemas.microsoft.com/office/drawing/2014/main" id="{D4D56336-9321-71D9-9C92-6431200D7F41}"/>
              </a:ext>
            </a:extLst>
          </p:cNvPr>
          <p:cNvSpPr txBox="1"/>
          <p:nvPr/>
        </p:nvSpPr>
        <p:spPr>
          <a:xfrm>
            <a:off x="5922624" y="3808557"/>
            <a:ext cx="1418978" cy="307777"/>
          </a:xfrm>
          <a:prstGeom prst="rect">
            <a:avLst/>
          </a:prstGeom>
          <a:noFill/>
        </p:spPr>
        <p:txBody>
          <a:bodyPr wrap="none" rtlCol="0">
            <a:spAutoFit/>
          </a:bodyPr>
          <a:lstStyle/>
          <a:p>
            <a:r>
              <a:rPr lang="en-US" dirty="0"/>
              <a:t>Version Control</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C005F3B6-832F-D920-6BA5-0432740F0BAA}"/>
            </a:ext>
          </a:extLst>
        </p:cNvPr>
        <p:cNvGrpSpPr/>
        <p:nvPr/>
      </p:nvGrpSpPr>
      <p:grpSpPr>
        <a:xfrm>
          <a:off x="0" y="0"/>
          <a:ext cx="0" cy="0"/>
          <a:chOff x="0" y="0"/>
          <a:chExt cx="0" cy="0"/>
        </a:xfrm>
      </p:grpSpPr>
      <p:sp>
        <p:nvSpPr>
          <p:cNvPr id="96" name="Google Shape;96;p20">
            <a:extLst>
              <a:ext uri="{FF2B5EF4-FFF2-40B4-BE49-F238E27FC236}">
                <a16:creationId xmlns:a16="http://schemas.microsoft.com/office/drawing/2014/main" id="{B598BBD2-C327-CE7E-7972-58A3621CF67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Organizational notes.</a:t>
            </a:r>
            <a:endParaRPr sz="3200" dirty="0">
              <a:latin typeface="Calibri" panose="020F0502020204030204" pitchFamily="34" charset="0"/>
              <a:cs typeface="Calibri" panose="020F0502020204030204" pitchFamily="34" charset="0"/>
            </a:endParaRPr>
          </a:p>
        </p:txBody>
      </p:sp>
      <p:sp>
        <p:nvSpPr>
          <p:cNvPr id="97" name="Google Shape;97;p20">
            <a:extLst>
              <a:ext uri="{FF2B5EF4-FFF2-40B4-BE49-F238E27FC236}">
                <a16:creationId xmlns:a16="http://schemas.microsoft.com/office/drawing/2014/main" id="{3125A7FB-9A82-F500-441B-C1BF1812D624}"/>
              </a:ext>
            </a:extLst>
          </p:cNvPr>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tx1"/>
                </a:solidFill>
              </a:rPr>
              <a:t>We will use a running example. </a:t>
            </a:r>
          </a:p>
          <a:p>
            <a:r>
              <a:rPr lang="en-US" sz="2000" dirty="0">
                <a:solidFill>
                  <a:schemeClr val="tx1"/>
                </a:solidFill>
              </a:rPr>
              <a:t>Project can be found </a:t>
            </a:r>
            <a:r>
              <a:rPr lang="en-US" sz="2000" dirty="0">
                <a:solidFill>
                  <a:schemeClr val="tx1"/>
                </a:solidFill>
                <a:hlinkClick r:id="rId3"/>
              </a:rPr>
              <a:t>here</a:t>
            </a:r>
            <a:r>
              <a:rPr lang="en-US" sz="2000" dirty="0">
                <a:solidFill>
                  <a:schemeClr val="tx1"/>
                </a:solidFill>
              </a:rPr>
              <a:t>.</a:t>
            </a:r>
          </a:p>
          <a:p>
            <a:r>
              <a:rPr lang="en-US" sz="2000" dirty="0">
                <a:solidFill>
                  <a:schemeClr val="tx1"/>
                </a:solidFill>
              </a:rPr>
              <a:t>Feel free to copy / use parts if they are helpful to you.</a:t>
            </a:r>
          </a:p>
          <a:p>
            <a:pPr marL="114300" indent="0">
              <a:buNone/>
            </a:pPr>
            <a:endParaRPr lang="en-US" sz="1000" dirty="0">
              <a:solidFill>
                <a:schemeClr val="tx1"/>
              </a:solidFill>
            </a:endParaRPr>
          </a:p>
          <a:p>
            <a:pPr marL="114300" indent="0">
              <a:buNone/>
            </a:pPr>
            <a:r>
              <a:rPr lang="en-US" sz="2200" dirty="0">
                <a:solidFill>
                  <a:schemeClr val="tx1"/>
                </a:solidFill>
              </a:rPr>
              <a:t>No Homework</a:t>
            </a:r>
          </a:p>
          <a:p>
            <a:pPr marL="114300" lvl="0" indent="0">
              <a:buNone/>
            </a:pPr>
            <a:endParaRPr lang="en-US" sz="1000" dirty="0">
              <a:solidFill>
                <a:schemeClr val="tx1"/>
              </a:solidFill>
            </a:endParaRPr>
          </a:p>
          <a:p>
            <a:pPr marL="114300" lvl="0" indent="0">
              <a:buNone/>
            </a:pPr>
            <a:r>
              <a:rPr lang="en-US" sz="2200" dirty="0">
                <a:solidFill>
                  <a:schemeClr val="tx1"/>
                </a:solidFill>
              </a:rPr>
              <a:t>We will not talk about…</a:t>
            </a:r>
          </a:p>
          <a:p>
            <a:pPr lvl="0">
              <a:buFont typeface="Arial" panose="020B0604020202020204" pitchFamily="34" charset="0"/>
              <a:buChar char="•"/>
            </a:pPr>
            <a:r>
              <a:rPr lang="en-US" sz="2000" dirty="0">
                <a:solidFill>
                  <a:schemeClr val="tx1"/>
                </a:solidFill>
              </a:rPr>
              <a:t>Specific algorithms</a:t>
            </a:r>
          </a:p>
          <a:p>
            <a:pPr lvl="0">
              <a:buFont typeface="Arial" panose="020B0604020202020204" pitchFamily="34" charset="0"/>
              <a:buChar char="•"/>
            </a:pPr>
            <a:r>
              <a:rPr lang="en-US" sz="2000" dirty="0">
                <a:solidFill>
                  <a:schemeClr val="tx1"/>
                </a:solidFill>
              </a:rPr>
              <a:t>Specific libraries</a:t>
            </a:r>
          </a:p>
        </p:txBody>
      </p:sp>
      <p:sp>
        <p:nvSpPr>
          <p:cNvPr id="2" name="Rectangle 1">
            <a:extLst>
              <a:ext uri="{FF2B5EF4-FFF2-40B4-BE49-F238E27FC236}">
                <a16:creationId xmlns:a16="http://schemas.microsoft.com/office/drawing/2014/main" id="{F41D69A4-9D1B-46DF-C651-6326FEE1A33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88537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0C7DCB77-6DE6-8C50-6E26-5A8FCC89AD61}"/>
              </a:ext>
            </a:extLst>
          </p:cNvPr>
          <p:cNvGrpSpPr/>
          <p:nvPr/>
        </p:nvGrpSpPr>
        <p:grpSpPr>
          <a:xfrm>
            <a:off x="605315" y="1437028"/>
            <a:ext cx="7655458" cy="848972"/>
            <a:chOff x="741262" y="1869068"/>
            <a:chExt cx="7655458" cy="848972"/>
          </a:xfrm>
        </p:grpSpPr>
        <p:sp>
          <p:nvSpPr>
            <p:cNvPr id="2" name="Rectangle 1">
              <a:extLst>
                <a:ext uri="{FF2B5EF4-FFF2-40B4-BE49-F238E27FC236}">
                  <a16:creationId xmlns:a16="http://schemas.microsoft.com/office/drawing/2014/main" id="{27040A7D-4D25-3780-B717-BC7441D249E4}"/>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Problem Formulation</a:t>
              </a:r>
            </a:p>
            <a:p>
              <a:pPr algn="ctr"/>
              <a:r>
                <a:rPr lang="en-US" dirty="0">
                  <a:solidFill>
                    <a:schemeClr val="accent1">
                      <a:lumMod val="20000"/>
                      <a:lumOff val="80000"/>
                    </a:schemeClr>
                  </a:solidFill>
                </a:rPr>
                <a:t>Algorithm Selection</a:t>
              </a:r>
            </a:p>
            <a:p>
              <a:pPr algn="ctr"/>
              <a:r>
                <a:rPr lang="en-US" dirty="0">
                  <a:solidFill>
                    <a:schemeClr val="accent1">
                      <a:lumMod val="20000"/>
                      <a:lumOff val="80000"/>
                    </a:schemeClr>
                  </a:solidFill>
                </a:rPr>
                <a:t>Challenge your Assumptions!</a:t>
              </a: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p>
            <a:p>
              <a:pPr algn="ctr"/>
              <a:r>
                <a:rPr lang="en-US" dirty="0">
                  <a:solidFill>
                    <a:srgbClr val="72AF2F"/>
                  </a:solidFill>
                </a:rPr>
                <a:t>Experimentation</a:t>
              </a: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02" name="Group 101">
            <a:extLst>
              <a:ext uri="{FF2B5EF4-FFF2-40B4-BE49-F238E27FC236}">
                <a16:creationId xmlns:a16="http://schemas.microsoft.com/office/drawing/2014/main" id="{A8859D4D-5C76-B3E3-C381-64A6BBF582ED}"/>
              </a:ext>
            </a:extLst>
          </p:cNvPr>
          <p:cNvGrpSpPr/>
          <p:nvPr/>
        </p:nvGrpSpPr>
        <p:grpSpPr>
          <a:xfrm>
            <a:off x="605315" y="2789959"/>
            <a:ext cx="7655458" cy="848972"/>
            <a:chOff x="741262" y="1869068"/>
            <a:chExt cx="7655458" cy="848972"/>
          </a:xfrm>
        </p:grpSpPr>
        <p:sp>
          <p:nvSpPr>
            <p:cNvPr id="103" name="Rectangle 102">
              <a:extLst>
                <a:ext uri="{FF2B5EF4-FFF2-40B4-BE49-F238E27FC236}">
                  <a16:creationId xmlns:a16="http://schemas.microsoft.com/office/drawing/2014/main" id="{F359B442-68F0-10B4-4DB7-78B10981CAF8}"/>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Advanced Algorithm Selection Experiments</a:t>
              </a:r>
            </a:p>
            <a:p>
              <a:pPr algn="ctr"/>
              <a:r>
                <a:rPr lang="en-US" dirty="0">
                  <a:solidFill>
                    <a:schemeClr val="accent1">
                      <a:lumMod val="20000"/>
                      <a:lumOff val="80000"/>
                    </a:schemeClr>
                  </a:solidFill>
                </a:rPr>
                <a:t>Evaluation</a:t>
              </a:r>
              <a:endParaRPr lang="en-DE" dirty="0">
                <a:solidFill>
                  <a:schemeClr val="accent1">
                    <a:lumMod val="20000"/>
                    <a:lumOff val="80000"/>
                  </a:schemeClr>
                </a:solidFill>
              </a:endParaRPr>
            </a:p>
          </p:txBody>
        </p:sp>
        <p:sp>
          <p:nvSpPr>
            <p:cNvPr id="104" name="Rectangle 103">
              <a:extLst>
                <a:ext uri="{FF2B5EF4-FFF2-40B4-BE49-F238E27FC236}">
                  <a16:creationId xmlns:a16="http://schemas.microsoft.com/office/drawing/2014/main" id="{30ECCD77-8BCD-018A-E987-ED1050D5DA0A}"/>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Types of Experiment</a:t>
              </a:r>
            </a:p>
            <a:p>
              <a:pPr algn="ctr"/>
              <a:r>
                <a:rPr lang="en-US" dirty="0">
                  <a:solidFill>
                    <a:srgbClr val="72AF2F"/>
                  </a:solidFill>
                </a:rPr>
                <a:t>Documenting Experiments</a:t>
              </a:r>
              <a:endParaRPr lang="en-DE" dirty="0">
                <a:solidFill>
                  <a:srgbClr val="72AF2F"/>
                </a:solidFill>
              </a:endParaRPr>
            </a:p>
          </p:txBody>
        </p:sp>
        <p:sp>
          <p:nvSpPr>
            <p:cNvPr id="105" name="Oval 104">
              <a:extLst>
                <a:ext uri="{FF2B5EF4-FFF2-40B4-BE49-F238E27FC236}">
                  <a16:creationId xmlns:a16="http://schemas.microsoft.com/office/drawing/2014/main" id="{DAAEE58D-B2BC-1133-D47C-83DA57A67B3E}"/>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Oval 105">
              <a:extLst>
                <a:ext uri="{FF2B5EF4-FFF2-40B4-BE49-F238E27FC236}">
                  <a16:creationId xmlns:a16="http://schemas.microsoft.com/office/drawing/2014/main" id="{90108373-526D-AEC9-FCA7-6BD518FC6FB2}"/>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Oval 106">
              <a:extLst>
                <a:ext uri="{FF2B5EF4-FFF2-40B4-BE49-F238E27FC236}">
                  <a16:creationId xmlns:a16="http://schemas.microsoft.com/office/drawing/2014/main" id="{CCC2D643-179F-60A6-E6B9-B5D533EE5F61}"/>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Oval 107">
              <a:extLst>
                <a:ext uri="{FF2B5EF4-FFF2-40B4-BE49-F238E27FC236}">
                  <a16:creationId xmlns:a16="http://schemas.microsoft.com/office/drawing/2014/main" id="{D348D1FB-01C9-BD52-2E8E-A9889B9E4E11}"/>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1: Is it, though?</a:t>
            </a:r>
          </a:p>
        </p:txBody>
      </p:sp>
      <p:sp>
        <p:nvSpPr>
          <p:cNvPr id="121" name="Rectangle: Rounded Corners 120">
            <a:extLst>
              <a:ext uri="{FF2B5EF4-FFF2-40B4-BE49-F238E27FC236}">
                <a16:creationId xmlns:a16="http://schemas.microsoft.com/office/drawing/2014/main" id="{F1852D26-693C-03D8-CF2E-2E152D5CFC16}"/>
              </a:ext>
            </a:extLst>
          </p:cNvPr>
          <p:cNvSpPr/>
          <p:nvPr/>
        </p:nvSpPr>
        <p:spPr>
          <a:xfrm>
            <a:off x="1747319" y="2426649"/>
            <a:ext cx="4947155"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2: Experiments, Experiments, </a:t>
            </a:r>
            <a:r>
              <a:rPr lang="en-US" sz="1600" dirty="0" err="1">
                <a:solidFill>
                  <a:schemeClr val="bg1"/>
                </a:solidFill>
              </a:rPr>
              <a:t>Experments</a:t>
            </a:r>
            <a:r>
              <a:rPr lang="en-US" sz="1600" dirty="0">
                <a:solidFill>
                  <a:schemeClr val="bg1"/>
                </a:solidFill>
              </a:rPr>
              <a:t>.</a:t>
            </a:r>
          </a:p>
        </p:txBody>
      </p:sp>
    </p:spTree>
    <p:extLst>
      <p:ext uri="{BB962C8B-B14F-4D97-AF65-F5344CB8AC3E}">
        <p14:creationId xmlns:p14="http://schemas.microsoft.com/office/powerpoint/2010/main" val="333652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12" name="Group 11">
            <a:extLst>
              <a:ext uri="{FF2B5EF4-FFF2-40B4-BE49-F238E27FC236}">
                <a16:creationId xmlns:a16="http://schemas.microsoft.com/office/drawing/2014/main" id="{0E89AFF9-9D76-8781-99C6-3BFCB74E7360}"/>
              </a:ext>
            </a:extLst>
          </p:cNvPr>
          <p:cNvGrpSpPr/>
          <p:nvPr/>
        </p:nvGrpSpPr>
        <p:grpSpPr>
          <a:xfrm>
            <a:off x="605315" y="1437028"/>
            <a:ext cx="7655458" cy="848972"/>
            <a:chOff x="741262" y="1869068"/>
            <a:chExt cx="7655458" cy="848972"/>
          </a:xfrm>
        </p:grpSpPr>
        <p:sp>
          <p:nvSpPr>
            <p:cNvPr id="13" name="Rectangle 12">
              <a:extLst>
                <a:ext uri="{FF2B5EF4-FFF2-40B4-BE49-F238E27FC236}">
                  <a16:creationId xmlns:a16="http://schemas.microsoft.com/office/drawing/2014/main" id="{A17BA60E-5AE0-AF0B-976A-3E27E17177DA}"/>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Problem Formulation</a:t>
              </a:r>
            </a:p>
            <a:p>
              <a:pPr algn="ctr"/>
              <a:r>
                <a:rPr lang="en-US" dirty="0">
                  <a:solidFill>
                    <a:schemeClr val="accent1">
                      <a:lumMod val="20000"/>
                      <a:lumOff val="80000"/>
                    </a:schemeClr>
                  </a:solidFill>
                </a:rPr>
                <a:t>Algorithm Selection</a:t>
              </a:r>
            </a:p>
            <a:p>
              <a:pPr algn="ctr"/>
              <a:r>
                <a:rPr lang="en-US" dirty="0">
                  <a:solidFill>
                    <a:schemeClr val="accent1">
                      <a:lumMod val="20000"/>
                      <a:lumOff val="80000"/>
                    </a:schemeClr>
                  </a:solidFill>
                </a:rPr>
                <a:t>Challenge your Assumptions!</a:t>
              </a:r>
              <a:endParaRPr lang="en-DE" dirty="0">
                <a:solidFill>
                  <a:schemeClr val="accent1">
                    <a:lumMod val="20000"/>
                    <a:lumOff val="80000"/>
                  </a:schemeClr>
                </a:solidFill>
              </a:endParaRPr>
            </a:p>
          </p:txBody>
        </p:sp>
        <p:sp>
          <p:nvSpPr>
            <p:cNvPr id="14" name="Rectangle 13">
              <a:extLst>
                <a:ext uri="{FF2B5EF4-FFF2-40B4-BE49-F238E27FC236}">
                  <a16:creationId xmlns:a16="http://schemas.microsoft.com/office/drawing/2014/main" id="{F72F5E88-0705-35B6-8542-325BE7804138}"/>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p>
            <a:p>
              <a:pPr algn="ctr"/>
              <a:r>
                <a:rPr lang="en-US" dirty="0">
                  <a:solidFill>
                    <a:srgbClr val="72AF2F"/>
                  </a:solidFill>
                </a:rPr>
                <a:t>Experimentation</a:t>
              </a:r>
              <a:endParaRPr lang="en-DE" dirty="0"/>
            </a:p>
          </p:txBody>
        </p:sp>
        <p:sp>
          <p:nvSpPr>
            <p:cNvPr id="15" name="Oval 14">
              <a:extLst>
                <a:ext uri="{FF2B5EF4-FFF2-40B4-BE49-F238E27FC236}">
                  <a16:creationId xmlns:a16="http://schemas.microsoft.com/office/drawing/2014/main" id="{70546C5C-0937-5FDC-BF66-6A583B619B57}"/>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6" name="Oval 15">
              <a:extLst>
                <a:ext uri="{FF2B5EF4-FFF2-40B4-BE49-F238E27FC236}">
                  <a16:creationId xmlns:a16="http://schemas.microsoft.com/office/drawing/2014/main" id="{77C8A1CC-94FC-070C-8CD0-8AF219B217B7}"/>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7" name="Oval 16">
              <a:extLst>
                <a:ext uri="{FF2B5EF4-FFF2-40B4-BE49-F238E27FC236}">
                  <a16:creationId xmlns:a16="http://schemas.microsoft.com/office/drawing/2014/main" id="{C0FFEEED-FB37-ED5C-5D24-3C1C4CF6B99D}"/>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8" name="Oval 17">
              <a:extLst>
                <a:ext uri="{FF2B5EF4-FFF2-40B4-BE49-F238E27FC236}">
                  <a16:creationId xmlns:a16="http://schemas.microsoft.com/office/drawing/2014/main" id="{308AFE33-5DEE-6FF7-2DB2-8586BF52A38F}"/>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01" name="Group 100">
            <a:extLst>
              <a:ext uri="{FF2B5EF4-FFF2-40B4-BE49-F238E27FC236}">
                <a16:creationId xmlns:a16="http://schemas.microsoft.com/office/drawing/2014/main" id="{0C7DCB77-6DE6-8C50-6E26-5A8FCC89AD61}"/>
              </a:ext>
            </a:extLst>
          </p:cNvPr>
          <p:cNvGrpSpPr/>
          <p:nvPr/>
        </p:nvGrpSpPr>
        <p:grpSpPr>
          <a:xfrm>
            <a:off x="137856" y="1425638"/>
            <a:ext cx="8877234" cy="2215184"/>
            <a:chOff x="3261233" y="1869067"/>
            <a:chExt cx="2634547" cy="850034"/>
          </a:xfrm>
        </p:grpSpPr>
        <p:sp>
          <p:nvSpPr>
            <p:cNvPr id="2" name="Rectangle 1">
              <a:extLst>
                <a:ext uri="{FF2B5EF4-FFF2-40B4-BE49-F238E27FC236}">
                  <a16:creationId xmlns:a16="http://schemas.microsoft.com/office/drawing/2014/main" id="{27040A7D-4D25-3780-B717-BC7441D249E4}"/>
                </a:ext>
              </a:extLst>
            </p:cNvPr>
            <p:cNvSpPr/>
            <p:nvPr/>
          </p:nvSpPr>
          <p:spPr>
            <a:xfrm>
              <a:off x="3667908" y="1869445"/>
              <a:ext cx="901789"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916755"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97204"/>
              <a:ext cx="425706" cy="4127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5047188" y="1869067"/>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3261233" y="1870507"/>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1: Is it, though?</a:t>
            </a:r>
          </a:p>
        </p:txBody>
      </p:sp>
      <p:sp>
        <p:nvSpPr>
          <p:cNvPr id="6" name="Rectangle: Rounded Corners 5">
            <a:extLst>
              <a:ext uri="{FF2B5EF4-FFF2-40B4-BE49-F238E27FC236}">
                <a16:creationId xmlns:a16="http://schemas.microsoft.com/office/drawing/2014/main" id="{127C60C0-2513-7025-810A-902B7DC1D6B6}"/>
              </a:ext>
            </a:extLst>
          </p:cNvPr>
          <p:cNvSpPr/>
          <p:nvPr/>
        </p:nvSpPr>
        <p:spPr>
          <a:xfrm>
            <a:off x="3117097" y="1844057"/>
            <a:ext cx="2706933" cy="25548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1: Problem Formulation</a:t>
            </a:r>
          </a:p>
        </p:txBody>
      </p:sp>
      <p:sp>
        <p:nvSpPr>
          <p:cNvPr id="9" name="Rectangle: Rounded Corners 8">
            <a:extLst>
              <a:ext uri="{FF2B5EF4-FFF2-40B4-BE49-F238E27FC236}">
                <a16:creationId xmlns:a16="http://schemas.microsoft.com/office/drawing/2014/main" id="{0713D097-2A70-1286-BC37-D90AC1F74992}"/>
              </a:ext>
            </a:extLst>
          </p:cNvPr>
          <p:cNvSpPr/>
          <p:nvPr/>
        </p:nvSpPr>
        <p:spPr>
          <a:xfrm>
            <a:off x="3117097" y="2416787"/>
            <a:ext cx="2706932"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2: Algorithm Selection</a:t>
            </a:r>
          </a:p>
        </p:txBody>
      </p:sp>
      <p:sp>
        <p:nvSpPr>
          <p:cNvPr id="10" name="Rectangle: Rounded Corners 9">
            <a:extLst>
              <a:ext uri="{FF2B5EF4-FFF2-40B4-BE49-F238E27FC236}">
                <a16:creationId xmlns:a16="http://schemas.microsoft.com/office/drawing/2014/main" id="{4E7E91FE-1C13-FDB1-3B1B-92EC4E9CC850}"/>
              </a:ext>
            </a:extLst>
          </p:cNvPr>
          <p:cNvSpPr/>
          <p:nvPr/>
        </p:nvSpPr>
        <p:spPr>
          <a:xfrm>
            <a:off x="2778569" y="2992139"/>
            <a:ext cx="3317773"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3: Challenge your Assumptions</a:t>
            </a:r>
          </a:p>
        </p:txBody>
      </p:sp>
    </p:spTree>
    <p:extLst>
      <p:ext uri="{BB962C8B-B14F-4D97-AF65-F5344CB8AC3E}">
        <p14:creationId xmlns:p14="http://schemas.microsoft.com/office/powerpoint/2010/main" val="288414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par>
                                <p:cTn id="8" presetID="22" presetClass="exit" presetSubtype="1" fill="hold" nodeType="withEffect">
                                  <p:stCondLst>
                                    <p:cond delay="0"/>
                                  </p:stCondLst>
                                  <p:childTnLst>
                                    <p:animEffect transition="out" filter="wipe(up)">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6" name="Rectangle 25">
            <a:extLst>
              <a:ext uri="{FF2B5EF4-FFF2-40B4-BE49-F238E27FC236}">
                <a16:creationId xmlns:a16="http://schemas.microsoft.com/office/drawing/2014/main" id="{65FB96E9-3651-8F80-E16A-30ADDFC80006}"/>
              </a:ext>
            </a:extLst>
          </p:cNvPr>
          <p:cNvSpPr/>
          <p:nvPr/>
        </p:nvSpPr>
        <p:spPr>
          <a:xfrm>
            <a:off x="-2265" y="-548"/>
            <a:ext cx="9146265" cy="522592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grpSp>
        <p:nvGrpSpPr>
          <p:cNvPr id="11" name="Group 10">
            <a:extLst>
              <a:ext uri="{FF2B5EF4-FFF2-40B4-BE49-F238E27FC236}">
                <a16:creationId xmlns:a16="http://schemas.microsoft.com/office/drawing/2014/main" id="{686581EA-2739-B9FF-137A-EDAC81ACFC5F}"/>
              </a:ext>
            </a:extLst>
          </p:cNvPr>
          <p:cNvGrpSpPr/>
          <p:nvPr/>
        </p:nvGrpSpPr>
        <p:grpSpPr>
          <a:xfrm>
            <a:off x="-3505113" y="-548"/>
            <a:ext cx="16151317" cy="5211207"/>
            <a:chOff x="3261233" y="1869067"/>
            <a:chExt cx="2634547" cy="850034"/>
          </a:xfrm>
        </p:grpSpPr>
        <p:sp>
          <p:nvSpPr>
            <p:cNvPr id="12" name="Rectangle 11">
              <a:extLst>
                <a:ext uri="{FF2B5EF4-FFF2-40B4-BE49-F238E27FC236}">
                  <a16:creationId xmlns:a16="http://schemas.microsoft.com/office/drawing/2014/main" id="{7317243F-79E9-B267-878C-BA7985BDD42E}"/>
                </a:ext>
              </a:extLst>
            </p:cNvPr>
            <p:cNvSpPr/>
            <p:nvPr/>
          </p:nvSpPr>
          <p:spPr>
            <a:xfrm>
              <a:off x="3667908" y="1869445"/>
              <a:ext cx="901789"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13" name="Rectangle 12">
              <a:extLst>
                <a:ext uri="{FF2B5EF4-FFF2-40B4-BE49-F238E27FC236}">
                  <a16:creationId xmlns:a16="http://schemas.microsoft.com/office/drawing/2014/main" id="{AAC5F1C0-2227-6BBB-06B0-FD77DBE60341}"/>
                </a:ext>
              </a:extLst>
            </p:cNvPr>
            <p:cNvSpPr/>
            <p:nvPr/>
          </p:nvSpPr>
          <p:spPr>
            <a:xfrm>
              <a:off x="4569695" y="1869444"/>
              <a:ext cx="916755"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2" name="Oval 21">
              <a:extLst>
                <a:ext uri="{FF2B5EF4-FFF2-40B4-BE49-F238E27FC236}">
                  <a16:creationId xmlns:a16="http://schemas.microsoft.com/office/drawing/2014/main" id="{6ABF0469-38EF-FB24-3994-C85DCAD8D658}"/>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3" name="Oval 22">
              <a:extLst>
                <a:ext uri="{FF2B5EF4-FFF2-40B4-BE49-F238E27FC236}">
                  <a16:creationId xmlns:a16="http://schemas.microsoft.com/office/drawing/2014/main" id="{8A35F50B-6921-72D9-FE57-517BAF57C838}"/>
                </a:ext>
              </a:extLst>
            </p:cNvPr>
            <p:cNvSpPr/>
            <p:nvPr/>
          </p:nvSpPr>
          <p:spPr>
            <a:xfrm>
              <a:off x="4356844" y="2297204"/>
              <a:ext cx="425706" cy="4127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4" name="Oval 23">
              <a:extLst>
                <a:ext uri="{FF2B5EF4-FFF2-40B4-BE49-F238E27FC236}">
                  <a16:creationId xmlns:a16="http://schemas.microsoft.com/office/drawing/2014/main" id="{ABB7473C-56AC-1BFE-5EC2-E546FDC99209}"/>
                </a:ext>
              </a:extLst>
            </p:cNvPr>
            <p:cNvSpPr/>
            <p:nvPr/>
          </p:nvSpPr>
          <p:spPr>
            <a:xfrm>
              <a:off x="5047188" y="1869067"/>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5" name="Oval 24">
              <a:extLst>
                <a:ext uri="{FF2B5EF4-FFF2-40B4-BE49-F238E27FC236}">
                  <a16:creationId xmlns:a16="http://schemas.microsoft.com/office/drawing/2014/main" id="{62ACD278-7518-E308-DB03-714709408CBC}"/>
                </a:ext>
              </a:extLst>
            </p:cNvPr>
            <p:cNvSpPr/>
            <p:nvPr/>
          </p:nvSpPr>
          <p:spPr>
            <a:xfrm>
              <a:off x="3261233" y="1870507"/>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1: Problem </a:t>
            </a:r>
            <a:r>
              <a:rPr lang="en-US" sz="2200" dirty="0" err="1">
                <a:solidFill>
                  <a:schemeClr val="bg1"/>
                </a:solidFill>
              </a:rPr>
              <a:t>Forumulation</a:t>
            </a:r>
            <a:endParaRPr lang="en-US" sz="2200" dirty="0">
              <a:solidFill>
                <a:schemeClr val="bg1"/>
              </a:solidFill>
            </a:endParaRPr>
          </a:p>
        </p:txBody>
      </p:sp>
      <p:sp>
        <p:nvSpPr>
          <p:cNvPr id="18" name="TextBox 17">
            <a:extLst>
              <a:ext uri="{FF2B5EF4-FFF2-40B4-BE49-F238E27FC236}">
                <a16:creationId xmlns:a16="http://schemas.microsoft.com/office/drawing/2014/main" id="{DFD269BF-5631-DA93-A418-E9924938FF1B}"/>
              </a:ext>
            </a:extLst>
          </p:cNvPr>
          <p:cNvSpPr txBox="1"/>
          <p:nvPr/>
        </p:nvSpPr>
        <p:spPr>
          <a:xfrm>
            <a:off x="4833341" y="628545"/>
            <a:ext cx="1672253" cy="369332"/>
          </a:xfrm>
          <a:prstGeom prst="rect">
            <a:avLst/>
          </a:prstGeom>
          <a:noFill/>
        </p:spPr>
        <p:txBody>
          <a:bodyPr wrap="none" rtlCol="0">
            <a:spAutoFit/>
          </a:bodyPr>
          <a:lstStyle/>
          <a:p>
            <a:pPr algn="ctr"/>
            <a:r>
              <a:rPr lang="en-US" sz="1800" b="1" dirty="0">
                <a:solidFill>
                  <a:srgbClr val="72AF2F"/>
                </a:solidFill>
              </a:rPr>
              <a:t>Project Setup</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952193" y="3472345"/>
            <a:ext cx="1992853" cy="369332"/>
          </a:xfrm>
          <a:prstGeom prst="rect">
            <a:avLst/>
          </a:prstGeom>
          <a:noFill/>
        </p:spPr>
        <p:txBody>
          <a:bodyPr wrap="none" rtlCol="0">
            <a:spAutoFit/>
          </a:bodyPr>
          <a:lstStyle/>
          <a:p>
            <a:pPr algn="ctr"/>
            <a:r>
              <a:rPr lang="en-US" sz="1800" b="1" dirty="0">
                <a:solidFill>
                  <a:schemeClr val="accent1">
                    <a:lumMod val="20000"/>
                    <a:lumOff val="80000"/>
                  </a:schemeClr>
                </a:solidFill>
              </a:rPr>
              <a:t>Success Criteria</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674840" y="2439517"/>
            <a:ext cx="1544013" cy="369332"/>
          </a:xfrm>
          <a:prstGeom prst="rect">
            <a:avLst/>
          </a:prstGeom>
          <a:noFill/>
        </p:spPr>
        <p:txBody>
          <a:bodyPr wrap="none" rtlCol="0">
            <a:spAutoFit/>
          </a:bodyPr>
          <a:lstStyle/>
          <a:p>
            <a:pPr algn="ctr"/>
            <a:r>
              <a:rPr lang="en-US" sz="1800" b="1" dirty="0">
                <a:solidFill>
                  <a:schemeClr val="accent1">
                    <a:lumMod val="20000"/>
                    <a:lumOff val="80000"/>
                  </a:schemeClr>
                </a:solidFill>
              </a:rPr>
              <a:t>Project Goal</a:t>
            </a:r>
            <a:endParaRPr lang="en-DE" sz="1800" b="1" dirty="0">
              <a:solidFill>
                <a:schemeClr val="accent1">
                  <a:lumMod val="20000"/>
                  <a:lumOff val="80000"/>
                </a:schemeClr>
              </a:solidFill>
            </a:endParaRPr>
          </a:p>
        </p:txBody>
      </p:sp>
      <p:sp>
        <p:nvSpPr>
          <p:cNvPr id="2" name="TextBox 18">
            <a:extLst>
              <a:ext uri="{FF2B5EF4-FFF2-40B4-BE49-F238E27FC236}">
                <a16:creationId xmlns:a16="http://schemas.microsoft.com/office/drawing/2014/main" id="{489B8B7A-AAF9-FC81-F0E4-97A1DDBE9FFA}"/>
              </a:ext>
            </a:extLst>
          </p:cNvPr>
          <p:cNvSpPr txBox="1"/>
          <p:nvPr/>
        </p:nvSpPr>
        <p:spPr>
          <a:xfrm>
            <a:off x="2509872" y="4123256"/>
            <a:ext cx="1838966" cy="369332"/>
          </a:xfrm>
          <a:prstGeom prst="rect">
            <a:avLst/>
          </a:prstGeom>
          <a:noFill/>
        </p:spPr>
        <p:txBody>
          <a:bodyPr wrap="none" rtlCol="0">
            <a:spAutoFit/>
          </a:bodyPr>
          <a:lstStyle/>
          <a:p>
            <a:pPr algn="ctr"/>
            <a:r>
              <a:rPr lang="en-US" sz="1800" b="1" dirty="0">
                <a:solidFill>
                  <a:schemeClr val="accent1">
                    <a:lumMod val="20000"/>
                    <a:lumOff val="80000"/>
                  </a:schemeClr>
                </a:solidFill>
              </a:rPr>
              <a:t>Quality Criteria</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3137300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42" presetClass="path" presetSubtype="0" accel="50000" decel="50000" fill="hold" nodeType="withEffect">
                                  <p:stCondLst>
                                    <p:cond delay="0"/>
                                  </p:stCondLst>
                                  <p:childTnLst>
                                    <p:animMotion origin="layout" path="M 3.61111E-6 -1.48148E-6 L 0.52604 -0.00031 " pathEditMode="relative" rAng="0" ptsTypes="AA">
                                      <p:cBhvr>
                                        <p:cTn id="18" dur="2000" fill="hold"/>
                                        <p:tgtEl>
                                          <p:spTgt spid="11"/>
                                        </p:tgtEl>
                                        <p:attrNameLst>
                                          <p:attrName>ppt_x</p:attrName>
                                          <p:attrName>ppt_y</p:attrName>
                                        </p:attrNameLst>
                                      </p:cBhvr>
                                      <p:rCtr x="26302" y="-31"/>
                                    </p:animMotion>
                                  </p:childTnLst>
                                </p:cTn>
                              </p:par>
                              <p:par>
                                <p:cTn id="19" presetID="1" presetClass="exit"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18" grpId="0"/>
      <p:bldP spid="19" grpId="0"/>
      <p:bldP spid="20"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6350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indent="0">
              <a:buNone/>
            </a:pPr>
            <a:r>
              <a:rPr lang="en-US" sz="3200" dirty="0">
                <a:solidFill>
                  <a:schemeClr val="bg1"/>
                </a:solidFill>
              </a:rPr>
              <a:t>We are Detectives!</a:t>
            </a: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2474475" y="1191491"/>
            <a:ext cx="5559140" cy="3647034"/>
          </a:xfrm>
          <a:prstGeom prst="rect">
            <a:avLst/>
          </a:prstGeom>
        </p:spPr>
        <p:txBody>
          <a:bodyPr spcFirstLastPara="1" wrap="square" lIns="91425" tIns="91425" rIns="91425" bIns="91425" anchor="t" anchorCtr="0">
            <a:noAutofit/>
          </a:bodyPr>
          <a:lstStyle/>
          <a:p>
            <a:pPr marL="114300" lvl="0" indent="0">
              <a:buNone/>
            </a:pPr>
            <a:r>
              <a:rPr lang="en-US" sz="2200" u="sng" dirty="0">
                <a:solidFill>
                  <a:schemeClr val="bg1"/>
                </a:solidFill>
              </a:rPr>
              <a:t>The goal</a:t>
            </a:r>
            <a:r>
              <a:rPr lang="en-US" sz="2200" dirty="0">
                <a:solidFill>
                  <a:schemeClr val="bg1"/>
                </a:solidFill>
              </a:rPr>
              <a:t>: Try to find out if Person A has been in communication with Person B</a:t>
            </a:r>
          </a:p>
          <a:p>
            <a:pPr marL="114300" lvl="0" indent="0">
              <a:buNone/>
            </a:pPr>
            <a:r>
              <a:rPr lang="en-US" sz="2200" u="sng" dirty="0">
                <a:solidFill>
                  <a:schemeClr val="bg1"/>
                </a:solidFill>
              </a:rPr>
              <a:t>The Complication</a:t>
            </a:r>
            <a:r>
              <a:rPr lang="en-US" sz="2200" dirty="0">
                <a:solidFill>
                  <a:schemeClr val="bg1"/>
                </a:solidFill>
              </a:rPr>
              <a:t>: They may have used a third person to obfuscate their tracks.</a:t>
            </a:r>
          </a:p>
          <a:p>
            <a:pPr marL="114300" lvl="0" indent="0">
              <a:buNone/>
            </a:pPr>
            <a:endParaRPr lang="en-US" sz="2200" dirty="0">
              <a:solidFill>
                <a:schemeClr val="bg1"/>
              </a:solidFill>
            </a:endParaRPr>
          </a:p>
        </p:txBody>
      </p:sp>
      <p:pic>
        <p:nvPicPr>
          <p:cNvPr id="9" name="Grafik 8" descr="Ein Bild, das Hut, Kleidung, Zeichnung, Mann enthält.&#10;&#10;KI-generierte Inhalte können fehlerhaft sein.">
            <a:extLst>
              <a:ext uri="{FF2B5EF4-FFF2-40B4-BE49-F238E27FC236}">
                <a16:creationId xmlns:a16="http://schemas.microsoft.com/office/drawing/2014/main" id="{3BC80CB3-139A-E712-9D1F-BE3923A395CA}"/>
              </a:ext>
            </a:extLst>
          </p:cNvPr>
          <p:cNvPicPr>
            <a:picLocks noChangeAspect="1"/>
          </p:cNvPicPr>
          <p:nvPr/>
        </p:nvPicPr>
        <p:blipFill>
          <a:blip r:embed="rId3"/>
          <a:stretch>
            <a:fillRect/>
          </a:stretch>
        </p:blipFill>
        <p:spPr>
          <a:xfrm>
            <a:off x="564783" y="1286721"/>
            <a:ext cx="1909692" cy="1909692"/>
          </a:xfrm>
          <a:prstGeom prst="rect">
            <a:avLst/>
          </a:prstGeom>
        </p:spPr>
      </p:pic>
      <p:sp>
        <p:nvSpPr>
          <p:cNvPr id="11" name="Google Shape;97;p20">
            <a:extLst>
              <a:ext uri="{FF2B5EF4-FFF2-40B4-BE49-F238E27FC236}">
                <a16:creationId xmlns:a16="http://schemas.microsoft.com/office/drawing/2014/main" id="{B5EF7CC4-E872-5B29-A50A-4EE4C875ADF1}"/>
              </a:ext>
            </a:extLst>
          </p:cNvPr>
          <p:cNvSpPr txBox="1">
            <a:spLocks/>
          </p:cNvSpPr>
          <p:nvPr/>
        </p:nvSpPr>
        <p:spPr>
          <a:xfrm>
            <a:off x="426438" y="3188774"/>
            <a:ext cx="8520599" cy="1744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2200" u="sng" dirty="0">
                <a:solidFill>
                  <a:schemeClr val="bg1"/>
                </a:solidFill>
              </a:rPr>
              <a:t>The Evidence</a:t>
            </a:r>
            <a:r>
              <a:rPr lang="en-US" sz="2200" dirty="0">
                <a:solidFill>
                  <a:schemeClr val="bg1"/>
                </a:solidFill>
              </a:rPr>
              <a:t>: We traced emails and know who has been writing to whom.</a:t>
            </a:r>
          </a:p>
          <a:p>
            <a:pPr marL="114300" indent="0">
              <a:buFont typeface="Arial"/>
              <a:buNone/>
            </a:pPr>
            <a:r>
              <a:rPr lang="en-US" sz="2200" u="sng" dirty="0">
                <a:solidFill>
                  <a:schemeClr val="bg1"/>
                </a:solidFill>
              </a:rPr>
              <a:t>Side-Goal</a:t>
            </a:r>
            <a:r>
              <a:rPr lang="en-US" sz="2200" dirty="0">
                <a:solidFill>
                  <a:schemeClr val="bg1"/>
                </a:solidFill>
              </a:rPr>
              <a:t>: Time is of the essence!</a:t>
            </a:r>
          </a:p>
          <a:p>
            <a:pPr marL="114300" indent="0">
              <a:buFont typeface="Arial"/>
              <a:buNone/>
            </a:pPr>
            <a:endParaRPr lang="en-US" sz="2200" dirty="0">
              <a:solidFill>
                <a:schemeClr val="bg1"/>
              </a:solidFill>
            </a:endParaRPr>
          </a:p>
        </p:txBody>
      </p:sp>
    </p:spTree>
    <p:extLst>
      <p:ext uri="{BB962C8B-B14F-4D97-AF65-F5344CB8AC3E}">
        <p14:creationId xmlns:p14="http://schemas.microsoft.com/office/powerpoint/2010/main" val="342712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5160</Words>
  <Application>Microsoft Office PowerPoint</Application>
  <PresentationFormat>On-screen Show (16:9)</PresentationFormat>
  <Paragraphs>476</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Simple Light</vt:lpstr>
      <vt:lpstr>Complex Planning and Optimization Problems</vt:lpstr>
      <vt:lpstr>The trouble with advanced modules …</vt:lpstr>
      <vt:lpstr>Spot the difference…</vt:lpstr>
      <vt:lpstr>Goal of this learning unit: Best Practices</vt:lpstr>
      <vt:lpstr>Organizational notes.</vt:lpstr>
      <vt:lpstr>Sessions</vt:lpstr>
      <vt:lpstr>Sessions</vt:lpstr>
      <vt:lpstr>PowerPoint Presentation</vt:lpstr>
      <vt:lpstr>We are Detectives!</vt:lpstr>
      <vt:lpstr>We are Detectives!</vt:lpstr>
      <vt:lpstr>Problem Formulation</vt:lpstr>
      <vt:lpstr>Setting up the project</vt:lpstr>
      <vt:lpstr>Aren’t Notebooks a Machine Learning thing?</vt:lpstr>
      <vt:lpstr>How to set up notebooks cleanly?</vt:lpstr>
      <vt:lpstr>PowerPoint Presentation</vt:lpstr>
      <vt:lpstr>What can we derive from the Problem?</vt:lpstr>
      <vt:lpstr>Algorithm Selection Experiment.</vt:lpstr>
      <vt:lpstr>Writing an Experiment Notebook</vt:lpstr>
      <vt:lpstr>Algorithms and Data Structures matter</vt:lpstr>
      <vt:lpstr>Graph Representations</vt:lpstr>
      <vt:lpstr>List Data Structures</vt:lpstr>
      <vt:lpstr>List Data Structures</vt:lpstr>
      <vt:lpstr>Algorithm Variations</vt:lpstr>
      <vt:lpstr>PowerPoint Presentation</vt:lpstr>
      <vt:lpstr>It seems like our problem is solved.</vt:lpstr>
      <vt:lpstr>Let’s challenge our assumptions…</vt:lpstr>
      <vt:lpstr>Are there other uninformed search algorithms?</vt:lpstr>
      <vt:lpstr>Is this really a Pathfinding Problem?</vt:lpstr>
      <vt:lpstr>Is this really an uninformed search problem?</vt:lpstr>
      <vt:lpstr>We will explore this next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 Trollmann</cp:lastModifiedBy>
  <cp:revision>250</cp:revision>
  <dcterms:modified xsi:type="dcterms:W3CDTF">2025-06-17T13:32:52Z</dcterms:modified>
</cp:coreProperties>
</file>