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0"/>
  </p:notesMasterIdLst>
  <p:sldIdLst>
    <p:sldId id="256" r:id="rId2"/>
    <p:sldId id="632" r:id="rId3"/>
    <p:sldId id="644" r:id="rId4"/>
    <p:sldId id="645" r:id="rId5"/>
    <p:sldId id="607" r:id="rId6"/>
    <p:sldId id="608" r:id="rId7"/>
    <p:sldId id="610" r:id="rId8"/>
    <p:sldId id="621" r:id="rId9"/>
    <p:sldId id="611" r:id="rId10"/>
    <p:sldId id="646" r:id="rId11"/>
    <p:sldId id="647" r:id="rId12"/>
    <p:sldId id="648" r:id="rId13"/>
    <p:sldId id="649" r:id="rId14"/>
    <p:sldId id="634" r:id="rId15"/>
    <p:sldId id="655" r:id="rId16"/>
    <p:sldId id="658" r:id="rId17"/>
    <p:sldId id="659" r:id="rId18"/>
    <p:sldId id="615" r:id="rId19"/>
    <p:sldId id="642" r:id="rId20"/>
    <p:sldId id="657" r:id="rId21"/>
    <p:sldId id="650" r:id="rId22"/>
    <p:sldId id="656" r:id="rId23"/>
    <p:sldId id="652" r:id="rId24"/>
    <p:sldId id="614" r:id="rId25"/>
    <p:sldId id="635" r:id="rId26"/>
    <p:sldId id="654" r:id="rId27"/>
    <p:sldId id="653" r:id="rId28"/>
    <p:sldId id="594" r:id="rId2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Intro" id="{30F4F0D8-8C7C-41AE-8DEC-4844DFF66746}">
          <p14:sldIdLst>
            <p14:sldId id="256"/>
          </p14:sldIdLst>
        </p14:section>
        <p14:section name="Introduction" id="{D1774239-4D55-4EFF-88C8-F82B8BE14403}">
          <p14:sldIdLst>
            <p14:sldId id="632"/>
            <p14:sldId id="644"/>
            <p14:sldId id="645"/>
          </p14:sldIdLst>
        </p14:section>
        <p14:section name="Part 1: Evaluating Models" id="{F0D5761E-F1CC-4E68-8440-60C14690A31F}">
          <p14:sldIdLst>
            <p14:sldId id="607"/>
            <p14:sldId id="608"/>
            <p14:sldId id="610"/>
            <p14:sldId id="621"/>
            <p14:sldId id="611"/>
            <p14:sldId id="646"/>
            <p14:sldId id="647"/>
            <p14:sldId id="648"/>
            <p14:sldId id="649"/>
            <p14:sldId id="634"/>
            <p14:sldId id="655"/>
            <p14:sldId id="658"/>
            <p14:sldId id="659"/>
          </p14:sldIdLst>
        </p14:section>
        <p14:section name="Part 2: How to use models?" id="{3A67B9BC-F698-4737-9C99-2971DF12F492}">
          <p14:sldIdLst>
            <p14:sldId id="615"/>
            <p14:sldId id="642"/>
            <p14:sldId id="657"/>
            <p14:sldId id="650"/>
            <p14:sldId id="656"/>
            <p14:sldId id="652"/>
          </p14:sldIdLst>
        </p14:section>
        <p14:section name="Part 3: Storing Models" id="{CAA7AAC6-6D05-4A78-9045-38F28B5C24A2}">
          <p14:sldIdLst>
            <p14:sldId id="614"/>
            <p14:sldId id="635"/>
            <p14:sldId id="654"/>
            <p14:sldId id="653"/>
          </p14:sldIdLst>
        </p14:section>
        <p14:section name="Homework" id="{1DEB8295-EB72-4438-859C-56B54CDA8C7A}">
          <p14:sldIdLst>
            <p14:sldId id="594"/>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2AF2F"/>
    <a:srgbClr val="00823B"/>
    <a:srgbClr val="ADDB7B"/>
    <a:srgbClr val="883DC1"/>
    <a:srgbClr val="A164CE"/>
    <a:srgbClr val="AA73D3"/>
    <a:srgbClr val="BF96DE"/>
    <a:srgbClr val="FF8181"/>
    <a:srgbClr val="FFB7B7"/>
    <a:srgbClr val="EEF3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42234AE-99F9-4D7F-B481-95345871E2B3}">
  <a:tblStyle styleId="{842234AE-99F9-4D7F-B481-95345871E2B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76" autoAdjust="0"/>
    <p:restoredTop sz="73123" autoAdjust="0"/>
  </p:normalViewPr>
  <p:slideViewPr>
    <p:cSldViewPr snapToGrid="0">
      <p:cViewPr>
        <p:scale>
          <a:sx n="100" d="100"/>
          <a:sy n="100" d="100"/>
        </p:scale>
        <p:origin x="1506" y="114"/>
      </p:cViewPr>
      <p:guideLst>
        <p:guide orient="horz" pos="1620"/>
        <p:guide pos="2880"/>
      </p:guideLst>
    </p:cSldViewPr>
  </p:slideViewPr>
  <p:outlineViewPr>
    <p:cViewPr>
      <p:scale>
        <a:sx n="33" d="100"/>
        <a:sy n="33" d="100"/>
      </p:scale>
      <p:origin x="0" y="-54"/>
    </p:cViewPr>
  </p:outlin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Tx/>
              <a:buChar char="-"/>
            </a:pPr>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a16="http://schemas.microsoft.com/office/drawing/2014/main" id="{189DF916-B171-30FA-B6B7-F85F569D36B0}"/>
            </a:ext>
          </a:extLst>
        </p:cNvPr>
        <p:cNvGrpSpPr/>
        <p:nvPr/>
      </p:nvGrpSpPr>
      <p:grpSpPr>
        <a:xfrm>
          <a:off x="0" y="0"/>
          <a:ext cx="0" cy="0"/>
          <a:chOff x="0" y="0"/>
          <a:chExt cx="0" cy="0"/>
        </a:xfrm>
      </p:grpSpPr>
      <p:sp>
        <p:nvSpPr>
          <p:cNvPr id="93" name="Google Shape;93;g60fe2f7717_0_102:notes">
            <a:extLst>
              <a:ext uri="{FF2B5EF4-FFF2-40B4-BE49-F238E27FC236}">
                <a16:creationId xmlns:a16="http://schemas.microsoft.com/office/drawing/2014/main" id="{D65D567B-4688-09CF-5607-B0E50D43158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a:extLst>
              <a:ext uri="{FF2B5EF4-FFF2-40B4-BE49-F238E27FC236}">
                <a16:creationId xmlns:a16="http://schemas.microsoft.com/office/drawing/2014/main" id="{2BD3BAB9-4147-D9D9-0EBB-D1B5DC484D2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For determining which combination of layout and search algorithm is the best candidate we will need to answer a set of sub-questions.</a:t>
            </a:r>
          </a:p>
          <a:p>
            <a:pPr marL="0" lvl="0" indent="0" algn="l" rtl="0">
              <a:spcBef>
                <a:spcPts val="0"/>
              </a:spcBef>
              <a:spcAft>
                <a:spcPts val="0"/>
              </a:spcAft>
              <a:buNone/>
            </a:pPr>
            <a:r>
              <a:rPr lang="en-US" dirty="0"/>
              <a:t>The main questions are listed above and will be discussed in the next slides.</a:t>
            </a:r>
          </a:p>
        </p:txBody>
      </p:sp>
    </p:spTree>
    <p:extLst>
      <p:ext uri="{BB962C8B-B14F-4D97-AF65-F5344CB8AC3E}">
        <p14:creationId xmlns:p14="http://schemas.microsoft.com/office/powerpoint/2010/main" val="31890692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a16="http://schemas.microsoft.com/office/drawing/2014/main" id="{D122C2E5-5E87-AD91-8EBC-D3E50CF3791F}"/>
            </a:ext>
          </a:extLst>
        </p:cNvPr>
        <p:cNvGrpSpPr/>
        <p:nvPr/>
      </p:nvGrpSpPr>
      <p:grpSpPr>
        <a:xfrm>
          <a:off x="0" y="0"/>
          <a:ext cx="0" cy="0"/>
          <a:chOff x="0" y="0"/>
          <a:chExt cx="0" cy="0"/>
        </a:xfrm>
      </p:grpSpPr>
      <p:sp>
        <p:nvSpPr>
          <p:cNvPr id="93" name="Google Shape;93;g60fe2f7717_0_102:notes">
            <a:extLst>
              <a:ext uri="{FF2B5EF4-FFF2-40B4-BE49-F238E27FC236}">
                <a16:creationId xmlns:a16="http://schemas.microsoft.com/office/drawing/2014/main" id="{4F4FB3A1-6571-3F87-B2E3-0AD8AB02813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a:extLst>
              <a:ext uri="{FF2B5EF4-FFF2-40B4-BE49-F238E27FC236}">
                <a16:creationId xmlns:a16="http://schemas.microsoft.com/office/drawing/2014/main" id="{2C76FB51-7CC8-4440-FC11-9A2CACDD591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For our first question, we should select which algorithms are suitable for a shortest path search algorithm in the first place based on their properties.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Our assumption here is that we use a distance-based heuristic such as Euclidian or Manhattan Distance. For an informed algorithm, such as A*, to work well, the information encoded in distances should be meaningful. In the best case, we would like the distance to a node to be extremely close to the actual distance of the path of that node, meaning we want nodes that are reachable from each other to also be close by and nodes that require shorter paths to be closer than nodes that require longer paths.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How do we evaluate this? It will require us to experiment with the existing algorithms to observe these properties. You can find the experiment described in </a:t>
            </a:r>
            <a:r>
              <a:rPr lang="en-US" dirty="0" err="1"/>
              <a:t>coordinate_annotation_experiment.ipynb</a:t>
            </a:r>
            <a:r>
              <a:rPr lang="en-US" dirty="0"/>
              <a:t>.</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8354085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a16="http://schemas.microsoft.com/office/drawing/2014/main" id="{6183285B-8547-B4CD-6823-BF3DFF0C4D55}"/>
            </a:ext>
          </a:extLst>
        </p:cNvPr>
        <p:cNvGrpSpPr/>
        <p:nvPr/>
      </p:nvGrpSpPr>
      <p:grpSpPr>
        <a:xfrm>
          <a:off x="0" y="0"/>
          <a:ext cx="0" cy="0"/>
          <a:chOff x="0" y="0"/>
          <a:chExt cx="0" cy="0"/>
        </a:xfrm>
      </p:grpSpPr>
      <p:sp>
        <p:nvSpPr>
          <p:cNvPr id="93" name="Google Shape;93;g60fe2f7717_0_102:notes">
            <a:extLst>
              <a:ext uri="{FF2B5EF4-FFF2-40B4-BE49-F238E27FC236}">
                <a16:creationId xmlns:a16="http://schemas.microsoft.com/office/drawing/2014/main" id="{C7BD38BE-68E0-C7CF-F9EF-DFFE52958B2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a:extLst>
              <a:ext uri="{FF2B5EF4-FFF2-40B4-BE49-F238E27FC236}">
                <a16:creationId xmlns:a16="http://schemas.microsoft.com/office/drawing/2014/main" id="{55850224-DC36-4E16-3C57-26C74C73592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second question revolves around technical limitations. The tests performed in the previous experiment were based on a small graph. There are some issues that only show up with big graphs where the exponential complexity of algorithms is more visible and can lead to intractably long run times or out of memory issues.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These issues are often only felt when applying the algorithm to the target graph. The script generate_coordinates.py was no different. The script runs each algorithm 5 times and stores the coordinates for further experiments. While doing this, we noted that two of the algorithms produced out of memory issues. Two others took infeasibly long and have been stopped when the run time exceeded one hour. These algorithms have been excluded from further experiments.</a:t>
            </a:r>
          </a:p>
        </p:txBody>
      </p:sp>
    </p:spTree>
    <p:extLst>
      <p:ext uri="{BB962C8B-B14F-4D97-AF65-F5344CB8AC3E}">
        <p14:creationId xmlns:p14="http://schemas.microsoft.com/office/powerpoint/2010/main" val="13048361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a16="http://schemas.microsoft.com/office/drawing/2014/main" id="{EAB8F37F-A5FC-3138-22D8-7E37457FA219}"/>
            </a:ext>
          </a:extLst>
        </p:cNvPr>
        <p:cNvGrpSpPr/>
        <p:nvPr/>
      </p:nvGrpSpPr>
      <p:grpSpPr>
        <a:xfrm>
          <a:off x="0" y="0"/>
          <a:ext cx="0" cy="0"/>
          <a:chOff x="0" y="0"/>
          <a:chExt cx="0" cy="0"/>
        </a:xfrm>
      </p:grpSpPr>
      <p:sp>
        <p:nvSpPr>
          <p:cNvPr id="93" name="Google Shape;93;g60fe2f7717_0_102:notes">
            <a:extLst>
              <a:ext uri="{FF2B5EF4-FFF2-40B4-BE49-F238E27FC236}">
                <a16:creationId xmlns:a16="http://schemas.microsoft.com/office/drawing/2014/main" id="{B3020519-68B8-93F0-36B7-C37F6D85F0C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a:extLst>
              <a:ext uri="{FF2B5EF4-FFF2-40B4-BE49-F238E27FC236}">
                <a16:creationId xmlns:a16="http://schemas.microsoft.com/office/drawing/2014/main" id="{A064F612-5113-4675-83FC-21DFC319CD4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The previous experiment provided the foundation for selecting the best layout algorithms. We now know that we need to compare “auto”, “</a:t>
            </a:r>
            <a:r>
              <a:rPr lang="en-US" dirty="0" err="1"/>
              <a:t>drl</a:t>
            </a:r>
            <a:r>
              <a:rPr lang="en-US" b="0" dirty="0"/>
              <a:t>” and "</a:t>
            </a:r>
            <a:r>
              <a:rPr lang="en-US" sz="1100" b="0" strike="noStrike" dirty="0" err="1">
                <a:solidFill>
                  <a:schemeClr val="bg1"/>
                </a:solidFill>
              </a:rPr>
              <a:t>fruchterman_reingold</a:t>
            </a:r>
            <a:r>
              <a:rPr lang="en-US" sz="1100" b="0" strike="noStrike" dirty="0">
                <a:solidFill>
                  <a:schemeClr val="bg1"/>
                </a:solidFill>
              </a:rPr>
              <a: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strike="noStrike" dirty="0">
                <a:solidFill>
                  <a:schemeClr val="bg1"/>
                </a:solidFill>
              </a:rPr>
              <a:t>We also collected five different coordinates generated by each of these algorithms that we can now test.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sz="1100" b="0" strike="noStrike" dirty="0">
              <a:solidFill>
                <a:schemeClr val="bg1"/>
              </a:solidFill>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strike="noStrike" dirty="0">
                <a:solidFill>
                  <a:schemeClr val="bg1"/>
                </a:solidFill>
              </a:rPr>
              <a:t>First, we’ll answer the question of which of these collected datasets is best.</a:t>
            </a:r>
          </a:p>
          <a:p>
            <a:pPr marL="0" lvl="0" indent="0" algn="l" rtl="0">
              <a:spcBef>
                <a:spcPts val="0"/>
              </a:spcBef>
              <a:spcAft>
                <a:spcPts val="0"/>
              </a:spcAft>
              <a:buNone/>
            </a:pPr>
            <a:r>
              <a:rPr lang="en-US" dirty="0"/>
              <a:t>Second, we’ll use the best algorithm / dataset to determine the best informed search algorithm.</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Both experiments are in the referenced notebook.</a:t>
            </a:r>
          </a:p>
        </p:txBody>
      </p:sp>
    </p:spTree>
    <p:extLst>
      <p:ext uri="{BB962C8B-B14F-4D97-AF65-F5344CB8AC3E}">
        <p14:creationId xmlns:p14="http://schemas.microsoft.com/office/powerpoint/2010/main" val="22796416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Sometimes a research question is too big to be answered with a single experiment. This could be because you need to make certain choices or narrow down your options before doing the main experiment. Or it may be that you need to validate a design decision to make sure you’ve made the right one. Or maybe you need to test certain options for viability.</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 good approach to structure this for yourself is to break down your general research question into sub-question. Ideally you want to get to a granularity where you can answer each sub-question with an experiment and where answering all sub-questions will answer your overall question. For this you may sometimes have to further break down your sub-questions questions into even more basic questions.</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1666814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a16="http://schemas.microsoft.com/office/drawing/2014/main" id="{B315E34F-8EAD-0524-57DA-6D828E65C5EE}"/>
            </a:ext>
          </a:extLst>
        </p:cNvPr>
        <p:cNvGrpSpPr/>
        <p:nvPr/>
      </p:nvGrpSpPr>
      <p:grpSpPr>
        <a:xfrm>
          <a:off x="0" y="0"/>
          <a:ext cx="0" cy="0"/>
          <a:chOff x="0" y="0"/>
          <a:chExt cx="0" cy="0"/>
        </a:xfrm>
      </p:grpSpPr>
      <p:sp>
        <p:nvSpPr>
          <p:cNvPr id="93" name="Google Shape;93;g60fe2f7717_0_102:notes">
            <a:extLst>
              <a:ext uri="{FF2B5EF4-FFF2-40B4-BE49-F238E27FC236}">
                <a16:creationId xmlns:a16="http://schemas.microsoft.com/office/drawing/2014/main" id="{6A49EA00-876E-22E7-6962-3DEA00BC88B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a:extLst>
              <a:ext uri="{FF2B5EF4-FFF2-40B4-BE49-F238E27FC236}">
                <a16:creationId xmlns:a16="http://schemas.microsoft.com/office/drawing/2014/main" id="{3D0B4CF6-21D8-B010-64C1-7DE8F84A4C5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There are a lot of different </a:t>
            </a:r>
            <a:r>
              <a:rPr lang="en-US" dirty="0"/>
              <a:t>types of experiments. Here are a few examples of the types of experiments involved in this project.</a:t>
            </a:r>
          </a:p>
          <a:p>
            <a:pPr marL="0" lvl="0" indent="0" algn="l" rtl="0">
              <a:spcBef>
                <a:spcPts val="0"/>
              </a:spcBef>
              <a:spcAft>
                <a:spcPts val="0"/>
              </a:spcAft>
              <a:buNone/>
            </a:pPr>
            <a:r>
              <a:rPr lang="en-US" dirty="0"/>
              <a:t>Some of them might even not look like an experiment (or might successfully be argued to not be an experiment at all).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However, they have in common, that they profit a lot from:</a:t>
            </a:r>
          </a:p>
          <a:p>
            <a:pPr marL="171450" lvl="0" indent="-171450" algn="l" rtl="0">
              <a:spcBef>
                <a:spcPts val="0"/>
              </a:spcBef>
              <a:spcAft>
                <a:spcPts val="0"/>
              </a:spcAft>
              <a:buFontTx/>
              <a:buChar char="-"/>
            </a:pPr>
            <a:r>
              <a:rPr lang="en-US" dirty="0"/>
              <a:t>Having an explicit question as guidance</a:t>
            </a:r>
          </a:p>
          <a:p>
            <a:pPr marL="171450" lvl="0" indent="-171450" algn="l" rtl="0">
              <a:spcBef>
                <a:spcPts val="0"/>
              </a:spcBef>
              <a:spcAft>
                <a:spcPts val="0"/>
              </a:spcAft>
              <a:buFontTx/>
              <a:buChar char="-"/>
            </a:pPr>
            <a:r>
              <a:rPr lang="en-US"/>
              <a:t>Having a g</a:t>
            </a:r>
          </a:p>
          <a:p>
            <a:pPr marL="0" lvl="0" indent="0" algn="l" rtl="0">
              <a:spcBef>
                <a:spcPts val="0"/>
              </a:spcBef>
              <a:spcAft>
                <a:spcPts val="0"/>
              </a:spcAft>
              <a:buNone/>
            </a:pPr>
            <a:endParaRPr lang="en-US"/>
          </a:p>
          <a:p>
            <a:pPr marL="0" lvl="0" indent="0" algn="l" rtl="0">
              <a:spcBef>
                <a:spcPts val="0"/>
              </a:spcBef>
              <a:spcAft>
                <a:spcPts val="0"/>
              </a:spcAft>
              <a:buNone/>
            </a:pPr>
            <a:endParaRPr lang="en-US"/>
          </a:p>
          <a:p>
            <a:pPr marL="0" lvl="0" indent="0" algn="l" rtl="0">
              <a:spcBef>
                <a:spcPts val="0"/>
              </a:spcBef>
              <a:spcAft>
                <a:spcPts val="0"/>
              </a:spcAft>
              <a:buNone/>
            </a:pPr>
            <a:r>
              <a:rPr lang="en-US"/>
              <a:t>A note on research: this was not explicitly included via an experiment protocol, but of course design decisions, like which graph layout algorithms to use, have been underpinned by a period of searching for options and evaluating them (a combination of research and feasibility).</a:t>
            </a:r>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4793474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a16="http://schemas.microsoft.com/office/drawing/2014/main" id="{FC7907DB-52A3-1311-7DF8-D4800BAFCEBA}"/>
            </a:ext>
          </a:extLst>
        </p:cNvPr>
        <p:cNvGrpSpPr/>
        <p:nvPr/>
      </p:nvGrpSpPr>
      <p:grpSpPr>
        <a:xfrm>
          <a:off x="0" y="0"/>
          <a:ext cx="0" cy="0"/>
          <a:chOff x="0" y="0"/>
          <a:chExt cx="0" cy="0"/>
        </a:xfrm>
      </p:grpSpPr>
      <p:sp>
        <p:nvSpPr>
          <p:cNvPr id="93" name="Google Shape;93;g60fe2f7717_0_102:notes">
            <a:extLst>
              <a:ext uri="{FF2B5EF4-FFF2-40B4-BE49-F238E27FC236}">
                <a16:creationId xmlns:a16="http://schemas.microsoft.com/office/drawing/2014/main" id="{40E08706-787A-2F8D-8B95-74B35EA9452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a:extLst>
              <a:ext uri="{FF2B5EF4-FFF2-40B4-BE49-F238E27FC236}">
                <a16:creationId xmlns:a16="http://schemas.microsoft.com/office/drawing/2014/main" id="{75375908-377D-8F96-7929-EEF60BC6175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There are a lot of different types of experiments. Here are a few examples of the types of experiments involved in this project.</a:t>
            </a:r>
          </a:p>
          <a:p>
            <a:pPr marL="0" lvl="0" indent="0" algn="l" rtl="0">
              <a:spcBef>
                <a:spcPts val="0"/>
              </a:spcBef>
              <a:spcAft>
                <a:spcPts val="0"/>
              </a:spcAft>
              <a:buNone/>
            </a:pPr>
            <a:endParaRPr lang="en-US"/>
          </a:p>
          <a:p>
            <a:pPr marL="0" lvl="0" indent="0" algn="l" rtl="0">
              <a:spcBef>
                <a:spcPts val="0"/>
              </a:spcBef>
              <a:spcAft>
                <a:spcPts val="0"/>
              </a:spcAft>
              <a:buNone/>
            </a:pPr>
            <a:r>
              <a:rPr lang="en-US"/>
              <a:t>A note on research: this was not explicitly included via an experiment protocol, but of course design decisions, like which graph layout algorithms to use, have been underpinned by a period of searching for options and evaluating them (a combination of research and feasibility).</a:t>
            </a:r>
          </a:p>
          <a:p>
            <a:pPr marL="0" lvl="0" indent="0" algn="l" rtl="0">
              <a:spcBef>
                <a:spcPts val="0"/>
              </a:spcBef>
              <a:spcAft>
                <a:spcPts val="0"/>
              </a:spcAft>
              <a:buNone/>
            </a:pPr>
            <a:endParaRPr lang="en-US"/>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8826810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a16="http://schemas.microsoft.com/office/drawing/2014/main" id="{B796D3C1-C7A7-1C51-0A57-E1A1CA5567CC}"/>
            </a:ext>
          </a:extLst>
        </p:cNvPr>
        <p:cNvGrpSpPr/>
        <p:nvPr/>
      </p:nvGrpSpPr>
      <p:grpSpPr>
        <a:xfrm>
          <a:off x="0" y="0"/>
          <a:ext cx="0" cy="0"/>
          <a:chOff x="0" y="0"/>
          <a:chExt cx="0" cy="0"/>
        </a:xfrm>
      </p:grpSpPr>
      <p:sp>
        <p:nvSpPr>
          <p:cNvPr id="93" name="Google Shape;93;g60fe2f7717_0_102:notes">
            <a:extLst>
              <a:ext uri="{FF2B5EF4-FFF2-40B4-BE49-F238E27FC236}">
                <a16:creationId xmlns:a16="http://schemas.microsoft.com/office/drawing/2014/main" id="{B3AB8F4D-9ECE-D3AC-6123-936BBCB527D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a:extLst>
              <a:ext uri="{FF2B5EF4-FFF2-40B4-BE49-F238E27FC236}">
                <a16:creationId xmlns:a16="http://schemas.microsoft.com/office/drawing/2014/main" id="{90DA8AC1-1D2B-6711-428E-A1B121EF757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the end, the experiments you set up should be clearly designed for a purpose – often to answer a question for you.</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In addition to the different types of experiments on the previous slide, you can also look at them in terms of how much automation they include. This depends on the type of experiments. Sometimes it’s fine to play around with things on your own. Sometimes you want to run things in the cloud over night. In all cases following an explicit methodology is a good idea.</a:t>
            </a:r>
          </a:p>
        </p:txBody>
      </p:sp>
    </p:spTree>
    <p:extLst>
      <p:ext uri="{BB962C8B-B14F-4D97-AF65-F5344CB8AC3E}">
        <p14:creationId xmlns:p14="http://schemas.microsoft.com/office/powerpoint/2010/main" val="11743511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338361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r>
              <a:rPr lang="en-US" i="0" dirty="0"/>
              <a:t>By now we have derived multiple smaller questions from the main research question. </a:t>
            </a:r>
          </a:p>
          <a:p>
            <a:pPr marL="0" lvl="0" indent="0" algn="l" rtl="0">
              <a:spcBef>
                <a:spcPts val="0"/>
              </a:spcBef>
              <a:spcAft>
                <a:spcPts val="0"/>
              </a:spcAft>
              <a:buFontTx/>
              <a:buNone/>
            </a:pPr>
            <a:r>
              <a:rPr lang="en-US" i="0" dirty="0"/>
              <a:t>We have answered the first three of them.  For the sake of brevity, we have excluded the last two questions from the learning unit, but in a real project, those would have been explored as well.</a:t>
            </a:r>
          </a:p>
          <a:p>
            <a:pPr marL="0" lvl="0" indent="0" algn="l" rtl="0">
              <a:spcBef>
                <a:spcPts val="0"/>
              </a:spcBef>
              <a:spcAft>
                <a:spcPts val="0"/>
              </a:spcAft>
              <a:buFontTx/>
              <a:buNone/>
            </a:pPr>
            <a:endParaRPr lang="en-US" i="0" dirty="0"/>
          </a:p>
        </p:txBody>
      </p:sp>
    </p:spTree>
    <p:extLst>
      <p:ext uri="{BB962C8B-B14F-4D97-AF65-F5344CB8AC3E}">
        <p14:creationId xmlns:p14="http://schemas.microsoft.com/office/powerpoint/2010/main" val="41767647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2558308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a16="http://schemas.microsoft.com/office/drawing/2014/main" id="{BFE485E0-660F-DB6B-5B18-816A3AF9A139}"/>
            </a:ext>
          </a:extLst>
        </p:cNvPr>
        <p:cNvGrpSpPr/>
        <p:nvPr/>
      </p:nvGrpSpPr>
      <p:grpSpPr>
        <a:xfrm>
          <a:off x="0" y="0"/>
          <a:ext cx="0" cy="0"/>
          <a:chOff x="0" y="0"/>
          <a:chExt cx="0" cy="0"/>
        </a:xfrm>
      </p:grpSpPr>
      <p:sp>
        <p:nvSpPr>
          <p:cNvPr id="93" name="Google Shape;93;g60fe2f7717_0_102:notes">
            <a:extLst>
              <a:ext uri="{FF2B5EF4-FFF2-40B4-BE49-F238E27FC236}">
                <a16:creationId xmlns:a16="http://schemas.microsoft.com/office/drawing/2014/main" id="{FD2F4CC1-D8D6-8CA4-AE19-047571FE11B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a:extLst>
              <a:ext uri="{FF2B5EF4-FFF2-40B4-BE49-F238E27FC236}">
                <a16:creationId xmlns:a16="http://schemas.microsoft.com/office/drawing/2014/main" id="{E15ADA70-5747-8463-14AE-CB35AE90554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r>
              <a:rPr lang="en-US" i="0" dirty="0"/>
              <a:t>Some of these questions required us to answer sub-questions as well. This is normal as we need to explore unknowns, make design decisions, and compare alternative options.</a:t>
            </a:r>
          </a:p>
          <a:p>
            <a:pPr marL="0" lvl="0" indent="0" algn="l" rtl="0">
              <a:spcBef>
                <a:spcPts val="0"/>
              </a:spcBef>
              <a:spcAft>
                <a:spcPts val="0"/>
              </a:spcAft>
              <a:buFontTx/>
              <a:buNone/>
            </a:pPr>
            <a:endParaRPr lang="en-US" i="0" dirty="0"/>
          </a:p>
        </p:txBody>
      </p:sp>
    </p:spTree>
    <p:extLst>
      <p:ext uri="{BB962C8B-B14F-4D97-AF65-F5344CB8AC3E}">
        <p14:creationId xmlns:p14="http://schemas.microsoft.com/office/powerpoint/2010/main" val="2520020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a16="http://schemas.microsoft.com/office/drawing/2014/main" id="{59C47379-6E62-2295-FB22-0683D1D3B3E1}"/>
            </a:ext>
          </a:extLst>
        </p:cNvPr>
        <p:cNvGrpSpPr/>
        <p:nvPr/>
      </p:nvGrpSpPr>
      <p:grpSpPr>
        <a:xfrm>
          <a:off x="0" y="0"/>
          <a:ext cx="0" cy="0"/>
          <a:chOff x="0" y="0"/>
          <a:chExt cx="0" cy="0"/>
        </a:xfrm>
      </p:grpSpPr>
      <p:sp>
        <p:nvSpPr>
          <p:cNvPr id="93" name="Google Shape;93;g60fe2f7717_0_102:notes">
            <a:extLst>
              <a:ext uri="{FF2B5EF4-FFF2-40B4-BE49-F238E27FC236}">
                <a16:creationId xmlns:a16="http://schemas.microsoft.com/office/drawing/2014/main" id="{FD335065-A151-03B5-31D5-9AD92454CCC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a:extLst>
              <a:ext uri="{FF2B5EF4-FFF2-40B4-BE49-F238E27FC236}">
                <a16:creationId xmlns:a16="http://schemas.microsoft.com/office/drawing/2014/main" id="{701155E7-F971-2D3C-2438-A762467E465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r>
              <a:rPr lang="en-US" i="0" dirty="0"/>
              <a:t>As a result of each of the questions we have one (possibly more) candidate algorithms that may be the overall best.</a:t>
            </a:r>
          </a:p>
        </p:txBody>
      </p:sp>
    </p:spTree>
    <p:extLst>
      <p:ext uri="{BB962C8B-B14F-4D97-AF65-F5344CB8AC3E}">
        <p14:creationId xmlns:p14="http://schemas.microsoft.com/office/powerpoint/2010/main" val="12564892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a16="http://schemas.microsoft.com/office/drawing/2014/main" id="{BEFCEBE0-5D4B-C6A7-9083-89078E1ABB84}"/>
            </a:ext>
          </a:extLst>
        </p:cNvPr>
        <p:cNvGrpSpPr/>
        <p:nvPr/>
      </p:nvGrpSpPr>
      <p:grpSpPr>
        <a:xfrm>
          <a:off x="0" y="0"/>
          <a:ext cx="0" cy="0"/>
          <a:chOff x="0" y="0"/>
          <a:chExt cx="0" cy="0"/>
        </a:xfrm>
      </p:grpSpPr>
      <p:sp>
        <p:nvSpPr>
          <p:cNvPr id="93" name="Google Shape;93;g60fe2f7717_0_102:notes">
            <a:extLst>
              <a:ext uri="{FF2B5EF4-FFF2-40B4-BE49-F238E27FC236}">
                <a16:creationId xmlns:a16="http://schemas.microsoft.com/office/drawing/2014/main" id="{50296846-8954-AE9F-E876-3E641E17BD5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a:extLst>
              <a:ext uri="{FF2B5EF4-FFF2-40B4-BE49-F238E27FC236}">
                <a16:creationId xmlns:a16="http://schemas.microsoft.com/office/drawing/2014/main" id="{D47B8E64-B954-8E84-28AE-E20F73B6A2E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r>
              <a:rPr lang="en-US" i="0" dirty="0"/>
              <a:t>What remains now is one final experiment to evaluate these candidates to find out which algorithm actually is best.</a:t>
            </a:r>
          </a:p>
        </p:txBody>
      </p:sp>
    </p:spTree>
    <p:extLst>
      <p:ext uri="{BB962C8B-B14F-4D97-AF65-F5344CB8AC3E}">
        <p14:creationId xmlns:p14="http://schemas.microsoft.com/office/powerpoint/2010/main" val="15486595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a16="http://schemas.microsoft.com/office/drawing/2014/main" id="{116303B0-D66F-91D5-AB42-CA35197F2456}"/>
            </a:ext>
          </a:extLst>
        </p:cNvPr>
        <p:cNvGrpSpPr/>
        <p:nvPr/>
      </p:nvGrpSpPr>
      <p:grpSpPr>
        <a:xfrm>
          <a:off x="0" y="0"/>
          <a:ext cx="0" cy="0"/>
          <a:chOff x="0" y="0"/>
          <a:chExt cx="0" cy="0"/>
        </a:xfrm>
      </p:grpSpPr>
      <p:sp>
        <p:nvSpPr>
          <p:cNvPr id="93" name="Google Shape;93;g60fe2f7717_0_102:notes">
            <a:extLst>
              <a:ext uri="{FF2B5EF4-FFF2-40B4-BE49-F238E27FC236}">
                <a16:creationId xmlns:a16="http://schemas.microsoft.com/office/drawing/2014/main" id="{AE5D48A5-153E-5275-65E4-BCFDB4397BF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a:extLst>
              <a:ext uri="{FF2B5EF4-FFF2-40B4-BE49-F238E27FC236}">
                <a16:creationId xmlns:a16="http://schemas.microsoft.com/office/drawing/2014/main" id="{B91726E8-25CE-9C11-1A5B-0835D934BE7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r>
              <a:rPr lang="en-US" i="0" dirty="0"/>
              <a:t>The evaluation experiment is typically the capstone or the entire project and enables you to select from all the options you have identified as viable in the previous experiments.</a:t>
            </a:r>
          </a:p>
          <a:p>
            <a:pPr marL="0" lvl="0" indent="0" algn="l" rtl="0">
              <a:spcBef>
                <a:spcPts val="0"/>
              </a:spcBef>
              <a:spcAft>
                <a:spcPts val="0"/>
              </a:spcAft>
              <a:buFontTx/>
              <a:buNone/>
            </a:pPr>
            <a:endParaRPr lang="en-US" i="0" dirty="0"/>
          </a:p>
          <a:p>
            <a:pPr marL="0" lvl="0" indent="0" algn="l" rtl="0">
              <a:spcBef>
                <a:spcPts val="0"/>
              </a:spcBef>
              <a:spcAft>
                <a:spcPts val="0"/>
              </a:spcAft>
              <a:buFontTx/>
              <a:buNone/>
            </a:pPr>
            <a:r>
              <a:rPr lang="en-US" i="0" dirty="0"/>
              <a:t>The evaluation criteria should be defined from the planning / optimization problem. This shouldn’t be news, since we have used them for the other experiments as well. It is important to stress though that you should put some consideration into what and how you evaluate them. On the one hand, there are some properties that don’t have to be evaluated because they have already been proven for certain algorithms. For example, all of the path finding algorithms we have applied are guaranteed to find a path if it exists in the context we apply them in (directed, finite graphs). This enables us to skip this during evaluations. </a:t>
            </a:r>
          </a:p>
          <a:p>
            <a:pPr marL="0" lvl="0" indent="0" algn="l" rtl="0">
              <a:spcBef>
                <a:spcPts val="0"/>
              </a:spcBef>
              <a:spcAft>
                <a:spcPts val="0"/>
              </a:spcAft>
              <a:buFontTx/>
              <a:buNone/>
            </a:pPr>
            <a:r>
              <a:rPr lang="en-US" i="0" dirty="0"/>
              <a:t>On the other hand, specific setups made for certain algorithms may complicate the evaluation. One detail we have ignored in previous experiments is that running a layout algorithm also takes some time. If we compare only the run time of individual algorithms  on the already </a:t>
            </a:r>
            <a:r>
              <a:rPr lang="en-US" i="0" dirty="0" err="1"/>
              <a:t>layouted</a:t>
            </a:r>
            <a:r>
              <a:rPr lang="en-US" i="0" dirty="0"/>
              <a:t> graph, we run the danger of ignoring the time taken to layout the graph. Depending on the setup, this may or may not wanted. For example, if we optimize for request time in context of a web-site then the preprocessing time can probably be ignored. On the other hand, in our running example, where we want the results as soon as possible, the </a:t>
            </a:r>
            <a:r>
              <a:rPr lang="en-US" i="0" dirty="0" err="1"/>
              <a:t>layouting</a:t>
            </a:r>
            <a:r>
              <a:rPr lang="en-US" i="0" dirty="0"/>
              <a:t> algorithm delays the results. In this case, it may be important to find out starting at which number of requests the algorithm becomes faster (if the informed algorithms are faster than the uninformed algorithms anyway).</a:t>
            </a:r>
          </a:p>
          <a:p>
            <a:pPr marL="0" lvl="0" indent="0" algn="l" rtl="0">
              <a:spcBef>
                <a:spcPts val="0"/>
              </a:spcBef>
              <a:spcAft>
                <a:spcPts val="0"/>
              </a:spcAft>
              <a:buFontTx/>
              <a:buNone/>
            </a:pPr>
            <a:endParaRPr lang="en-US" i="0" dirty="0"/>
          </a:p>
          <a:p>
            <a:pPr marL="0" lvl="0" indent="0" algn="l" rtl="0">
              <a:spcBef>
                <a:spcPts val="0"/>
              </a:spcBef>
              <a:spcAft>
                <a:spcPts val="0"/>
              </a:spcAft>
              <a:buFontTx/>
              <a:buNone/>
            </a:pPr>
            <a:r>
              <a:rPr lang="en-US" i="0" dirty="0"/>
              <a:t>Since this is the final experiment that will likely be the foundation for your conclusions, this one should count. If you look into the experiment notebooks, you will note that we have run this algorithm with 10 times more samples than the previous experiments. This is to increase the statistical significance of the result. You will also note that we have used a different random seed than in earlier experiments. Always using the same random seed runs a risk of overfitting to this seed – just like always using the same training and test split does in Machine Learning. Especially the final experiment should make sure to use an unbiased set of problems/data to test on.</a:t>
            </a:r>
          </a:p>
          <a:p>
            <a:pPr marL="0" lvl="0" indent="0" algn="l" rtl="0">
              <a:spcBef>
                <a:spcPts val="0"/>
              </a:spcBef>
              <a:spcAft>
                <a:spcPts val="0"/>
              </a:spcAft>
              <a:buFontTx/>
              <a:buNone/>
            </a:pPr>
            <a:endParaRPr lang="en-US" i="0" dirty="0"/>
          </a:p>
          <a:p>
            <a:pPr marL="0" lvl="0" indent="0" algn="l" rtl="0">
              <a:spcBef>
                <a:spcPts val="0"/>
              </a:spcBef>
              <a:spcAft>
                <a:spcPts val="0"/>
              </a:spcAft>
              <a:buFontTx/>
              <a:buNone/>
            </a:pPr>
            <a:r>
              <a:rPr lang="en-US" i="0" dirty="0"/>
              <a:t>Once you have the results you are not yet finished. You should interpret them. This has two purposes:</a:t>
            </a:r>
          </a:p>
          <a:p>
            <a:pPr marL="171450" lvl="0" indent="-171450" algn="l" rtl="0">
              <a:spcBef>
                <a:spcPts val="0"/>
              </a:spcBef>
              <a:spcAft>
                <a:spcPts val="0"/>
              </a:spcAft>
              <a:buFontTx/>
              <a:buChar char="-"/>
            </a:pPr>
            <a:r>
              <a:rPr lang="en-US" i="0" dirty="0"/>
              <a:t>Checking the results for plausibility enables you to catch errors or identify validation experiments.</a:t>
            </a:r>
          </a:p>
          <a:p>
            <a:pPr marL="171450" lvl="0" indent="-171450" algn="l" rtl="0">
              <a:spcBef>
                <a:spcPts val="0"/>
              </a:spcBef>
              <a:spcAft>
                <a:spcPts val="0"/>
              </a:spcAft>
              <a:buFontTx/>
              <a:buChar char="-"/>
            </a:pPr>
            <a:r>
              <a:rPr lang="en-US" i="0" dirty="0"/>
              <a:t>Absolute numbers often aren’t what we want. Our example problem has used an (intentionally) bad quality criterium by just saying that the algorithm should run as quickly as possible but not given a benchmark. To a real detective, it would probably make a difference whether the algorithm runs for a minute, an hour or a year. Interpreting the numbers we have seen in our experiment can help understand the actual quality of our solution better.</a:t>
            </a:r>
          </a:p>
        </p:txBody>
      </p:sp>
    </p:spTree>
    <p:extLst>
      <p:ext uri="{BB962C8B-B14F-4D97-AF65-F5344CB8AC3E}">
        <p14:creationId xmlns:p14="http://schemas.microsoft.com/office/powerpoint/2010/main" val="1711076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574078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Looking back at this project, we can summarize a few points for the Planning and Optimization module.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modules are not about results. It is clear that sometimes you don’t find a suitable options. They focus more on the design decisions made in all aspects of the module. And by now it shouldn’t come of a surprise that </a:t>
            </a:r>
          </a:p>
        </p:txBody>
      </p:sp>
    </p:spTree>
    <p:extLst>
      <p:ext uri="{BB962C8B-B14F-4D97-AF65-F5344CB8AC3E}">
        <p14:creationId xmlns:p14="http://schemas.microsoft.com/office/powerpoint/2010/main" val="11195741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a16="http://schemas.microsoft.com/office/drawing/2014/main" id="{7FC13E27-AB38-ED0B-D1A5-8C3241386EE7}"/>
            </a:ext>
          </a:extLst>
        </p:cNvPr>
        <p:cNvGrpSpPr/>
        <p:nvPr/>
      </p:nvGrpSpPr>
      <p:grpSpPr>
        <a:xfrm>
          <a:off x="0" y="0"/>
          <a:ext cx="0" cy="0"/>
          <a:chOff x="0" y="0"/>
          <a:chExt cx="0" cy="0"/>
        </a:xfrm>
      </p:grpSpPr>
      <p:sp>
        <p:nvSpPr>
          <p:cNvPr id="93" name="Google Shape;93;g60fe2f7717_0_102:notes">
            <a:extLst>
              <a:ext uri="{FF2B5EF4-FFF2-40B4-BE49-F238E27FC236}">
                <a16:creationId xmlns:a16="http://schemas.microsoft.com/office/drawing/2014/main" id="{2B4C781F-A3AE-D67E-C938-436F02A8292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a:extLst>
              <a:ext uri="{FF2B5EF4-FFF2-40B4-BE49-F238E27FC236}">
                <a16:creationId xmlns:a16="http://schemas.microsoft.com/office/drawing/2014/main" id="{E9A007CA-9574-AE25-7D0B-6EC20ACEFFF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Summarizing, here is one way to approach a complex planning / optimization problem.</a:t>
            </a:r>
          </a:p>
        </p:txBody>
      </p:sp>
    </p:spTree>
    <p:extLst>
      <p:ext uri="{BB962C8B-B14F-4D97-AF65-F5344CB8AC3E}">
        <p14:creationId xmlns:p14="http://schemas.microsoft.com/office/powerpoint/2010/main" val="32520629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a16="http://schemas.microsoft.com/office/drawing/2014/main" id="{B32ECF5F-CBCB-2BC0-8C0A-10450F0BFFC2}"/>
            </a:ext>
          </a:extLst>
        </p:cNvPr>
        <p:cNvGrpSpPr/>
        <p:nvPr/>
      </p:nvGrpSpPr>
      <p:grpSpPr>
        <a:xfrm>
          <a:off x="0" y="0"/>
          <a:ext cx="0" cy="0"/>
          <a:chOff x="0" y="0"/>
          <a:chExt cx="0" cy="0"/>
        </a:xfrm>
      </p:grpSpPr>
      <p:sp>
        <p:nvSpPr>
          <p:cNvPr id="93" name="Google Shape;93;g60fe2f7717_0_102:notes">
            <a:extLst>
              <a:ext uri="{FF2B5EF4-FFF2-40B4-BE49-F238E27FC236}">
                <a16:creationId xmlns:a16="http://schemas.microsoft.com/office/drawing/2014/main" id="{EA49A5AF-3E0A-9425-AE8B-36A7AC23CD7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a:extLst>
              <a:ext uri="{FF2B5EF4-FFF2-40B4-BE49-F238E27FC236}">
                <a16:creationId xmlns:a16="http://schemas.microsoft.com/office/drawing/2014/main" id="{00B80D43-4CBE-7878-3705-310F9614003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2343199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95909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765736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Today we will discuss the four parts mentioned in the slide.</a:t>
            </a:r>
            <a:endParaRPr dirty="0"/>
          </a:p>
        </p:txBody>
      </p:sp>
    </p:spTree>
    <p:extLst>
      <p:ext uri="{BB962C8B-B14F-4D97-AF65-F5344CB8AC3E}">
        <p14:creationId xmlns:p14="http://schemas.microsoft.com/office/powerpoint/2010/main" val="19415842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854360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 quick reminder of what our running example is.</a:t>
            </a:r>
          </a:p>
        </p:txBody>
      </p:sp>
    </p:spTree>
    <p:extLst>
      <p:ext uri="{BB962C8B-B14F-4D97-AF65-F5344CB8AC3E}">
        <p14:creationId xmlns:p14="http://schemas.microsoft.com/office/powerpoint/2010/main" val="1396466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FontTx/>
              <a:buNone/>
            </a:pPr>
            <a:r>
              <a:rPr lang="en-US" dirty="0"/>
              <a:t>… And what it looked like as a formalized problem.</a:t>
            </a:r>
          </a:p>
        </p:txBody>
      </p:sp>
    </p:spTree>
    <p:extLst>
      <p:ext uri="{BB962C8B-B14F-4D97-AF65-F5344CB8AC3E}">
        <p14:creationId xmlns:p14="http://schemas.microsoft.com/office/powerpoint/2010/main" val="31627338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While we had initial results last time, we also found that a lot of the assumptions we made along the way could be challenged. This opened up a lot of additional avenues to pursue. Today we explore one of them: Graph Visualization.</a:t>
            </a:r>
            <a:endParaRPr dirty="0"/>
          </a:p>
        </p:txBody>
      </p:sp>
    </p:spTree>
    <p:extLst>
      <p:ext uri="{BB962C8B-B14F-4D97-AF65-F5344CB8AC3E}">
        <p14:creationId xmlns:p14="http://schemas.microsoft.com/office/powerpoint/2010/main" val="16758957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60fe2f771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60fe2f771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Graph layout algorithms assign coordinates to nodes in a graph in order to visualize them. They usually aim for a good visualization and minimize properties such as overlap of nodes or edges.</a:t>
            </a:r>
          </a:p>
          <a:p>
            <a:pPr marL="0" lvl="0" indent="0" algn="l" rtl="0">
              <a:spcBef>
                <a:spcPts val="0"/>
              </a:spcBef>
              <a:spcAft>
                <a:spcPts val="0"/>
              </a:spcAft>
              <a:buNone/>
            </a:pPr>
            <a:r>
              <a:rPr lang="en-US" dirty="0"/>
              <a:t>These coordinates could also be used by an informed algorithm, such as A*. But would they be useful?</a:t>
            </a:r>
          </a:p>
          <a:p>
            <a:pPr marL="0" lvl="0" indent="0" algn="l" rtl="0">
              <a:spcBef>
                <a:spcPts val="0"/>
              </a:spcBef>
              <a:spcAft>
                <a:spcPts val="0"/>
              </a:spcAft>
              <a:buNone/>
            </a:pPr>
            <a:r>
              <a:rPr lang="en-US" dirty="0"/>
              <a:t>Well… it depends. The slide above shows different visualizations made with different layout algorithms. Some of them seem more useful than others. </a:t>
            </a:r>
          </a:p>
          <a:p>
            <a:pPr marL="0" lvl="0" indent="0" algn="l" rtl="0">
              <a:spcBef>
                <a:spcPts val="0"/>
              </a:spcBef>
              <a:spcAft>
                <a:spcPts val="0"/>
              </a:spcAft>
              <a:buNone/>
            </a:pPr>
            <a:r>
              <a:rPr lang="en-US" dirty="0"/>
              <a:t>It seems like we will have to experiment more …</a:t>
            </a:r>
          </a:p>
        </p:txBody>
      </p:sp>
    </p:spTree>
    <p:extLst>
      <p:ext uri="{BB962C8B-B14F-4D97-AF65-F5344CB8AC3E}">
        <p14:creationId xmlns:p14="http://schemas.microsoft.com/office/powerpoint/2010/main" val="3563977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lvl="0"/>
            <a:r>
              <a:rPr lang="en" dirty="0"/>
              <a:t>Complex Planning and Optimization Problems</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de-DE" dirty="0"/>
              <a:t>Part 2: Experiment, Experiment, Experiment!</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a16="http://schemas.microsoft.com/office/drawing/2014/main" id="{6329CFF9-5C8D-DBA2-F315-06C62A98BB18}"/>
            </a:ext>
          </a:extLst>
        </p:cNvPr>
        <p:cNvGrpSpPr/>
        <p:nvPr/>
      </p:nvGrpSpPr>
      <p:grpSpPr>
        <a:xfrm>
          <a:off x="0" y="0"/>
          <a:ext cx="0" cy="0"/>
          <a:chOff x="0" y="0"/>
          <a:chExt cx="0" cy="0"/>
        </a:xfrm>
      </p:grpSpPr>
      <p:sp>
        <p:nvSpPr>
          <p:cNvPr id="16" name="Rectangle 15">
            <a:extLst>
              <a:ext uri="{FF2B5EF4-FFF2-40B4-BE49-F238E27FC236}">
                <a16:creationId xmlns:a16="http://schemas.microsoft.com/office/drawing/2014/main" id="{DE66C71B-8F44-2A4B-A1FE-1F9C613D3168}"/>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AB7A43D1-E914-0AEA-EEDF-307785173E5E}"/>
              </a:ext>
            </a:extLst>
          </p:cNvPr>
          <p:cNvGrpSpPr/>
          <p:nvPr/>
        </p:nvGrpSpPr>
        <p:grpSpPr>
          <a:xfrm>
            <a:off x="-605289" y="-13992"/>
            <a:ext cx="16950774" cy="5144048"/>
            <a:chOff x="-5346700" y="0"/>
            <a:chExt cx="16950774" cy="5144048"/>
          </a:xfrm>
        </p:grpSpPr>
        <p:sp>
          <p:nvSpPr>
            <p:cNvPr id="7" name="Rectangle 6">
              <a:extLst>
                <a:ext uri="{FF2B5EF4-FFF2-40B4-BE49-F238E27FC236}">
                  <a16:creationId xmlns:a16="http://schemas.microsoft.com/office/drawing/2014/main" id="{D6F44FF9-B425-B7BA-A373-0B710D161E7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5694C677-DA83-8E9D-C210-3CD5F07E2E15}"/>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5BB3BC41-00F3-09A5-7737-1834D548FF87}"/>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F174ACCE-6AB3-A4CF-FFC6-4CF34B927A65}"/>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70D30078-649F-0053-B178-03C9B1190656}"/>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chemeClr val="bg1"/>
                </a:solidFill>
                <a:latin typeface="Calibri" panose="020F0502020204030204" pitchFamily="34" charset="0"/>
                <a:cs typeface="Calibri" panose="020F0502020204030204" pitchFamily="34" charset="0"/>
              </a:rPr>
              <a:t>Which questions do we need to answer?</a:t>
            </a:r>
            <a:endParaRPr sz="3200" dirty="0">
              <a:solidFill>
                <a:schemeClr val="bg1"/>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02D165AA-3895-BE67-8D24-A2B6C8D2A6A0}"/>
              </a:ext>
            </a:extLst>
          </p:cNvPr>
          <p:cNvSpPr txBox="1">
            <a:spLocks noGrp="1"/>
          </p:cNvSpPr>
          <p:nvPr>
            <p:ph type="body" idx="1"/>
          </p:nvPr>
        </p:nvSpPr>
        <p:spPr>
          <a:xfrm>
            <a:off x="311700" y="1191491"/>
            <a:ext cx="7713525" cy="3647034"/>
          </a:xfrm>
          <a:prstGeom prst="rect">
            <a:avLst/>
          </a:prstGeom>
        </p:spPr>
        <p:txBody>
          <a:bodyPr spcFirstLastPara="1" wrap="square" lIns="91425" tIns="91425" rIns="91425" bIns="91425" anchor="t" anchorCtr="0">
            <a:noAutofit/>
          </a:bodyPr>
          <a:lstStyle/>
          <a:p>
            <a:pPr marL="114300" lvl="0" indent="0">
              <a:buNone/>
            </a:pPr>
            <a:r>
              <a:rPr lang="en-US" sz="2200" dirty="0">
                <a:solidFill>
                  <a:schemeClr val="bg1"/>
                </a:solidFill>
              </a:rPr>
              <a:t>Which layout algorithms are suitable for shortest path search?</a:t>
            </a:r>
          </a:p>
          <a:p>
            <a:pPr marL="114300" lvl="0" indent="0">
              <a:buNone/>
            </a:pPr>
            <a:endParaRPr lang="en-US" sz="2200" dirty="0">
              <a:solidFill>
                <a:schemeClr val="bg1"/>
              </a:solidFill>
            </a:endParaRPr>
          </a:p>
          <a:p>
            <a:pPr marL="114300" lvl="0" indent="0">
              <a:buNone/>
            </a:pPr>
            <a:r>
              <a:rPr lang="en-US" sz="2200" dirty="0">
                <a:solidFill>
                  <a:schemeClr val="bg1"/>
                </a:solidFill>
              </a:rPr>
              <a:t>Which layout algorithms can cope with a graph of this size?</a:t>
            </a:r>
          </a:p>
          <a:p>
            <a:pPr marL="114300" lvl="0" indent="0">
              <a:buNone/>
            </a:pPr>
            <a:endParaRPr lang="en-US" sz="2200" dirty="0">
              <a:solidFill>
                <a:schemeClr val="bg1"/>
              </a:solidFill>
            </a:endParaRPr>
          </a:p>
          <a:p>
            <a:pPr marL="114300" lvl="0" indent="0">
              <a:buNone/>
            </a:pPr>
            <a:r>
              <a:rPr lang="en-US" sz="2200" dirty="0">
                <a:solidFill>
                  <a:schemeClr val="bg1"/>
                </a:solidFill>
              </a:rPr>
              <a:t>Which layout algorithm / informed search algorithm combination works best?</a:t>
            </a:r>
          </a:p>
        </p:txBody>
      </p:sp>
    </p:spTree>
    <p:extLst>
      <p:ext uri="{BB962C8B-B14F-4D97-AF65-F5344CB8AC3E}">
        <p14:creationId xmlns:p14="http://schemas.microsoft.com/office/powerpoint/2010/main" val="896707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a16="http://schemas.microsoft.com/office/drawing/2014/main" id="{BDE746B7-EE07-2CD7-B13B-BC817F7027B4}"/>
            </a:ext>
          </a:extLst>
        </p:cNvPr>
        <p:cNvGrpSpPr/>
        <p:nvPr/>
      </p:nvGrpSpPr>
      <p:grpSpPr>
        <a:xfrm>
          <a:off x="0" y="0"/>
          <a:ext cx="0" cy="0"/>
          <a:chOff x="0" y="0"/>
          <a:chExt cx="0" cy="0"/>
        </a:xfrm>
      </p:grpSpPr>
      <p:sp>
        <p:nvSpPr>
          <p:cNvPr id="16" name="Rectangle 15">
            <a:extLst>
              <a:ext uri="{FF2B5EF4-FFF2-40B4-BE49-F238E27FC236}">
                <a16:creationId xmlns:a16="http://schemas.microsoft.com/office/drawing/2014/main" id="{6F9F3A52-016B-6F89-38AB-B5BF64115806}"/>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0BBC0AA4-0835-60A1-3588-47FBEE194D99}"/>
              </a:ext>
            </a:extLst>
          </p:cNvPr>
          <p:cNvGrpSpPr/>
          <p:nvPr/>
        </p:nvGrpSpPr>
        <p:grpSpPr>
          <a:xfrm>
            <a:off x="-605289" y="-13992"/>
            <a:ext cx="16950774" cy="5144048"/>
            <a:chOff x="-5346700" y="0"/>
            <a:chExt cx="16950774" cy="5144048"/>
          </a:xfrm>
        </p:grpSpPr>
        <p:sp>
          <p:nvSpPr>
            <p:cNvPr id="7" name="Rectangle 6">
              <a:extLst>
                <a:ext uri="{FF2B5EF4-FFF2-40B4-BE49-F238E27FC236}">
                  <a16:creationId xmlns:a16="http://schemas.microsoft.com/office/drawing/2014/main" id="{762CC4E4-FD52-A37D-0752-110A884E2DFA}"/>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87F153E8-896A-4A0C-DFB0-369B9470F2EA}"/>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8B18D4C-B061-3E37-8986-9BD821426292}"/>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CA5C0C9A-41CD-964E-B837-64B3F6A52477}"/>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22ED9630-B771-E841-F713-FD50FC4310FA}"/>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114300" lvl="0"/>
            <a:r>
              <a:rPr lang="en-US" sz="2400" dirty="0">
                <a:solidFill>
                  <a:schemeClr val="bg1"/>
                </a:solidFill>
              </a:rPr>
              <a:t>Which layout algorithms are suitable for shortest path search?</a:t>
            </a:r>
          </a:p>
        </p:txBody>
      </p:sp>
      <p:sp>
        <p:nvSpPr>
          <p:cNvPr id="4" name="Google Shape;97;p20">
            <a:extLst>
              <a:ext uri="{FF2B5EF4-FFF2-40B4-BE49-F238E27FC236}">
                <a16:creationId xmlns:a16="http://schemas.microsoft.com/office/drawing/2014/main" id="{B06E1E21-DE73-BE97-1764-479C73A49908}"/>
              </a:ext>
            </a:extLst>
          </p:cNvPr>
          <p:cNvSpPr txBox="1">
            <a:spLocks noGrp="1"/>
          </p:cNvSpPr>
          <p:nvPr>
            <p:ph type="body" idx="1"/>
          </p:nvPr>
        </p:nvSpPr>
        <p:spPr>
          <a:xfrm>
            <a:off x="311700" y="1462749"/>
            <a:ext cx="8832300" cy="3375775"/>
          </a:xfrm>
          <a:prstGeom prst="rect">
            <a:avLst/>
          </a:prstGeom>
        </p:spPr>
        <p:txBody>
          <a:bodyPr spcFirstLastPara="1" wrap="square" lIns="91425" tIns="91425" rIns="91425" bIns="91425" anchor="t" anchorCtr="0">
            <a:noAutofit/>
          </a:bodyPr>
          <a:lstStyle/>
          <a:p>
            <a:pPr marL="114300" lvl="0" indent="0">
              <a:buNone/>
            </a:pPr>
            <a:r>
              <a:rPr lang="en-US" sz="2200" dirty="0">
                <a:solidFill>
                  <a:schemeClr val="bg1"/>
                </a:solidFill>
              </a:rPr>
              <a:t>When does A* work best?</a:t>
            </a:r>
          </a:p>
          <a:p>
            <a:pPr>
              <a:buClr>
                <a:schemeClr val="bg1"/>
              </a:buClr>
            </a:pPr>
            <a:r>
              <a:rPr lang="en-US" sz="2000" dirty="0">
                <a:solidFill>
                  <a:schemeClr val="bg1"/>
                </a:solidFill>
              </a:rPr>
              <a:t>Assumption: distance-based heuristic</a:t>
            </a:r>
          </a:p>
          <a:p>
            <a:pPr>
              <a:buClr>
                <a:schemeClr val="bg1"/>
              </a:buClr>
            </a:pPr>
            <a:r>
              <a:rPr lang="en-US" sz="2000" dirty="0">
                <a:solidFill>
                  <a:schemeClr val="bg1"/>
                </a:solidFill>
              </a:rPr>
              <a:t>Distances should be proportional to path length</a:t>
            </a:r>
          </a:p>
          <a:p>
            <a:pPr marL="114300" indent="0">
              <a:buClr>
                <a:schemeClr val="bg1"/>
              </a:buClr>
              <a:buNone/>
            </a:pPr>
            <a:endParaRPr lang="en-US" sz="2000" dirty="0">
              <a:solidFill>
                <a:schemeClr val="bg1"/>
              </a:solidFill>
            </a:endParaRPr>
          </a:p>
          <a:p>
            <a:pPr marL="114300" indent="0">
              <a:buClr>
                <a:schemeClr val="bg1"/>
              </a:buClr>
              <a:buNone/>
            </a:pPr>
            <a:r>
              <a:rPr lang="en-US" sz="2200" dirty="0">
                <a:solidFill>
                  <a:schemeClr val="bg1"/>
                </a:solidFill>
              </a:rPr>
              <a:t>How do we evaluate this?</a:t>
            </a:r>
          </a:p>
          <a:p>
            <a:pPr marL="114300" indent="0">
              <a:buClr>
                <a:schemeClr val="bg1"/>
              </a:buClr>
              <a:buNone/>
            </a:pPr>
            <a:endParaRPr lang="en-US" sz="2000" dirty="0">
              <a:solidFill>
                <a:schemeClr val="bg1"/>
              </a:solidFill>
            </a:endParaRPr>
          </a:p>
          <a:p>
            <a:pPr marL="114300" indent="0">
              <a:buClr>
                <a:schemeClr val="bg1"/>
              </a:buClr>
              <a:buNone/>
            </a:pPr>
            <a:r>
              <a:rPr lang="en-US" sz="2200" dirty="0">
                <a:solidFill>
                  <a:schemeClr val="bg1"/>
                </a:solidFill>
              </a:rPr>
              <a:t>Experiment!</a:t>
            </a:r>
          </a:p>
          <a:p>
            <a:pPr>
              <a:buClr>
                <a:schemeClr val="bg1"/>
              </a:buClr>
            </a:pPr>
            <a:r>
              <a:rPr lang="en-US" sz="2000" dirty="0" err="1">
                <a:solidFill>
                  <a:schemeClr val="bg1"/>
                </a:solidFill>
              </a:rPr>
              <a:t>coordinate_annotation_experiment.ipynb</a:t>
            </a:r>
            <a:endParaRPr lang="en-US" sz="2000" dirty="0">
              <a:solidFill>
                <a:schemeClr val="bg1"/>
              </a:solidFill>
            </a:endParaRPr>
          </a:p>
        </p:txBody>
      </p:sp>
    </p:spTree>
    <p:extLst>
      <p:ext uri="{BB962C8B-B14F-4D97-AF65-F5344CB8AC3E}">
        <p14:creationId xmlns:p14="http://schemas.microsoft.com/office/powerpoint/2010/main" val="3256064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a16="http://schemas.microsoft.com/office/drawing/2014/main" id="{BF7961B0-4B3C-EBCA-981C-3F41F4A59444}"/>
            </a:ext>
          </a:extLst>
        </p:cNvPr>
        <p:cNvGrpSpPr/>
        <p:nvPr/>
      </p:nvGrpSpPr>
      <p:grpSpPr>
        <a:xfrm>
          <a:off x="0" y="0"/>
          <a:ext cx="0" cy="0"/>
          <a:chOff x="0" y="0"/>
          <a:chExt cx="0" cy="0"/>
        </a:xfrm>
      </p:grpSpPr>
      <p:sp>
        <p:nvSpPr>
          <p:cNvPr id="16" name="Rectangle 15">
            <a:extLst>
              <a:ext uri="{FF2B5EF4-FFF2-40B4-BE49-F238E27FC236}">
                <a16:creationId xmlns:a16="http://schemas.microsoft.com/office/drawing/2014/main" id="{E82C46C1-B440-67D9-DD03-AFA2EBDDF92D}"/>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84DB461B-93A2-D5D6-F21A-979F1D22D1D3}"/>
              </a:ext>
            </a:extLst>
          </p:cNvPr>
          <p:cNvGrpSpPr/>
          <p:nvPr/>
        </p:nvGrpSpPr>
        <p:grpSpPr>
          <a:xfrm>
            <a:off x="-605289" y="-13992"/>
            <a:ext cx="16950774" cy="5144048"/>
            <a:chOff x="-5346700" y="0"/>
            <a:chExt cx="16950774" cy="5144048"/>
          </a:xfrm>
        </p:grpSpPr>
        <p:sp>
          <p:nvSpPr>
            <p:cNvPr id="7" name="Rectangle 6">
              <a:extLst>
                <a:ext uri="{FF2B5EF4-FFF2-40B4-BE49-F238E27FC236}">
                  <a16:creationId xmlns:a16="http://schemas.microsoft.com/office/drawing/2014/main" id="{E52FFA5B-79FC-0FC1-CD7F-E63BF2685755}"/>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6EC78891-93FC-156B-C1AB-54311FB224E5}"/>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FE956B6C-84C2-A00C-9671-3DE2763E6085}"/>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C9720281-3D4E-FE08-C444-622E465F019C}"/>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47AD3398-2B40-3E47-C911-268A60B26911}"/>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114300" lvl="0"/>
            <a:r>
              <a:rPr lang="en-US" sz="2400" dirty="0">
                <a:solidFill>
                  <a:schemeClr val="bg1"/>
                </a:solidFill>
              </a:rPr>
              <a:t>Which layout algorithms can cope with a graph of this </a:t>
            </a:r>
            <a:br>
              <a:rPr lang="en-US" sz="2400" dirty="0">
                <a:solidFill>
                  <a:schemeClr val="bg1"/>
                </a:solidFill>
              </a:rPr>
            </a:br>
            <a:r>
              <a:rPr lang="en-US" sz="2400" dirty="0">
                <a:solidFill>
                  <a:schemeClr val="bg1"/>
                </a:solidFill>
              </a:rPr>
              <a:t>size?</a:t>
            </a:r>
          </a:p>
        </p:txBody>
      </p:sp>
      <p:sp>
        <p:nvSpPr>
          <p:cNvPr id="4" name="Google Shape;97;p20">
            <a:extLst>
              <a:ext uri="{FF2B5EF4-FFF2-40B4-BE49-F238E27FC236}">
                <a16:creationId xmlns:a16="http://schemas.microsoft.com/office/drawing/2014/main" id="{EF671372-4282-5CFE-82B0-FDF23A564090}"/>
              </a:ext>
            </a:extLst>
          </p:cNvPr>
          <p:cNvSpPr txBox="1">
            <a:spLocks noGrp="1"/>
          </p:cNvSpPr>
          <p:nvPr>
            <p:ph type="body" idx="1"/>
          </p:nvPr>
        </p:nvSpPr>
        <p:spPr>
          <a:xfrm>
            <a:off x="311700" y="1462749"/>
            <a:ext cx="8832300" cy="3375775"/>
          </a:xfrm>
          <a:prstGeom prst="rect">
            <a:avLst/>
          </a:prstGeom>
        </p:spPr>
        <p:txBody>
          <a:bodyPr spcFirstLastPara="1" wrap="square" lIns="91425" tIns="91425" rIns="91425" bIns="91425" anchor="t" anchorCtr="0">
            <a:noAutofit/>
          </a:bodyPr>
          <a:lstStyle/>
          <a:p>
            <a:pPr marL="114300" lvl="0" indent="0">
              <a:buNone/>
            </a:pPr>
            <a:r>
              <a:rPr lang="en-US" sz="2200" dirty="0">
                <a:solidFill>
                  <a:schemeClr val="bg1"/>
                </a:solidFill>
              </a:rPr>
              <a:t>Issues with big graphs</a:t>
            </a:r>
          </a:p>
          <a:p>
            <a:pPr lvl="0">
              <a:buClr>
                <a:schemeClr val="bg1"/>
              </a:buClr>
              <a:buFont typeface="Arial" panose="020B0604020202020204" pitchFamily="34" charset="0"/>
              <a:buChar char="•"/>
            </a:pPr>
            <a:r>
              <a:rPr lang="en-US" sz="2000" dirty="0">
                <a:solidFill>
                  <a:schemeClr val="bg1"/>
                </a:solidFill>
              </a:rPr>
              <a:t>Impact of exponential complexity</a:t>
            </a:r>
          </a:p>
          <a:p>
            <a:pPr lvl="0">
              <a:buClr>
                <a:schemeClr val="bg1"/>
              </a:buClr>
              <a:buFont typeface="Arial" panose="020B0604020202020204" pitchFamily="34" charset="0"/>
              <a:buChar char="•"/>
            </a:pPr>
            <a:r>
              <a:rPr lang="en-US" sz="2000" dirty="0">
                <a:solidFill>
                  <a:schemeClr val="bg1"/>
                </a:solidFill>
              </a:rPr>
              <a:t>Memory issues</a:t>
            </a:r>
          </a:p>
          <a:p>
            <a:pPr marL="114300" lvl="0" indent="0">
              <a:buClr>
                <a:schemeClr val="bg1"/>
              </a:buClr>
              <a:buNone/>
            </a:pPr>
            <a:endParaRPr lang="en-US" sz="1000" dirty="0">
              <a:solidFill>
                <a:schemeClr val="bg1"/>
              </a:solidFill>
            </a:endParaRPr>
          </a:p>
          <a:p>
            <a:pPr marL="114300" lvl="0" indent="0">
              <a:buClr>
                <a:schemeClr val="bg1"/>
              </a:buClr>
              <a:buNone/>
            </a:pPr>
            <a:r>
              <a:rPr lang="en-US" sz="2200" dirty="0">
                <a:solidFill>
                  <a:schemeClr val="bg1"/>
                </a:solidFill>
              </a:rPr>
              <a:t>Experiment!</a:t>
            </a:r>
          </a:p>
          <a:p>
            <a:pPr lvl="0">
              <a:buClr>
                <a:schemeClr val="bg1"/>
              </a:buClr>
              <a:buFont typeface="Arial" panose="020B0604020202020204" pitchFamily="34" charset="0"/>
              <a:buChar char="•"/>
            </a:pPr>
            <a:r>
              <a:rPr lang="en-US" sz="2000" dirty="0">
                <a:solidFill>
                  <a:schemeClr val="bg1"/>
                </a:solidFill>
              </a:rPr>
              <a:t>generate_coordinates.py</a:t>
            </a:r>
          </a:p>
          <a:p>
            <a:pPr>
              <a:buClr>
                <a:schemeClr val="bg1"/>
              </a:buClr>
              <a:buFont typeface="Arial" panose="020B0604020202020204" pitchFamily="34" charset="0"/>
              <a:buChar char="•"/>
            </a:pPr>
            <a:r>
              <a:rPr lang="en-US" sz="2000" dirty="0">
                <a:solidFill>
                  <a:schemeClr val="bg1"/>
                </a:solidFill>
              </a:rPr>
              <a:t>Run all algorithms 5 times</a:t>
            </a:r>
          </a:p>
          <a:p>
            <a:pPr>
              <a:buClr>
                <a:schemeClr val="bg1"/>
              </a:buClr>
              <a:buFont typeface="Arial" panose="020B0604020202020204" pitchFamily="34" charset="0"/>
              <a:buChar char="•"/>
            </a:pPr>
            <a:r>
              <a:rPr lang="en-US" sz="2000" dirty="0">
                <a:solidFill>
                  <a:schemeClr val="bg1"/>
                </a:solidFill>
              </a:rPr>
              <a:t>Store results for further processing</a:t>
            </a:r>
          </a:p>
          <a:p>
            <a:pPr>
              <a:buClr>
                <a:schemeClr val="bg1"/>
              </a:buClr>
              <a:buFont typeface="Arial" panose="020B0604020202020204" pitchFamily="34" charset="0"/>
              <a:buChar char="•"/>
            </a:pPr>
            <a:r>
              <a:rPr lang="en-US" sz="2000" dirty="0">
                <a:solidFill>
                  <a:schemeClr val="bg1"/>
                </a:solidFill>
              </a:rPr>
              <a:t>Manual exclusion in case …</a:t>
            </a:r>
          </a:p>
          <a:p>
            <a:pPr lvl="1">
              <a:spcBef>
                <a:spcPts val="0"/>
              </a:spcBef>
              <a:buClr>
                <a:schemeClr val="bg1"/>
              </a:buClr>
              <a:buFont typeface="Arial" panose="020B0604020202020204" pitchFamily="34" charset="0"/>
              <a:buChar char="•"/>
            </a:pPr>
            <a:r>
              <a:rPr lang="en-US" sz="1200" dirty="0">
                <a:solidFill>
                  <a:schemeClr val="bg1"/>
                </a:solidFill>
              </a:rPr>
              <a:t>Out of Memory</a:t>
            </a:r>
          </a:p>
          <a:p>
            <a:pPr lvl="1">
              <a:spcBef>
                <a:spcPts val="0"/>
              </a:spcBef>
              <a:buClr>
                <a:schemeClr val="bg1"/>
              </a:buClr>
              <a:buFont typeface="Arial" panose="020B0604020202020204" pitchFamily="34" charset="0"/>
              <a:buChar char="•"/>
            </a:pPr>
            <a:r>
              <a:rPr lang="en-US" sz="1200" dirty="0">
                <a:solidFill>
                  <a:schemeClr val="bg1"/>
                </a:solidFill>
              </a:rPr>
              <a:t>&gt; 1h runtime</a:t>
            </a:r>
          </a:p>
          <a:p>
            <a:pPr lvl="0">
              <a:buClr>
                <a:schemeClr val="bg1"/>
              </a:buClr>
              <a:buFontTx/>
              <a:buChar char="-"/>
            </a:pPr>
            <a:endParaRPr lang="en-US" sz="2000" dirty="0">
              <a:solidFill>
                <a:schemeClr val="bg1"/>
              </a:solidFill>
            </a:endParaRPr>
          </a:p>
          <a:p>
            <a:pPr marL="114300" lvl="0" indent="0">
              <a:buClr>
                <a:schemeClr val="bg1"/>
              </a:buClr>
              <a:buNone/>
            </a:pPr>
            <a:endParaRPr lang="en-US" sz="2000" dirty="0">
              <a:solidFill>
                <a:schemeClr val="bg1"/>
              </a:solidFill>
            </a:endParaRPr>
          </a:p>
          <a:p>
            <a:pPr lvl="0">
              <a:buFontTx/>
              <a:buChar char="-"/>
            </a:pPr>
            <a:endParaRPr lang="en-US" i="1" dirty="0"/>
          </a:p>
          <a:p>
            <a:pPr lvl="0">
              <a:buFontTx/>
              <a:buChar char="-"/>
            </a:pPr>
            <a:endParaRPr lang="en-US" sz="2000" dirty="0">
              <a:solidFill>
                <a:schemeClr val="bg1"/>
              </a:solidFill>
            </a:endParaRPr>
          </a:p>
        </p:txBody>
      </p:sp>
      <p:graphicFrame>
        <p:nvGraphicFramePr>
          <p:cNvPr id="5" name="Table 4">
            <a:extLst>
              <a:ext uri="{FF2B5EF4-FFF2-40B4-BE49-F238E27FC236}">
                <a16:creationId xmlns:a16="http://schemas.microsoft.com/office/drawing/2014/main" id="{7E214C88-11C7-5AC9-61A7-2F024674EB44}"/>
              </a:ext>
            </a:extLst>
          </p:cNvPr>
          <p:cNvGraphicFramePr>
            <a:graphicFrameLocks noGrp="1"/>
          </p:cNvGraphicFramePr>
          <p:nvPr>
            <p:extLst>
              <p:ext uri="{D42A27DB-BD31-4B8C-83A1-F6EECF244321}">
                <p14:modId xmlns:p14="http://schemas.microsoft.com/office/powerpoint/2010/main" val="3962073852"/>
              </p:ext>
            </p:extLst>
          </p:nvPr>
        </p:nvGraphicFramePr>
        <p:xfrm>
          <a:off x="6119857" y="2279896"/>
          <a:ext cx="2336246" cy="2746838"/>
        </p:xfrm>
        <a:graphic>
          <a:graphicData uri="http://schemas.openxmlformats.org/drawingml/2006/table">
            <a:tbl>
              <a:tblPr firstRow="1" bandRow="1">
                <a:tableStyleId>{842234AE-99F9-4D7F-B481-95345871E2B3}</a:tableStyleId>
              </a:tblPr>
              <a:tblGrid>
                <a:gridCol w="1119842">
                  <a:extLst>
                    <a:ext uri="{9D8B030D-6E8A-4147-A177-3AD203B41FA5}">
                      <a16:colId xmlns:a16="http://schemas.microsoft.com/office/drawing/2014/main" val="3844415117"/>
                    </a:ext>
                  </a:extLst>
                </a:gridCol>
                <a:gridCol w="604008">
                  <a:extLst>
                    <a:ext uri="{9D8B030D-6E8A-4147-A177-3AD203B41FA5}">
                      <a16:colId xmlns:a16="http://schemas.microsoft.com/office/drawing/2014/main" val="2202846817"/>
                    </a:ext>
                  </a:extLst>
                </a:gridCol>
                <a:gridCol w="612396">
                  <a:extLst>
                    <a:ext uri="{9D8B030D-6E8A-4147-A177-3AD203B41FA5}">
                      <a16:colId xmlns:a16="http://schemas.microsoft.com/office/drawing/2014/main" val="3903623985"/>
                    </a:ext>
                  </a:extLst>
                </a:gridCol>
              </a:tblGrid>
              <a:tr h="274684">
                <a:tc>
                  <a:txBody>
                    <a:bodyPr/>
                    <a:lstStyle/>
                    <a:p>
                      <a:r>
                        <a:rPr lang="de-DE" sz="1200" b="1" dirty="0" err="1">
                          <a:solidFill>
                            <a:schemeClr val="bg1"/>
                          </a:solidFill>
                        </a:rPr>
                        <a:t>Algorithm</a:t>
                      </a:r>
                      <a:endParaRPr lang="en-US" sz="12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de-DE" sz="1200" b="1" dirty="0">
                          <a:solidFill>
                            <a:schemeClr val="bg1"/>
                          </a:solidFill>
                        </a:rPr>
                        <a:t>&gt;1 h</a:t>
                      </a:r>
                      <a:endParaRPr lang="en-US" sz="12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de-DE" sz="1200" b="1" dirty="0">
                          <a:solidFill>
                            <a:schemeClr val="bg1"/>
                          </a:solidFill>
                        </a:rPr>
                        <a:t>OOM</a:t>
                      </a:r>
                      <a:endParaRPr lang="en-US" sz="12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638797848"/>
                  </a:ext>
                </a:extLst>
              </a:tr>
              <a:tr h="274684">
                <a:tc>
                  <a:txBody>
                    <a:bodyPr/>
                    <a:lstStyle/>
                    <a:p>
                      <a:r>
                        <a:rPr lang="de-DE" sz="1200" b="1" dirty="0" err="1">
                          <a:solidFill>
                            <a:schemeClr val="bg1"/>
                          </a:solidFill>
                        </a:rPr>
                        <a:t>auto</a:t>
                      </a:r>
                      <a:endParaRPr lang="en-US" sz="1200"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de-DE" sz="1200" dirty="0" err="1">
                          <a:solidFill>
                            <a:schemeClr val="bg1"/>
                          </a:solidFill>
                        </a:rPr>
                        <a:t>No</a:t>
                      </a:r>
                      <a:endParaRPr lang="en-US" sz="12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de-DE" sz="1200" dirty="0" err="1">
                          <a:solidFill>
                            <a:schemeClr val="bg1"/>
                          </a:solidFill>
                        </a:rPr>
                        <a:t>No</a:t>
                      </a:r>
                      <a:endParaRPr lang="en-US" sz="1200"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88603845"/>
                  </a:ext>
                </a:extLst>
              </a:tr>
              <a:tr h="457806">
                <a:tc>
                  <a:txBody>
                    <a:bodyPr/>
                    <a:lstStyle/>
                    <a:p>
                      <a:r>
                        <a:rPr lang="de-DE" sz="1200" b="1" strike="noStrike" dirty="0" err="1">
                          <a:solidFill>
                            <a:schemeClr val="bg1">
                              <a:lumMod val="85000"/>
                            </a:schemeClr>
                          </a:solidFill>
                        </a:rPr>
                        <a:t>davidson</a:t>
                      </a:r>
                      <a:br>
                        <a:rPr lang="de-DE" sz="1200" b="1" strike="noStrike" dirty="0">
                          <a:solidFill>
                            <a:schemeClr val="bg1">
                              <a:lumMod val="85000"/>
                            </a:schemeClr>
                          </a:solidFill>
                        </a:rPr>
                      </a:br>
                      <a:r>
                        <a:rPr lang="de-DE" sz="1200" b="1" strike="noStrike" dirty="0" err="1">
                          <a:solidFill>
                            <a:schemeClr val="bg1">
                              <a:lumMod val="85000"/>
                            </a:schemeClr>
                          </a:solidFill>
                        </a:rPr>
                        <a:t>harel</a:t>
                      </a:r>
                      <a:r>
                        <a:rPr lang="de-DE" sz="1200" b="1" strike="noStrike" dirty="0">
                          <a:solidFill>
                            <a:schemeClr val="bg1">
                              <a:lumMod val="85000"/>
                            </a:schemeClr>
                          </a:solidFill>
                        </a:rPr>
                        <a:t> </a:t>
                      </a:r>
                      <a:endParaRPr lang="en-US" sz="1200" b="1" strike="noStrike" dirty="0">
                        <a:solidFill>
                          <a:schemeClr val="bg1">
                            <a:lumMod val="85000"/>
                          </a:schemeClr>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de-DE" sz="1200" strike="noStrike" dirty="0">
                          <a:solidFill>
                            <a:schemeClr val="bg1">
                              <a:lumMod val="85000"/>
                            </a:schemeClr>
                          </a:solidFill>
                        </a:rPr>
                        <a:t>Yes</a:t>
                      </a:r>
                      <a:endParaRPr lang="en-US" sz="1200" strike="noStrike" dirty="0">
                        <a:solidFill>
                          <a:schemeClr val="bg1">
                            <a:lumMod val="85000"/>
                          </a:schemeClr>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de-DE" sz="1200" strike="noStrike" dirty="0" err="1">
                          <a:solidFill>
                            <a:schemeClr val="bg1">
                              <a:lumMod val="85000"/>
                            </a:schemeClr>
                          </a:solidFill>
                        </a:rPr>
                        <a:t>No</a:t>
                      </a:r>
                      <a:endParaRPr lang="en-US" sz="1200" strike="noStrike" dirty="0">
                        <a:solidFill>
                          <a:schemeClr val="bg1">
                            <a:lumMod val="85000"/>
                          </a:schemeClr>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282522627"/>
                  </a:ext>
                </a:extLst>
              </a:tr>
              <a:tr h="274684">
                <a:tc>
                  <a:txBody>
                    <a:bodyPr/>
                    <a:lstStyle/>
                    <a:p>
                      <a:r>
                        <a:rPr lang="en-US" sz="1200" b="1" strike="noStrike" dirty="0" err="1">
                          <a:solidFill>
                            <a:schemeClr val="bg1"/>
                          </a:solidFill>
                        </a:rPr>
                        <a:t>drl</a:t>
                      </a:r>
                      <a:endParaRPr lang="en-US" sz="1200" b="1" strike="noStrike"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200" strike="noStrike" dirty="0">
                          <a:solidFill>
                            <a:schemeClr val="bg1"/>
                          </a:solidFill>
                        </a:rPr>
                        <a:t>No</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200" strike="noStrike" dirty="0">
                          <a:solidFill>
                            <a:schemeClr val="bg1"/>
                          </a:solidFill>
                        </a:rPr>
                        <a:t>No</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583026496"/>
                  </a:ext>
                </a:extLst>
              </a:tr>
              <a:tr h="457806">
                <a:tc>
                  <a:txBody>
                    <a:bodyPr/>
                    <a:lstStyle/>
                    <a:p>
                      <a:r>
                        <a:rPr lang="en-US" sz="1200" b="1" strike="noStrike" dirty="0" err="1">
                          <a:solidFill>
                            <a:schemeClr val="bg1"/>
                          </a:solidFill>
                        </a:rPr>
                        <a:t>fruchtermanreingold</a:t>
                      </a:r>
                      <a:endParaRPr lang="en-US" sz="1200" b="1" strike="noStrike"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200" strike="noStrike" dirty="0">
                          <a:solidFill>
                            <a:schemeClr val="bg1"/>
                          </a:solidFill>
                        </a:rPr>
                        <a:t>No</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200" strike="noStrike" dirty="0">
                          <a:solidFill>
                            <a:schemeClr val="bg1"/>
                          </a:solidFill>
                        </a:rPr>
                        <a:t>No</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55526663"/>
                  </a:ext>
                </a:extLst>
              </a:tr>
              <a:tr h="274684">
                <a:tc>
                  <a:txBody>
                    <a:bodyPr/>
                    <a:lstStyle/>
                    <a:p>
                      <a:r>
                        <a:rPr lang="en-US" sz="1200" b="1" strike="noStrike" dirty="0" err="1">
                          <a:solidFill>
                            <a:schemeClr val="bg1">
                              <a:lumMod val="85000"/>
                            </a:schemeClr>
                          </a:solidFill>
                        </a:rPr>
                        <a:t>graphopt</a:t>
                      </a:r>
                      <a:endParaRPr lang="en-US" sz="1200" b="1" strike="noStrike" dirty="0">
                        <a:solidFill>
                          <a:schemeClr val="bg1">
                            <a:lumMod val="85000"/>
                          </a:schemeClr>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200" strike="noStrike" dirty="0">
                          <a:solidFill>
                            <a:schemeClr val="bg1">
                              <a:lumMod val="85000"/>
                            </a:schemeClr>
                          </a:solidFill>
                        </a:rPr>
                        <a:t>Yes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200" strike="noStrike" dirty="0">
                          <a:solidFill>
                            <a:schemeClr val="bg1">
                              <a:lumMod val="85000"/>
                            </a:schemeClr>
                          </a:solidFill>
                        </a:rPr>
                        <a:t>No</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284673522"/>
                  </a:ext>
                </a:extLst>
              </a:tr>
              <a:tr h="457806">
                <a:tc>
                  <a:txBody>
                    <a:bodyPr/>
                    <a:lstStyle/>
                    <a:p>
                      <a:r>
                        <a:rPr lang="en-US" sz="1200" b="1" strike="noStrike" dirty="0" err="1">
                          <a:solidFill>
                            <a:schemeClr val="bg1">
                              <a:lumMod val="85000"/>
                            </a:schemeClr>
                          </a:solidFill>
                        </a:rPr>
                        <a:t>kamada</a:t>
                      </a:r>
                      <a:br>
                        <a:rPr lang="en-US" sz="1200" b="1" strike="noStrike" dirty="0">
                          <a:solidFill>
                            <a:schemeClr val="bg1">
                              <a:lumMod val="85000"/>
                            </a:schemeClr>
                          </a:solidFill>
                        </a:rPr>
                      </a:br>
                      <a:r>
                        <a:rPr lang="en-US" sz="1200" b="1" strike="noStrike" dirty="0" err="1">
                          <a:solidFill>
                            <a:schemeClr val="bg1">
                              <a:lumMod val="85000"/>
                            </a:schemeClr>
                          </a:solidFill>
                        </a:rPr>
                        <a:t>kawai</a:t>
                      </a:r>
                      <a:endParaRPr lang="en-US" sz="1200" b="1" strike="noStrike" dirty="0">
                        <a:solidFill>
                          <a:schemeClr val="bg1">
                            <a:lumMod val="85000"/>
                          </a:schemeClr>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200" strike="noStrike" dirty="0">
                          <a:solidFill>
                            <a:schemeClr val="bg1">
                              <a:lumMod val="85000"/>
                            </a:schemeClr>
                          </a:solidFill>
                        </a:rPr>
                        <a:t>No</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200" strike="noStrike" dirty="0">
                          <a:solidFill>
                            <a:schemeClr val="bg1">
                              <a:lumMod val="85000"/>
                            </a:schemeClr>
                          </a:solidFill>
                        </a:rPr>
                        <a:t>Yes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30370362"/>
                  </a:ext>
                </a:extLst>
              </a:tr>
              <a:tr h="274684">
                <a:tc>
                  <a:txBody>
                    <a:bodyPr/>
                    <a:lstStyle/>
                    <a:p>
                      <a:r>
                        <a:rPr lang="en-US" sz="1200" b="1" strike="noStrike" dirty="0" err="1">
                          <a:solidFill>
                            <a:schemeClr val="bg1">
                              <a:lumMod val="85000"/>
                            </a:schemeClr>
                          </a:solidFill>
                        </a:rPr>
                        <a:t>mds</a:t>
                      </a:r>
                      <a:endParaRPr lang="en-US" sz="1200" b="1" strike="noStrike" dirty="0">
                        <a:solidFill>
                          <a:schemeClr val="bg1">
                            <a:lumMod val="85000"/>
                          </a:schemeClr>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200" strike="noStrike" dirty="0">
                          <a:solidFill>
                            <a:schemeClr val="bg1">
                              <a:lumMod val="85000"/>
                            </a:schemeClr>
                          </a:solidFill>
                        </a:rPr>
                        <a:t>No</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200" strike="noStrike" dirty="0">
                          <a:solidFill>
                            <a:schemeClr val="bg1">
                              <a:lumMod val="85000"/>
                            </a:schemeClr>
                          </a:solidFill>
                        </a:rPr>
                        <a:t>Yes</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205777676"/>
                  </a:ext>
                </a:extLst>
              </a:tr>
            </a:tbl>
          </a:graphicData>
        </a:graphic>
      </p:graphicFrame>
    </p:spTree>
    <p:extLst>
      <p:ext uri="{BB962C8B-B14F-4D97-AF65-F5344CB8AC3E}">
        <p14:creationId xmlns:p14="http://schemas.microsoft.com/office/powerpoint/2010/main" val="1384134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a16="http://schemas.microsoft.com/office/drawing/2014/main" id="{86D24316-5E7D-6D8A-B5BD-DCEB6C4953DE}"/>
            </a:ext>
          </a:extLst>
        </p:cNvPr>
        <p:cNvGrpSpPr/>
        <p:nvPr/>
      </p:nvGrpSpPr>
      <p:grpSpPr>
        <a:xfrm>
          <a:off x="0" y="0"/>
          <a:ext cx="0" cy="0"/>
          <a:chOff x="0" y="0"/>
          <a:chExt cx="0" cy="0"/>
        </a:xfrm>
      </p:grpSpPr>
      <p:sp>
        <p:nvSpPr>
          <p:cNvPr id="16" name="Rectangle 15">
            <a:extLst>
              <a:ext uri="{FF2B5EF4-FFF2-40B4-BE49-F238E27FC236}">
                <a16:creationId xmlns:a16="http://schemas.microsoft.com/office/drawing/2014/main" id="{53AE88FF-F8B0-CB1C-D42B-70844721B795}"/>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85D93CB6-08EE-BF90-3C47-C52AD770E76E}"/>
              </a:ext>
            </a:extLst>
          </p:cNvPr>
          <p:cNvGrpSpPr/>
          <p:nvPr/>
        </p:nvGrpSpPr>
        <p:grpSpPr>
          <a:xfrm>
            <a:off x="-605289" y="-13992"/>
            <a:ext cx="16950774" cy="5144048"/>
            <a:chOff x="-5346700" y="0"/>
            <a:chExt cx="16950774" cy="5144048"/>
          </a:xfrm>
        </p:grpSpPr>
        <p:sp>
          <p:nvSpPr>
            <p:cNvPr id="7" name="Rectangle 6">
              <a:extLst>
                <a:ext uri="{FF2B5EF4-FFF2-40B4-BE49-F238E27FC236}">
                  <a16:creationId xmlns:a16="http://schemas.microsoft.com/office/drawing/2014/main" id="{7A795EA6-9BC1-E405-26D2-5A4E61B0AF94}"/>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F9E7D45F-C47B-2A48-FF6F-2F0001D6E61C}"/>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EE5C671F-976A-881A-EA3C-88CC4942F48A}"/>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01CBD274-5616-C650-44AD-5CC026A29DB4}"/>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2BE254F6-8A55-621C-7F52-9580466287C5}"/>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114300"/>
            <a:r>
              <a:rPr lang="en-US" sz="2400" dirty="0">
                <a:solidFill>
                  <a:schemeClr val="bg1"/>
                </a:solidFill>
              </a:rPr>
              <a:t>Which layout algorithm / informed search algorithm combination works best?</a:t>
            </a:r>
            <a:br>
              <a:rPr lang="en-US" sz="2400" dirty="0">
                <a:solidFill>
                  <a:schemeClr val="bg1"/>
                </a:solidFill>
              </a:rPr>
            </a:br>
            <a:br>
              <a:rPr lang="en-US" sz="2400" dirty="0">
                <a:solidFill>
                  <a:schemeClr val="bg1"/>
                </a:solidFill>
              </a:rPr>
            </a:br>
            <a:endParaRPr lang="en-US" sz="2400" dirty="0">
              <a:solidFill>
                <a:schemeClr val="bg1"/>
              </a:solidFill>
            </a:endParaRPr>
          </a:p>
        </p:txBody>
      </p:sp>
      <p:sp>
        <p:nvSpPr>
          <p:cNvPr id="4" name="Google Shape;97;p20">
            <a:extLst>
              <a:ext uri="{FF2B5EF4-FFF2-40B4-BE49-F238E27FC236}">
                <a16:creationId xmlns:a16="http://schemas.microsoft.com/office/drawing/2014/main" id="{77DED40D-6020-A3A0-4D47-3FAA8C0C8470}"/>
              </a:ext>
            </a:extLst>
          </p:cNvPr>
          <p:cNvSpPr txBox="1">
            <a:spLocks noGrp="1"/>
          </p:cNvSpPr>
          <p:nvPr>
            <p:ph type="body" idx="1"/>
          </p:nvPr>
        </p:nvSpPr>
        <p:spPr>
          <a:xfrm>
            <a:off x="311700" y="1462749"/>
            <a:ext cx="8832300" cy="3375775"/>
          </a:xfrm>
          <a:prstGeom prst="rect">
            <a:avLst/>
          </a:prstGeom>
        </p:spPr>
        <p:txBody>
          <a:bodyPr spcFirstLastPara="1" wrap="square" lIns="91425" tIns="91425" rIns="91425" bIns="91425" anchor="t" anchorCtr="0">
            <a:noAutofit/>
          </a:bodyPr>
          <a:lstStyle/>
          <a:p>
            <a:pPr marL="114300" lvl="0" indent="0">
              <a:buNone/>
            </a:pPr>
            <a:endParaRPr lang="en-US" sz="2200" dirty="0">
              <a:solidFill>
                <a:schemeClr val="bg1"/>
              </a:solidFill>
            </a:endParaRPr>
          </a:p>
          <a:p>
            <a:pPr marL="114300" lvl="0" indent="0">
              <a:buNone/>
            </a:pPr>
            <a:endParaRPr lang="en-US" sz="2200" dirty="0">
              <a:solidFill>
                <a:schemeClr val="bg1"/>
              </a:solidFill>
            </a:endParaRPr>
          </a:p>
          <a:p>
            <a:pPr marL="114300" lvl="0" indent="0">
              <a:buNone/>
            </a:pPr>
            <a:r>
              <a:rPr lang="en-US" sz="2200" dirty="0">
                <a:solidFill>
                  <a:schemeClr val="bg1"/>
                </a:solidFill>
              </a:rPr>
              <a:t>Experiment!</a:t>
            </a:r>
          </a:p>
          <a:p>
            <a:pPr marL="114300" lvl="0" indent="0">
              <a:buNone/>
            </a:pPr>
            <a:r>
              <a:rPr lang="en-US" sz="2200" dirty="0">
                <a:solidFill>
                  <a:schemeClr val="bg1"/>
                </a:solidFill>
              </a:rPr>
              <a:t>→ </a:t>
            </a:r>
            <a:r>
              <a:rPr lang="en-US" sz="2200" dirty="0" err="1">
                <a:solidFill>
                  <a:schemeClr val="bg1"/>
                </a:solidFill>
              </a:rPr>
              <a:t>informed_algorithm_experiment.ipynb</a:t>
            </a:r>
            <a:endParaRPr lang="en-US" sz="2000" dirty="0">
              <a:solidFill>
                <a:schemeClr val="bg1"/>
              </a:solidFill>
            </a:endParaRPr>
          </a:p>
        </p:txBody>
      </p:sp>
    </p:spTree>
    <p:extLst>
      <p:ext uri="{BB962C8B-B14F-4D97-AF65-F5344CB8AC3E}">
        <p14:creationId xmlns:p14="http://schemas.microsoft.com/office/powerpoint/2010/main" val="31379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9766300" y="0"/>
            <a:ext cx="19443700" cy="5144048"/>
            <a:chOff x="-5346700" y="0"/>
            <a:chExt cx="19443700"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9523545"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D9328752-257F-12FA-EAB4-25B7B15A7459}"/>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rgbClr val="72AF2F"/>
                </a:solidFill>
                <a:latin typeface="Calibri" panose="020F0502020204030204" pitchFamily="34" charset="0"/>
                <a:cs typeface="Calibri" panose="020F0502020204030204" pitchFamily="34" charset="0"/>
              </a:rPr>
              <a:t>Complex Research Questions</a:t>
            </a:r>
            <a:endParaRPr sz="3200" dirty="0">
              <a:solidFill>
                <a:srgbClr val="72AF2F"/>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BB1D0E63-4F9E-EF5A-DD25-6827FDED0B47}"/>
              </a:ext>
            </a:extLst>
          </p:cNvPr>
          <p:cNvSpPr txBox="1">
            <a:spLocks noGrp="1"/>
          </p:cNvSpPr>
          <p:nvPr>
            <p:ph type="body" idx="1"/>
          </p:nvPr>
        </p:nvSpPr>
        <p:spPr>
          <a:xfrm>
            <a:off x="311700" y="1191491"/>
            <a:ext cx="8832300" cy="4171084"/>
          </a:xfrm>
          <a:prstGeom prst="rect">
            <a:avLst/>
          </a:prstGeom>
        </p:spPr>
        <p:txBody>
          <a:bodyPr spcFirstLastPara="1" wrap="square" lIns="91425" tIns="91425" rIns="91425" bIns="91425" anchor="t" anchorCtr="0">
            <a:noAutofit/>
          </a:bodyPr>
          <a:lstStyle/>
          <a:p>
            <a:pPr marL="114300" lvl="0" indent="0">
              <a:buNone/>
            </a:pPr>
            <a:r>
              <a:rPr lang="en-US" sz="2200" dirty="0">
                <a:solidFill>
                  <a:srgbClr val="72AF2F"/>
                </a:solidFill>
              </a:rPr>
              <a:t>Sometimes you need more than one experiment to…</a:t>
            </a:r>
            <a:endParaRPr lang="en-US" sz="2000" dirty="0">
              <a:solidFill>
                <a:srgbClr val="72AF2F"/>
              </a:solidFill>
            </a:endParaRPr>
          </a:p>
          <a:p>
            <a:pPr>
              <a:buClr>
                <a:srgbClr val="72AF2F"/>
              </a:buClr>
            </a:pPr>
            <a:r>
              <a:rPr lang="en-US" sz="2000" dirty="0">
                <a:solidFill>
                  <a:srgbClr val="72AF2F"/>
                </a:solidFill>
              </a:rPr>
              <a:t>Make choices / narrow down options</a:t>
            </a:r>
          </a:p>
          <a:p>
            <a:pPr>
              <a:buClr>
                <a:srgbClr val="72AF2F"/>
              </a:buClr>
            </a:pPr>
            <a:r>
              <a:rPr lang="en-US" sz="2000" dirty="0">
                <a:solidFill>
                  <a:srgbClr val="72AF2F"/>
                </a:solidFill>
              </a:rPr>
              <a:t>Validate design decisions</a:t>
            </a:r>
          </a:p>
          <a:p>
            <a:pPr>
              <a:buClr>
                <a:srgbClr val="72AF2F"/>
              </a:buClr>
            </a:pPr>
            <a:r>
              <a:rPr lang="en-US" sz="2000" dirty="0">
                <a:solidFill>
                  <a:srgbClr val="72AF2F"/>
                </a:solidFill>
              </a:rPr>
              <a:t>Make preliminary viability tests</a:t>
            </a:r>
            <a:endParaRPr lang="en-US" sz="1600" dirty="0">
              <a:solidFill>
                <a:srgbClr val="72AF2F"/>
              </a:solidFill>
            </a:endParaRPr>
          </a:p>
          <a:p>
            <a:pPr>
              <a:buClr>
                <a:srgbClr val="72AF2F"/>
              </a:buClr>
            </a:pPr>
            <a:endParaRPr lang="en-US" sz="2000" dirty="0">
              <a:solidFill>
                <a:srgbClr val="72AF2F"/>
              </a:solidFill>
            </a:endParaRPr>
          </a:p>
          <a:p>
            <a:pPr marL="1320800" indent="-292100">
              <a:buClr>
                <a:srgbClr val="72AF2F"/>
              </a:buClr>
              <a:buNone/>
            </a:pPr>
            <a:r>
              <a:rPr lang="en-US" sz="2200" dirty="0">
                <a:solidFill>
                  <a:srgbClr val="72AF2F"/>
                </a:solidFill>
              </a:rPr>
              <a:t>How to structure this?</a:t>
            </a:r>
          </a:p>
          <a:p>
            <a:pPr marL="1320800" indent="-292100">
              <a:buClr>
                <a:srgbClr val="72AF2F"/>
              </a:buClr>
            </a:pPr>
            <a:r>
              <a:rPr lang="en-US" sz="2000" dirty="0">
                <a:solidFill>
                  <a:srgbClr val="72AF2F"/>
                </a:solidFill>
              </a:rPr>
              <a:t>Start with a general research question</a:t>
            </a:r>
          </a:p>
          <a:p>
            <a:pPr marL="1320800" indent="-292100">
              <a:buClr>
                <a:srgbClr val="72AF2F"/>
              </a:buClr>
            </a:pPr>
            <a:r>
              <a:rPr lang="en-US" sz="2000" dirty="0">
                <a:solidFill>
                  <a:srgbClr val="72AF2F"/>
                </a:solidFill>
              </a:rPr>
              <a:t>Break down into sub-questions</a:t>
            </a:r>
          </a:p>
          <a:p>
            <a:pPr marL="1320800" indent="-292100">
              <a:buClr>
                <a:srgbClr val="72AF2F"/>
              </a:buClr>
            </a:pPr>
            <a:r>
              <a:rPr lang="en-US" sz="2000" dirty="0">
                <a:solidFill>
                  <a:srgbClr val="72AF2F"/>
                </a:solidFill>
              </a:rPr>
              <a:t>Answering all sub-questions should answer the top-level one</a:t>
            </a:r>
          </a:p>
          <a:p>
            <a:pPr marL="1320800" indent="-292100">
              <a:buClr>
                <a:srgbClr val="72AF2F"/>
              </a:buClr>
            </a:pPr>
            <a:r>
              <a:rPr lang="en-US" sz="2000" dirty="0">
                <a:solidFill>
                  <a:srgbClr val="72AF2F"/>
                </a:solidFill>
              </a:rPr>
              <a:t>Experiment or break down further</a:t>
            </a:r>
            <a:endParaRPr lang="en-US" sz="1000" dirty="0">
              <a:solidFill>
                <a:srgbClr val="72AF2F"/>
              </a:solidFill>
            </a:endParaRPr>
          </a:p>
        </p:txBody>
      </p:sp>
    </p:spTree>
    <p:extLst>
      <p:ext uri="{BB962C8B-B14F-4D97-AF65-F5344CB8AC3E}">
        <p14:creationId xmlns:p14="http://schemas.microsoft.com/office/powerpoint/2010/main" val="194234716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a16="http://schemas.microsoft.com/office/drawing/2014/main" id="{601E1CD2-9F40-84D4-3F7A-1C7A43718DA3}"/>
            </a:ext>
          </a:extLst>
        </p:cNvPr>
        <p:cNvGrpSpPr/>
        <p:nvPr/>
      </p:nvGrpSpPr>
      <p:grpSpPr>
        <a:xfrm>
          <a:off x="0" y="0"/>
          <a:ext cx="0" cy="0"/>
          <a:chOff x="0" y="0"/>
          <a:chExt cx="0" cy="0"/>
        </a:xfrm>
      </p:grpSpPr>
      <p:sp>
        <p:nvSpPr>
          <p:cNvPr id="16" name="Rectangle 15">
            <a:extLst>
              <a:ext uri="{FF2B5EF4-FFF2-40B4-BE49-F238E27FC236}">
                <a16:creationId xmlns:a16="http://schemas.microsoft.com/office/drawing/2014/main" id="{9BC13F10-E113-1FFA-14DC-8258CA8174E9}"/>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FAA89EA-9093-7452-A321-53C17A39BB81}"/>
              </a:ext>
            </a:extLst>
          </p:cNvPr>
          <p:cNvGrpSpPr/>
          <p:nvPr/>
        </p:nvGrpSpPr>
        <p:grpSpPr>
          <a:xfrm>
            <a:off x="-9766300" y="0"/>
            <a:ext cx="19443700" cy="5144048"/>
            <a:chOff x="-5346700" y="0"/>
            <a:chExt cx="19443700" cy="5144048"/>
          </a:xfrm>
        </p:grpSpPr>
        <p:sp>
          <p:nvSpPr>
            <p:cNvPr id="7" name="Rectangle 6">
              <a:extLst>
                <a:ext uri="{FF2B5EF4-FFF2-40B4-BE49-F238E27FC236}">
                  <a16:creationId xmlns:a16="http://schemas.microsoft.com/office/drawing/2014/main" id="{4DC60AE1-E624-E292-98A8-E5EE1B7D4F61}"/>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2E09301B-FA3E-219E-478F-D2016F9ABF23}"/>
                </a:ext>
              </a:extLst>
            </p:cNvPr>
            <p:cNvSpPr/>
            <p:nvPr/>
          </p:nvSpPr>
          <p:spPr>
            <a:xfrm>
              <a:off x="4573455" y="2278"/>
              <a:ext cx="9523545"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F9C2E0F-0ABF-68C9-206F-6E5459F694E5}"/>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AA213CF3-F012-ED2B-8CC0-151D04B3EA42}"/>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3427FDDD-A376-BC2B-D01A-0D415B8829A0}"/>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en-GB" sz="3200" dirty="0">
                <a:solidFill>
                  <a:srgbClr val="72AF2F"/>
                </a:solidFill>
                <a:latin typeface="Calibri" panose="020F0502020204030204" pitchFamily="34" charset="0"/>
                <a:cs typeface="Calibri" panose="020F0502020204030204" pitchFamily="34" charset="0"/>
              </a:rPr>
              <a:t>A few types of Experiments</a:t>
            </a:r>
            <a:endParaRPr sz="3200" dirty="0">
              <a:solidFill>
                <a:srgbClr val="72AF2F"/>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2C545E35-3C08-03AD-A3A2-6B088ADDF4E3}"/>
              </a:ext>
            </a:extLst>
          </p:cNvPr>
          <p:cNvSpPr txBox="1">
            <a:spLocks noGrp="1"/>
          </p:cNvSpPr>
          <p:nvPr>
            <p:ph type="body" idx="1"/>
          </p:nvPr>
        </p:nvSpPr>
        <p:spPr>
          <a:xfrm>
            <a:off x="311699" y="1191491"/>
            <a:ext cx="8986155" cy="3647034"/>
          </a:xfrm>
          <a:prstGeom prst="rect">
            <a:avLst/>
          </a:prstGeom>
        </p:spPr>
        <p:txBody>
          <a:bodyPr spcFirstLastPara="1" wrap="square" lIns="91425" tIns="91425" rIns="91425" bIns="91425" anchor="t" anchorCtr="0">
            <a:noAutofit/>
          </a:bodyPr>
          <a:lstStyle/>
          <a:p>
            <a:pPr marL="114300" lvl="0" indent="0">
              <a:buNone/>
            </a:pPr>
            <a:r>
              <a:rPr lang="en-US" sz="2200" dirty="0">
                <a:solidFill>
                  <a:srgbClr val="72AF2F"/>
                </a:solidFill>
              </a:rPr>
              <a:t>Exploration</a:t>
            </a:r>
          </a:p>
          <a:p>
            <a:pPr lvl="0">
              <a:buClr>
                <a:srgbClr val="72AF2F"/>
              </a:buClr>
            </a:pPr>
            <a:r>
              <a:rPr lang="en-US" sz="2000" dirty="0">
                <a:solidFill>
                  <a:srgbClr val="72AF2F"/>
                </a:solidFill>
              </a:rPr>
              <a:t>Goal: Understand your data, an algorithm, …</a:t>
            </a:r>
          </a:p>
          <a:p>
            <a:pPr lvl="0">
              <a:buClr>
                <a:srgbClr val="72AF2F"/>
              </a:buClr>
            </a:pPr>
            <a:r>
              <a:rPr lang="en-US" sz="2000" dirty="0">
                <a:solidFill>
                  <a:srgbClr val="72AF2F"/>
                </a:solidFill>
              </a:rPr>
              <a:t>Usually, a mixture of manual observations and calculation of properties</a:t>
            </a:r>
          </a:p>
          <a:p>
            <a:pPr marL="114300" lvl="0" indent="0">
              <a:buNone/>
            </a:pPr>
            <a:endParaRPr lang="en-US" sz="1000" dirty="0">
              <a:solidFill>
                <a:srgbClr val="72AF2F"/>
              </a:solidFill>
            </a:endParaRPr>
          </a:p>
          <a:p>
            <a:pPr marL="114300" lvl="0" indent="514350">
              <a:buNone/>
              <a:tabLst>
                <a:tab pos="800100" algn="l"/>
              </a:tabLst>
            </a:pPr>
            <a:r>
              <a:rPr lang="en-US" sz="2200" dirty="0">
                <a:solidFill>
                  <a:srgbClr val="72AF2F"/>
                </a:solidFill>
              </a:rPr>
              <a:t>Research</a:t>
            </a:r>
          </a:p>
          <a:p>
            <a:pPr marL="1028700" indent="288925">
              <a:buClr>
                <a:srgbClr val="72AF2F"/>
              </a:buClr>
              <a:tabLst>
                <a:tab pos="800100" algn="l"/>
              </a:tabLst>
            </a:pPr>
            <a:r>
              <a:rPr lang="en-US" sz="2000" dirty="0">
                <a:solidFill>
                  <a:srgbClr val="72AF2F"/>
                </a:solidFill>
              </a:rPr>
              <a:t>Goal: Identify options, benchmarks,…</a:t>
            </a:r>
          </a:p>
          <a:p>
            <a:pPr marL="1028700" indent="288925">
              <a:buClr>
                <a:srgbClr val="72AF2F"/>
              </a:buClr>
              <a:tabLst>
                <a:tab pos="800100" algn="l"/>
              </a:tabLst>
            </a:pPr>
            <a:r>
              <a:rPr lang="en-US" sz="2000" dirty="0">
                <a:solidFill>
                  <a:srgbClr val="72AF2F"/>
                </a:solidFill>
              </a:rPr>
              <a:t>Usually involves structured search in internet or literature</a:t>
            </a:r>
          </a:p>
          <a:p>
            <a:pPr marL="114300" indent="0">
              <a:buNone/>
            </a:pPr>
            <a:endParaRPr lang="en-US" sz="1000" dirty="0">
              <a:solidFill>
                <a:srgbClr val="72AF2F"/>
              </a:solidFill>
            </a:endParaRPr>
          </a:p>
          <a:p>
            <a:pPr marL="114300" indent="971550">
              <a:buNone/>
            </a:pPr>
            <a:r>
              <a:rPr lang="en-US" sz="2200" dirty="0">
                <a:solidFill>
                  <a:srgbClr val="72AF2F"/>
                </a:solidFill>
              </a:rPr>
              <a:t>Reasoning</a:t>
            </a:r>
          </a:p>
          <a:p>
            <a:pPr marL="1028700" indent="288925">
              <a:buClr>
                <a:srgbClr val="72AF2F"/>
              </a:buClr>
              <a:tabLst>
                <a:tab pos="800100" algn="l"/>
              </a:tabLst>
            </a:pPr>
            <a:r>
              <a:rPr lang="en-US" sz="2000" dirty="0">
                <a:solidFill>
                  <a:srgbClr val="72AF2F"/>
                </a:solidFill>
              </a:rPr>
              <a:t>Goal: Make design decisions based on known facts.</a:t>
            </a:r>
          </a:p>
          <a:p>
            <a:pPr marL="1028700" indent="288925">
              <a:buClr>
                <a:srgbClr val="72AF2F"/>
              </a:buClr>
              <a:tabLst>
                <a:tab pos="800100" algn="l"/>
              </a:tabLst>
            </a:pPr>
            <a:r>
              <a:rPr lang="en-US" sz="2000" dirty="0">
                <a:solidFill>
                  <a:srgbClr val="72AF2F"/>
                </a:solidFill>
              </a:rPr>
              <a:t>May involve looking up properties, deductive reasoning, proofs,…</a:t>
            </a:r>
          </a:p>
          <a:p>
            <a:pPr marL="1028700" indent="288925">
              <a:buClr>
                <a:srgbClr val="72AF2F"/>
              </a:buClr>
              <a:tabLst>
                <a:tab pos="800100" algn="l"/>
              </a:tabLst>
            </a:pPr>
            <a:endParaRPr lang="en-US" sz="2200" dirty="0">
              <a:solidFill>
                <a:srgbClr val="72AF2F"/>
              </a:solidFill>
            </a:endParaRPr>
          </a:p>
          <a:p>
            <a:pPr marL="114300" indent="0">
              <a:buNone/>
            </a:pPr>
            <a:endParaRPr lang="en-US" sz="2200" dirty="0">
              <a:solidFill>
                <a:srgbClr val="72AF2F"/>
              </a:solidFill>
            </a:endParaRPr>
          </a:p>
          <a:p>
            <a:pPr marL="114300" lvl="0" indent="0">
              <a:buNone/>
            </a:pPr>
            <a:endParaRPr lang="en-US" sz="2000" dirty="0">
              <a:solidFill>
                <a:srgbClr val="72AF2F"/>
              </a:solidFill>
            </a:endParaRPr>
          </a:p>
          <a:p>
            <a:pPr>
              <a:buClr>
                <a:srgbClr val="72AF2F"/>
              </a:buClr>
            </a:pPr>
            <a:endParaRPr lang="en-US" sz="2000" dirty="0">
              <a:solidFill>
                <a:srgbClr val="72AF2F"/>
              </a:solidFill>
            </a:endParaRPr>
          </a:p>
        </p:txBody>
      </p:sp>
    </p:spTree>
    <p:extLst>
      <p:ext uri="{BB962C8B-B14F-4D97-AF65-F5344CB8AC3E}">
        <p14:creationId xmlns:p14="http://schemas.microsoft.com/office/powerpoint/2010/main" val="3793122223"/>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a16="http://schemas.microsoft.com/office/drawing/2014/main" id="{EED07044-82B1-CA05-CA49-8076945483A6}"/>
            </a:ext>
          </a:extLst>
        </p:cNvPr>
        <p:cNvGrpSpPr/>
        <p:nvPr/>
      </p:nvGrpSpPr>
      <p:grpSpPr>
        <a:xfrm>
          <a:off x="0" y="0"/>
          <a:ext cx="0" cy="0"/>
          <a:chOff x="0" y="0"/>
          <a:chExt cx="0" cy="0"/>
        </a:xfrm>
      </p:grpSpPr>
      <p:sp>
        <p:nvSpPr>
          <p:cNvPr id="16" name="Rectangle 15">
            <a:extLst>
              <a:ext uri="{FF2B5EF4-FFF2-40B4-BE49-F238E27FC236}">
                <a16:creationId xmlns:a16="http://schemas.microsoft.com/office/drawing/2014/main" id="{DA148ABB-2218-AA43-879A-10F36B89ACFA}"/>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717FDD2E-D1E2-B42A-D03C-20ADC5401265}"/>
              </a:ext>
            </a:extLst>
          </p:cNvPr>
          <p:cNvGrpSpPr/>
          <p:nvPr/>
        </p:nvGrpSpPr>
        <p:grpSpPr>
          <a:xfrm>
            <a:off x="-9766300" y="0"/>
            <a:ext cx="19443700" cy="5144048"/>
            <a:chOff x="-5346700" y="0"/>
            <a:chExt cx="19443700" cy="5144048"/>
          </a:xfrm>
        </p:grpSpPr>
        <p:sp>
          <p:nvSpPr>
            <p:cNvPr id="7" name="Rectangle 6">
              <a:extLst>
                <a:ext uri="{FF2B5EF4-FFF2-40B4-BE49-F238E27FC236}">
                  <a16:creationId xmlns:a16="http://schemas.microsoft.com/office/drawing/2014/main" id="{4307DEA7-AC0E-7A41-6C01-0837D1D8705B}"/>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7097EBEA-FDE6-D3B6-3011-725F2EDF6DC5}"/>
                </a:ext>
              </a:extLst>
            </p:cNvPr>
            <p:cNvSpPr/>
            <p:nvPr/>
          </p:nvSpPr>
          <p:spPr>
            <a:xfrm>
              <a:off x="4573455" y="2278"/>
              <a:ext cx="9523545"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728CCDB5-432A-FD4D-8969-F48FE1B4764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99FEDAC1-318C-3E97-92BE-45DBA05CB3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41E485F5-D7B9-B3FA-2AC8-5715146ABE61}"/>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en-GB" sz="3200" dirty="0">
                <a:solidFill>
                  <a:srgbClr val="72AF2F"/>
                </a:solidFill>
                <a:latin typeface="Calibri" panose="020F0502020204030204" pitchFamily="34" charset="0"/>
                <a:cs typeface="Calibri" panose="020F0502020204030204" pitchFamily="34" charset="0"/>
              </a:rPr>
              <a:t>A few types of Experiments</a:t>
            </a:r>
            <a:endParaRPr sz="3200" dirty="0">
              <a:solidFill>
                <a:srgbClr val="72AF2F"/>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F8B770C3-7BCE-C74D-424D-DDD5167EEFAF}"/>
              </a:ext>
            </a:extLst>
          </p:cNvPr>
          <p:cNvSpPr txBox="1">
            <a:spLocks noGrp="1"/>
          </p:cNvSpPr>
          <p:nvPr>
            <p:ph type="body" idx="1"/>
          </p:nvPr>
        </p:nvSpPr>
        <p:spPr>
          <a:xfrm>
            <a:off x="311700" y="1191491"/>
            <a:ext cx="8832300" cy="3647034"/>
          </a:xfrm>
          <a:prstGeom prst="rect">
            <a:avLst/>
          </a:prstGeom>
        </p:spPr>
        <p:txBody>
          <a:bodyPr spcFirstLastPara="1" wrap="square" lIns="91425" tIns="91425" rIns="91425" bIns="91425" anchor="t" anchorCtr="0">
            <a:noAutofit/>
          </a:bodyPr>
          <a:lstStyle/>
          <a:p>
            <a:pPr marL="114300" lvl="0" indent="0">
              <a:buNone/>
            </a:pPr>
            <a:r>
              <a:rPr lang="en-US" sz="2200" dirty="0">
                <a:solidFill>
                  <a:srgbClr val="72AF2F"/>
                </a:solidFill>
              </a:rPr>
              <a:t>Feasibility Study</a:t>
            </a:r>
          </a:p>
          <a:p>
            <a:pPr lvl="0">
              <a:buClr>
                <a:srgbClr val="72AF2F"/>
              </a:buClr>
            </a:pPr>
            <a:r>
              <a:rPr lang="en-US" sz="2000" dirty="0">
                <a:solidFill>
                  <a:srgbClr val="72AF2F"/>
                </a:solidFill>
              </a:rPr>
              <a:t>Goal: test if something is feasible / efficient enough to be considered</a:t>
            </a:r>
          </a:p>
          <a:p>
            <a:pPr lvl="0">
              <a:buClr>
                <a:srgbClr val="72AF2F"/>
              </a:buClr>
            </a:pPr>
            <a:r>
              <a:rPr lang="en-US" sz="2000" dirty="0">
                <a:solidFill>
                  <a:srgbClr val="72AF2F"/>
                </a:solidFill>
              </a:rPr>
              <a:t>Usually related to quality criteria</a:t>
            </a:r>
          </a:p>
          <a:p>
            <a:pPr marL="114300" lvl="0" indent="0">
              <a:buNone/>
            </a:pPr>
            <a:endParaRPr lang="en-US" sz="1000" dirty="0">
              <a:solidFill>
                <a:srgbClr val="72AF2F"/>
              </a:solidFill>
            </a:endParaRPr>
          </a:p>
          <a:p>
            <a:pPr marL="114300" lvl="0" indent="514350">
              <a:buNone/>
              <a:tabLst>
                <a:tab pos="800100" algn="l"/>
              </a:tabLst>
            </a:pPr>
            <a:r>
              <a:rPr lang="en-US" sz="2200" dirty="0">
                <a:solidFill>
                  <a:srgbClr val="72AF2F"/>
                </a:solidFill>
              </a:rPr>
              <a:t>Comparison</a:t>
            </a:r>
          </a:p>
          <a:p>
            <a:pPr marL="1028700" indent="288925">
              <a:buClr>
                <a:srgbClr val="72AF2F"/>
              </a:buClr>
              <a:tabLst>
                <a:tab pos="800100" algn="l"/>
              </a:tabLst>
            </a:pPr>
            <a:r>
              <a:rPr lang="en-US" sz="2000" dirty="0">
                <a:solidFill>
                  <a:srgbClr val="72AF2F"/>
                </a:solidFill>
              </a:rPr>
              <a:t>Goal: Select among several options</a:t>
            </a:r>
          </a:p>
          <a:p>
            <a:pPr marL="1028700" indent="288925">
              <a:buClr>
                <a:srgbClr val="72AF2F"/>
              </a:buClr>
              <a:tabLst>
                <a:tab pos="800100" algn="l"/>
              </a:tabLst>
            </a:pPr>
            <a:r>
              <a:rPr lang="en-US" sz="2000" dirty="0">
                <a:solidFill>
                  <a:srgbClr val="72AF2F"/>
                </a:solidFill>
              </a:rPr>
              <a:t>Usually involves testing and comparing</a:t>
            </a:r>
          </a:p>
          <a:p>
            <a:pPr marL="114300" indent="0">
              <a:buNone/>
            </a:pPr>
            <a:endParaRPr lang="en-US" sz="1000" dirty="0">
              <a:solidFill>
                <a:srgbClr val="72AF2F"/>
              </a:solidFill>
            </a:endParaRPr>
          </a:p>
          <a:p>
            <a:pPr marL="1028700" indent="288925">
              <a:buClr>
                <a:srgbClr val="72AF2F"/>
              </a:buClr>
              <a:tabLst>
                <a:tab pos="800100" algn="l"/>
              </a:tabLst>
            </a:pPr>
            <a:endParaRPr lang="en-US" sz="2200" dirty="0">
              <a:solidFill>
                <a:srgbClr val="72AF2F"/>
              </a:solidFill>
            </a:endParaRPr>
          </a:p>
          <a:p>
            <a:pPr marL="114300" indent="0">
              <a:buNone/>
            </a:pPr>
            <a:endParaRPr lang="en-US" sz="2200" dirty="0">
              <a:solidFill>
                <a:srgbClr val="72AF2F"/>
              </a:solidFill>
            </a:endParaRPr>
          </a:p>
          <a:p>
            <a:pPr marL="114300" lvl="0" indent="0">
              <a:buNone/>
            </a:pPr>
            <a:endParaRPr lang="en-US" sz="2000" dirty="0">
              <a:solidFill>
                <a:srgbClr val="72AF2F"/>
              </a:solidFill>
            </a:endParaRPr>
          </a:p>
          <a:p>
            <a:pPr>
              <a:buClr>
                <a:srgbClr val="72AF2F"/>
              </a:buClr>
            </a:pPr>
            <a:endParaRPr lang="en-US" sz="2000" dirty="0">
              <a:solidFill>
                <a:srgbClr val="72AF2F"/>
              </a:solidFill>
            </a:endParaRPr>
          </a:p>
        </p:txBody>
      </p:sp>
    </p:spTree>
    <p:extLst>
      <p:ext uri="{BB962C8B-B14F-4D97-AF65-F5344CB8AC3E}">
        <p14:creationId xmlns:p14="http://schemas.microsoft.com/office/powerpoint/2010/main" val="1788281573"/>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a16="http://schemas.microsoft.com/office/drawing/2014/main" id="{BC3F8274-0C6D-7151-E2A7-FBD2FCB066AA}"/>
            </a:ext>
          </a:extLst>
        </p:cNvPr>
        <p:cNvGrpSpPr/>
        <p:nvPr/>
      </p:nvGrpSpPr>
      <p:grpSpPr>
        <a:xfrm>
          <a:off x="0" y="0"/>
          <a:ext cx="0" cy="0"/>
          <a:chOff x="0" y="0"/>
          <a:chExt cx="0" cy="0"/>
        </a:xfrm>
      </p:grpSpPr>
      <p:sp>
        <p:nvSpPr>
          <p:cNvPr id="16" name="Rectangle 15">
            <a:extLst>
              <a:ext uri="{FF2B5EF4-FFF2-40B4-BE49-F238E27FC236}">
                <a16:creationId xmlns:a16="http://schemas.microsoft.com/office/drawing/2014/main" id="{70DD6D38-AE63-A0AC-9E73-78A63E8A2E65}"/>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69D767CB-BF82-FCFE-1882-ED7AC38B3F57}"/>
              </a:ext>
            </a:extLst>
          </p:cNvPr>
          <p:cNvGrpSpPr/>
          <p:nvPr/>
        </p:nvGrpSpPr>
        <p:grpSpPr>
          <a:xfrm>
            <a:off x="-9766300" y="0"/>
            <a:ext cx="19443700" cy="5144048"/>
            <a:chOff x="-5346700" y="0"/>
            <a:chExt cx="19443700" cy="5144048"/>
          </a:xfrm>
        </p:grpSpPr>
        <p:sp>
          <p:nvSpPr>
            <p:cNvPr id="7" name="Rectangle 6">
              <a:extLst>
                <a:ext uri="{FF2B5EF4-FFF2-40B4-BE49-F238E27FC236}">
                  <a16:creationId xmlns:a16="http://schemas.microsoft.com/office/drawing/2014/main" id="{5389C5D4-539D-C98B-FDF8-652077DD8362}"/>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3AC49CF0-416A-0DEC-5986-BF594E7C36F3}"/>
                </a:ext>
              </a:extLst>
            </p:cNvPr>
            <p:cNvSpPr/>
            <p:nvPr/>
          </p:nvSpPr>
          <p:spPr>
            <a:xfrm>
              <a:off x="4573455" y="2278"/>
              <a:ext cx="9523545"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51402AF-4D76-54AC-CEB9-9CA0C21D2F74}"/>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89C6A97A-19B0-9E97-1111-66C8E84A5A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6AD3F7EB-B21F-C7B7-0BD4-80BD75F29FA8}"/>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en-GB" sz="3200" dirty="0" err="1">
                <a:solidFill>
                  <a:srgbClr val="72AF2F"/>
                </a:solidFill>
                <a:latin typeface="Calibri" panose="020F0502020204030204" pitchFamily="34" charset="0"/>
                <a:cs typeface="Calibri" panose="020F0502020204030204" pitchFamily="34" charset="0"/>
              </a:rPr>
              <a:t>Desiging</a:t>
            </a:r>
            <a:r>
              <a:rPr lang="en-GB" sz="3200" dirty="0">
                <a:solidFill>
                  <a:srgbClr val="72AF2F"/>
                </a:solidFill>
                <a:latin typeface="Calibri" panose="020F0502020204030204" pitchFamily="34" charset="0"/>
                <a:cs typeface="Calibri" panose="020F0502020204030204" pitchFamily="34" charset="0"/>
              </a:rPr>
              <a:t> Experiments</a:t>
            </a:r>
            <a:endParaRPr sz="3200" dirty="0">
              <a:solidFill>
                <a:srgbClr val="72AF2F"/>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29235B41-7A69-B7BC-0A2D-638AFF7FCB6F}"/>
              </a:ext>
            </a:extLst>
          </p:cNvPr>
          <p:cNvSpPr txBox="1">
            <a:spLocks noGrp="1"/>
          </p:cNvSpPr>
          <p:nvPr>
            <p:ph type="body" idx="1"/>
          </p:nvPr>
        </p:nvSpPr>
        <p:spPr>
          <a:xfrm>
            <a:off x="311700" y="1191491"/>
            <a:ext cx="8832300" cy="3647034"/>
          </a:xfrm>
          <a:prstGeom prst="rect">
            <a:avLst/>
          </a:prstGeom>
        </p:spPr>
        <p:txBody>
          <a:bodyPr spcFirstLastPara="1" wrap="square" lIns="91425" tIns="91425" rIns="91425" bIns="91425" anchor="t" anchorCtr="0">
            <a:noAutofit/>
          </a:bodyPr>
          <a:lstStyle/>
          <a:p>
            <a:pPr marL="114300" lvl="0" indent="0">
              <a:buClr>
                <a:srgbClr val="595959"/>
              </a:buClr>
              <a:buNone/>
            </a:pPr>
            <a:r>
              <a:rPr lang="en-US" sz="2200" dirty="0">
                <a:solidFill>
                  <a:srgbClr val="72AF2F"/>
                </a:solidFill>
              </a:rPr>
              <a:t>Design around your research question.</a:t>
            </a:r>
          </a:p>
          <a:p>
            <a:pPr lvl="0">
              <a:buClr>
                <a:srgbClr val="72AF2F"/>
              </a:buClr>
            </a:pPr>
            <a:r>
              <a:rPr lang="en-US" sz="2000" dirty="0">
                <a:solidFill>
                  <a:srgbClr val="72AF2F"/>
                </a:solidFill>
              </a:rPr>
              <a:t>Experiments should give clear answers</a:t>
            </a:r>
          </a:p>
          <a:p>
            <a:pPr lvl="0">
              <a:buClr>
                <a:srgbClr val="72AF2F"/>
              </a:buClr>
            </a:pPr>
            <a:r>
              <a:rPr lang="en-US" sz="2000" dirty="0">
                <a:solidFill>
                  <a:srgbClr val="72AF2F"/>
                </a:solidFill>
              </a:rPr>
              <a:t>Experiments should not do too much at once</a:t>
            </a:r>
            <a:endParaRPr lang="en-US" sz="2200" dirty="0">
              <a:solidFill>
                <a:srgbClr val="72AF2F"/>
              </a:solidFill>
            </a:endParaRPr>
          </a:p>
          <a:p>
            <a:pPr marL="114300" lvl="0" indent="0">
              <a:buClr>
                <a:srgbClr val="595959"/>
              </a:buClr>
              <a:buNone/>
            </a:pPr>
            <a:endParaRPr lang="en-US" sz="2200" dirty="0">
              <a:solidFill>
                <a:srgbClr val="72AF2F"/>
              </a:solidFill>
            </a:endParaRPr>
          </a:p>
          <a:p>
            <a:pPr marL="114300" lvl="0" indent="0">
              <a:buClr>
                <a:srgbClr val="595959"/>
              </a:buClr>
              <a:buNone/>
            </a:pPr>
            <a:r>
              <a:rPr lang="en-US" sz="2200" dirty="0">
                <a:solidFill>
                  <a:srgbClr val="72AF2F"/>
                </a:solidFill>
              </a:rPr>
              <a:t>         Manual vs. Automated</a:t>
            </a:r>
          </a:p>
          <a:p>
            <a:pPr marL="1371600" lvl="0" indent="-284163">
              <a:buClr>
                <a:srgbClr val="72AF2F"/>
              </a:buClr>
            </a:pPr>
            <a:r>
              <a:rPr lang="en-US" sz="2000" dirty="0">
                <a:solidFill>
                  <a:srgbClr val="72AF2F"/>
                </a:solidFill>
              </a:rPr>
              <a:t>Depends on the nature of the experiment</a:t>
            </a:r>
          </a:p>
          <a:p>
            <a:pPr marL="1371600" lvl="0" indent="-284163">
              <a:buClr>
                <a:srgbClr val="72AF2F"/>
              </a:buClr>
            </a:pPr>
            <a:r>
              <a:rPr lang="en-US" sz="2000" dirty="0">
                <a:solidFill>
                  <a:srgbClr val="72AF2F"/>
                </a:solidFill>
              </a:rPr>
              <a:t>Manual experimentation should also follow a method</a:t>
            </a:r>
          </a:p>
          <a:p>
            <a:pPr marL="1371600" lvl="0" indent="-284163">
              <a:buClr>
                <a:srgbClr val="72AF2F"/>
              </a:buClr>
            </a:pPr>
            <a:r>
              <a:rPr lang="en-US" sz="2000" dirty="0">
                <a:solidFill>
                  <a:srgbClr val="72AF2F"/>
                </a:solidFill>
              </a:rPr>
              <a:t>Automated experiments could run on a server or over-night</a:t>
            </a:r>
          </a:p>
          <a:p>
            <a:pPr marL="1371600" lvl="0" indent="-284163">
              <a:buClr>
                <a:srgbClr val="72AF2F"/>
              </a:buClr>
            </a:pPr>
            <a:r>
              <a:rPr lang="en-US" sz="2000" dirty="0">
                <a:solidFill>
                  <a:srgbClr val="72AF2F"/>
                </a:solidFill>
              </a:rPr>
              <a:t>Write your test cases before your experiments!</a:t>
            </a:r>
          </a:p>
          <a:p>
            <a:pPr lvl="0">
              <a:buClr>
                <a:srgbClr val="72AF2F"/>
              </a:buClr>
            </a:pPr>
            <a:endParaRPr lang="en-US" sz="2000" dirty="0">
              <a:solidFill>
                <a:srgbClr val="72AF2F"/>
              </a:solidFill>
            </a:endParaRPr>
          </a:p>
        </p:txBody>
      </p:sp>
    </p:spTree>
    <p:extLst>
      <p:ext uri="{BB962C8B-B14F-4D97-AF65-F5344CB8AC3E}">
        <p14:creationId xmlns:p14="http://schemas.microsoft.com/office/powerpoint/2010/main" val="2915298879"/>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4">
                                            <p:txEl>
                                              <p:pRg st="1" end="1"/>
                                            </p:txEl>
                                          </p:spTgt>
                                        </p:tgtEl>
                                        <p:attrNameLst>
                                          <p:attrName>style.visibility</p:attrName>
                                        </p:attrNameLst>
                                      </p:cBhvr>
                                      <p:to>
                                        <p:strVal val="hidden"/>
                                      </p:to>
                                    </p:set>
                                  </p:childTnLst>
                                </p:cTn>
                              </p:par>
                              <p:par>
                                <p:cTn id="29" presetID="1" presetClass="exit" presetSubtype="0" fill="hold" grpId="0" nodeType="withEffect">
                                  <p:stCondLst>
                                    <p:cond delay="0"/>
                                  </p:stCondLst>
                                  <p:childTnLst>
                                    <p:set>
                                      <p:cBhvr>
                                        <p:cTn id="30" dur="1" fill="hold">
                                          <p:stCondLst>
                                            <p:cond delay="0"/>
                                          </p:stCondLst>
                                        </p:cTn>
                                        <p:tgtEl>
                                          <p:spTgt spid="4">
                                            <p:txEl>
                                              <p:pRg st="2" end="2"/>
                                            </p:txEl>
                                          </p:spTgt>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4">
                                            <p:txEl>
                                              <p:pRg st="4" end="4"/>
                                            </p:txEl>
                                          </p:spTgt>
                                        </p:tgtEl>
                                        <p:attrNameLst>
                                          <p:attrName>style.visibility</p:attrName>
                                        </p:attrNameLst>
                                      </p:cBhvr>
                                      <p:to>
                                        <p:strVal val="hidden"/>
                                      </p:to>
                                    </p:set>
                                  </p:childTnLst>
                                </p:cTn>
                              </p:par>
                              <p:par>
                                <p:cTn id="33" presetID="1" presetClass="exit" presetSubtype="0" fill="hold" grpId="0" nodeType="withEffect">
                                  <p:stCondLst>
                                    <p:cond delay="0"/>
                                  </p:stCondLst>
                                  <p:childTnLst>
                                    <p:set>
                                      <p:cBhvr>
                                        <p:cTn id="34" dur="1" fill="hold">
                                          <p:stCondLst>
                                            <p:cond delay="0"/>
                                          </p:stCondLst>
                                        </p:cTn>
                                        <p:tgtEl>
                                          <p:spTgt spid="4">
                                            <p:txEl>
                                              <p:pRg st="5" end="5"/>
                                            </p:txEl>
                                          </p:spTgt>
                                        </p:tgtEl>
                                        <p:attrNameLst>
                                          <p:attrName>style.visibility</p:attrName>
                                        </p:attrNameLst>
                                      </p:cBhvr>
                                      <p:to>
                                        <p:strVal val="hidden"/>
                                      </p:to>
                                    </p:set>
                                  </p:childTnLst>
                                </p:cTn>
                              </p:par>
                              <p:par>
                                <p:cTn id="35" presetID="1" presetClass="exit" presetSubtype="0" fill="hold" grpId="0" nodeType="withEffect">
                                  <p:stCondLst>
                                    <p:cond delay="0"/>
                                  </p:stCondLst>
                                  <p:childTnLst>
                                    <p:set>
                                      <p:cBhvr>
                                        <p:cTn id="36" dur="1" fill="hold">
                                          <p:stCondLst>
                                            <p:cond delay="0"/>
                                          </p:stCondLst>
                                        </p:cTn>
                                        <p:tgtEl>
                                          <p:spTgt spid="4">
                                            <p:txEl>
                                              <p:pRg st="6" end="6"/>
                                            </p:txEl>
                                          </p:spTgt>
                                        </p:tgtEl>
                                        <p:attrNameLst>
                                          <p:attrName>style.visibility</p:attrName>
                                        </p:attrNameLst>
                                      </p:cBhvr>
                                      <p:to>
                                        <p:strVal val="hidden"/>
                                      </p:to>
                                    </p:set>
                                  </p:childTnLst>
                                </p:cTn>
                              </p:par>
                              <p:par>
                                <p:cTn id="37" presetID="1" presetClass="exit" presetSubtype="0" fill="hold" grpId="0" nodeType="withEffect">
                                  <p:stCondLst>
                                    <p:cond delay="0"/>
                                  </p:stCondLst>
                                  <p:childTnLst>
                                    <p:set>
                                      <p:cBhvr>
                                        <p:cTn id="38" dur="1" fill="hold">
                                          <p:stCondLst>
                                            <p:cond delay="0"/>
                                          </p:stCondLst>
                                        </p:cTn>
                                        <p:tgtEl>
                                          <p:spTgt spid="4">
                                            <p:txEl>
                                              <p:pRg st="7" end="7"/>
                                            </p:txEl>
                                          </p:spTgt>
                                        </p:tgtEl>
                                        <p:attrNameLst>
                                          <p:attrName>style.visibility</p:attrName>
                                        </p:attrNameLst>
                                      </p:cBhvr>
                                      <p:to>
                                        <p:strVal val="hidden"/>
                                      </p:to>
                                    </p:set>
                                  </p:childTnLst>
                                </p:cTn>
                              </p:par>
                              <p:par>
                                <p:cTn id="39" presetID="1" presetClass="exit" presetSubtype="0" fill="hold" grpId="0" nodeType="withEffect">
                                  <p:stCondLst>
                                    <p:cond delay="0"/>
                                  </p:stCondLst>
                                  <p:childTnLst>
                                    <p:set>
                                      <p:cBhvr>
                                        <p:cTn id="40" dur="1" fill="hold">
                                          <p:stCondLst>
                                            <p:cond delay="0"/>
                                          </p:stCondLst>
                                        </p:cTn>
                                        <p:tgtEl>
                                          <p:spTgt spid="4">
                                            <p:txEl>
                                              <p:pRg st="8" end="8"/>
                                            </p:txEl>
                                          </p:spTgt>
                                        </p:tgtEl>
                                        <p:attrNameLst>
                                          <p:attrName>style.visibility</p:attrName>
                                        </p:attrNameLst>
                                      </p:cBhvr>
                                      <p:to>
                                        <p:strVal val="hidden"/>
                                      </p:to>
                                    </p:set>
                                  </p:childTnLst>
                                </p:cTn>
                              </p:par>
                              <p:par>
                                <p:cTn id="41" presetID="1" presetClass="exit" presetSubtype="0" fill="hold" grpId="0" nodeType="withEffect">
                                  <p:stCondLst>
                                    <p:cond delay="0"/>
                                  </p:stCondLst>
                                  <p:childTnLst>
                                    <p:set>
                                      <p:cBhvr>
                                        <p:cTn id="42" dur="1" fill="hold">
                                          <p:stCondLst>
                                            <p:cond delay="0"/>
                                          </p:stCondLst>
                                        </p:cTn>
                                        <p:tgtEl>
                                          <p:spTgt spid="3"/>
                                        </p:tgtEl>
                                        <p:attrNameLst>
                                          <p:attrName>style.visibility</p:attrName>
                                        </p:attrNameLst>
                                      </p:cBhvr>
                                      <p:to>
                                        <p:strVal val="hidden"/>
                                      </p:to>
                                    </p:set>
                                  </p:childTnLst>
                                </p:cTn>
                              </p:par>
                              <p:par>
                                <p:cTn id="43" presetID="42" presetClass="path" presetSubtype="0" accel="50000" decel="50000" fill="hold" nodeType="withEffect">
                                  <p:stCondLst>
                                    <p:cond delay="0"/>
                                  </p:stCondLst>
                                  <p:childTnLst>
                                    <p:animMotion origin="layout" path="M 1.11111E-6 0 L 0.48229 -0.00031 " pathEditMode="relative" rAng="0" ptsTypes="AA">
                                      <p:cBhvr>
                                        <p:cTn id="44" dur="2000" fill="hold"/>
                                        <p:tgtEl>
                                          <p:spTgt spid="2"/>
                                        </p:tgtEl>
                                        <p:attrNameLst>
                                          <p:attrName>ppt_x</p:attrName>
                                          <p:attrName>ppt_y</p:attrName>
                                        </p:attrNameLst>
                                      </p:cBhvr>
                                      <p:rCtr x="24115" y="-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1" name="Group 20">
            <a:extLst>
              <a:ext uri="{FF2B5EF4-FFF2-40B4-BE49-F238E27FC236}">
                <a16:creationId xmlns:a16="http://schemas.microsoft.com/office/drawing/2014/main" id="{D164D461-D2FE-E46D-9DD6-75779C861D27}"/>
              </a:ext>
            </a:extLst>
          </p:cNvPr>
          <p:cNvGrpSpPr/>
          <p:nvPr/>
        </p:nvGrpSpPr>
        <p:grpSpPr>
          <a:xfrm>
            <a:off x="-4800600" y="0"/>
            <a:ext cx="16404674" cy="5144048"/>
            <a:chOff x="-4800600" y="0"/>
            <a:chExt cx="16404674" cy="5144048"/>
          </a:xfrm>
        </p:grpSpPr>
        <p:sp>
          <p:nvSpPr>
            <p:cNvPr id="7" name="Rectangle 6">
              <a:extLst>
                <a:ext uri="{FF2B5EF4-FFF2-40B4-BE49-F238E27FC236}">
                  <a16:creationId xmlns:a16="http://schemas.microsoft.com/office/drawing/2014/main" id="{6B8B48F1-C263-1FF0-30A4-D011331D725D}"/>
                </a:ext>
              </a:extLst>
            </p:cNvPr>
            <p:cNvSpPr/>
            <p:nvPr/>
          </p:nvSpPr>
          <p:spPr>
            <a:xfrm>
              <a:off x="-4800600" y="2284"/>
              <a:ext cx="93740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17" name="Rectangle: Rounded Corners 16">
            <a:extLst>
              <a:ext uri="{FF2B5EF4-FFF2-40B4-BE49-F238E27FC236}">
                <a16:creationId xmlns:a16="http://schemas.microsoft.com/office/drawing/2014/main" id="{6AA71C57-CB59-8CFE-774B-3EF026D54545}"/>
              </a:ext>
            </a:extLst>
          </p:cNvPr>
          <p:cNvSpPr/>
          <p:nvPr/>
        </p:nvSpPr>
        <p:spPr>
          <a:xfrm>
            <a:off x="2678468" y="1955800"/>
            <a:ext cx="4160551" cy="792589"/>
          </a:xfrm>
          <a:prstGeom prst="roundRect">
            <a:avLst/>
          </a:prstGeom>
          <a:solidFill>
            <a:srgbClr val="00823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bg1"/>
                </a:solidFill>
              </a:rPr>
              <a:t>Part 2: Evaluation</a:t>
            </a:r>
          </a:p>
        </p:txBody>
      </p:sp>
      <p:sp>
        <p:nvSpPr>
          <p:cNvPr id="4" name="TextBox 3">
            <a:extLst>
              <a:ext uri="{FF2B5EF4-FFF2-40B4-BE49-F238E27FC236}">
                <a16:creationId xmlns:a16="http://schemas.microsoft.com/office/drawing/2014/main" id="{B9F3095C-99E8-92A7-0DB2-396AA8B08279}"/>
              </a:ext>
            </a:extLst>
          </p:cNvPr>
          <p:cNvSpPr txBox="1"/>
          <p:nvPr/>
        </p:nvSpPr>
        <p:spPr>
          <a:xfrm>
            <a:off x="5404406" y="1135370"/>
            <a:ext cx="184731" cy="369332"/>
          </a:xfrm>
          <a:prstGeom prst="rect">
            <a:avLst/>
          </a:prstGeom>
          <a:noFill/>
        </p:spPr>
        <p:txBody>
          <a:bodyPr wrap="none" rtlCol="0">
            <a:spAutoFit/>
          </a:bodyPr>
          <a:lstStyle/>
          <a:p>
            <a:pPr algn="ctr"/>
            <a:endParaRPr lang="en-DE" sz="1800" b="1" dirty="0">
              <a:solidFill>
                <a:srgbClr val="72AF2F"/>
              </a:solidFill>
            </a:endParaRPr>
          </a:p>
        </p:txBody>
      </p:sp>
    </p:spTree>
    <p:extLst>
      <p:ext uri="{BB962C8B-B14F-4D97-AF65-F5344CB8AC3E}">
        <p14:creationId xmlns:p14="http://schemas.microsoft.com/office/powerpoint/2010/main" val="1735984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hidden"/>
                                      </p:to>
                                    </p:set>
                                  </p:childTnLst>
                                </p:cTn>
                              </p:par>
                              <p:par>
                                <p:cTn id="7" presetID="42" presetClass="path" presetSubtype="0" accel="50000" decel="50000" fill="hold" nodeType="withEffect">
                                  <p:stCondLst>
                                    <p:cond delay="0"/>
                                  </p:stCondLst>
                                  <p:childTnLst>
                                    <p:animMotion origin="layout" path="M 1.38889E-6 0 L 0.51684 -0.00031 " pathEditMode="relative" rAng="0" ptsTypes="AA">
                                      <p:cBhvr>
                                        <p:cTn id="8" dur="2000" fill="hold"/>
                                        <p:tgtEl>
                                          <p:spTgt spid="21"/>
                                        </p:tgtEl>
                                        <p:attrNameLst>
                                          <p:attrName>ppt_x</p:attrName>
                                          <p:attrName>ppt_y</p:attrName>
                                        </p:attrNameLst>
                                      </p:cBhvr>
                                      <p:rCtr x="25833" y="-31"/>
                                    </p:animMotion>
                                  </p:childTnLst>
                                </p:cTn>
                              </p:par>
                              <p:par>
                                <p:cTn id="9" presetID="1" presetClass="exit" presetSubtype="0" fill="hold" grpId="0" nodeType="withEffect" nodePh="1">
                                  <p:stCondLst>
                                    <p:cond delay="0"/>
                                  </p:stCondLst>
                                  <p:endCondLst>
                                    <p:cond evt="begin" delay="0">
                                      <p:tn val="9"/>
                                    </p:cond>
                                  </p:endCondLst>
                                  <p:childTnLst>
                                    <p:set>
                                      <p:cBhvr>
                                        <p:cTn id="10"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596900" y="0"/>
            <a:ext cx="16950774" cy="5144048"/>
            <a:chOff x="-5346700" y="0"/>
            <a:chExt cx="16950774"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9294BA7F-CB96-1606-A646-CD249CD552C4}"/>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chemeClr val="bg1"/>
                </a:solidFill>
                <a:latin typeface="Calibri" panose="020F0502020204030204" pitchFamily="34" charset="0"/>
                <a:cs typeface="Calibri" panose="020F0502020204030204" pitchFamily="34" charset="0"/>
              </a:rPr>
              <a:t>Where we should be now …</a:t>
            </a:r>
            <a:endParaRPr sz="3200" dirty="0">
              <a:solidFill>
                <a:schemeClr val="bg1"/>
              </a:solidFill>
              <a:latin typeface="Calibri" panose="020F0502020204030204" pitchFamily="34" charset="0"/>
              <a:cs typeface="Calibri" panose="020F0502020204030204" pitchFamily="34" charset="0"/>
            </a:endParaRPr>
          </a:p>
        </p:txBody>
      </p:sp>
      <p:sp>
        <p:nvSpPr>
          <p:cNvPr id="101" name="TextBox 100">
            <a:extLst>
              <a:ext uri="{FF2B5EF4-FFF2-40B4-BE49-F238E27FC236}">
                <a16:creationId xmlns:a16="http://schemas.microsoft.com/office/drawing/2014/main" id="{6F3FA4EF-1CC4-374E-0BA0-445CD15F1714}"/>
              </a:ext>
            </a:extLst>
          </p:cNvPr>
          <p:cNvSpPr txBox="1"/>
          <p:nvPr/>
        </p:nvSpPr>
        <p:spPr>
          <a:xfrm>
            <a:off x="366841" y="1152689"/>
            <a:ext cx="2135521" cy="307777"/>
          </a:xfrm>
          <a:prstGeom prst="rect">
            <a:avLst/>
          </a:prstGeom>
          <a:noFill/>
        </p:spPr>
        <p:txBody>
          <a:bodyPr wrap="none" rtlCol="0">
            <a:spAutoFit/>
          </a:bodyPr>
          <a:lstStyle/>
          <a:p>
            <a:r>
              <a:rPr lang="en-US" dirty="0">
                <a:solidFill>
                  <a:schemeClr val="bg1"/>
                </a:solidFill>
              </a:rPr>
              <a:t>Which algorithm is best?</a:t>
            </a:r>
          </a:p>
        </p:txBody>
      </p:sp>
      <p:sp>
        <p:nvSpPr>
          <p:cNvPr id="102" name="TextBox 101">
            <a:extLst>
              <a:ext uri="{FF2B5EF4-FFF2-40B4-BE49-F238E27FC236}">
                <a16:creationId xmlns:a16="http://schemas.microsoft.com/office/drawing/2014/main" id="{0FFDDD43-8215-C9A8-F00D-22D8824A1697}"/>
              </a:ext>
            </a:extLst>
          </p:cNvPr>
          <p:cNvSpPr txBox="1"/>
          <p:nvPr/>
        </p:nvSpPr>
        <p:spPr>
          <a:xfrm>
            <a:off x="1434601" y="1723248"/>
            <a:ext cx="3547766" cy="307777"/>
          </a:xfrm>
          <a:prstGeom prst="rect">
            <a:avLst/>
          </a:prstGeom>
          <a:noFill/>
        </p:spPr>
        <p:txBody>
          <a:bodyPr wrap="none" rtlCol="0">
            <a:spAutoFit/>
          </a:bodyPr>
          <a:lstStyle/>
          <a:p>
            <a:r>
              <a:rPr lang="en-US" dirty="0">
                <a:solidFill>
                  <a:schemeClr val="bg1"/>
                </a:solidFill>
              </a:rPr>
              <a:t>Which basic uninformed algorithm is best?</a:t>
            </a:r>
          </a:p>
        </p:txBody>
      </p:sp>
      <p:sp>
        <p:nvSpPr>
          <p:cNvPr id="103" name="TextBox 102">
            <a:extLst>
              <a:ext uri="{FF2B5EF4-FFF2-40B4-BE49-F238E27FC236}">
                <a16:creationId xmlns:a16="http://schemas.microsoft.com/office/drawing/2014/main" id="{AF13BD23-FA6E-F890-EA12-026AE76F72DD}"/>
              </a:ext>
            </a:extLst>
          </p:cNvPr>
          <p:cNvSpPr txBox="1"/>
          <p:nvPr/>
        </p:nvSpPr>
        <p:spPr>
          <a:xfrm>
            <a:off x="1470623" y="2676344"/>
            <a:ext cx="2880917" cy="307777"/>
          </a:xfrm>
          <a:prstGeom prst="rect">
            <a:avLst/>
          </a:prstGeom>
          <a:noFill/>
        </p:spPr>
        <p:txBody>
          <a:bodyPr wrap="none" rtlCol="0">
            <a:spAutoFit/>
          </a:bodyPr>
          <a:lstStyle/>
          <a:p>
            <a:r>
              <a:rPr lang="en-US" dirty="0">
                <a:solidFill>
                  <a:schemeClr val="bg1"/>
                </a:solidFill>
              </a:rPr>
              <a:t>Which informed algorithm is best?</a:t>
            </a:r>
          </a:p>
        </p:txBody>
      </p:sp>
      <p:sp>
        <p:nvSpPr>
          <p:cNvPr id="107" name="TextBox 106">
            <a:extLst>
              <a:ext uri="{FF2B5EF4-FFF2-40B4-BE49-F238E27FC236}">
                <a16:creationId xmlns:a16="http://schemas.microsoft.com/office/drawing/2014/main" id="{1D6288B1-CE2A-D7DB-FA6E-29D665C24116}"/>
              </a:ext>
            </a:extLst>
          </p:cNvPr>
          <p:cNvSpPr txBox="1"/>
          <p:nvPr/>
        </p:nvSpPr>
        <p:spPr>
          <a:xfrm>
            <a:off x="1470623" y="3551580"/>
            <a:ext cx="3983783" cy="307777"/>
          </a:xfrm>
          <a:prstGeom prst="rect">
            <a:avLst/>
          </a:prstGeom>
          <a:noFill/>
        </p:spPr>
        <p:txBody>
          <a:bodyPr wrap="none" rtlCol="0">
            <a:spAutoFit/>
          </a:bodyPr>
          <a:lstStyle/>
          <a:p>
            <a:r>
              <a:rPr lang="en-US" dirty="0">
                <a:solidFill>
                  <a:schemeClr val="bg1"/>
                </a:solidFill>
              </a:rPr>
              <a:t>(Which extended uninformed algorithm is best?)</a:t>
            </a:r>
          </a:p>
        </p:txBody>
      </p:sp>
      <p:sp>
        <p:nvSpPr>
          <p:cNvPr id="108" name="TextBox 107">
            <a:extLst>
              <a:ext uri="{FF2B5EF4-FFF2-40B4-BE49-F238E27FC236}">
                <a16:creationId xmlns:a16="http://schemas.microsoft.com/office/drawing/2014/main" id="{3A0BDEF8-757F-A556-C29F-4AB1D8789FC0}"/>
              </a:ext>
            </a:extLst>
          </p:cNvPr>
          <p:cNvSpPr txBox="1"/>
          <p:nvPr/>
        </p:nvSpPr>
        <p:spPr>
          <a:xfrm>
            <a:off x="1470623" y="4202556"/>
            <a:ext cx="2861681" cy="307777"/>
          </a:xfrm>
          <a:prstGeom prst="rect">
            <a:avLst/>
          </a:prstGeom>
          <a:noFill/>
        </p:spPr>
        <p:txBody>
          <a:bodyPr wrap="none" rtlCol="0">
            <a:spAutoFit/>
          </a:bodyPr>
          <a:lstStyle/>
          <a:p>
            <a:r>
              <a:rPr lang="en-US" dirty="0">
                <a:solidFill>
                  <a:schemeClr val="bg1"/>
                </a:solidFill>
              </a:rPr>
              <a:t>(Which transitive closure is best?)</a:t>
            </a:r>
          </a:p>
        </p:txBody>
      </p:sp>
      <p:cxnSp>
        <p:nvCxnSpPr>
          <p:cNvPr id="109" name="Straight Arrow Connector 108">
            <a:extLst>
              <a:ext uri="{FF2B5EF4-FFF2-40B4-BE49-F238E27FC236}">
                <a16:creationId xmlns:a16="http://schemas.microsoft.com/office/drawing/2014/main" id="{609A6C73-41EE-5D5A-50E8-B545727A1A25}"/>
              </a:ext>
            </a:extLst>
          </p:cNvPr>
          <p:cNvCxnSpPr/>
          <p:nvPr/>
        </p:nvCxnSpPr>
        <p:spPr>
          <a:xfrm>
            <a:off x="603250" y="4347732"/>
            <a:ext cx="867373"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9AF8035F-FE23-C497-4C56-BE1D3DE1861B}"/>
              </a:ext>
            </a:extLst>
          </p:cNvPr>
          <p:cNvCxnSpPr>
            <a:cxnSpLocks/>
          </p:cNvCxnSpPr>
          <p:nvPr/>
        </p:nvCxnSpPr>
        <p:spPr>
          <a:xfrm flipH="1">
            <a:off x="599668" y="1460466"/>
            <a:ext cx="23979" cy="2887266"/>
          </a:xfrm>
          <a:prstGeom prst="straightConnector1">
            <a:avLst/>
          </a:prstGeom>
          <a:ln>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7A48C88A-4B05-AACF-4911-F10584AA2B15}"/>
              </a:ext>
            </a:extLst>
          </p:cNvPr>
          <p:cNvCxnSpPr/>
          <p:nvPr/>
        </p:nvCxnSpPr>
        <p:spPr>
          <a:xfrm>
            <a:off x="623647" y="1889836"/>
            <a:ext cx="867373"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2CF73437-8F1C-7864-DFE2-5811BA422F4E}"/>
              </a:ext>
            </a:extLst>
          </p:cNvPr>
          <p:cNvCxnSpPr/>
          <p:nvPr/>
        </p:nvCxnSpPr>
        <p:spPr>
          <a:xfrm>
            <a:off x="623647" y="2825349"/>
            <a:ext cx="867373"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00844252-02DE-302C-832F-295369FDBD54}"/>
              </a:ext>
            </a:extLst>
          </p:cNvPr>
          <p:cNvCxnSpPr/>
          <p:nvPr/>
        </p:nvCxnSpPr>
        <p:spPr>
          <a:xfrm>
            <a:off x="603250" y="3705468"/>
            <a:ext cx="867373"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30" name="TextBox 129">
            <a:extLst>
              <a:ext uri="{FF2B5EF4-FFF2-40B4-BE49-F238E27FC236}">
                <a16:creationId xmlns:a16="http://schemas.microsoft.com/office/drawing/2014/main" id="{C3E610B0-07BD-D546-3C75-D73566371DCC}"/>
              </a:ext>
            </a:extLst>
          </p:cNvPr>
          <p:cNvSpPr txBox="1"/>
          <p:nvPr/>
        </p:nvSpPr>
        <p:spPr>
          <a:xfrm>
            <a:off x="1422801" y="1414624"/>
            <a:ext cx="3236784" cy="307777"/>
          </a:xfrm>
          <a:prstGeom prst="rect">
            <a:avLst/>
          </a:prstGeom>
          <a:noFill/>
        </p:spPr>
        <p:txBody>
          <a:bodyPr wrap="none" rtlCol="0">
            <a:spAutoFit/>
          </a:bodyPr>
          <a:lstStyle/>
          <a:p>
            <a:r>
              <a:rPr lang="en-US" dirty="0">
                <a:solidFill>
                  <a:schemeClr val="bg1"/>
                </a:solidFill>
              </a:rPr>
              <a:t>What properties does our graph have?</a:t>
            </a:r>
          </a:p>
        </p:txBody>
      </p:sp>
      <p:cxnSp>
        <p:nvCxnSpPr>
          <p:cNvPr id="132" name="Straight Arrow Connector 131">
            <a:extLst>
              <a:ext uri="{FF2B5EF4-FFF2-40B4-BE49-F238E27FC236}">
                <a16:creationId xmlns:a16="http://schemas.microsoft.com/office/drawing/2014/main" id="{83AA3BDF-EBC3-F562-9A08-F8C1D7FA4DB9}"/>
              </a:ext>
            </a:extLst>
          </p:cNvPr>
          <p:cNvCxnSpPr/>
          <p:nvPr/>
        </p:nvCxnSpPr>
        <p:spPr>
          <a:xfrm>
            <a:off x="623647" y="1585280"/>
            <a:ext cx="867373"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38602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latin typeface="Calibri" panose="020F0502020204030204" pitchFamily="34" charset="0"/>
                <a:cs typeface="Calibri" panose="020F0502020204030204" pitchFamily="34" charset="0"/>
              </a:rPr>
              <a:t>Repetition</a:t>
            </a:r>
            <a:endParaRPr sz="3200" dirty="0">
              <a:latin typeface="Calibri" panose="020F0502020204030204" pitchFamily="34" charset="0"/>
              <a:cs typeface="Calibri" panose="020F0502020204030204" pitchFamily="34" charset="0"/>
            </a:endParaRPr>
          </a:p>
        </p:txBody>
      </p:sp>
      <p:sp>
        <p:nvSpPr>
          <p:cNvPr id="97" name="Google Shape;97;p20"/>
          <p:cNvSpPr txBox="1">
            <a:spLocks noGrp="1"/>
          </p:cNvSpPr>
          <p:nvPr>
            <p:ph type="body" idx="1"/>
          </p:nvPr>
        </p:nvSpPr>
        <p:spPr>
          <a:xfrm>
            <a:off x="311700" y="1495425"/>
            <a:ext cx="8520600" cy="2943050"/>
          </a:xfrm>
          <a:prstGeom prst="rect">
            <a:avLst/>
          </a:prstGeom>
        </p:spPr>
        <p:txBody>
          <a:bodyPr spcFirstLastPara="1" wrap="square" lIns="91425" tIns="91425" rIns="91425" bIns="91425" anchor="t" anchorCtr="0">
            <a:noAutofit/>
          </a:bodyPr>
          <a:lstStyle/>
          <a:p>
            <a:pPr marL="114300" indent="0">
              <a:buNone/>
            </a:pPr>
            <a:r>
              <a:rPr lang="en-US" sz="2200" dirty="0">
                <a:solidFill>
                  <a:schemeClr val="tx1"/>
                </a:solidFill>
              </a:rPr>
              <a:t>Why are Planning and Optimization similar?</a:t>
            </a:r>
          </a:p>
          <a:p>
            <a:pPr marL="114300" indent="0">
              <a:buNone/>
            </a:pPr>
            <a:endParaRPr lang="en-US" sz="2200" dirty="0">
              <a:solidFill>
                <a:schemeClr val="tx1"/>
              </a:solidFill>
            </a:endParaRPr>
          </a:p>
          <a:p>
            <a:pPr marL="114300" indent="0">
              <a:buNone/>
            </a:pPr>
            <a:r>
              <a:rPr lang="en-US" sz="2200" dirty="0">
                <a:solidFill>
                  <a:schemeClr val="tx1"/>
                </a:solidFill>
              </a:rPr>
              <a:t>What activities does a Planning/Optimization project usually involve?</a:t>
            </a:r>
          </a:p>
          <a:p>
            <a:pPr marL="114300" indent="0">
              <a:buNone/>
            </a:pPr>
            <a:endParaRPr lang="en-US" sz="2200" dirty="0">
              <a:solidFill>
                <a:schemeClr val="tx1"/>
              </a:solidFill>
            </a:endParaRPr>
          </a:p>
          <a:p>
            <a:pPr marL="114300" indent="0">
              <a:buNone/>
            </a:pPr>
            <a:r>
              <a:rPr lang="en-US" sz="2200" dirty="0">
                <a:solidFill>
                  <a:schemeClr val="tx1"/>
                </a:solidFill>
              </a:rPr>
              <a:t>Why is it important to challenge your assumptions?</a:t>
            </a:r>
            <a:endParaRPr lang="en-US" sz="2000" dirty="0">
              <a:solidFill>
                <a:srgbClr val="72AF2F"/>
              </a:solidFill>
            </a:endParaRPr>
          </a:p>
        </p:txBody>
      </p:sp>
    </p:spTree>
    <p:extLst>
      <p:ext uri="{BB962C8B-B14F-4D97-AF65-F5344CB8AC3E}">
        <p14:creationId xmlns:p14="http://schemas.microsoft.com/office/powerpoint/2010/main" val="286378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a16="http://schemas.microsoft.com/office/drawing/2014/main" id="{647262FC-252D-AE13-0E60-499F4FEA28D4}"/>
            </a:ext>
          </a:extLst>
        </p:cNvPr>
        <p:cNvGrpSpPr/>
        <p:nvPr/>
      </p:nvGrpSpPr>
      <p:grpSpPr>
        <a:xfrm>
          <a:off x="0" y="0"/>
          <a:ext cx="0" cy="0"/>
          <a:chOff x="0" y="0"/>
          <a:chExt cx="0" cy="0"/>
        </a:xfrm>
      </p:grpSpPr>
      <p:sp>
        <p:nvSpPr>
          <p:cNvPr id="16" name="Rectangle 15">
            <a:extLst>
              <a:ext uri="{FF2B5EF4-FFF2-40B4-BE49-F238E27FC236}">
                <a16:creationId xmlns:a16="http://schemas.microsoft.com/office/drawing/2014/main" id="{7F836672-CE79-F79F-AD0D-A22DC87C837C}"/>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03D88432-4BB7-DF26-5CF0-F0FDED3C2738}"/>
              </a:ext>
            </a:extLst>
          </p:cNvPr>
          <p:cNvGrpSpPr/>
          <p:nvPr/>
        </p:nvGrpSpPr>
        <p:grpSpPr>
          <a:xfrm>
            <a:off x="-596900" y="0"/>
            <a:ext cx="16950774" cy="5144048"/>
            <a:chOff x="-5346700" y="0"/>
            <a:chExt cx="16950774" cy="5144048"/>
          </a:xfrm>
        </p:grpSpPr>
        <p:sp>
          <p:nvSpPr>
            <p:cNvPr id="7" name="Rectangle 6">
              <a:extLst>
                <a:ext uri="{FF2B5EF4-FFF2-40B4-BE49-F238E27FC236}">
                  <a16:creationId xmlns:a16="http://schemas.microsoft.com/office/drawing/2014/main" id="{510446BC-F1E7-9961-721F-39B68D1BAA60}"/>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DD0EDB04-FC85-56AB-B1FF-0A2FF21AC41C}"/>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A833F410-60B7-4765-9191-2E5D40146D56}"/>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0F5C14EF-C5C8-F97B-DC19-E04EA3D8F69F}"/>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ADF1AB9E-7D62-92DF-1A7C-C20296FA1F3B}"/>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chemeClr val="bg1"/>
                </a:solidFill>
                <a:latin typeface="Calibri" panose="020F0502020204030204" pitchFamily="34" charset="0"/>
                <a:cs typeface="Calibri" panose="020F0502020204030204" pitchFamily="34" charset="0"/>
              </a:rPr>
              <a:t>Where we should be now …</a:t>
            </a:r>
            <a:endParaRPr sz="3200" dirty="0">
              <a:solidFill>
                <a:schemeClr val="bg1"/>
              </a:solidFill>
              <a:latin typeface="Calibri" panose="020F0502020204030204" pitchFamily="34" charset="0"/>
              <a:cs typeface="Calibri" panose="020F0502020204030204" pitchFamily="34" charset="0"/>
            </a:endParaRPr>
          </a:p>
        </p:txBody>
      </p:sp>
      <p:sp>
        <p:nvSpPr>
          <p:cNvPr id="101" name="TextBox 100">
            <a:extLst>
              <a:ext uri="{FF2B5EF4-FFF2-40B4-BE49-F238E27FC236}">
                <a16:creationId xmlns:a16="http://schemas.microsoft.com/office/drawing/2014/main" id="{3757BAF0-4787-AE98-241E-2307D6D00057}"/>
              </a:ext>
            </a:extLst>
          </p:cNvPr>
          <p:cNvSpPr txBox="1"/>
          <p:nvPr/>
        </p:nvSpPr>
        <p:spPr>
          <a:xfrm>
            <a:off x="366841" y="1152689"/>
            <a:ext cx="2135521" cy="307777"/>
          </a:xfrm>
          <a:prstGeom prst="rect">
            <a:avLst/>
          </a:prstGeom>
          <a:noFill/>
        </p:spPr>
        <p:txBody>
          <a:bodyPr wrap="none" rtlCol="0">
            <a:spAutoFit/>
          </a:bodyPr>
          <a:lstStyle/>
          <a:p>
            <a:r>
              <a:rPr lang="en-US" dirty="0">
                <a:solidFill>
                  <a:schemeClr val="bg1"/>
                </a:solidFill>
              </a:rPr>
              <a:t>Which algorithm is best?</a:t>
            </a:r>
          </a:p>
        </p:txBody>
      </p:sp>
      <p:sp>
        <p:nvSpPr>
          <p:cNvPr id="102" name="TextBox 101">
            <a:extLst>
              <a:ext uri="{FF2B5EF4-FFF2-40B4-BE49-F238E27FC236}">
                <a16:creationId xmlns:a16="http://schemas.microsoft.com/office/drawing/2014/main" id="{BF919F72-E59B-3809-6B68-EEFE81BF97A4}"/>
              </a:ext>
            </a:extLst>
          </p:cNvPr>
          <p:cNvSpPr txBox="1"/>
          <p:nvPr/>
        </p:nvSpPr>
        <p:spPr>
          <a:xfrm>
            <a:off x="1434601" y="1723248"/>
            <a:ext cx="3547766" cy="307777"/>
          </a:xfrm>
          <a:prstGeom prst="rect">
            <a:avLst/>
          </a:prstGeom>
          <a:noFill/>
        </p:spPr>
        <p:txBody>
          <a:bodyPr wrap="none" rtlCol="0">
            <a:spAutoFit/>
          </a:bodyPr>
          <a:lstStyle/>
          <a:p>
            <a:r>
              <a:rPr lang="en-US" dirty="0">
                <a:solidFill>
                  <a:schemeClr val="bg1"/>
                </a:solidFill>
              </a:rPr>
              <a:t>Which basic uninformed algorithm is best?</a:t>
            </a:r>
          </a:p>
        </p:txBody>
      </p:sp>
      <p:sp>
        <p:nvSpPr>
          <p:cNvPr id="103" name="TextBox 102">
            <a:extLst>
              <a:ext uri="{FF2B5EF4-FFF2-40B4-BE49-F238E27FC236}">
                <a16:creationId xmlns:a16="http://schemas.microsoft.com/office/drawing/2014/main" id="{40F3E7C1-4DA2-6FBC-EA13-09BE55420796}"/>
              </a:ext>
            </a:extLst>
          </p:cNvPr>
          <p:cNvSpPr txBox="1"/>
          <p:nvPr/>
        </p:nvSpPr>
        <p:spPr>
          <a:xfrm>
            <a:off x="1470623" y="2676344"/>
            <a:ext cx="2880917" cy="307777"/>
          </a:xfrm>
          <a:prstGeom prst="rect">
            <a:avLst/>
          </a:prstGeom>
          <a:noFill/>
        </p:spPr>
        <p:txBody>
          <a:bodyPr wrap="none" rtlCol="0">
            <a:spAutoFit/>
          </a:bodyPr>
          <a:lstStyle/>
          <a:p>
            <a:r>
              <a:rPr lang="en-US" dirty="0">
                <a:solidFill>
                  <a:schemeClr val="bg1"/>
                </a:solidFill>
              </a:rPr>
              <a:t>Which informed algorithm is best?</a:t>
            </a:r>
          </a:p>
        </p:txBody>
      </p:sp>
      <p:sp>
        <p:nvSpPr>
          <p:cNvPr id="104" name="TextBox 103">
            <a:extLst>
              <a:ext uri="{FF2B5EF4-FFF2-40B4-BE49-F238E27FC236}">
                <a16:creationId xmlns:a16="http://schemas.microsoft.com/office/drawing/2014/main" id="{3AA90845-740C-8F4B-94D0-C4CDDFE7A408}"/>
              </a:ext>
            </a:extLst>
          </p:cNvPr>
          <p:cNvSpPr txBox="1"/>
          <p:nvPr/>
        </p:nvSpPr>
        <p:spPr>
          <a:xfrm>
            <a:off x="2038411" y="2885053"/>
            <a:ext cx="3348994" cy="307777"/>
          </a:xfrm>
          <a:prstGeom prst="rect">
            <a:avLst/>
          </a:prstGeom>
          <a:noFill/>
        </p:spPr>
        <p:txBody>
          <a:bodyPr wrap="none" rtlCol="0">
            <a:spAutoFit/>
          </a:bodyPr>
          <a:lstStyle/>
          <a:p>
            <a:r>
              <a:rPr lang="en-US" dirty="0">
                <a:solidFill>
                  <a:schemeClr val="bg1"/>
                </a:solidFill>
              </a:rPr>
              <a:t>Which layout algorithms are applicable?</a:t>
            </a:r>
          </a:p>
        </p:txBody>
      </p:sp>
      <p:sp>
        <p:nvSpPr>
          <p:cNvPr id="105" name="TextBox 104">
            <a:extLst>
              <a:ext uri="{FF2B5EF4-FFF2-40B4-BE49-F238E27FC236}">
                <a16:creationId xmlns:a16="http://schemas.microsoft.com/office/drawing/2014/main" id="{31AD4ECD-5AB1-C831-EC3D-E4C021B15E18}"/>
              </a:ext>
            </a:extLst>
          </p:cNvPr>
          <p:cNvSpPr txBox="1"/>
          <p:nvPr/>
        </p:nvSpPr>
        <p:spPr>
          <a:xfrm>
            <a:off x="2043174" y="3107107"/>
            <a:ext cx="1996059" cy="307777"/>
          </a:xfrm>
          <a:prstGeom prst="rect">
            <a:avLst/>
          </a:prstGeom>
          <a:noFill/>
        </p:spPr>
        <p:txBody>
          <a:bodyPr wrap="none" rtlCol="0">
            <a:spAutoFit/>
          </a:bodyPr>
          <a:lstStyle/>
          <a:p>
            <a:r>
              <a:rPr lang="en-US" dirty="0">
                <a:solidFill>
                  <a:schemeClr val="bg1"/>
                </a:solidFill>
              </a:rPr>
              <a:t>Which of them is best?</a:t>
            </a:r>
          </a:p>
        </p:txBody>
      </p:sp>
      <p:sp>
        <p:nvSpPr>
          <p:cNvPr id="106" name="TextBox 105">
            <a:extLst>
              <a:ext uri="{FF2B5EF4-FFF2-40B4-BE49-F238E27FC236}">
                <a16:creationId xmlns:a16="http://schemas.microsoft.com/office/drawing/2014/main" id="{44A82152-002A-3740-5ED1-4EF44DDA260F}"/>
              </a:ext>
            </a:extLst>
          </p:cNvPr>
          <p:cNvSpPr txBox="1"/>
          <p:nvPr/>
        </p:nvSpPr>
        <p:spPr>
          <a:xfrm>
            <a:off x="2043174" y="3327534"/>
            <a:ext cx="4035079" cy="307777"/>
          </a:xfrm>
          <a:prstGeom prst="rect">
            <a:avLst/>
          </a:prstGeom>
          <a:noFill/>
        </p:spPr>
        <p:txBody>
          <a:bodyPr wrap="none" rtlCol="0">
            <a:spAutoFit/>
          </a:bodyPr>
          <a:lstStyle/>
          <a:p>
            <a:r>
              <a:rPr lang="en-US" dirty="0">
                <a:solidFill>
                  <a:schemeClr val="bg1"/>
                </a:solidFill>
              </a:rPr>
              <a:t>Which algorithm is best for this layout algorithm?</a:t>
            </a:r>
          </a:p>
        </p:txBody>
      </p:sp>
      <p:sp>
        <p:nvSpPr>
          <p:cNvPr id="107" name="TextBox 106">
            <a:extLst>
              <a:ext uri="{FF2B5EF4-FFF2-40B4-BE49-F238E27FC236}">
                <a16:creationId xmlns:a16="http://schemas.microsoft.com/office/drawing/2014/main" id="{13363A95-B5A3-052F-4B62-85DA4AE512C2}"/>
              </a:ext>
            </a:extLst>
          </p:cNvPr>
          <p:cNvSpPr txBox="1"/>
          <p:nvPr/>
        </p:nvSpPr>
        <p:spPr>
          <a:xfrm>
            <a:off x="1470623" y="3551580"/>
            <a:ext cx="3983783" cy="307777"/>
          </a:xfrm>
          <a:prstGeom prst="rect">
            <a:avLst/>
          </a:prstGeom>
          <a:noFill/>
        </p:spPr>
        <p:txBody>
          <a:bodyPr wrap="none" rtlCol="0">
            <a:spAutoFit/>
          </a:bodyPr>
          <a:lstStyle/>
          <a:p>
            <a:r>
              <a:rPr lang="en-US" dirty="0">
                <a:solidFill>
                  <a:schemeClr val="bg1"/>
                </a:solidFill>
              </a:rPr>
              <a:t>(Which extended uninformed algorithm is best?)</a:t>
            </a:r>
          </a:p>
        </p:txBody>
      </p:sp>
      <p:sp>
        <p:nvSpPr>
          <p:cNvPr id="108" name="TextBox 107">
            <a:extLst>
              <a:ext uri="{FF2B5EF4-FFF2-40B4-BE49-F238E27FC236}">
                <a16:creationId xmlns:a16="http://schemas.microsoft.com/office/drawing/2014/main" id="{9432BB08-B9BF-3BC3-EDDD-22E0B4E4140D}"/>
              </a:ext>
            </a:extLst>
          </p:cNvPr>
          <p:cNvSpPr txBox="1"/>
          <p:nvPr/>
        </p:nvSpPr>
        <p:spPr>
          <a:xfrm>
            <a:off x="1470623" y="4202556"/>
            <a:ext cx="2861681" cy="307777"/>
          </a:xfrm>
          <a:prstGeom prst="rect">
            <a:avLst/>
          </a:prstGeom>
          <a:noFill/>
        </p:spPr>
        <p:txBody>
          <a:bodyPr wrap="none" rtlCol="0">
            <a:spAutoFit/>
          </a:bodyPr>
          <a:lstStyle/>
          <a:p>
            <a:r>
              <a:rPr lang="en-US" dirty="0">
                <a:solidFill>
                  <a:schemeClr val="bg1"/>
                </a:solidFill>
              </a:rPr>
              <a:t>(Which transitive closure is best?)</a:t>
            </a:r>
          </a:p>
        </p:txBody>
      </p:sp>
      <p:cxnSp>
        <p:nvCxnSpPr>
          <p:cNvPr id="109" name="Straight Arrow Connector 108">
            <a:extLst>
              <a:ext uri="{FF2B5EF4-FFF2-40B4-BE49-F238E27FC236}">
                <a16:creationId xmlns:a16="http://schemas.microsoft.com/office/drawing/2014/main" id="{173D1707-B36F-DA54-8F16-1D3E2B1B1F0A}"/>
              </a:ext>
            </a:extLst>
          </p:cNvPr>
          <p:cNvCxnSpPr/>
          <p:nvPr/>
        </p:nvCxnSpPr>
        <p:spPr>
          <a:xfrm>
            <a:off x="603250" y="4347732"/>
            <a:ext cx="867373"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382407E8-907A-ED5E-D22C-AE924F87C0BA}"/>
              </a:ext>
            </a:extLst>
          </p:cNvPr>
          <p:cNvCxnSpPr>
            <a:cxnSpLocks/>
          </p:cNvCxnSpPr>
          <p:nvPr/>
        </p:nvCxnSpPr>
        <p:spPr>
          <a:xfrm flipH="1">
            <a:off x="599668" y="1460466"/>
            <a:ext cx="23979" cy="2887266"/>
          </a:xfrm>
          <a:prstGeom prst="straightConnector1">
            <a:avLst/>
          </a:prstGeom>
          <a:ln>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3B956EF2-8ACC-2B23-5BDB-1BB16E61FEAD}"/>
              </a:ext>
            </a:extLst>
          </p:cNvPr>
          <p:cNvCxnSpPr/>
          <p:nvPr/>
        </p:nvCxnSpPr>
        <p:spPr>
          <a:xfrm>
            <a:off x="623647" y="1889836"/>
            <a:ext cx="867373"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F715FB19-ACA5-EBC9-FE95-074913046F63}"/>
              </a:ext>
            </a:extLst>
          </p:cNvPr>
          <p:cNvCxnSpPr/>
          <p:nvPr/>
        </p:nvCxnSpPr>
        <p:spPr>
          <a:xfrm>
            <a:off x="623647" y="2825349"/>
            <a:ext cx="867373"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45C53E18-4712-1C01-00D5-82FFB129EF01}"/>
              </a:ext>
            </a:extLst>
          </p:cNvPr>
          <p:cNvCxnSpPr/>
          <p:nvPr/>
        </p:nvCxnSpPr>
        <p:spPr>
          <a:xfrm>
            <a:off x="603250" y="3705468"/>
            <a:ext cx="867373"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29789284-0E31-10B0-A4A9-F7ED754F1810}"/>
              </a:ext>
            </a:extLst>
          </p:cNvPr>
          <p:cNvCxnSpPr>
            <a:cxnSpLocks/>
          </p:cNvCxnSpPr>
          <p:nvPr/>
        </p:nvCxnSpPr>
        <p:spPr>
          <a:xfrm>
            <a:off x="1662154" y="2942370"/>
            <a:ext cx="0" cy="533810"/>
          </a:xfrm>
          <a:prstGeom prst="straightConnector1">
            <a:avLst/>
          </a:prstGeom>
          <a:ln>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32D9C919-5482-847B-1E31-6A0698A3F7D7}"/>
              </a:ext>
            </a:extLst>
          </p:cNvPr>
          <p:cNvCxnSpPr>
            <a:cxnSpLocks/>
          </p:cNvCxnSpPr>
          <p:nvPr/>
        </p:nvCxnSpPr>
        <p:spPr>
          <a:xfrm>
            <a:off x="1662154" y="3476180"/>
            <a:ext cx="430769"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CA138B27-3078-46C8-5E04-5624BC535C57}"/>
              </a:ext>
            </a:extLst>
          </p:cNvPr>
          <p:cNvCxnSpPr>
            <a:cxnSpLocks/>
          </p:cNvCxnSpPr>
          <p:nvPr/>
        </p:nvCxnSpPr>
        <p:spPr>
          <a:xfrm>
            <a:off x="1662154" y="3033742"/>
            <a:ext cx="430769"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400304F8-57DA-9B42-018B-8731D7C8F6F1}"/>
              </a:ext>
            </a:extLst>
          </p:cNvPr>
          <p:cNvCxnSpPr>
            <a:cxnSpLocks/>
          </p:cNvCxnSpPr>
          <p:nvPr/>
        </p:nvCxnSpPr>
        <p:spPr>
          <a:xfrm>
            <a:off x="1662154" y="3260995"/>
            <a:ext cx="430769"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30" name="TextBox 129">
            <a:extLst>
              <a:ext uri="{FF2B5EF4-FFF2-40B4-BE49-F238E27FC236}">
                <a16:creationId xmlns:a16="http://schemas.microsoft.com/office/drawing/2014/main" id="{69778CA5-7407-8753-BDAB-B73BFA4FB2FB}"/>
              </a:ext>
            </a:extLst>
          </p:cNvPr>
          <p:cNvSpPr txBox="1"/>
          <p:nvPr/>
        </p:nvSpPr>
        <p:spPr>
          <a:xfrm>
            <a:off x="1422801" y="1414624"/>
            <a:ext cx="3236784" cy="307777"/>
          </a:xfrm>
          <a:prstGeom prst="rect">
            <a:avLst/>
          </a:prstGeom>
          <a:noFill/>
        </p:spPr>
        <p:txBody>
          <a:bodyPr wrap="none" rtlCol="0">
            <a:spAutoFit/>
          </a:bodyPr>
          <a:lstStyle/>
          <a:p>
            <a:r>
              <a:rPr lang="en-US" dirty="0">
                <a:solidFill>
                  <a:schemeClr val="bg1"/>
                </a:solidFill>
              </a:rPr>
              <a:t>What properties does our graph have?</a:t>
            </a:r>
          </a:p>
        </p:txBody>
      </p:sp>
      <p:sp>
        <p:nvSpPr>
          <p:cNvPr id="131" name="TextBox 130">
            <a:extLst>
              <a:ext uri="{FF2B5EF4-FFF2-40B4-BE49-F238E27FC236}">
                <a16:creationId xmlns:a16="http://schemas.microsoft.com/office/drawing/2014/main" id="{15913287-EAEE-49E1-D26F-AF1E2F3FD5A2}"/>
              </a:ext>
            </a:extLst>
          </p:cNvPr>
          <p:cNvSpPr txBox="1"/>
          <p:nvPr/>
        </p:nvSpPr>
        <p:spPr>
          <a:xfrm>
            <a:off x="2014597" y="2217633"/>
            <a:ext cx="2265364" cy="307777"/>
          </a:xfrm>
          <a:prstGeom prst="rect">
            <a:avLst/>
          </a:prstGeom>
          <a:noFill/>
        </p:spPr>
        <p:txBody>
          <a:bodyPr wrap="none" rtlCol="0">
            <a:spAutoFit/>
          </a:bodyPr>
          <a:lstStyle/>
          <a:p>
            <a:r>
              <a:rPr lang="en-US" dirty="0">
                <a:solidFill>
                  <a:schemeClr val="bg1"/>
                </a:solidFill>
              </a:rPr>
              <a:t>Which List/Queue is best?</a:t>
            </a:r>
          </a:p>
        </p:txBody>
      </p:sp>
      <p:cxnSp>
        <p:nvCxnSpPr>
          <p:cNvPr id="132" name="Straight Arrow Connector 131">
            <a:extLst>
              <a:ext uri="{FF2B5EF4-FFF2-40B4-BE49-F238E27FC236}">
                <a16:creationId xmlns:a16="http://schemas.microsoft.com/office/drawing/2014/main" id="{504F58C3-6D64-6AE3-1FD5-242F16379F34}"/>
              </a:ext>
            </a:extLst>
          </p:cNvPr>
          <p:cNvCxnSpPr/>
          <p:nvPr/>
        </p:nvCxnSpPr>
        <p:spPr>
          <a:xfrm>
            <a:off x="623647" y="1585280"/>
            <a:ext cx="867373"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33" name="TextBox 132">
            <a:extLst>
              <a:ext uri="{FF2B5EF4-FFF2-40B4-BE49-F238E27FC236}">
                <a16:creationId xmlns:a16="http://schemas.microsoft.com/office/drawing/2014/main" id="{14BA7144-0720-5EED-B94C-F417C53C1ADF}"/>
              </a:ext>
            </a:extLst>
          </p:cNvPr>
          <p:cNvSpPr txBox="1"/>
          <p:nvPr/>
        </p:nvSpPr>
        <p:spPr>
          <a:xfrm>
            <a:off x="2007774" y="1984336"/>
            <a:ext cx="3049233" cy="307777"/>
          </a:xfrm>
          <a:prstGeom prst="rect">
            <a:avLst/>
          </a:prstGeom>
          <a:noFill/>
        </p:spPr>
        <p:txBody>
          <a:bodyPr wrap="none" rtlCol="0">
            <a:spAutoFit/>
          </a:bodyPr>
          <a:lstStyle/>
          <a:p>
            <a:r>
              <a:rPr lang="en-US" dirty="0">
                <a:solidFill>
                  <a:schemeClr val="bg1"/>
                </a:solidFill>
              </a:rPr>
              <a:t>Which graph representation is best?</a:t>
            </a:r>
          </a:p>
        </p:txBody>
      </p:sp>
      <p:sp>
        <p:nvSpPr>
          <p:cNvPr id="134" name="TextBox 133">
            <a:extLst>
              <a:ext uri="{FF2B5EF4-FFF2-40B4-BE49-F238E27FC236}">
                <a16:creationId xmlns:a16="http://schemas.microsoft.com/office/drawing/2014/main" id="{3E03E00B-8A3B-0EA0-699B-0A66CD23DE22}"/>
              </a:ext>
            </a:extLst>
          </p:cNvPr>
          <p:cNvSpPr txBox="1"/>
          <p:nvPr/>
        </p:nvSpPr>
        <p:spPr>
          <a:xfrm>
            <a:off x="2026826" y="2455078"/>
            <a:ext cx="2710999" cy="307777"/>
          </a:xfrm>
          <a:prstGeom prst="rect">
            <a:avLst/>
          </a:prstGeom>
          <a:noFill/>
        </p:spPr>
        <p:txBody>
          <a:bodyPr wrap="none" rtlCol="0">
            <a:spAutoFit/>
          </a:bodyPr>
          <a:lstStyle/>
          <a:p>
            <a:r>
              <a:rPr lang="en-US" dirty="0">
                <a:solidFill>
                  <a:schemeClr val="bg1"/>
                </a:solidFill>
              </a:rPr>
              <a:t>Which algorithm performs best?</a:t>
            </a:r>
          </a:p>
        </p:txBody>
      </p:sp>
      <p:cxnSp>
        <p:nvCxnSpPr>
          <p:cNvPr id="135" name="Straight Arrow Connector 134">
            <a:extLst>
              <a:ext uri="{FF2B5EF4-FFF2-40B4-BE49-F238E27FC236}">
                <a16:creationId xmlns:a16="http://schemas.microsoft.com/office/drawing/2014/main" id="{7554767C-D9A9-D261-99B5-00BD00C4766E}"/>
              </a:ext>
            </a:extLst>
          </p:cNvPr>
          <p:cNvCxnSpPr>
            <a:cxnSpLocks/>
          </p:cNvCxnSpPr>
          <p:nvPr/>
        </p:nvCxnSpPr>
        <p:spPr>
          <a:xfrm>
            <a:off x="1662154" y="2003286"/>
            <a:ext cx="0" cy="595717"/>
          </a:xfrm>
          <a:prstGeom prst="straightConnector1">
            <a:avLst/>
          </a:prstGeom>
          <a:ln>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3974F99A-68EC-71A5-CE9C-67F9F4A161AD}"/>
              </a:ext>
            </a:extLst>
          </p:cNvPr>
          <p:cNvCxnSpPr>
            <a:cxnSpLocks/>
          </p:cNvCxnSpPr>
          <p:nvPr/>
        </p:nvCxnSpPr>
        <p:spPr>
          <a:xfrm>
            <a:off x="1662154" y="2599003"/>
            <a:ext cx="430769"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91638E6D-D5E4-B972-8EE2-E0D550344C28}"/>
              </a:ext>
            </a:extLst>
          </p:cNvPr>
          <p:cNvCxnSpPr>
            <a:cxnSpLocks/>
          </p:cNvCxnSpPr>
          <p:nvPr/>
        </p:nvCxnSpPr>
        <p:spPr>
          <a:xfrm>
            <a:off x="1662154" y="2142281"/>
            <a:ext cx="430769"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965F21E0-010F-CA72-5A5C-4129DA1D8852}"/>
              </a:ext>
            </a:extLst>
          </p:cNvPr>
          <p:cNvCxnSpPr>
            <a:cxnSpLocks/>
          </p:cNvCxnSpPr>
          <p:nvPr/>
        </p:nvCxnSpPr>
        <p:spPr>
          <a:xfrm>
            <a:off x="1662154" y="2383823"/>
            <a:ext cx="430769"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A17BBEE7-1603-DD1F-595F-CEFDF4073991}"/>
              </a:ext>
            </a:extLst>
          </p:cNvPr>
          <p:cNvCxnSpPr>
            <a:cxnSpLocks/>
          </p:cNvCxnSpPr>
          <p:nvPr/>
        </p:nvCxnSpPr>
        <p:spPr>
          <a:xfrm>
            <a:off x="1662154" y="3857326"/>
            <a:ext cx="0" cy="318625"/>
          </a:xfrm>
          <a:prstGeom prst="straightConnector1">
            <a:avLst/>
          </a:prstGeom>
          <a:ln>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0750C57A-A487-45BC-BF2B-0885BE37DC15}"/>
              </a:ext>
            </a:extLst>
          </p:cNvPr>
          <p:cNvCxnSpPr>
            <a:cxnSpLocks/>
          </p:cNvCxnSpPr>
          <p:nvPr/>
        </p:nvCxnSpPr>
        <p:spPr>
          <a:xfrm>
            <a:off x="1662154" y="3948698"/>
            <a:ext cx="430769"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DC5469C1-3694-74EF-EABB-47A0EC9D56CE}"/>
              </a:ext>
            </a:extLst>
          </p:cNvPr>
          <p:cNvCxnSpPr>
            <a:cxnSpLocks/>
          </p:cNvCxnSpPr>
          <p:nvPr/>
        </p:nvCxnSpPr>
        <p:spPr>
          <a:xfrm>
            <a:off x="1662154" y="4175951"/>
            <a:ext cx="430769"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42" name="TextBox 141">
            <a:extLst>
              <a:ext uri="{FF2B5EF4-FFF2-40B4-BE49-F238E27FC236}">
                <a16:creationId xmlns:a16="http://schemas.microsoft.com/office/drawing/2014/main" id="{986376F7-63D1-F168-3B2D-2EBABDD39AB5}"/>
              </a:ext>
            </a:extLst>
          </p:cNvPr>
          <p:cNvSpPr txBox="1"/>
          <p:nvPr/>
        </p:nvSpPr>
        <p:spPr>
          <a:xfrm>
            <a:off x="2131608" y="3890091"/>
            <a:ext cx="364202" cy="307777"/>
          </a:xfrm>
          <a:prstGeom prst="rect">
            <a:avLst/>
          </a:prstGeom>
          <a:noFill/>
        </p:spPr>
        <p:txBody>
          <a:bodyPr wrap="none" rtlCol="0">
            <a:spAutoFit/>
          </a:bodyPr>
          <a:lstStyle/>
          <a:p>
            <a:r>
              <a:rPr lang="en-US" dirty="0">
                <a:solidFill>
                  <a:schemeClr val="bg1"/>
                </a:solidFill>
              </a:rPr>
              <a:t>…</a:t>
            </a:r>
          </a:p>
        </p:txBody>
      </p:sp>
      <p:cxnSp>
        <p:nvCxnSpPr>
          <p:cNvPr id="143" name="Straight Arrow Connector 142">
            <a:extLst>
              <a:ext uri="{FF2B5EF4-FFF2-40B4-BE49-F238E27FC236}">
                <a16:creationId xmlns:a16="http://schemas.microsoft.com/office/drawing/2014/main" id="{AB625063-9D06-CFB4-2D3F-E57B5CF077B9}"/>
              </a:ext>
            </a:extLst>
          </p:cNvPr>
          <p:cNvCxnSpPr>
            <a:cxnSpLocks/>
          </p:cNvCxnSpPr>
          <p:nvPr/>
        </p:nvCxnSpPr>
        <p:spPr>
          <a:xfrm>
            <a:off x="1662154" y="4494988"/>
            <a:ext cx="0" cy="318625"/>
          </a:xfrm>
          <a:prstGeom prst="straightConnector1">
            <a:avLst/>
          </a:prstGeom>
          <a:ln>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25B4914C-0A24-9A62-D499-7123D3F6B562}"/>
              </a:ext>
            </a:extLst>
          </p:cNvPr>
          <p:cNvCxnSpPr>
            <a:cxnSpLocks/>
          </p:cNvCxnSpPr>
          <p:nvPr/>
        </p:nvCxnSpPr>
        <p:spPr>
          <a:xfrm>
            <a:off x="1662154" y="4586360"/>
            <a:ext cx="430769"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8A7A18BF-F514-A462-20CA-061DB01BEA15}"/>
              </a:ext>
            </a:extLst>
          </p:cNvPr>
          <p:cNvCxnSpPr>
            <a:cxnSpLocks/>
          </p:cNvCxnSpPr>
          <p:nvPr/>
        </p:nvCxnSpPr>
        <p:spPr>
          <a:xfrm>
            <a:off x="1662154" y="4813613"/>
            <a:ext cx="430769"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46" name="TextBox 145">
            <a:extLst>
              <a:ext uri="{FF2B5EF4-FFF2-40B4-BE49-F238E27FC236}">
                <a16:creationId xmlns:a16="http://schemas.microsoft.com/office/drawing/2014/main" id="{939BBDDE-5FEA-0428-DB5A-667105277C27}"/>
              </a:ext>
            </a:extLst>
          </p:cNvPr>
          <p:cNvSpPr txBox="1"/>
          <p:nvPr/>
        </p:nvSpPr>
        <p:spPr>
          <a:xfrm>
            <a:off x="2131608" y="4527753"/>
            <a:ext cx="364202" cy="307777"/>
          </a:xfrm>
          <a:prstGeom prst="rect">
            <a:avLst/>
          </a:prstGeom>
          <a:noFill/>
        </p:spPr>
        <p:txBody>
          <a:bodyPr wrap="none" rtlCol="0">
            <a:spAutoFit/>
          </a:bodyPr>
          <a:lstStyle/>
          <a:p>
            <a:r>
              <a:rPr lang="en-US" dirty="0">
                <a:solidFill>
                  <a:schemeClr val="bg1"/>
                </a:solidFill>
              </a:rPr>
              <a:t>…</a:t>
            </a:r>
          </a:p>
        </p:txBody>
      </p:sp>
    </p:spTree>
    <p:extLst>
      <p:ext uri="{BB962C8B-B14F-4D97-AF65-F5344CB8AC3E}">
        <p14:creationId xmlns:p14="http://schemas.microsoft.com/office/powerpoint/2010/main" val="37438420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a16="http://schemas.microsoft.com/office/drawing/2014/main" id="{A1AC6975-F8FB-2707-1040-7DC6966F3E86}"/>
            </a:ext>
          </a:extLst>
        </p:cNvPr>
        <p:cNvGrpSpPr/>
        <p:nvPr/>
      </p:nvGrpSpPr>
      <p:grpSpPr>
        <a:xfrm>
          <a:off x="0" y="0"/>
          <a:ext cx="0" cy="0"/>
          <a:chOff x="0" y="0"/>
          <a:chExt cx="0" cy="0"/>
        </a:xfrm>
      </p:grpSpPr>
      <p:sp>
        <p:nvSpPr>
          <p:cNvPr id="16" name="Rectangle 15">
            <a:extLst>
              <a:ext uri="{FF2B5EF4-FFF2-40B4-BE49-F238E27FC236}">
                <a16:creationId xmlns:a16="http://schemas.microsoft.com/office/drawing/2014/main" id="{DC3AA71B-2F42-62CC-3A6A-B52732C677B1}"/>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16DF19C7-84A1-0396-342F-81AC70D14DFF}"/>
              </a:ext>
            </a:extLst>
          </p:cNvPr>
          <p:cNvGrpSpPr/>
          <p:nvPr/>
        </p:nvGrpSpPr>
        <p:grpSpPr>
          <a:xfrm>
            <a:off x="-596900" y="0"/>
            <a:ext cx="16950774" cy="5144048"/>
            <a:chOff x="-5346700" y="0"/>
            <a:chExt cx="16950774" cy="5144048"/>
          </a:xfrm>
        </p:grpSpPr>
        <p:sp>
          <p:nvSpPr>
            <p:cNvPr id="7" name="Rectangle 6">
              <a:extLst>
                <a:ext uri="{FF2B5EF4-FFF2-40B4-BE49-F238E27FC236}">
                  <a16:creationId xmlns:a16="http://schemas.microsoft.com/office/drawing/2014/main" id="{E2F12BFA-F550-BD26-DC3E-ACACD0BDF7B5}"/>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0D8E5BA0-837F-8D05-DA6E-524633A963E9}"/>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5FB3147C-5914-0AC9-8F1E-84C2759AFF16}"/>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5184154-BE00-0D7A-952D-6052B77F538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B9A64C79-EC01-1046-EDF6-B1B50062DAA8}"/>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chemeClr val="bg1"/>
                </a:solidFill>
                <a:latin typeface="Calibri" panose="020F0502020204030204" pitchFamily="34" charset="0"/>
                <a:cs typeface="Calibri" panose="020F0502020204030204" pitchFamily="34" charset="0"/>
              </a:rPr>
              <a:t>Where we should be now …</a:t>
            </a:r>
            <a:endParaRPr sz="3200" dirty="0">
              <a:solidFill>
                <a:schemeClr val="bg1"/>
              </a:solidFill>
              <a:latin typeface="Calibri" panose="020F0502020204030204" pitchFamily="34" charset="0"/>
              <a:cs typeface="Calibri" panose="020F0502020204030204" pitchFamily="34" charset="0"/>
            </a:endParaRPr>
          </a:p>
        </p:txBody>
      </p:sp>
      <p:sp>
        <p:nvSpPr>
          <p:cNvPr id="63" name="TextBox 62">
            <a:extLst>
              <a:ext uri="{FF2B5EF4-FFF2-40B4-BE49-F238E27FC236}">
                <a16:creationId xmlns:a16="http://schemas.microsoft.com/office/drawing/2014/main" id="{CAD4C28E-8AEB-3CDA-2520-7280702A7C2A}"/>
              </a:ext>
            </a:extLst>
          </p:cNvPr>
          <p:cNvSpPr txBox="1"/>
          <p:nvPr/>
        </p:nvSpPr>
        <p:spPr>
          <a:xfrm>
            <a:off x="366841" y="1152689"/>
            <a:ext cx="2135521" cy="307777"/>
          </a:xfrm>
          <a:prstGeom prst="rect">
            <a:avLst/>
          </a:prstGeom>
          <a:noFill/>
        </p:spPr>
        <p:txBody>
          <a:bodyPr wrap="none" rtlCol="0">
            <a:spAutoFit/>
          </a:bodyPr>
          <a:lstStyle/>
          <a:p>
            <a:r>
              <a:rPr lang="en-US" dirty="0">
                <a:solidFill>
                  <a:schemeClr val="bg1"/>
                </a:solidFill>
              </a:rPr>
              <a:t>Which algorithm is best?</a:t>
            </a:r>
          </a:p>
        </p:txBody>
      </p:sp>
      <p:sp>
        <p:nvSpPr>
          <p:cNvPr id="64" name="TextBox 63">
            <a:extLst>
              <a:ext uri="{FF2B5EF4-FFF2-40B4-BE49-F238E27FC236}">
                <a16:creationId xmlns:a16="http://schemas.microsoft.com/office/drawing/2014/main" id="{65D1A017-C84E-CB63-45E8-DB3C629F0497}"/>
              </a:ext>
            </a:extLst>
          </p:cNvPr>
          <p:cNvSpPr txBox="1"/>
          <p:nvPr/>
        </p:nvSpPr>
        <p:spPr>
          <a:xfrm>
            <a:off x="1434601" y="1723248"/>
            <a:ext cx="3547766" cy="307777"/>
          </a:xfrm>
          <a:prstGeom prst="rect">
            <a:avLst/>
          </a:prstGeom>
          <a:noFill/>
        </p:spPr>
        <p:txBody>
          <a:bodyPr wrap="none" rtlCol="0">
            <a:spAutoFit/>
          </a:bodyPr>
          <a:lstStyle/>
          <a:p>
            <a:r>
              <a:rPr lang="en-US" dirty="0">
                <a:solidFill>
                  <a:schemeClr val="bg1"/>
                </a:solidFill>
              </a:rPr>
              <a:t>Which basic uninformed algorithm is best?</a:t>
            </a:r>
          </a:p>
        </p:txBody>
      </p:sp>
      <p:sp>
        <p:nvSpPr>
          <p:cNvPr id="65" name="TextBox 64">
            <a:extLst>
              <a:ext uri="{FF2B5EF4-FFF2-40B4-BE49-F238E27FC236}">
                <a16:creationId xmlns:a16="http://schemas.microsoft.com/office/drawing/2014/main" id="{5A93EF22-C4CF-3847-AC20-50E1A5389DD3}"/>
              </a:ext>
            </a:extLst>
          </p:cNvPr>
          <p:cNvSpPr txBox="1"/>
          <p:nvPr/>
        </p:nvSpPr>
        <p:spPr>
          <a:xfrm>
            <a:off x="1470623" y="2676344"/>
            <a:ext cx="2880917" cy="307777"/>
          </a:xfrm>
          <a:prstGeom prst="rect">
            <a:avLst/>
          </a:prstGeom>
          <a:noFill/>
        </p:spPr>
        <p:txBody>
          <a:bodyPr wrap="none" rtlCol="0">
            <a:spAutoFit/>
          </a:bodyPr>
          <a:lstStyle/>
          <a:p>
            <a:r>
              <a:rPr lang="en-US" dirty="0">
                <a:solidFill>
                  <a:schemeClr val="bg1"/>
                </a:solidFill>
              </a:rPr>
              <a:t>Which informed algorithm is best?</a:t>
            </a:r>
          </a:p>
        </p:txBody>
      </p:sp>
      <p:sp>
        <p:nvSpPr>
          <p:cNvPr id="66" name="TextBox 65">
            <a:extLst>
              <a:ext uri="{FF2B5EF4-FFF2-40B4-BE49-F238E27FC236}">
                <a16:creationId xmlns:a16="http://schemas.microsoft.com/office/drawing/2014/main" id="{D2856234-83C8-4F4F-9FA7-09DD989870F0}"/>
              </a:ext>
            </a:extLst>
          </p:cNvPr>
          <p:cNvSpPr txBox="1"/>
          <p:nvPr/>
        </p:nvSpPr>
        <p:spPr>
          <a:xfrm>
            <a:off x="2038411" y="2885053"/>
            <a:ext cx="3348994" cy="307777"/>
          </a:xfrm>
          <a:prstGeom prst="rect">
            <a:avLst/>
          </a:prstGeom>
          <a:noFill/>
        </p:spPr>
        <p:txBody>
          <a:bodyPr wrap="none" rtlCol="0">
            <a:spAutoFit/>
          </a:bodyPr>
          <a:lstStyle/>
          <a:p>
            <a:r>
              <a:rPr lang="en-US" dirty="0">
                <a:solidFill>
                  <a:schemeClr val="bg1"/>
                </a:solidFill>
              </a:rPr>
              <a:t>Which layout algorithms are applicable?</a:t>
            </a:r>
          </a:p>
        </p:txBody>
      </p:sp>
      <p:sp>
        <p:nvSpPr>
          <p:cNvPr id="67" name="TextBox 66">
            <a:extLst>
              <a:ext uri="{FF2B5EF4-FFF2-40B4-BE49-F238E27FC236}">
                <a16:creationId xmlns:a16="http://schemas.microsoft.com/office/drawing/2014/main" id="{FA55B4D7-0FEE-41E3-CCD4-F272AA4183BC}"/>
              </a:ext>
            </a:extLst>
          </p:cNvPr>
          <p:cNvSpPr txBox="1"/>
          <p:nvPr/>
        </p:nvSpPr>
        <p:spPr>
          <a:xfrm>
            <a:off x="2043174" y="3107107"/>
            <a:ext cx="1996059" cy="307777"/>
          </a:xfrm>
          <a:prstGeom prst="rect">
            <a:avLst/>
          </a:prstGeom>
          <a:noFill/>
        </p:spPr>
        <p:txBody>
          <a:bodyPr wrap="none" rtlCol="0">
            <a:spAutoFit/>
          </a:bodyPr>
          <a:lstStyle/>
          <a:p>
            <a:r>
              <a:rPr lang="en-US" dirty="0">
                <a:solidFill>
                  <a:schemeClr val="bg1"/>
                </a:solidFill>
              </a:rPr>
              <a:t>Which of them is best?</a:t>
            </a:r>
          </a:p>
        </p:txBody>
      </p:sp>
      <p:sp>
        <p:nvSpPr>
          <p:cNvPr id="68" name="TextBox 67">
            <a:extLst>
              <a:ext uri="{FF2B5EF4-FFF2-40B4-BE49-F238E27FC236}">
                <a16:creationId xmlns:a16="http://schemas.microsoft.com/office/drawing/2014/main" id="{FD9BD233-88DA-833F-B4AB-D0D175011B8C}"/>
              </a:ext>
            </a:extLst>
          </p:cNvPr>
          <p:cNvSpPr txBox="1"/>
          <p:nvPr/>
        </p:nvSpPr>
        <p:spPr>
          <a:xfrm>
            <a:off x="2043174" y="3327534"/>
            <a:ext cx="4035079" cy="307777"/>
          </a:xfrm>
          <a:prstGeom prst="rect">
            <a:avLst/>
          </a:prstGeom>
          <a:noFill/>
        </p:spPr>
        <p:txBody>
          <a:bodyPr wrap="none" rtlCol="0">
            <a:spAutoFit/>
          </a:bodyPr>
          <a:lstStyle/>
          <a:p>
            <a:r>
              <a:rPr lang="en-US" dirty="0">
                <a:solidFill>
                  <a:schemeClr val="bg1"/>
                </a:solidFill>
              </a:rPr>
              <a:t>Which algorithm is best for this layout algorithm?</a:t>
            </a:r>
          </a:p>
        </p:txBody>
      </p:sp>
      <p:sp>
        <p:nvSpPr>
          <p:cNvPr id="69" name="TextBox 68">
            <a:extLst>
              <a:ext uri="{FF2B5EF4-FFF2-40B4-BE49-F238E27FC236}">
                <a16:creationId xmlns:a16="http://schemas.microsoft.com/office/drawing/2014/main" id="{8E9A7E9D-DF6F-1477-5751-F2886CC2B4A2}"/>
              </a:ext>
            </a:extLst>
          </p:cNvPr>
          <p:cNvSpPr txBox="1"/>
          <p:nvPr/>
        </p:nvSpPr>
        <p:spPr>
          <a:xfrm>
            <a:off x="1470623" y="3551580"/>
            <a:ext cx="3983783" cy="307777"/>
          </a:xfrm>
          <a:prstGeom prst="rect">
            <a:avLst/>
          </a:prstGeom>
          <a:noFill/>
        </p:spPr>
        <p:txBody>
          <a:bodyPr wrap="none" rtlCol="0">
            <a:spAutoFit/>
          </a:bodyPr>
          <a:lstStyle/>
          <a:p>
            <a:r>
              <a:rPr lang="en-US" dirty="0">
                <a:solidFill>
                  <a:schemeClr val="bg1"/>
                </a:solidFill>
              </a:rPr>
              <a:t>(Which extended uninformed algorithm is best?)</a:t>
            </a:r>
          </a:p>
        </p:txBody>
      </p:sp>
      <p:sp>
        <p:nvSpPr>
          <p:cNvPr id="70" name="TextBox 69">
            <a:extLst>
              <a:ext uri="{FF2B5EF4-FFF2-40B4-BE49-F238E27FC236}">
                <a16:creationId xmlns:a16="http://schemas.microsoft.com/office/drawing/2014/main" id="{FCA423F9-B03B-CC17-A86E-5545E443350A}"/>
              </a:ext>
            </a:extLst>
          </p:cNvPr>
          <p:cNvSpPr txBox="1"/>
          <p:nvPr/>
        </p:nvSpPr>
        <p:spPr>
          <a:xfrm>
            <a:off x="1470623" y="4202556"/>
            <a:ext cx="2861681" cy="307777"/>
          </a:xfrm>
          <a:prstGeom prst="rect">
            <a:avLst/>
          </a:prstGeom>
          <a:noFill/>
        </p:spPr>
        <p:txBody>
          <a:bodyPr wrap="none" rtlCol="0">
            <a:spAutoFit/>
          </a:bodyPr>
          <a:lstStyle/>
          <a:p>
            <a:r>
              <a:rPr lang="en-US" dirty="0">
                <a:solidFill>
                  <a:schemeClr val="bg1"/>
                </a:solidFill>
              </a:rPr>
              <a:t>(Which transitive closure is best?)</a:t>
            </a:r>
          </a:p>
        </p:txBody>
      </p:sp>
      <p:cxnSp>
        <p:nvCxnSpPr>
          <p:cNvPr id="71" name="Straight Arrow Connector 70">
            <a:extLst>
              <a:ext uri="{FF2B5EF4-FFF2-40B4-BE49-F238E27FC236}">
                <a16:creationId xmlns:a16="http://schemas.microsoft.com/office/drawing/2014/main" id="{A1928455-B261-4F9C-C215-810ADFD32EC4}"/>
              </a:ext>
            </a:extLst>
          </p:cNvPr>
          <p:cNvCxnSpPr/>
          <p:nvPr/>
        </p:nvCxnSpPr>
        <p:spPr>
          <a:xfrm>
            <a:off x="603250" y="4347732"/>
            <a:ext cx="867373"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739907D7-E673-8A2D-FFCE-C5B6B4D3A397}"/>
              </a:ext>
            </a:extLst>
          </p:cNvPr>
          <p:cNvCxnSpPr>
            <a:cxnSpLocks/>
          </p:cNvCxnSpPr>
          <p:nvPr/>
        </p:nvCxnSpPr>
        <p:spPr>
          <a:xfrm flipH="1">
            <a:off x="599668" y="1460466"/>
            <a:ext cx="23979" cy="2887266"/>
          </a:xfrm>
          <a:prstGeom prst="straightConnector1">
            <a:avLst/>
          </a:prstGeom>
          <a:ln>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7B5AFB02-1D86-37B9-E9BB-E217F7D67106}"/>
              </a:ext>
            </a:extLst>
          </p:cNvPr>
          <p:cNvCxnSpPr/>
          <p:nvPr/>
        </p:nvCxnSpPr>
        <p:spPr>
          <a:xfrm>
            <a:off x="623647" y="1889836"/>
            <a:ext cx="867373"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5A323CB1-7A96-0D6F-8EE8-C4D4DA3536A7}"/>
              </a:ext>
            </a:extLst>
          </p:cNvPr>
          <p:cNvCxnSpPr/>
          <p:nvPr/>
        </p:nvCxnSpPr>
        <p:spPr>
          <a:xfrm>
            <a:off x="623647" y="2825349"/>
            <a:ext cx="867373"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533350FE-1A56-2716-007A-86501EC8DE9B}"/>
              </a:ext>
            </a:extLst>
          </p:cNvPr>
          <p:cNvCxnSpPr/>
          <p:nvPr/>
        </p:nvCxnSpPr>
        <p:spPr>
          <a:xfrm>
            <a:off x="603250" y="3705468"/>
            <a:ext cx="867373"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FBCE6DBB-A2AE-89D4-000D-A2A86ACFC8FA}"/>
              </a:ext>
            </a:extLst>
          </p:cNvPr>
          <p:cNvCxnSpPr>
            <a:cxnSpLocks/>
          </p:cNvCxnSpPr>
          <p:nvPr/>
        </p:nvCxnSpPr>
        <p:spPr>
          <a:xfrm>
            <a:off x="1662154" y="2942370"/>
            <a:ext cx="0" cy="533810"/>
          </a:xfrm>
          <a:prstGeom prst="straightConnector1">
            <a:avLst/>
          </a:prstGeom>
          <a:ln>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1200661E-D6C3-8A70-6DAB-1190BA3E8A51}"/>
              </a:ext>
            </a:extLst>
          </p:cNvPr>
          <p:cNvCxnSpPr>
            <a:cxnSpLocks/>
          </p:cNvCxnSpPr>
          <p:nvPr/>
        </p:nvCxnSpPr>
        <p:spPr>
          <a:xfrm>
            <a:off x="1662154" y="3476180"/>
            <a:ext cx="430769"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EA023685-8374-54CE-5C7C-E800A3FB7461}"/>
              </a:ext>
            </a:extLst>
          </p:cNvPr>
          <p:cNvCxnSpPr>
            <a:cxnSpLocks/>
          </p:cNvCxnSpPr>
          <p:nvPr/>
        </p:nvCxnSpPr>
        <p:spPr>
          <a:xfrm>
            <a:off x="1662154" y="3033742"/>
            <a:ext cx="430769"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6E1DBB03-2BA9-8478-6EF6-BC493C33E64C}"/>
              </a:ext>
            </a:extLst>
          </p:cNvPr>
          <p:cNvCxnSpPr>
            <a:cxnSpLocks/>
          </p:cNvCxnSpPr>
          <p:nvPr/>
        </p:nvCxnSpPr>
        <p:spPr>
          <a:xfrm>
            <a:off x="1662154" y="3260995"/>
            <a:ext cx="430769"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BBA37ECC-3BA0-0ADC-09E3-C64BE6A3B9A2}"/>
              </a:ext>
            </a:extLst>
          </p:cNvPr>
          <p:cNvCxnSpPr>
            <a:cxnSpLocks/>
          </p:cNvCxnSpPr>
          <p:nvPr/>
        </p:nvCxnSpPr>
        <p:spPr>
          <a:xfrm>
            <a:off x="4982367" y="1866242"/>
            <a:ext cx="2037247" cy="0"/>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81" name="TextBox 80">
            <a:extLst>
              <a:ext uri="{FF2B5EF4-FFF2-40B4-BE49-F238E27FC236}">
                <a16:creationId xmlns:a16="http://schemas.microsoft.com/office/drawing/2014/main" id="{9209E913-FBB1-DACE-74BA-FCF3EC31BB64}"/>
              </a:ext>
            </a:extLst>
          </p:cNvPr>
          <p:cNvSpPr txBox="1"/>
          <p:nvPr/>
        </p:nvSpPr>
        <p:spPr>
          <a:xfrm>
            <a:off x="6975864" y="1718512"/>
            <a:ext cx="1149674" cy="307777"/>
          </a:xfrm>
          <a:prstGeom prst="rect">
            <a:avLst/>
          </a:prstGeom>
          <a:noFill/>
        </p:spPr>
        <p:txBody>
          <a:bodyPr wrap="none" rtlCol="0">
            <a:spAutoFit/>
          </a:bodyPr>
          <a:lstStyle/>
          <a:p>
            <a:r>
              <a:rPr lang="en-US" dirty="0">
                <a:solidFill>
                  <a:schemeClr val="bg1"/>
                </a:solidFill>
              </a:rPr>
              <a:t>Candidate 1</a:t>
            </a:r>
          </a:p>
        </p:txBody>
      </p:sp>
      <p:cxnSp>
        <p:nvCxnSpPr>
          <p:cNvPr id="82" name="Straight Arrow Connector 81">
            <a:extLst>
              <a:ext uri="{FF2B5EF4-FFF2-40B4-BE49-F238E27FC236}">
                <a16:creationId xmlns:a16="http://schemas.microsoft.com/office/drawing/2014/main" id="{426B8C10-6C5C-D5CD-FE23-AAAD0982D87B}"/>
              </a:ext>
            </a:extLst>
          </p:cNvPr>
          <p:cNvCxnSpPr>
            <a:cxnSpLocks/>
            <a:stCxn id="65" idx="3"/>
          </p:cNvCxnSpPr>
          <p:nvPr/>
        </p:nvCxnSpPr>
        <p:spPr>
          <a:xfrm>
            <a:off x="4351540" y="2830233"/>
            <a:ext cx="2665210" cy="0"/>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4853ADC5-2C11-2E3E-7A88-4E2D2F191B68}"/>
              </a:ext>
            </a:extLst>
          </p:cNvPr>
          <p:cNvSpPr txBox="1"/>
          <p:nvPr/>
        </p:nvSpPr>
        <p:spPr>
          <a:xfrm>
            <a:off x="6975864" y="2676344"/>
            <a:ext cx="1149674" cy="307777"/>
          </a:xfrm>
          <a:prstGeom prst="rect">
            <a:avLst/>
          </a:prstGeom>
          <a:noFill/>
        </p:spPr>
        <p:txBody>
          <a:bodyPr wrap="none" rtlCol="0">
            <a:spAutoFit/>
          </a:bodyPr>
          <a:lstStyle/>
          <a:p>
            <a:r>
              <a:rPr lang="en-US" dirty="0">
                <a:solidFill>
                  <a:schemeClr val="bg1"/>
                </a:solidFill>
              </a:rPr>
              <a:t>Candidate 2</a:t>
            </a:r>
          </a:p>
        </p:txBody>
      </p:sp>
      <p:sp>
        <p:nvSpPr>
          <p:cNvPr id="84" name="TextBox 83">
            <a:extLst>
              <a:ext uri="{FF2B5EF4-FFF2-40B4-BE49-F238E27FC236}">
                <a16:creationId xmlns:a16="http://schemas.microsoft.com/office/drawing/2014/main" id="{D355A917-CFF9-485C-5013-005AF6597BDF}"/>
              </a:ext>
            </a:extLst>
          </p:cNvPr>
          <p:cNvSpPr txBox="1"/>
          <p:nvPr/>
        </p:nvSpPr>
        <p:spPr>
          <a:xfrm>
            <a:off x="6975864" y="3527472"/>
            <a:ext cx="1149674" cy="307777"/>
          </a:xfrm>
          <a:prstGeom prst="rect">
            <a:avLst/>
          </a:prstGeom>
          <a:noFill/>
        </p:spPr>
        <p:txBody>
          <a:bodyPr wrap="none" rtlCol="0">
            <a:spAutoFit/>
          </a:bodyPr>
          <a:lstStyle/>
          <a:p>
            <a:r>
              <a:rPr lang="en-US" dirty="0">
                <a:solidFill>
                  <a:schemeClr val="bg1"/>
                </a:solidFill>
              </a:rPr>
              <a:t>Candidate 3</a:t>
            </a:r>
          </a:p>
        </p:txBody>
      </p:sp>
      <p:cxnSp>
        <p:nvCxnSpPr>
          <p:cNvPr id="85" name="Straight Arrow Connector 84">
            <a:extLst>
              <a:ext uri="{FF2B5EF4-FFF2-40B4-BE49-F238E27FC236}">
                <a16:creationId xmlns:a16="http://schemas.microsoft.com/office/drawing/2014/main" id="{F9B95982-7C45-C293-ADE8-B43796557DC9}"/>
              </a:ext>
            </a:extLst>
          </p:cNvPr>
          <p:cNvCxnSpPr>
            <a:cxnSpLocks/>
            <a:stCxn id="69" idx="3"/>
          </p:cNvCxnSpPr>
          <p:nvPr/>
        </p:nvCxnSpPr>
        <p:spPr>
          <a:xfrm>
            <a:off x="5454406" y="3705469"/>
            <a:ext cx="1560751" cy="0"/>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0AAAD62A-71D6-F755-0CFF-B5E85C15B652}"/>
              </a:ext>
            </a:extLst>
          </p:cNvPr>
          <p:cNvSpPr txBox="1"/>
          <p:nvPr/>
        </p:nvSpPr>
        <p:spPr>
          <a:xfrm>
            <a:off x="6975864" y="4200765"/>
            <a:ext cx="1149674" cy="307777"/>
          </a:xfrm>
          <a:prstGeom prst="rect">
            <a:avLst/>
          </a:prstGeom>
          <a:noFill/>
        </p:spPr>
        <p:txBody>
          <a:bodyPr wrap="none" rtlCol="0">
            <a:spAutoFit/>
          </a:bodyPr>
          <a:lstStyle/>
          <a:p>
            <a:r>
              <a:rPr lang="en-US" dirty="0">
                <a:solidFill>
                  <a:schemeClr val="bg1"/>
                </a:solidFill>
              </a:rPr>
              <a:t>Candidate 4</a:t>
            </a:r>
          </a:p>
        </p:txBody>
      </p:sp>
      <p:cxnSp>
        <p:nvCxnSpPr>
          <p:cNvPr id="87" name="Straight Arrow Connector 86">
            <a:extLst>
              <a:ext uri="{FF2B5EF4-FFF2-40B4-BE49-F238E27FC236}">
                <a16:creationId xmlns:a16="http://schemas.microsoft.com/office/drawing/2014/main" id="{5EEF2D72-D644-229A-556C-AC53E6681AB0}"/>
              </a:ext>
            </a:extLst>
          </p:cNvPr>
          <p:cNvCxnSpPr>
            <a:cxnSpLocks/>
          </p:cNvCxnSpPr>
          <p:nvPr/>
        </p:nvCxnSpPr>
        <p:spPr>
          <a:xfrm>
            <a:off x="4351540" y="4365026"/>
            <a:ext cx="2632022" cy="0"/>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2" name="TextBox 91">
            <a:extLst>
              <a:ext uri="{FF2B5EF4-FFF2-40B4-BE49-F238E27FC236}">
                <a16:creationId xmlns:a16="http://schemas.microsoft.com/office/drawing/2014/main" id="{425DBF93-8D65-BED9-A015-0BE30AD3ADCA}"/>
              </a:ext>
            </a:extLst>
          </p:cNvPr>
          <p:cNvSpPr txBox="1"/>
          <p:nvPr/>
        </p:nvSpPr>
        <p:spPr>
          <a:xfrm>
            <a:off x="1422801" y="1414624"/>
            <a:ext cx="3236784" cy="307777"/>
          </a:xfrm>
          <a:prstGeom prst="rect">
            <a:avLst/>
          </a:prstGeom>
          <a:noFill/>
        </p:spPr>
        <p:txBody>
          <a:bodyPr wrap="none" rtlCol="0">
            <a:spAutoFit/>
          </a:bodyPr>
          <a:lstStyle/>
          <a:p>
            <a:r>
              <a:rPr lang="en-US" dirty="0">
                <a:solidFill>
                  <a:schemeClr val="bg1"/>
                </a:solidFill>
              </a:rPr>
              <a:t>What properties does our graph have?</a:t>
            </a:r>
          </a:p>
        </p:txBody>
      </p:sp>
      <p:sp>
        <p:nvSpPr>
          <p:cNvPr id="93" name="TextBox 92">
            <a:extLst>
              <a:ext uri="{FF2B5EF4-FFF2-40B4-BE49-F238E27FC236}">
                <a16:creationId xmlns:a16="http://schemas.microsoft.com/office/drawing/2014/main" id="{872CA192-8992-4696-3E3A-8908C3371A9B}"/>
              </a:ext>
            </a:extLst>
          </p:cNvPr>
          <p:cNvSpPr txBox="1"/>
          <p:nvPr/>
        </p:nvSpPr>
        <p:spPr>
          <a:xfrm>
            <a:off x="2014597" y="2217633"/>
            <a:ext cx="2265364" cy="307777"/>
          </a:xfrm>
          <a:prstGeom prst="rect">
            <a:avLst/>
          </a:prstGeom>
          <a:noFill/>
        </p:spPr>
        <p:txBody>
          <a:bodyPr wrap="none" rtlCol="0">
            <a:spAutoFit/>
          </a:bodyPr>
          <a:lstStyle/>
          <a:p>
            <a:r>
              <a:rPr lang="en-US" dirty="0">
                <a:solidFill>
                  <a:schemeClr val="bg1"/>
                </a:solidFill>
              </a:rPr>
              <a:t>Which List/Queue is best?</a:t>
            </a:r>
          </a:p>
        </p:txBody>
      </p:sp>
      <p:cxnSp>
        <p:nvCxnSpPr>
          <p:cNvPr id="94" name="Straight Arrow Connector 93">
            <a:extLst>
              <a:ext uri="{FF2B5EF4-FFF2-40B4-BE49-F238E27FC236}">
                <a16:creationId xmlns:a16="http://schemas.microsoft.com/office/drawing/2014/main" id="{18AE0C7A-450F-610B-6292-437329900B16}"/>
              </a:ext>
            </a:extLst>
          </p:cNvPr>
          <p:cNvCxnSpPr/>
          <p:nvPr/>
        </p:nvCxnSpPr>
        <p:spPr>
          <a:xfrm>
            <a:off x="623647" y="1585280"/>
            <a:ext cx="867373"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7145D6FA-B728-2AF7-3905-BA79E6FFA0A1}"/>
              </a:ext>
            </a:extLst>
          </p:cNvPr>
          <p:cNvSpPr txBox="1"/>
          <p:nvPr/>
        </p:nvSpPr>
        <p:spPr>
          <a:xfrm>
            <a:off x="2007774" y="1984336"/>
            <a:ext cx="3049233" cy="307777"/>
          </a:xfrm>
          <a:prstGeom prst="rect">
            <a:avLst/>
          </a:prstGeom>
          <a:noFill/>
        </p:spPr>
        <p:txBody>
          <a:bodyPr wrap="none" rtlCol="0">
            <a:spAutoFit/>
          </a:bodyPr>
          <a:lstStyle/>
          <a:p>
            <a:r>
              <a:rPr lang="en-US" dirty="0">
                <a:solidFill>
                  <a:schemeClr val="bg1"/>
                </a:solidFill>
              </a:rPr>
              <a:t>Which graph representation is best?</a:t>
            </a:r>
          </a:p>
        </p:txBody>
      </p:sp>
      <p:sp>
        <p:nvSpPr>
          <p:cNvPr id="96" name="TextBox 95">
            <a:extLst>
              <a:ext uri="{FF2B5EF4-FFF2-40B4-BE49-F238E27FC236}">
                <a16:creationId xmlns:a16="http://schemas.microsoft.com/office/drawing/2014/main" id="{ED7D5E26-FC8F-18B4-85D4-DA26E7DD8311}"/>
              </a:ext>
            </a:extLst>
          </p:cNvPr>
          <p:cNvSpPr txBox="1"/>
          <p:nvPr/>
        </p:nvSpPr>
        <p:spPr>
          <a:xfrm>
            <a:off x="2026826" y="2455078"/>
            <a:ext cx="2710999" cy="307777"/>
          </a:xfrm>
          <a:prstGeom prst="rect">
            <a:avLst/>
          </a:prstGeom>
          <a:noFill/>
        </p:spPr>
        <p:txBody>
          <a:bodyPr wrap="none" rtlCol="0">
            <a:spAutoFit/>
          </a:bodyPr>
          <a:lstStyle/>
          <a:p>
            <a:r>
              <a:rPr lang="en-US" dirty="0">
                <a:solidFill>
                  <a:schemeClr val="bg1"/>
                </a:solidFill>
              </a:rPr>
              <a:t>Which algorithm performs best?</a:t>
            </a:r>
          </a:p>
        </p:txBody>
      </p:sp>
      <p:cxnSp>
        <p:nvCxnSpPr>
          <p:cNvPr id="97" name="Straight Arrow Connector 96">
            <a:extLst>
              <a:ext uri="{FF2B5EF4-FFF2-40B4-BE49-F238E27FC236}">
                <a16:creationId xmlns:a16="http://schemas.microsoft.com/office/drawing/2014/main" id="{7AD215B7-6349-46DE-CF9C-B66E1906D63C}"/>
              </a:ext>
            </a:extLst>
          </p:cNvPr>
          <p:cNvCxnSpPr>
            <a:cxnSpLocks/>
          </p:cNvCxnSpPr>
          <p:nvPr/>
        </p:nvCxnSpPr>
        <p:spPr>
          <a:xfrm>
            <a:off x="1662154" y="2003286"/>
            <a:ext cx="0" cy="595717"/>
          </a:xfrm>
          <a:prstGeom prst="straightConnector1">
            <a:avLst/>
          </a:prstGeom>
          <a:ln>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E5DB9823-02E5-2755-4913-30C1D9F4EB6C}"/>
              </a:ext>
            </a:extLst>
          </p:cNvPr>
          <p:cNvCxnSpPr>
            <a:cxnSpLocks/>
          </p:cNvCxnSpPr>
          <p:nvPr/>
        </p:nvCxnSpPr>
        <p:spPr>
          <a:xfrm>
            <a:off x="1662154" y="2599003"/>
            <a:ext cx="430769"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D636A77A-EEC7-C67C-958B-554CBB4A82E6}"/>
              </a:ext>
            </a:extLst>
          </p:cNvPr>
          <p:cNvCxnSpPr>
            <a:cxnSpLocks/>
          </p:cNvCxnSpPr>
          <p:nvPr/>
        </p:nvCxnSpPr>
        <p:spPr>
          <a:xfrm>
            <a:off x="1662154" y="2142281"/>
            <a:ext cx="430769"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593AFCF3-0637-0B06-565D-412D2BA638C8}"/>
              </a:ext>
            </a:extLst>
          </p:cNvPr>
          <p:cNvCxnSpPr>
            <a:cxnSpLocks/>
          </p:cNvCxnSpPr>
          <p:nvPr/>
        </p:nvCxnSpPr>
        <p:spPr>
          <a:xfrm>
            <a:off x="1662154" y="2383823"/>
            <a:ext cx="430769"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91DBAE73-1E89-2ACB-D51F-EDDD5CE1DA8A}"/>
              </a:ext>
            </a:extLst>
          </p:cNvPr>
          <p:cNvCxnSpPr>
            <a:cxnSpLocks/>
          </p:cNvCxnSpPr>
          <p:nvPr/>
        </p:nvCxnSpPr>
        <p:spPr>
          <a:xfrm>
            <a:off x="1662154" y="3857326"/>
            <a:ext cx="0" cy="318625"/>
          </a:xfrm>
          <a:prstGeom prst="straightConnector1">
            <a:avLst/>
          </a:prstGeom>
          <a:ln>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C86A3391-17CD-BC52-2925-91A1B02C8414}"/>
              </a:ext>
            </a:extLst>
          </p:cNvPr>
          <p:cNvCxnSpPr>
            <a:cxnSpLocks/>
          </p:cNvCxnSpPr>
          <p:nvPr/>
        </p:nvCxnSpPr>
        <p:spPr>
          <a:xfrm>
            <a:off x="1662154" y="3948698"/>
            <a:ext cx="430769"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B088184C-F5CC-EA6E-4C41-BD64B57B1AC6}"/>
              </a:ext>
            </a:extLst>
          </p:cNvPr>
          <p:cNvCxnSpPr>
            <a:cxnSpLocks/>
          </p:cNvCxnSpPr>
          <p:nvPr/>
        </p:nvCxnSpPr>
        <p:spPr>
          <a:xfrm>
            <a:off x="1662154" y="4175951"/>
            <a:ext cx="430769"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04" name="TextBox 103">
            <a:extLst>
              <a:ext uri="{FF2B5EF4-FFF2-40B4-BE49-F238E27FC236}">
                <a16:creationId xmlns:a16="http://schemas.microsoft.com/office/drawing/2014/main" id="{DF1F6B99-A7F9-5C45-EF64-B40CD7C757C3}"/>
              </a:ext>
            </a:extLst>
          </p:cNvPr>
          <p:cNvSpPr txBox="1"/>
          <p:nvPr/>
        </p:nvSpPr>
        <p:spPr>
          <a:xfrm>
            <a:off x="2131608" y="3890091"/>
            <a:ext cx="364202" cy="307777"/>
          </a:xfrm>
          <a:prstGeom prst="rect">
            <a:avLst/>
          </a:prstGeom>
          <a:noFill/>
        </p:spPr>
        <p:txBody>
          <a:bodyPr wrap="none" rtlCol="0">
            <a:spAutoFit/>
          </a:bodyPr>
          <a:lstStyle/>
          <a:p>
            <a:r>
              <a:rPr lang="en-US" dirty="0">
                <a:solidFill>
                  <a:schemeClr val="bg1"/>
                </a:solidFill>
              </a:rPr>
              <a:t>…</a:t>
            </a:r>
          </a:p>
        </p:txBody>
      </p:sp>
      <p:cxnSp>
        <p:nvCxnSpPr>
          <p:cNvPr id="105" name="Straight Arrow Connector 104">
            <a:extLst>
              <a:ext uri="{FF2B5EF4-FFF2-40B4-BE49-F238E27FC236}">
                <a16:creationId xmlns:a16="http://schemas.microsoft.com/office/drawing/2014/main" id="{65DC3976-EB9F-5DF3-B9DC-D7E4630EE045}"/>
              </a:ext>
            </a:extLst>
          </p:cNvPr>
          <p:cNvCxnSpPr>
            <a:cxnSpLocks/>
          </p:cNvCxnSpPr>
          <p:nvPr/>
        </p:nvCxnSpPr>
        <p:spPr>
          <a:xfrm>
            <a:off x="1662154" y="4494988"/>
            <a:ext cx="0" cy="318625"/>
          </a:xfrm>
          <a:prstGeom prst="straightConnector1">
            <a:avLst/>
          </a:prstGeom>
          <a:ln>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FF3FC842-FC88-45D3-81D1-FC3F6AD20336}"/>
              </a:ext>
            </a:extLst>
          </p:cNvPr>
          <p:cNvCxnSpPr>
            <a:cxnSpLocks/>
          </p:cNvCxnSpPr>
          <p:nvPr/>
        </p:nvCxnSpPr>
        <p:spPr>
          <a:xfrm>
            <a:off x="1662154" y="4586360"/>
            <a:ext cx="430769"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63CBE82F-597B-2E2B-70E1-E27EA4DE4D89}"/>
              </a:ext>
            </a:extLst>
          </p:cNvPr>
          <p:cNvCxnSpPr>
            <a:cxnSpLocks/>
          </p:cNvCxnSpPr>
          <p:nvPr/>
        </p:nvCxnSpPr>
        <p:spPr>
          <a:xfrm>
            <a:off x="1662154" y="4813613"/>
            <a:ext cx="430769"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6AC520A2-03CB-71DF-D99D-A8873F122135}"/>
              </a:ext>
            </a:extLst>
          </p:cNvPr>
          <p:cNvSpPr txBox="1"/>
          <p:nvPr/>
        </p:nvSpPr>
        <p:spPr>
          <a:xfrm>
            <a:off x="2131608" y="4527753"/>
            <a:ext cx="364202" cy="307777"/>
          </a:xfrm>
          <a:prstGeom prst="rect">
            <a:avLst/>
          </a:prstGeom>
          <a:noFill/>
        </p:spPr>
        <p:txBody>
          <a:bodyPr wrap="none" rtlCol="0">
            <a:spAutoFit/>
          </a:bodyPr>
          <a:lstStyle/>
          <a:p>
            <a:r>
              <a:rPr lang="en-US" dirty="0">
                <a:solidFill>
                  <a:schemeClr val="bg1"/>
                </a:solidFill>
              </a:rPr>
              <a:t>…</a:t>
            </a:r>
          </a:p>
        </p:txBody>
      </p:sp>
    </p:spTree>
    <p:extLst>
      <p:ext uri="{BB962C8B-B14F-4D97-AF65-F5344CB8AC3E}">
        <p14:creationId xmlns:p14="http://schemas.microsoft.com/office/powerpoint/2010/main" val="31751410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a16="http://schemas.microsoft.com/office/drawing/2014/main" id="{BF614738-0AA7-B905-F1C9-190FF7A66B20}"/>
            </a:ext>
          </a:extLst>
        </p:cNvPr>
        <p:cNvGrpSpPr/>
        <p:nvPr/>
      </p:nvGrpSpPr>
      <p:grpSpPr>
        <a:xfrm>
          <a:off x="0" y="0"/>
          <a:ext cx="0" cy="0"/>
          <a:chOff x="0" y="0"/>
          <a:chExt cx="0" cy="0"/>
        </a:xfrm>
      </p:grpSpPr>
      <p:sp>
        <p:nvSpPr>
          <p:cNvPr id="16" name="Rectangle 15">
            <a:extLst>
              <a:ext uri="{FF2B5EF4-FFF2-40B4-BE49-F238E27FC236}">
                <a16:creationId xmlns:a16="http://schemas.microsoft.com/office/drawing/2014/main" id="{01FB8C6E-F240-09D6-C594-A735F7B5CE37}"/>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03290FF8-E0DF-11EA-E7FF-C7CC16C3734D}"/>
              </a:ext>
            </a:extLst>
          </p:cNvPr>
          <p:cNvGrpSpPr/>
          <p:nvPr/>
        </p:nvGrpSpPr>
        <p:grpSpPr>
          <a:xfrm>
            <a:off x="-596900" y="0"/>
            <a:ext cx="16950774" cy="5144048"/>
            <a:chOff x="-5346700" y="0"/>
            <a:chExt cx="16950774" cy="5144048"/>
          </a:xfrm>
        </p:grpSpPr>
        <p:sp>
          <p:nvSpPr>
            <p:cNvPr id="7" name="Rectangle 6">
              <a:extLst>
                <a:ext uri="{FF2B5EF4-FFF2-40B4-BE49-F238E27FC236}">
                  <a16:creationId xmlns:a16="http://schemas.microsoft.com/office/drawing/2014/main" id="{6D7FCB7F-3BBD-A490-3DFA-D230798555F4}"/>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2DC8A9CB-7861-AA69-30B0-4103E506C2F0}"/>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B5AF85BF-4F5F-7B75-488F-19F5F485A582}"/>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ADDACEDA-60A5-AB99-7DB0-7F808EC16367}"/>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A2BD35F1-C077-C3DB-CF53-5BDA4A7AEA76}"/>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chemeClr val="bg1"/>
                </a:solidFill>
                <a:latin typeface="Calibri" panose="020F0502020204030204" pitchFamily="34" charset="0"/>
                <a:cs typeface="Calibri" panose="020F0502020204030204" pitchFamily="34" charset="0"/>
              </a:rPr>
              <a:t>Where we should be now …</a:t>
            </a:r>
            <a:endParaRPr sz="3200" dirty="0">
              <a:solidFill>
                <a:schemeClr val="bg1"/>
              </a:solidFill>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A60BAE39-F99D-77FA-AC5A-6D837C310332}"/>
              </a:ext>
            </a:extLst>
          </p:cNvPr>
          <p:cNvSpPr txBox="1"/>
          <p:nvPr/>
        </p:nvSpPr>
        <p:spPr>
          <a:xfrm>
            <a:off x="366841" y="1152689"/>
            <a:ext cx="2135521" cy="307777"/>
          </a:xfrm>
          <a:prstGeom prst="rect">
            <a:avLst/>
          </a:prstGeom>
          <a:noFill/>
        </p:spPr>
        <p:txBody>
          <a:bodyPr wrap="none" rtlCol="0">
            <a:spAutoFit/>
          </a:bodyPr>
          <a:lstStyle/>
          <a:p>
            <a:r>
              <a:rPr lang="en-US" dirty="0">
                <a:solidFill>
                  <a:schemeClr val="bg1"/>
                </a:solidFill>
              </a:rPr>
              <a:t>Which algorithm is best?</a:t>
            </a:r>
          </a:p>
        </p:txBody>
      </p:sp>
      <p:sp>
        <p:nvSpPr>
          <p:cNvPr id="10" name="TextBox 9">
            <a:extLst>
              <a:ext uri="{FF2B5EF4-FFF2-40B4-BE49-F238E27FC236}">
                <a16:creationId xmlns:a16="http://schemas.microsoft.com/office/drawing/2014/main" id="{EF5C6C4D-DA5A-F334-6D74-64BE8E20DBFB}"/>
              </a:ext>
            </a:extLst>
          </p:cNvPr>
          <p:cNvSpPr txBox="1"/>
          <p:nvPr/>
        </p:nvSpPr>
        <p:spPr>
          <a:xfrm>
            <a:off x="1434601" y="1723248"/>
            <a:ext cx="3547766" cy="307777"/>
          </a:xfrm>
          <a:prstGeom prst="rect">
            <a:avLst/>
          </a:prstGeom>
          <a:noFill/>
        </p:spPr>
        <p:txBody>
          <a:bodyPr wrap="none" rtlCol="0">
            <a:spAutoFit/>
          </a:bodyPr>
          <a:lstStyle/>
          <a:p>
            <a:r>
              <a:rPr lang="en-US" dirty="0">
                <a:solidFill>
                  <a:schemeClr val="bg1"/>
                </a:solidFill>
              </a:rPr>
              <a:t>Which basic uninformed algorithm is best?</a:t>
            </a:r>
          </a:p>
        </p:txBody>
      </p:sp>
      <p:sp>
        <p:nvSpPr>
          <p:cNvPr id="11" name="TextBox 10">
            <a:extLst>
              <a:ext uri="{FF2B5EF4-FFF2-40B4-BE49-F238E27FC236}">
                <a16:creationId xmlns:a16="http://schemas.microsoft.com/office/drawing/2014/main" id="{43D6620C-A20B-5116-7DD8-CB29D91D0D5C}"/>
              </a:ext>
            </a:extLst>
          </p:cNvPr>
          <p:cNvSpPr txBox="1"/>
          <p:nvPr/>
        </p:nvSpPr>
        <p:spPr>
          <a:xfrm>
            <a:off x="1470623" y="2676344"/>
            <a:ext cx="2880917" cy="307777"/>
          </a:xfrm>
          <a:prstGeom prst="rect">
            <a:avLst/>
          </a:prstGeom>
          <a:noFill/>
        </p:spPr>
        <p:txBody>
          <a:bodyPr wrap="none" rtlCol="0">
            <a:spAutoFit/>
          </a:bodyPr>
          <a:lstStyle/>
          <a:p>
            <a:r>
              <a:rPr lang="en-US" dirty="0">
                <a:solidFill>
                  <a:schemeClr val="bg1"/>
                </a:solidFill>
              </a:rPr>
              <a:t>Which informed algorithm is best?</a:t>
            </a:r>
          </a:p>
        </p:txBody>
      </p:sp>
      <p:sp>
        <p:nvSpPr>
          <p:cNvPr id="12" name="TextBox 11">
            <a:extLst>
              <a:ext uri="{FF2B5EF4-FFF2-40B4-BE49-F238E27FC236}">
                <a16:creationId xmlns:a16="http://schemas.microsoft.com/office/drawing/2014/main" id="{C866BF50-668E-5659-8DD4-555D88172BEE}"/>
              </a:ext>
            </a:extLst>
          </p:cNvPr>
          <p:cNvSpPr txBox="1"/>
          <p:nvPr/>
        </p:nvSpPr>
        <p:spPr>
          <a:xfrm>
            <a:off x="2038411" y="2885053"/>
            <a:ext cx="3348994" cy="307777"/>
          </a:xfrm>
          <a:prstGeom prst="rect">
            <a:avLst/>
          </a:prstGeom>
          <a:noFill/>
        </p:spPr>
        <p:txBody>
          <a:bodyPr wrap="none" rtlCol="0">
            <a:spAutoFit/>
          </a:bodyPr>
          <a:lstStyle/>
          <a:p>
            <a:r>
              <a:rPr lang="en-US" dirty="0">
                <a:solidFill>
                  <a:schemeClr val="bg1"/>
                </a:solidFill>
              </a:rPr>
              <a:t>Which layout algorithms are applicable?</a:t>
            </a:r>
          </a:p>
        </p:txBody>
      </p:sp>
      <p:sp>
        <p:nvSpPr>
          <p:cNvPr id="13" name="TextBox 12">
            <a:extLst>
              <a:ext uri="{FF2B5EF4-FFF2-40B4-BE49-F238E27FC236}">
                <a16:creationId xmlns:a16="http://schemas.microsoft.com/office/drawing/2014/main" id="{E2B7EA8B-4072-4FFA-0E35-D8FA73B759C9}"/>
              </a:ext>
            </a:extLst>
          </p:cNvPr>
          <p:cNvSpPr txBox="1"/>
          <p:nvPr/>
        </p:nvSpPr>
        <p:spPr>
          <a:xfrm>
            <a:off x="2043174" y="3107107"/>
            <a:ext cx="1996059" cy="307777"/>
          </a:xfrm>
          <a:prstGeom prst="rect">
            <a:avLst/>
          </a:prstGeom>
          <a:noFill/>
        </p:spPr>
        <p:txBody>
          <a:bodyPr wrap="none" rtlCol="0">
            <a:spAutoFit/>
          </a:bodyPr>
          <a:lstStyle/>
          <a:p>
            <a:r>
              <a:rPr lang="en-US" dirty="0">
                <a:solidFill>
                  <a:schemeClr val="bg1"/>
                </a:solidFill>
              </a:rPr>
              <a:t>Which of them is best?</a:t>
            </a:r>
          </a:p>
        </p:txBody>
      </p:sp>
      <p:sp>
        <p:nvSpPr>
          <p:cNvPr id="17" name="TextBox 16">
            <a:extLst>
              <a:ext uri="{FF2B5EF4-FFF2-40B4-BE49-F238E27FC236}">
                <a16:creationId xmlns:a16="http://schemas.microsoft.com/office/drawing/2014/main" id="{CC11CFDD-EB62-F06A-28F7-A6EA149317C9}"/>
              </a:ext>
            </a:extLst>
          </p:cNvPr>
          <p:cNvSpPr txBox="1"/>
          <p:nvPr/>
        </p:nvSpPr>
        <p:spPr>
          <a:xfrm>
            <a:off x="2043174" y="3327534"/>
            <a:ext cx="4035079" cy="307777"/>
          </a:xfrm>
          <a:prstGeom prst="rect">
            <a:avLst/>
          </a:prstGeom>
          <a:noFill/>
        </p:spPr>
        <p:txBody>
          <a:bodyPr wrap="none" rtlCol="0">
            <a:spAutoFit/>
          </a:bodyPr>
          <a:lstStyle/>
          <a:p>
            <a:r>
              <a:rPr lang="en-US" dirty="0">
                <a:solidFill>
                  <a:schemeClr val="bg1"/>
                </a:solidFill>
              </a:rPr>
              <a:t>Which algorithm is best for this layout algorithm?</a:t>
            </a:r>
          </a:p>
        </p:txBody>
      </p:sp>
      <p:sp>
        <p:nvSpPr>
          <p:cNvPr id="18" name="TextBox 17">
            <a:extLst>
              <a:ext uri="{FF2B5EF4-FFF2-40B4-BE49-F238E27FC236}">
                <a16:creationId xmlns:a16="http://schemas.microsoft.com/office/drawing/2014/main" id="{241FE62E-B921-733D-799C-427C9B475BB7}"/>
              </a:ext>
            </a:extLst>
          </p:cNvPr>
          <p:cNvSpPr txBox="1"/>
          <p:nvPr/>
        </p:nvSpPr>
        <p:spPr>
          <a:xfrm>
            <a:off x="1470623" y="3551580"/>
            <a:ext cx="3983783" cy="307777"/>
          </a:xfrm>
          <a:prstGeom prst="rect">
            <a:avLst/>
          </a:prstGeom>
          <a:noFill/>
        </p:spPr>
        <p:txBody>
          <a:bodyPr wrap="none" rtlCol="0">
            <a:spAutoFit/>
          </a:bodyPr>
          <a:lstStyle/>
          <a:p>
            <a:r>
              <a:rPr lang="en-US" dirty="0">
                <a:solidFill>
                  <a:schemeClr val="bg1"/>
                </a:solidFill>
              </a:rPr>
              <a:t>(Which extended uninformed algorithm is best?)</a:t>
            </a:r>
          </a:p>
        </p:txBody>
      </p:sp>
      <p:sp>
        <p:nvSpPr>
          <p:cNvPr id="19" name="TextBox 18">
            <a:extLst>
              <a:ext uri="{FF2B5EF4-FFF2-40B4-BE49-F238E27FC236}">
                <a16:creationId xmlns:a16="http://schemas.microsoft.com/office/drawing/2014/main" id="{2A4AC999-6610-32D5-1A4C-71CA0BF22E59}"/>
              </a:ext>
            </a:extLst>
          </p:cNvPr>
          <p:cNvSpPr txBox="1"/>
          <p:nvPr/>
        </p:nvSpPr>
        <p:spPr>
          <a:xfrm>
            <a:off x="1470623" y="4202556"/>
            <a:ext cx="2861681" cy="307777"/>
          </a:xfrm>
          <a:prstGeom prst="rect">
            <a:avLst/>
          </a:prstGeom>
          <a:noFill/>
        </p:spPr>
        <p:txBody>
          <a:bodyPr wrap="none" rtlCol="0">
            <a:spAutoFit/>
          </a:bodyPr>
          <a:lstStyle/>
          <a:p>
            <a:r>
              <a:rPr lang="en-US" dirty="0">
                <a:solidFill>
                  <a:schemeClr val="bg1"/>
                </a:solidFill>
              </a:rPr>
              <a:t>(Which transitive closure is best?)</a:t>
            </a:r>
          </a:p>
        </p:txBody>
      </p:sp>
      <p:cxnSp>
        <p:nvCxnSpPr>
          <p:cNvPr id="21" name="Straight Arrow Connector 20">
            <a:extLst>
              <a:ext uri="{FF2B5EF4-FFF2-40B4-BE49-F238E27FC236}">
                <a16:creationId xmlns:a16="http://schemas.microsoft.com/office/drawing/2014/main" id="{E08D518E-09DC-A8D8-2FC1-D85781B09781}"/>
              </a:ext>
            </a:extLst>
          </p:cNvPr>
          <p:cNvCxnSpPr/>
          <p:nvPr/>
        </p:nvCxnSpPr>
        <p:spPr>
          <a:xfrm>
            <a:off x="603250" y="4347732"/>
            <a:ext cx="867373"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5D07FAE-E326-EA2D-57C2-E02CCA548061}"/>
              </a:ext>
            </a:extLst>
          </p:cNvPr>
          <p:cNvCxnSpPr>
            <a:cxnSpLocks/>
          </p:cNvCxnSpPr>
          <p:nvPr/>
        </p:nvCxnSpPr>
        <p:spPr>
          <a:xfrm flipH="1">
            <a:off x="599668" y="1460466"/>
            <a:ext cx="23979" cy="2887266"/>
          </a:xfrm>
          <a:prstGeom prst="straightConnector1">
            <a:avLst/>
          </a:prstGeom>
          <a:ln>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E9329B4-F72D-1D92-00A0-09EBF9C20E23}"/>
              </a:ext>
            </a:extLst>
          </p:cNvPr>
          <p:cNvCxnSpPr/>
          <p:nvPr/>
        </p:nvCxnSpPr>
        <p:spPr>
          <a:xfrm>
            <a:off x="623647" y="1889836"/>
            <a:ext cx="867373"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668AA07-7A82-C3BC-5BF4-D9AD3DFAE721}"/>
              </a:ext>
            </a:extLst>
          </p:cNvPr>
          <p:cNvCxnSpPr/>
          <p:nvPr/>
        </p:nvCxnSpPr>
        <p:spPr>
          <a:xfrm>
            <a:off x="623647" y="2825349"/>
            <a:ext cx="867373"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9C0D429-022D-80E8-1872-EB5F74661454}"/>
              </a:ext>
            </a:extLst>
          </p:cNvPr>
          <p:cNvCxnSpPr/>
          <p:nvPr/>
        </p:nvCxnSpPr>
        <p:spPr>
          <a:xfrm>
            <a:off x="603250" y="3705468"/>
            <a:ext cx="867373"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F3F68166-2678-6940-B717-69B7D1301E5F}"/>
              </a:ext>
            </a:extLst>
          </p:cNvPr>
          <p:cNvCxnSpPr>
            <a:cxnSpLocks/>
          </p:cNvCxnSpPr>
          <p:nvPr/>
        </p:nvCxnSpPr>
        <p:spPr>
          <a:xfrm>
            <a:off x="1662154" y="2942370"/>
            <a:ext cx="0" cy="533810"/>
          </a:xfrm>
          <a:prstGeom prst="straightConnector1">
            <a:avLst/>
          </a:prstGeom>
          <a:ln>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71BC449-AA31-0683-4C88-5AFC02CCFC1F}"/>
              </a:ext>
            </a:extLst>
          </p:cNvPr>
          <p:cNvCxnSpPr>
            <a:cxnSpLocks/>
          </p:cNvCxnSpPr>
          <p:nvPr/>
        </p:nvCxnSpPr>
        <p:spPr>
          <a:xfrm>
            <a:off x="1662154" y="3476180"/>
            <a:ext cx="430769"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2A521FF4-09F2-4004-F689-2CC17F558964}"/>
              </a:ext>
            </a:extLst>
          </p:cNvPr>
          <p:cNvCxnSpPr>
            <a:cxnSpLocks/>
          </p:cNvCxnSpPr>
          <p:nvPr/>
        </p:nvCxnSpPr>
        <p:spPr>
          <a:xfrm>
            <a:off x="1662154" y="3033742"/>
            <a:ext cx="430769"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21949D9-330C-67A9-F801-8942E817770F}"/>
              </a:ext>
            </a:extLst>
          </p:cNvPr>
          <p:cNvCxnSpPr>
            <a:cxnSpLocks/>
          </p:cNvCxnSpPr>
          <p:nvPr/>
        </p:nvCxnSpPr>
        <p:spPr>
          <a:xfrm>
            <a:off x="1662154" y="3260995"/>
            <a:ext cx="430769"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6AC38076-F175-0487-D5FB-5934C2F1C35B}"/>
              </a:ext>
            </a:extLst>
          </p:cNvPr>
          <p:cNvCxnSpPr>
            <a:cxnSpLocks/>
          </p:cNvCxnSpPr>
          <p:nvPr/>
        </p:nvCxnSpPr>
        <p:spPr>
          <a:xfrm>
            <a:off x="4982367" y="1866242"/>
            <a:ext cx="2037247" cy="0"/>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A2BC8784-8F14-9E7F-15B5-C5268262DDAC}"/>
              </a:ext>
            </a:extLst>
          </p:cNvPr>
          <p:cNvSpPr txBox="1"/>
          <p:nvPr/>
        </p:nvSpPr>
        <p:spPr>
          <a:xfrm>
            <a:off x="6975864" y="1718512"/>
            <a:ext cx="1149674" cy="307777"/>
          </a:xfrm>
          <a:prstGeom prst="rect">
            <a:avLst/>
          </a:prstGeom>
          <a:noFill/>
        </p:spPr>
        <p:txBody>
          <a:bodyPr wrap="none" rtlCol="0">
            <a:spAutoFit/>
          </a:bodyPr>
          <a:lstStyle/>
          <a:p>
            <a:r>
              <a:rPr lang="en-US" dirty="0">
                <a:solidFill>
                  <a:schemeClr val="bg1"/>
                </a:solidFill>
              </a:rPr>
              <a:t>Candidate 1</a:t>
            </a:r>
          </a:p>
        </p:txBody>
      </p:sp>
      <p:cxnSp>
        <p:nvCxnSpPr>
          <p:cNvPr id="20" name="Straight Arrow Connector 19">
            <a:extLst>
              <a:ext uri="{FF2B5EF4-FFF2-40B4-BE49-F238E27FC236}">
                <a16:creationId xmlns:a16="http://schemas.microsoft.com/office/drawing/2014/main" id="{AB93EC90-94F3-AB66-32C8-3303AD186307}"/>
              </a:ext>
            </a:extLst>
          </p:cNvPr>
          <p:cNvCxnSpPr>
            <a:cxnSpLocks/>
            <a:stCxn id="11" idx="3"/>
          </p:cNvCxnSpPr>
          <p:nvPr/>
        </p:nvCxnSpPr>
        <p:spPr>
          <a:xfrm>
            <a:off x="4351540" y="2830233"/>
            <a:ext cx="2665210" cy="0"/>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9CF91BEA-7C6F-4A70-16C5-311D3AE8B7FD}"/>
              </a:ext>
            </a:extLst>
          </p:cNvPr>
          <p:cNvSpPr txBox="1"/>
          <p:nvPr/>
        </p:nvSpPr>
        <p:spPr>
          <a:xfrm>
            <a:off x="6975864" y="2676344"/>
            <a:ext cx="1149674" cy="307777"/>
          </a:xfrm>
          <a:prstGeom prst="rect">
            <a:avLst/>
          </a:prstGeom>
          <a:noFill/>
        </p:spPr>
        <p:txBody>
          <a:bodyPr wrap="none" rtlCol="0">
            <a:spAutoFit/>
          </a:bodyPr>
          <a:lstStyle/>
          <a:p>
            <a:r>
              <a:rPr lang="en-US" dirty="0">
                <a:solidFill>
                  <a:schemeClr val="bg1"/>
                </a:solidFill>
              </a:rPr>
              <a:t>Candidate 2</a:t>
            </a:r>
          </a:p>
        </p:txBody>
      </p:sp>
      <p:sp>
        <p:nvSpPr>
          <p:cNvPr id="29" name="TextBox 28">
            <a:extLst>
              <a:ext uri="{FF2B5EF4-FFF2-40B4-BE49-F238E27FC236}">
                <a16:creationId xmlns:a16="http://schemas.microsoft.com/office/drawing/2014/main" id="{B5030CCA-3884-F6A8-0CE9-790A67683BC5}"/>
              </a:ext>
            </a:extLst>
          </p:cNvPr>
          <p:cNvSpPr txBox="1"/>
          <p:nvPr/>
        </p:nvSpPr>
        <p:spPr>
          <a:xfrm>
            <a:off x="6975864" y="3527472"/>
            <a:ext cx="1149674" cy="307777"/>
          </a:xfrm>
          <a:prstGeom prst="rect">
            <a:avLst/>
          </a:prstGeom>
          <a:noFill/>
        </p:spPr>
        <p:txBody>
          <a:bodyPr wrap="none" rtlCol="0">
            <a:spAutoFit/>
          </a:bodyPr>
          <a:lstStyle/>
          <a:p>
            <a:r>
              <a:rPr lang="en-US" dirty="0">
                <a:solidFill>
                  <a:schemeClr val="bg1"/>
                </a:solidFill>
              </a:rPr>
              <a:t>Candidate 3</a:t>
            </a:r>
          </a:p>
        </p:txBody>
      </p:sp>
      <p:cxnSp>
        <p:nvCxnSpPr>
          <p:cNvPr id="30" name="Straight Arrow Connector 29">
            <a:extLst>
              <a:ext uri="{FF2B5EF4-FFF2-40B4-BE49-F238E27FC236}">
                <a16:creationId xmlns:a16="http://schemas.microsoft.com/office/drawing/2014/main" id="{8C9904AF-221B-25F4-92EF-718F8BEF4B74}"/>
              </a:ext>
            </a:extLst>
          </p:cNvPr>
          <p:cNvCxnSpPr>
            <a:cxnSpLocks/>
            <a:stCxn id="18" idx="3"/>
          </p:cNvCxnSpPr>
          <p:nvPr/>
        </p:nvCxnSpPr>
        <p:spPr>
          <a:xfrm>
            <a:off x="5454406" y="3705469"/>
            <a:ext cx="1560751" cy="0"/>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DEDDB363-67BE-ADEB-849B-B96A2774F1B3}"/>
              </a:ext>
            </a:extLst>
          </p:cNvPr>
          <p:cNvSpPr txBox="1"/>
          <p:nvPr/>
        </p:nvSpPr>
        <p:spPr>
          <a:xfrm>
            <a:off x="6975864" y="4200765"/>
            <a:ext cx="1149674" cy="307777"/>
          </a:xfrm>
          <a:prstGeom prst="rect">
            <a:avLst/>
          </a:prstGeom>
          <a:noFill/>
        </p:spPr>
        <p:txBody>
          <a:bodyPr wrap="none" rtlCol="0">
            <a:spAutoFit/>
          </a:bodyPr>
          <a:lstStyle/>
          <a:p>
            <a:r>
              <a:rPr lang="en-US" dirty="0">
                <a:solidFill>
                  <a:schemeClr val="bg1"/>
                </a:solidFill>
              </a:rPr>
              <a:t>Candidate 4</a:t>
            </a:r>
          </a:p>
        </p:txBody>
      </p:sp>
      <p:cxnSp>
        <p:nvCxnSpPr>
          <p:cNvPr id="36" name="Straight Arrow Connector 35">
            <a:extLst>
              <a:ext uri="{FF2B5EF4-FFF2-40B4-BE49-F238E27FC236}">
                <a16:creationId xmlns:a16="http://schemas.microsoft.com/office/drawing/2014/main" id="{8E0E5495-10EE-54A2-1130-D129F3FC5029}"/>
              </a:ext>
            </a:extLst>
          </p:cNvPr>
          <p:cNvCxnSpPr>
            <a:cxnSpLocks/>
          </p:cNvCxnSpPr>
          <p:nvPr/>
        </p:nvCxnSpPr>
        <p:spPr>
          <a:xfrm>
            <a:off x="4351540" y="4365026"/>
            <a:ext cx="2632022" cy="0"/>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8E8130AD-B0C9-5294-4255-223539CF73B0}"/>
              </a:ext>
            </a:extLst>
          </p:cNvPr>
          <p:cNvSpPr/>
          <p:nvPr/>
        </p:nvSpPr>
        <p:spPr>
          <a:xfrm>
            <a:off x="6838533" y="1588971"/>
            <a:ext cx="1287005" cy="2997383"/>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BAB7F229-E53B-FCD7-653A-247C8037977D}"/>
              </a:ext>
            </a:extLst>
          </p:cNvPr>
          <p:cNvCxnSpPr>
            <a:cxnSpLocks/>
          </p:cNvCxnSpPr>
          <p:nvPr/>
        </p:nvCxnSpPr>
        <p:spPr>
          <a:xfrm flipH="1">
            <a:off x="2502362" y="1305089"/>
            <a:ext cx="4979673"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0052E0C-CEB5-BC74-8FAD-BCD280974D7F}"/>
              </a:ext>
            </a:extLst>
          </p:cNvPr>
          <p:cNvCxnSpPr>
            <a:cxnSpLocks/>
            <a:endCxn id="6" idx="0"/>
          </p:cNvCxnSpPr>
          <p:nvPr/>
        </p:nvCxnSpPr>
        <p:spPr>
          <a:xfrm>
            <a:off x="7482036" y="1311627"/>
            <a:ext cx="0" cy="277344"/>
          </a:xfrm>
          <a:prstGeom prst="straightConnector1">
            <a:avLst/>
          </a:prstGeom>
          <a:ln>
            <a:solidFill>
              <a:schemeClr val="bg1"/>
            </a:solidFill>
            <a:tailEnd type="non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1CB2B190-2D10-98B7-4079-76ED324116E5}"/>
              </a:ext>
            </a:extLst>
          </p:cNvPr>
          <p:cNvSpPr txBox="1"/>
          <p:nvPr/>
        </p:nvSpPr>
        <p:spPr>
          <a:xfrm>
            <a:off x="6529268" y="1013912"/>
            <a:ext cx="1021433" cy="307777"/>
          </a:xfrm>
          <a:prstGeom prst="rect">
            <a:avLst/>
          </a:prstGeom>
          <a:noFill/>
        </p:spPr>
        <p:txBody>
          <a:bodyPr wrap="none" rtlCol="0">
            <a:spAutoFit/>
          </a:bodyPr>
          <a:lstStyle/>
          <a:p>
            <a:r>
              <a:rPr lang="en-US" dirty="0">
                <a:solidFill>
                  <a:schemeClr val="bg1"/>
                </a:solidFill>
              </a:rPr>
              <a:t>Evaluation</a:t>
            </a:r>
          </a:p>
        </p:txBody>
      </p:sp>
      <p:sp>
        <p:nvSpPr>
          <p:cNvPr id="32" name="TextBox 31">
            <a:extLst>
              <a:ext uri="{FF2B5EF4-FFF2-40B4-BE49-F238E27FC236}">
                <a16:creationId xmlns:a16="http://schemas.microsoft.com/office/drawing/2014/main" id="{57987617-F988-56FD-0976-EB48ADA13F00}"/>
              </a:ext>
            </a:extLst>
          </p:cNvPr>
          <p:cNvSpPr txBox="1"/>
          <p:nvPr/>
        </p:nvSpPr>
        <p:spPr>
          <a:xfrm>
            <a:off x="1422801" y="1414624"/>
            <a:ext cx="3236784" cy="307777"/>
          </a:xfrm>
          <a:prstGeom prst="rect">
            <a:avLst/>
          </a:prstGeom>
          <a:noFill/>
        </p:spPr>
        <p:txBody>
          <a:bodyPr wrap="none" rtlCol="0">
            <a:spAutoFit/>
          </a:bodyPr>
          <a:lstStyle/>
          <a:p>
            <a:r>
              <a:rPr lang="en-US" dirty="0">
                <a:solidFill>
                  <a:schemeClr val="bg1"/>
                </a:solidFill>
              </a:rPr>
              <a:t>What properties does our graph have?</a:t>
            </a:r>
          </a:p>
        </p:txBody>
      </p:sp>
      <p:sp>
        <p:nvSpPr>
          <p:cNvPr id="33" name="TextBox 32">
            <a:extLst>
              <a:ext uri="{FF2B5EF4-FFF2-40B4-BE49-F238E27FC236}">
                <a16:creationId xmlns:a16="http://schemas.microsoft.com/office/drawing/2014/main" id="{DC0A77C8-8BF5-78C5-60E1-028EE7519DF6}"/>
              </a:ext>
            </a:extLst>
          </p:cNvPr>
          <p:cNvSpPr txBox="1"/>
          <p:nvPr/>
        </p:nvSpPr>
        <p:spPr>
          <a:xfrm>
            <a:off x="2014597" y="2217633"/>
            <a:ext cx="2265364" cy="307777"/>
          </a:xfrm>
          <a:prstGeom prst="rect">
            <a:avLst/>
          </a:prstGeom>
          <a:noFill/>
        </p:spPr>
        <p:txBody>
          <a:bodyPr wrap="none" rtlCol="0">
            <a:spAutoFit/>
          </a:bodyPr>
          <a:lstStyle/>
          <a:p>
            <a:r>
              <a:rPr lang="en-US" dirty="0">
                <a:solidFill>
                  <a:schemeClr val="bg1"/>
                </a:solidFill>
              </a:rPr>
              <a:t>Which List/Queue is best?</a:t>
            </a:r>
          </a:p>
        </p:txBody>
      </p:sp>
      <p:cxnSp>
        <p:nvCxnSpPr>
          <p:cNvPr id="34" name="Straight Arrow Connector 33">
            <a:extLst>
              <a:ext uri="{FF2B5EF4-FFF2-40B4-BE49-F238E27FC236}">
                <a16:creationId xmlns:a16="http://schemas.microsoft.com/office/drawing/2014/main" id="{3C499A9A-D44C-387D-2D66-8F47C6C5F9CE}"/>
              </a:ext>
            </a:extLst>
          </p:cNvPr>
          <p:cNvCxnSpPr/>
          <p:nvPr/>
        </p:nvCxnSpPr>
        <p:spPr>
          <a:xfrm>
            <a:off x="623647" y="1585280"/>
            <a:ext cx="867373"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259B4BE1-AF0B-1350-5188-66BCA0222980}"/>
              </a:ext>
            </a:extLst>
          </p:cNvPr>
          <p:cNvSpPr txBox="1"/>
          <p:nvPr/>
        </p:nvSpPr>
        <p:spPr>
          <a:xfrm>
            <a:off x="2007774" y="1984336"/>
            <a:ext cx="3049233" cy="307777"/>
          </a:xfrm>
          <a:prstGeom prst="rect">
            <a:avLst/>
          </a:prstGeom>
          <a:noFill/>
        </p:spPr>
        <p:txBody>
          <a:bodyPr wrap="none" rtlCol="0">
            <a:spAutoFit/>
          </a:bodyPr>
          <a:lstStyle/>
          <a:p>
            <a:r>
              <a:rPr lang="en-US" dirty="0">
                <a:solidFill>
                  <a:schemeClr val="bg1"/>
                </a:solidFill>
              </a:rPr>
              <a:t>Which graph representation is best?</a:t>
            </a:r>
          </a:p>
        </p:txBody>
      </p:sp>
      <p:sp>
        <p:nvSpPr>
          <p:cNvPr id="41" name="TextBox 40">
            <a:extLst>
              <a:ext uri="{FF2B5EF4-FFF2-40B4-BE49-F238E27FC236}">
                <a16:creationId xmlns:a16="http://schemas.microsoft.com/office/drawing/2014/main" id="{2F9D9F97-B13D-9D19-CA25-A027D8A49437}"/>
              </a:ext>
            </a:extLst>
          </p:cNvPr>
          <p:cNvSpPr txBox="1"/>
          <p:nvPr/>
        </p:nvSpPr>
        <p:spPr>
          <a:xfrm>
            <a:off x="2026826" y="2455078"/>
            <a:ext cx="2710999" cy="307777"/>
          </a:xfrm>
          <a:prstGeom prst="rect">
            <a:avLst/>
          </a:prstGeom>
          <a:noFill/>
        </p:spPr>
        <p:txBody>
          <a:bodyPr wrap="none" rtlCol="0">
            <a:spAutoFit/>
          </a:bodyPr>
          <a:lstStyle/>
          <a:p>
            <a:r>
              <a:rPr lang="en-US" dirty="0">
                <a:solidFill>
                  <a:schemeClr val="bg1"/>
                </a:solidFill>
              </a:rPr>
              <a:t>Which algorithm performs best?</a:t>
            </a:r>
          </a:p>
        </p:txBody>
      </p:sp>
      <p:cxnSp>
        <p:nvCxnSpPr>
          <p:cNvPr id="43" name="Straight Arrow Connector 42">
            <a:extLst>
              <a:ext uri="{FF2B5EF4-FFF2-40B4-BE49-F238E27FC236}">
                <a16:creationId xmlns:a16="http://schemas.microsoft.com/office/drawing/2014/main" id="{4A45EAB9-7864-05B0-8C06-ECD1E08064CF}"/>
              </a:ext>
            </a:extLst>
          </p:cNvPr>
          <p:cNvCxnSpPr>
            <a:cxnSpLocks/>
          </p:cNvCxnSpPr>
          <p:nvPr/>
        </p:nvCxnSpPr>
        <p:spPr>
          <a:xfrm>
            <a:off x="1662154" y="2003286"/>
            <a:ext cx="0" cy="595717"/>
          </a:xfrm>
          <a:prstGeom prst="straightConnector1">
            <a:avLst/>
          </a:prstGeom>
          <a:ln>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A9B7583A-D64D-8716-CC4D-164D74F36387}"/>
              </a:ext>
            </a:extLst>
          </p:cNvPr>
          <p:cNvCxnSpPr>
            <a:cxnSpLocks/>
          </p:cNvCxnSpPr>
          <p:nvPr/>
        </p:nvCxnSpPr>
        <p:spPr>
          <a:xfrm>
            <a:off x="1662154" y="2599003"/>
            <a:ext cx="430769"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A28C65FC-E0E5-8E13-8147-C6549D55064C}"/>
              </a:ext>
            </a:extLst>
          </p:cNvPr>
          <p:cNvCxnSpPr>
            <a:cxnSpLocks/>
          </p:cNvCxnSpPr>
          <p:nvPr/>
        </p:nvCxnSpPr>
        <p:spPr>
          <a:xfrm>
            <a:off x="1662154" y="2142281"/>
            <a:ext cx="430769"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0B27880F-E2F8-5731-E6CB-78C5DDEDD1B0}"/>
              </a:ext>
            </a:extLst>
          </p:cNvPr>
          <p:cNvCxnSpPr>
            <a:cxnSpLocks/>
          </p:cNvCxnSpPr>
          <p:nvPr/>
        </p:nvCxnSpPr>
        <p:spPr>
          <a:xfrm>
            <a:off x="1662154" y="2383823"/>
            <a:ext cx="430769"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FBB32244-5CB3-EB49-9627-B1983AC590F3}"/>
              </a:ext>
            </a:extLst>
          </p:cNvPr>
          <p:cNvCxnSpPr>
            <a:cxnSpLocks/>
          </p:cNvCxnSpPr>
          <p:nvPr/>
        </p:nvCxnSpPr>
        <p:spPr>
          <a:xfrm>
            <a:off x="1662154" y="3857326"/>
            <a:ext cx="0" cy="318625"/>
          </a:xfrm>
          <a:prstGeom prst="straightConnector1">
            <a:avLst/>
          </a:prstGeom>
          <a:ln>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D6CD996D-CB7D-FD4C-3EA8-9E85C0CC0764}"/>
              </a:ext>
            </a:extLst>
          </p:cNvPr>
          <p:cNvCxnSpPr>
            <a:cxnSpLocks/>
          </p:cNvCxnSpPr>
          <p:nvPr/>
        </p:nvCxnSpPr>
        <p:spPr>
          <a:xfrm>
            <a:off x="1662154" y="3948698"/>
            <a:ext cx="430769"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7D65617F-EF57-A55C-2790-DBF06A7D5ADD}"/>
              </a:ext>
            </a:extLst>
          </p:cNvPr>
          <p:cNvCxnSpPr>
            <a:cxnSpLocks/>
          </p:cNvCxnSpPr>
          <p:nvPr/>
        </p:nvCxnSpPr>
        <p:spPr>
          <a:xfrm>
            <a:off x="1662154" y="4175951"/>
            <a:ext cx="430769"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C6670950-792F-74BD-DFFA-06EA3085666F}"/>
              </a:ext>
            </a:extLst>
          </p:cNvPr>
          <p:cNvSpPr txBox="1"/>
          <p:nvPr/>
        </p:nvSpPr>
        <p:spPr>
          <a:xfrm>
            <a:off x="2131608" y="3890091"/>
            <a:ext cx="364202" cy="307777"/>
          </a:xfrm>
          <a:prstGeom prst="rect">
            <a:avLst/>
          </a:prstGeom>
          <a:noFill/>
        </p:spPr>
        <p:txBody>
          <a:bodyPr wrap="none" rtlCol="0">
            <a:spAutoFit/>
          </a:bodyPr>
          <a:lstStyle/>
          <a:p>
            <a:r>
              <a:rPr lang="en-US" dirty="0">
                <a:solidFill>
                  <a:schemeClr val="bg1"/>
                </a:solidFill>
              </a:rPr>
              <a:t>…</a:t>
            </a:r>
          </a:p>
        </p:txBody>
      </p:sp>
      <p:cxnSp>
        <p:nvCxnSpPr>
          <p:cNvPr id="55" name="Straight Arrow Connector 54">
            <a:extLst>
              <a:ext uri="{FF2B5EF4-FFF2-40B4-BE49-F238E27FC236}">
                <a16:creationId xmlns:a16="http://schemas.microsoft.com/office/drawing/2014/main" id="{5FD16DF9-2DEC-7EA1-9C56-FDDDB7C0AF89}"/>
              </a:ext>
            </a:extLst>
          </p:cNvPr>
          <p:cNvCxnSpPr>
            <a:cxnSpLocks/>
          </p:cNvCxnSpPr>
          <p:nvPr/>
        </p:nvCxnSpPr>
        <p:spPr>
          <a:xfrm>
            <a:off x="1662154" y="4494988"/>
            <a:ext cx="0" cy="318625"/>
          </a:xfrm>
          <a:prstGeom prst="straightConnector1">
            <a:avLst/>
          </a:prstGeom>
          <a:ln>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38152C64-F0E4-CA44-3ADC-9C0AD31E3F37}"/>
              </a:ext>
            </a:extLst>
          </p:cNvPr>
          <p:cNvCxnSpPr>
            <a:cxnSpLocks/>
          </p:cNvCxnSpPr>
          <p:nvPr/>
        </p:nvCxnSpPr>
        <p:spPr>
          <a:xfrm>
            <a:off x="1662154" y="4586360"/>
            <a:ext cx="430769"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9E3284CF-1685-8751-CDD6-69D4E24838DD}"/>
              </a:ext>
            </a:extLst>
          </p:cNvPr>
          <p:cNvCxnSpPr>
            <a:cxnSpLocks/>
          </p:cNvCxnSpPr>
          <p:nvPr/>
        </p:nvCxnSpPr>
        <p:spPr>
          <a:xfrm>
            <a:off x="1662154" y="4813613"/>
            <a:ext cx="430769"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68A0DFBA-8FD5-9791-F2B6-FB397C41D31F}"/>
              </a:ext>
            </a:extLst>
          </p:cNvPr>
          <p:cNvSpPr txBox="1"/>
          <p:nvPr/>
        </p:nvSpPr>
        <p:spPr>
          <a:xfrm>
            <a:off x="2131608" y="4527753"/>
            <a:ext cx="364202" cy="307777"/>
          </a:xfrm>
          <a:prstGeom prst="rect">
            <a:avLst/>
          </a:prstGeom>
          <a:noFill/>
        </p:spPr>
        <p:txBody>
          <a:bodyPr wrap="none" rtlCol="0">
            <a:spAutoFit/>
          </a:bodyPr>
          <a:lstStyle/>
          <a:p>
            <a:r>
              <a:rPr lang="en-US" dirty="0">
                <a:solidFill>
                  <a:schemeClr val="bg1"/>
                </a:solidFill>
              </a:rPr>
              <a:t>…</a:t>
            </a:r>
          </a:p>
        </p:txBody>
      </p:sp>
    </p:spTree>
    <p:extLst>
      <p:ext uri="{BB962C8B-B14F-4D97-AF65-F5344CB8AC3E}">
        <p14:creationId xmlns:p14="http://schemas.microsoft.com/office/powerpoint/2010/main" val="11226068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a16="http://schemas.microsoft.com/office/drawing/2014/main" id="{3CC24E53-06EF-288E-23FB-5A2E9C11047B}"/>
            </a:ext>
          </a:extLst>
        </p:cNvPr>
        <p:cNvGrpSpPr/>
        <p:nvPr/>
      </p:nvGrpSpPr>
      <p:grpSpPr>
        <a:xfrm>
          <a:off x="0" y="0"/>
          <a:ext cx="0" cy="0"/>
          <a:chOff x="0" y="0"/>
          <a:chExt cx="0" cy="0"/>
        </a:xfrm>
      </p:grpSpPr>
      <p:sp>
        <p:nvSpPr>
          <p:cNvPr id="16" name="Rectangle 15">
            <a:extLst>
              <a:ext uri="{FF2B5EF4-FFF2-40B4-BE49-F238E27FC236}">
                <a16:creationId xmlns:a16="http://schemas.microsoft.com/office/drawing/2014/main" id="{DF9DD78B-36B5-955D-7BC1-CE63D453D4A0}"/>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DEDCF7FA-A9AE-FC2F-F19F-86E23FCA42D8}"/>
              </a:ext>
            </a:extLst>
          </p:cNvPr>
          <p:cNvGrpSpPr/>
          <p:nvPr/>
        </p:nvGrpSpPr>
        <p:grpSpPr>
          <a:xfrm>
            <a:off x="-596900" y="0"/>
            <a:ext cx="16950774" cy="5144048"/>
            <a:chOff x="-5346700" y="0"/>
            <a:chExt cx="16950774" cy="5144048"/>
          </a:xfrm>
        </p:grpSpPr>
        <p:sp>
          <p:nvSpPr>
            <p:cNvPr id="7" name="Rectangle 6">
              <a:extLst>
                <a:ext uri="{FF2B5EF4-FFF2-40B4-BE49-F238E27FC236}">
                  <a16:creationId xmlns:a16="http://schemas.microsoft.com/office/drawing/2014/main" id="{4DBB6289-8DDC-F27E-4D1C-3205FF959F9A}"/>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B6EA190C-EBC9-E468-3241-46C9D5BC96E0}"/>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86A6164B-373F-71EB-97D8-58A7A43831F2}"/>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4FC32550-FF74-715C-318D-244B879D3055}"/>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364D0638-9F97-C2F0-DD0B-614132E0F2E2}"/>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en-GB" sz="3200" dirty="0">
                <a:solidFill>
                  <a:schemeClr val="bg1"/>
                </a:solidFill>
                <a:latin typeface="Calibri" panose="020F0502020204030204" pitchFamily="34" charset="0"/>
                <a:cs typeface="Calibri" panose="020F0502020204030204" pitchFamily="34" charset="0"/>
              </a:rPr>
              <a:t>Evaluation</a:t>
            </a:r>
            <a:endParaRPr sz="3200" dirty="0">
              <a:solidFill>
                <a:schemeClr val="bg1"/>
              </a:solidFill>
              <a:latin typeface="Calibri" panose="020F0502020204030204" pitchFamily="34" charset="0"/>
              <a:cs typeface="Calibri" panose="020F0502020204030204" pitchFamily="34" charset="0"/>
            </a:endParaRPr>
          </a:p>
        </p:txBody>
      </p:sp>
      <p:sp>
        <p:nvSpPr>
          <p:cNvPr id="9" name="Google Shape;97;p20">
            <a:extLst>
              <a:ext uri="{FF2B5EF4-FFF2-40B4-BE49-F238E27FC236}">
                <a16:creationId xmlns:a16="http://schemas.microsoft.com/office/drawing/2014/main" id="{A8C5C7C7-56F6-134F-96AE-459753580F8D}"/>
              </a:ext>
            </a:extLst>
          </p:cNvPr>
          <p:cNvSpPr txBox="1">
            <a:spLocks noGrp="1"/>
          </p:cNvSpPr>
          <p:nvPr>
            <p:ph type="body" idx="1"/>
          </p:nvPr>
        </p:nvSpPr>
        <p:spPr>
          <a:xfrm>
            <a:off x="311700" y="1191490"/>
            <a:ext cx="8520600" cy="4028209"/>
          </a:xfrm>
          <a:prstGeom prst="rect">
            <a:avLst/>
          </a:prstGeom>
        </p:spPr>
        <p:txBody>
          <a:bodyPr spcFirstLastPara="1" wrap="square" lIns="91425" tIns="91425" rIns="91425" bIns="91425" anchor="t" anchorCtr="0">
            <a:noAutofit/>
          </a:bodyPr>
          <a:lstStyle/>
          <a:p>
            <a:pPr marL="114300" lvl="0" indent="0">
              <a:buNone/>
            </a:pPr>
            <a:r>
              <a:rPr lang="en-US" sz="2200" dirty="0">
                <a:solidFill>
                  <a:schemeClr val="bg1"/>
                </a:solidFill>
              </a:rPr>
              <a:t>Compare Candidate Algorithms</a:t>
            </a:r>
          </a:p>
          <a:p>
            <a:pPr>
              <a:buClr>
                <a:schemeClr val="bg1"/>
              </a:buClr>
            </a:pPr>
            <a:r>
              <a:rPr lang="en-US" sz="2000" dirty="0">
                <a:solidFill>
                  <a:schemeClr val="bg1"/>
                </a:solidFill>
              </a:rPr>
              <a:t>See </a:t>
            </a:r>
            <a:r>
              <a:rPr lang="en-US" sz="2000" dirty="0" err="1">
                <a:solidFill>
                  <a:schemeClr val="bg1"/>
                </a:solidFill>
              </a:rPr>
              <a:t>evaluation.ipynb</a:t>
            </a:r>
            <a:endParaRPr lang="en-US" sz="2000" dirty="0">
              <a:solidFill>
                <a:schemeClr val="bg1"/>
              </a:solidFill>
            </a:endParaRPr>
          </a:p>
          <a:p>
            <a:pPr marL="114300" lvl="0" indent="0">
              <a:buNone/>
            </a:pPr>
            <a:endParaRPr lang="en-US" sz="1000" dirty="0">
              <a:solidFill>
                <a:schemeClr val="bg1"/>
              </a:solidFill>
            </a:endParaRPr>
          </a:p>
          <a:p>
            <a:pPr marL="114300" lvl="0" indent="0">
              <a:buNone/>
            </a:pPr>
            <a:r>
              <a:rPr lang="en-US" sz="2200" dirty="0">
                <a:solidFill>
                  <a:schemeClr val="bg1"/>
                </a:solidFill>
              </a:rPr>
              <a:t>Criteria: Success and Quality Criteria</a:t>
            </a:r>
          </a:p>
          <a:p>
            <a:pPr>
              <a:buClr>
                <a:schemeClr val="bg1"/>
              </a:buClr>
            </a:pPr>
            <a:r>
              <a:rPr lang="en-US" sz="2000" dirty="0">
                <a:solidFill>
                  <a:schemeClr val="bg1"/>
                </a:solidFill>
              </a:rPr>
              <a:t>This may require some consideration!</a:t>
            </a:r>
          </a:p>
          <a:p>
            <a:pPr lvl="1">
              <a:spcBef>
                <a:spcPts val="0"/>
              </a:spcBef>
              <a:buClr>
                <a:schemeClr val="bg1"/>
              </a:buClr>
            </a:pPr>
            <a:r>
              <a:rPr lang="en-US" sz="1600" dirty="0">
                <a:solidFill>
                  <a:schemeClr val="bg1"/>
                </a:solidFill>
              </a:rPr>
              <a:t>E.g., which properties can be proven?</a:t>
            </a:r>
          </a:p>
          <a:p>
            <a:pPr lvl="1">
              <a:spcBef>
                <a:spcPts val="0"/>
              </a:spcBef>
              <a:buClr>
                <a:schemeClr val="bg1"/>
              </a:buClr>
            </a:pPr>
            <a:r>
              <a:rPr lang="en-US" sz="1600" dirty="0">
                <a:solidFill>
                  <a:schemeClr val="bg1"/>
                </a:solidFill>
              </a:rPr>
              <a:t>E.g., how to factor in graph layout algorithm?</a:t>
            </a:r>
          </a:p>
          <a:p>
            <a:pPr marL="114300" indent="0">
              <a:buClr>
                <a:schemeClr val="bg1"/>
              </a:buClr>
              <a:buNone/>
            </a:pPr>
            <a:endParaRPr lang="en-US" sz="1000" dirty="0">
              <a:solidFill>
                <a:schemeClr val="bg1"/>
              </a:solidFill>
            </a:endParaRPr>
          </a:p>
          <a:p>
            <a:pPr marL="114300" indent="0">
              <a:buClr>
                <a:schemeClr val="bg1"/>
              </a:buClr>
              <a:buNone/>
            </a:pPr>
            <a:r>
              <a:rPr lang="en-US" sz="2200" dirty="0">
                <a:solidFill>
                  <a:schemeClr val="bg1"/>
                </a:solidFill>
              </a:rPr>
              <a:t>Make this one count!</a:t>
            </a:r>
          </a:p>
          <a:p>
            <a:pPr>
              <a:buClr>
                <a:schemeClr val="bg1"/>
              </a:buClr>
            </a:pPr>
            <a:r>
              <a:rPr lang="en-US" sz="2000" dirty="0">
                <a:solidFill>
                  <a:schemeClr val="bg1"/>
                </a:solidFill>
              </a:rPr>
              <a:t>Statistically significant</a:t>
            </a:r>
          </a:p>
          <a:p>
            <a:pPr>
              <a:buClr>
                <a:schemeClr val="bg1"/>
              </a:buClr>
            </a:pPr>
            <a:r>
              <a:rPr lang="en-US" sz="2000" dirty="0">
                <a:solidFill>
                  <a:schemeClr val="bg1"/>
                </a:solidFill>
              </a:rPr>
              <a:t>Avoid Overfitting</a:t>
            </a:r>
          </a:p>
          <a:p>
            <a:pPr>
              <a:buClr>
                <a:schemeClr val="bg1"/>
              </a:buClr>
            </a:pPr>
            <a:r>
              <a:rPr lang="en-US" sz="2000" dirty="0">
                <a:solidFill>
                  <a:schemeClr val="bg1"/>
                </a:solidFill>
              </a:rPr>
              <a:t>Don’t forget to interpret and check for plausibility!</a:t>
            </a:r>
          </a:p>
          <a:p>
            <a:pPr marL="114300" indent="0">
              <a:buClr>
                <a:schemeClr val="bg1"/>
              </a:buClr>
              <a:buNone/>
            </a:pPr>
            <a:endParaRPr lang="en-US" sz="2000" dirty="0">
              <a:solidFill>
                <a:schemeClr val="bg1"/>
              </a:solidFill>
            </a:endParaRPr>
          </a:p>
          <a:p>
            <a:pPr>
              <a:buClr>
                <a:schemeClr val="bg1"/>
              </a:buClr>
            </a:pPr>
            <a:endParaRPr lang="en-US" sz="2000" dirty="0">
              <a:solidFill>
                <a:schemeClr val="bg1"/>
              </a:solidFill>
            </a:endParaRPr>
          </a:p>
          <a:p>
            <a:pPr lvl="0">
              <a:buClr>
                <a:schemeClr val="bg1"/>
              </a:buClr>
            </a:pPr>
            <a:endParaRPr lang="en-US" sz="2000" dirty="0">
              <a:solidFill>
                <a:schemeClr val="bg1"/>
              </a:solidFill>
            </a:endParaRPr>
          </a:p>
          <a:p>
            <a:pPr marL="114300" lvl="0" indent="0">
              <a:buNone/>
            </a:pPr>
            <a:endParaRPr lang="en-US" sz="2200" dirty="0">
              <a:solidFill>
                <a:schemeClr val="bg1"/>
              </a:solidFill>
            </a:endParaRPr>
          </a:p>
        </p:txBody>
      </p:sp>
    </p:spTree>
    <p:extLst>
      <p:ext uri="{BB962C8B-B14F-4D97-AF65-F5344CB8AC3E}">
        <p14:creationId xmlns:p14="http://schemas.microsoft.com/office/powerpoint/2010/main" val="8317976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0" nodeType="clickEffect">
                                  <p:stCondLst>
                                    <p:cond delay="0"/>
                                  </p:stCondLst>
                                  <p:childTnLst>
                                    <p:set>
                                      <p:cBhvr>
                                        <p:cTn id="36" dur="1" fill="hold">
                                          <p:stCondLst>
                                            <p:cond delay="0"/>
                                          </p:stCondLst>
                                        </p:cTn>
                                        <p:tgtEl>
                                          <p:spTgt spid="9">
                                            <p:txEl>
                                              <p:pRg st="0" end="0"/>
                                            </p:txEl>
                                          </p:spTgt>
                                        </p:tgtEl>
                                        <p:attrNameLst>
                                          <p:attrName>style.visibility</p:attrName>
                                        </p:attrNameLst>
                                      </p:cBhvr>
                                      <p:to>
                                        <p:strVal val="hidden"/>
                                      </p:to>
                                    </p:set>
                                  </p:childTnLst>
                                </p:cTn>
                              </p:par>
                              <p:par>
                                <p:cTn id="37" presetID="1" presetClass="exit" presetSubtype="0" fill="hold" grpId="0" nodeType="withEffect">
                                  <p:stCondLst>
                                    <p:cond delay="0"/>
                                  </p:stCondLst>
                                  <p:childTnLst>
                                    <p:set>
                                      <p:cBhvr>
                                        <p:cTn id="38" dur="1" fill="hold">
                                          <p:stCondLst>
                                            <p:cond delay="0"/>
                                          </p:stCondLst>
                                        </p:cTn>
                                        <p:tgtEl>
                                          <p:spTgt spid="9">
                                            <p:txEl>
                                              <p:pRg st="1" end="1"/>
                                            </p:txEl>
                                          </p:spTgt>
                                        </p:tgtEl>
                                        <p:attrNameLst>
                                          <p:attrName>style.visibility</p:attrName>
                                        </p:attrNameLst>
                                      </p:cBhvr>
                                      <p:to>
                                        <p:strVal val="hidden"/>
                                      </p:to>
                                    </p:set>
                                  </p:childTnLst>
                                </p:cTn>
                              </p:par>
                              <p:par>
                                <p:cTn id="39" presetID="1" presetClass="exit" presetSubtype="0" fill="hold" grpId="0" nodeType="withEffect">
                                  <p:stCondLst>
                                    <p:cond delay="0"/>
                                  </p:stCondLst>
                                  <p:childTnLst>
                                    <p:set>
                                      <p:cBhvr>
                                        <p:cTn id="40" dur="1" fill="hold">
                                          <p:stCondLst>
                                            <p:cond delay="0"/>
                                          </p:stCondLst>
                                        </p:cTn>
                                        <p:tgtEl>
                                          <p:spTgt spid="9">
                                            <p:txEl>
                                              <p:pRg st="3" end="3"/>
                                            </p:txEl>
                                          </p:spTgt>
                                        </p:tgtEl>
                                        <p:attrNameLst>
                                          <p:attrName>style.visibility</p:attrName>
                                        </p:attrNameLst>
                                      </p:cBhvr>
                                      <p:to>
                                        <p:strVal val="hidden"/>
                                      </p:to>
                                    </p:set>
                                  </p:childTnLst>
                                </p:cTn>
                              </p:par>
                              <p:par>
                                <p:cTn id="41" presetID="1" presetClass="exit" presetSubtype="0" fill="hold" grpId="0" nodeType="withEffect">
                                  <p:stCondLst>
                                    <p:cond delay="0"/>
                                  </p:stCondLst>
                                  <p:childTnLst>
                                    <p:set>
                                      <p:cBhvr>
                                        <p:cTn id="42" dur="1" fill="hold">
                                          <p:stCondLst>
                                            <p:cond delay="0"/>
                                          </p:stCondLst>
                                        </p:cTn>
                                        <p:tgtEl>
                                          <p:spTgt spid="9">
                                            <p:txEl>
                                              <p:pRg st="4" end="4"/>
                                            </p:txEl>
                                          </p:spTgt>
                                        </p:tgtEl>
                                        <p:attrNameLst>
                                          <p:attrName>style.visibility</p:attrName>
                                        </p:attrNameLst>
                                      </p:cBhvr>
                                      <p:to>
                                        <p:strVal val="hidden"/>
                                      </p:to>
                                    </p:set>
                                  </p:childTnLst>
                                </p:cTn>
                              </p:par>
                              <p:par>
                                <p:cTn id="43" presetID="1" presetClass="exit" presetSubtype="0" fill="hold" grpId="0" nodeType="withEffect">
                                  <p:stCondLst>
                                    <p:cond delay="0"/>
                                  </p:stCondLst>
                                  <p:childTnLst>
                                    <p:set>
                                      <p:cBhvr>
                                        <p:cTn id="44" dur="1" fill="hold">
                                          <p:stCondLst>
                                            <p:cond delay="0"/>
                                          </p:stCondLst>
                                        </p:cTn>
                                        <p:tgtEl>
                                          <p:spTgt spid="9">
                                            <p:txEl>
                                              <p:pRg st="5" end="5"/>
                                            </p:txEl>
                                          </p:spTgt>
                                        </p:tgtEl>
                                        <p:attrNameLst>
                                          <p:attrName>style.visibility</p:attrName>
                                        </p:attrNameLst>
                                      </p:cBhvr>
                                      <p:to>
                                        <p:strVal val="hidden"/>
                                      </p:to>
                                    </p:set>
                                  </p:childTnLst>
                                </p:cTn>
                              </p:par>
                              <p:par>
                                <p:cTn id="45" presetID="1" presetClass="exit" presetSubtype="0" fill="hold" grpId="0" nodeType="withEffect">
                                  <p:stCondLst>
                                    <p:cond delay="0"/>
                                  </p:stCondLst>
                                  <p:childTnLst>
                                    <p:set>
                                      <p:cBhvr>
                                        <p:cTn id="46" dur="1" fill="hold">
                                          <p:stCondLst>
                                            <p:cond delay="0"/>
                                          </p:stCondLst>
                                        </p:cTn>
                                        <p:tgtEl>
                                          <p:spTgt spid="9">
                                            <p:txEl>
                                              <p:pRg st="6" end="6"/>
                                            </p:txEl>
                                          </p:spTgt>
                                        </p:tgtEl>
                                        <p:attrNameLst>
                                          <p:attrName>style.visibility</p:attrName>
                                        </p:attrNameLst>
                                      </p:cBhvr>
                                      <p:to>
                                        <p:strVal val="hidden"/>
                                      </p:to>
                                    </p:set>
                                  </p:childTnLst>
                                </p:cTn>
                              </p:par>
                              <p:par>
                                <p:cTn id="47" presetID="1" presetClass="exit" presetSubtype="0" fill="hold" grpId="0" nodeType="withEffect">
                                  <p:stCondLst>
                                    <p:cond delay="0"/>
                                  </p:stCondLst>
                                  <p:childTnLst>
                                    <p:set>
                                      <p:cBhvr>
                                        <p:cTn id="48" dur="1" fill="hold">
                                          <p:stCondLst>
                                            <p:cond delay="0"/>
                                          </p:stCondLst>
                                        </p:cTn>
                                        <p:tgtEl>
                                          <p:spTgt spid="9">
                                            <p:txEl>
                                              <p:pRg st="8" end="8"/>
                                            </p:txEl>
                                          </p:spTgt>
                                        </p:tgtEl>
                                        <p:attrNameLst>
                                          <p:attrName>style.visibility</p:attrName>
                                        </p:attrNameLst>
                                      </p:cBhvr>
                                      <p:to>
                                        <p:strVal val="hidden"/>
                                      </p:to>
                                    </p:set>
                                  </p:childTnLst>
                                </p:cTn>
                              </p:par>
                              <p:par>
                                <p:cTn id="49" presetID="1" presetClass="exit" presetSubtype="0" fill="hold" grpId="0" nodeType="withEffect">
                                  <p:stCondLst>
                                    <p:cond delay="0"/>
                                  </p:stCondLst>
                                  <p:childTnLst>
                                    <p:set>
                                      <p:cBhvr>
                                        <p:cTn id="50" dur="1" fill="hold">
                                          <p:stCondLst>
                                            <p:cond delay="0"/>
                                          </p:stCondLst>
                                        </p:cTn>
                                        <p:tgtEl>
                                          <p:spTgt spid="9">
                                            <p:txEl>
                                              <p:pRg st="9" end="9"/>
                                            </p:txEl>
                                          </p:spTgt>
                                        </p:tgtEl>
                                        <p:attrNameLst>
                                          <p:attrName>style.visibility</p:attrName>
                                        </p:attrNameLst>
                                      </p:cBhvr>
                                      <p:to>
                                        <p:strVal val="hidden"/>
                                      </p:to>
                                    </p:set>
                                  </p:childTnLst>
                                </p:cTn>
                              </p:par>
                              <p:par>
                                <p:cTn id="51" presetID="1" presetClass="exit" presetSubtype="0" fill="hold" grpId="0" nodeType="withEffect">
                                  <p:stCondLst>
                                    <p:cond delay="0"/>
                                  </p:stCondLst>
                                  <p:childTnLst>
                                    <p:set>
                                      <p:cBhvr>
                                        <p:cTn id="52" dur="1" fill="hold">
                                          <p:stCondLst>
                                            <p:cond delay="0"/>
                                          </p:stCondLst>
                                        </p:cTn>
                                        <p:tgtEl>
                                          <p:spTgt spid="9">
                                            <p:txEl>
                                              <p:pRg st="10" end="10"/>
                                            </p:txEl>
                                          </p:spTgt>
                                        </p:tgtEl>
                                        <p:attrNameLst>
                                          <p:attrName>style.visibility</p:attrName>
                                        </p:attrNameLst>
                                      </p:cBhvr>
                                      <p:to>
                                        <p:strVal val="hidden"/>
                                      </p:to>
                                    </p:set>
                                  </p:childTnLst>
                                </p:cTn>
                              </p:par>
                              <p:par>
                                <p:cTn id="53" presetID="1" presetClass="exit" presetSubtype="0" fill="hold" grpId="0" nodeType="withEffect">
                                  <p:stCondLst>
                                    <p:cond delay="0"/>
                                  </p:stCondLst>
                                  <p:childTnLst>
                                    <p:set>
                                      <p:cBhvr>
                                        <p:cTn id="54" dur="1" fill="hold">
                                          <p:stCondLst>
                                            <p:cond delay="0"/>
                                          </p:stCondLst>
                                        </p:cTn>
                                        <p:tgtEl>
                                          <p:spTgt spid="9">
                                            <p:txEl>
                                              <p:pRg st="11" end="11"/>
                                            </p:txEl>
                                          </p:spTgt>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3"/>
                                        </p:tgtEl>
                                        <p:attrNameLst>
                                          <p:attrName>style.visibility</p:attrName>
                                        </p:attrNameLst>
                                      </p:cBhvr>
                                      <p:to>
                                        <p:strVal val="hidden"/>
                                      </p:to>
                                    </p:set>
                                  </p:childTnLst>
                                </p:cTn>
                              </p:par>
                              <p:par>
                                <p:cTn id="57" presetID="1" presetClass="exit" presetSubtype="0" fill="hold" grpId="0" nodeType="withEffect">
                                  <p:stCondLst>
                                    <p:cond delay="0"/>
                                  </p:stCondLst>
                                  <p:childTnLst>
                                    <p:set>
                                      <p:cBhvr>
                                        <p:cTn id="58" dur="1" fill="hold">
                                          <p:stCondLst>
                                            <p:cond delay="0"/>
                                          </p:stCondLst>
                                        </p:cTn>
                                        <p:tgtEl>
                                          <p:spTgt spid="3"/>
                                        </p:tgtEl>
                                        <p:attrNameLst>
                                          <p:attrName>style.visibility</p:attrName>
                                        </p:attrNameLst>
                                      </p:cBhvr>
                                      <p:to>
                                        <p:strVal val="hidden"/>
                                      </p:to>
                                    </p:set>
                                  </p:childTnLst>
                                </p:cTn>
                              </p:par>
                              <p:par>
                                <p:cTn id="59" presetID="42" presetClass="path" presetSubtype="0" accel="50000" decel="50000" fill="hold" nodeType="withEffect">
                                  <p:stCondLst>
                                    <p:cond delay="0"/>
                                  </p:stCondLst>
                                  <p:childTnLst>
                                    <p:animMotion origin="layout" path="M -1.94444E-6 0 L -0.5217 -0.00031 " pathEditMode="relative" rAng="0" ptsTypes="AA">
                                      <p:cBhvr>
                                        <p:cTn id="60" dur="2000" fill="hold"/>
                                        <p:tgtEl>
                                          <p:spTgt spid="2"/>
                                        </p:tgtEl>
                                        <p:attrNameLst>
                                          <p:attrName>ppt_x</p:attrName>
                                          <p:attrName>ppt_y</p:attrName>
                                        </p:attrNameLst>
                                      </p:cBhvr>
                                      <p:rCtr x="-26094" y="-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9"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1" name="Group 20">
            <a:extLst>
              <a:ext uri="{FF2B5EF4-FFF2-40B4-BE49-F238E27FC236}">
                <a16:creationId xmlns:a16="http://schemas.microsoft.com/office/drawing/2014/main" id="{D164D461-D2FE-E46D-9DD6-75779C861D27}"/>
              </a:ext>
            </a:extLst>
          </p:cNvPr>
          <p:cNvGrpSpPr/>
          <p:nvPr/>
        </p:nvGrpSpPr>
        <p:grpSpPr>
          <a:xfrm>
            <a:off x="-4800600" y="0"/>
            <a:ext cx="16404674" cy="5144048"/>
            <a:chOff x="-4800600" y="0"/>
            <a:chExt cx="16404674" cy="5144048"/>
          </a:xfrm>
        </p:grpSpPr>
        <p:sp>
          <p:nvSpPr>
            <p:cNvPr id="7" name="Rectangle 6">
              <a:extLst>
                <a:ext uri="{FF2B5EF4-FFF2-40B4-BE49-F238E27FC236}">
                  <a16:creationId xmlns:a16="http://schemas.microsoft.com/office/drawing/2014/main" id="{6B8B48F1-C263-1FF0-30A4-D011331D725D}"/>
                </a:ext>
              </a:extLst>
            </p:cNvPr>
            <p:cNvSpPr/>
            <p:nvPr/>
          </p:nvSpPr>
          <p:spPr>
            <a:xfrm>
              <a:off x="-4800600" y="2284"/>
              <a:ext cx="93740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17" name="Rectangle: Rounded Corners 16">
            <a:extLst>
              <a:ext uri="{FF2B5EF4-FFF2-40B4-BE49-F238E27FC236}">
                <a16:creationId xmlns:a16="http://schemas.microsoft.com/office/drawing/2014/main" id="{6AA71C57-CB59-8CFE-774B-3EF026D54545}"/>
              </a:ext>
            </a:extLst>
          </p:cNvPr>
          <p:cNvSpPr/>
          <p:nvPr/>
        </p:nvSpPr>
        <p:spPr>
          <a:xfrm>
            <a:off x="2678468" y="1955800"/>
            <a:ext cx="4160551" cy="792589"/>
          </a:xfrm>
          <a:prstGeom prst="roundRect">
            <a:avLst/>
          </a:prstGeom>
          <a:solidFill>
            <a:srgbClr val="00823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bg1"/>
                </a:solidFill>
              </a:rPr>
              <a:t>Part 3: Module Tips</a:t>
            </a:r>
          </a:p>
        </p:txBody>
      </p:sp>
    </p:spTree>
    <p:extLst>
      <p:ext uri="{BB962C8B-B14F-4D97-AF65-F5344CB8AC3E}">
        <p14:creationId xmlns:p14="http://schemas.microsoft.com/office/powerpoint/2010/main" val="4073921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after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hidden"/>
                                      </p:to>
                                    </p:set>
                                  </p:childTnLst>
                                </p:cTn>
                              </p:par>
                              <p:par>
                                <p:cTn id="11" presetID="42" presetClass="path" presetSubtype="0" accel="50000" decel="50000" fill="hold" nodeType="withEffect">
                                  <p:stCondLst>
                                    <p:cond delay="0"/>
                                  </p:stCondLst>
                                  <p:childTnLst>
                                    <p:animMotion origin="layout" path="M 1.38889E-6 0 L 0.51684 -0.00031 " pathEditMode="relative" rAng="0" ptsTypes="AA">
                                      <p:cBhvr>
                                        <p:cTn id="12" dur="2000" fill="hold"/>
                                        <p:tgtEl>
                                          <p:spTgt spid="21"/>
                                        </p:tgtEl>
                                        <p:attrNameLst>
                                          <p:attrName>ppt_x</p:attrName>
                                          <p:attrName>ppt_y</p:attrName>
                                        </p:attrNameLst>
                                      </p:cBhvr>
                                      <p:rCtr x="25833" y="-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7"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596900" y="0"/>
            <a:ext cx="16950774" cy="5144048"/>
            <a:chOff x="-5346700" y="0"/>
            <a:chExt cx="16950774"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9294BA7F-CB96-1606-A646-CD249CD552C4}"/>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chemeClr val="bg1"/>
                </a:solidFill>
                <a:latin typeface="Calibri" panose="020F0502020204030204" pitchFamily="34" charset="0"/>
                <a:cs typeface="Calibri" panose="020F0502020204030204" pitchFamily="34" charset="0"/>
              </a:rPr>
              <a:t>What am I looking for in SE_37/38?</a:t>
            </a:r>
            <a:endParaRPr sz="3200" dirty="0">
              <a:solidFill>
                <a:schemeClr val="bg1"/>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4A80821F-95CB-81F7-4EB5-91C848CD2F42}"/>
              </a:ext>
            </a:extLst>
          </p:cNvPr>
          <p:cNvSpPr txBox="1">
            <a:spLocks noGrp="1"/>
          </p:cNvSpPr>
          <p:nvPr>
            <p:ph type="body" idx="1"/>
          </p:nvPr>
        </p:nvSpPr>
        <p:spPr>
          <a:xfrm>
            <a:off x="311700" y="1191490"/>
            <a:ext cx="8520600" cy="4028209"/>
          </a:xfrm>
          <a:prstGeom prst="rect">
            <a:avLst/>
          </a:prstGeom>
        </p:spPr>
        <p:txBody>
          <a:bodyPr spcFirstLastPara="1" wrap="square" lIns="91425" tIns="91425" rIns="91425" bIns="91425" anchor="t" anchorCtr="0">
            <a:noAutofit/>
          </a:bodyPr>
          <a:lstStyle/>
          <a:p>
            <a:pPr marL="114300" lvl="0" indent="0">
              <a:buNone/>
            </a:pPr>
            <a:r>
              <a:rPr lang="en-US" sz="2200" strike="sngStrike" dirty="0">
                <a:solidFill>
                  <a:schemeClr val="bg1"/>
                </a:solidFill>
              </a:rPr>
              <a:t>Results</a:t>
            </a:r>
            <a:r>
              <a:rPr lang="en-US" sz="2200" dirty="0">
                <a:solidFill>
                  <a:schemeClr val="bg1"/>
                </a:solidFill>
              </a:rPr>
              <a:t> Design Decisions</a:t>
            </a:r>
          </a:p>
          <a:p>
            <a:pPr>
              <a:buClr>
                <a:schemeClr val="bg1"/>
              </a:buClr>
            </a:pPr>
            <a:r>
              <a:rPr lang="en-US" sz="2000" dirty="0">
                <a:solidFill>
                  <a:schemeClr val="bg1"/>
                </a:solidFill>
              </a:rPr>
              <a:t>Formulating the Problem</a:t>
            </a:r>
          </a:p>
          <a:p>
            <a:pPr>
              <a:buClr>
                <a:schemeClr val="bg1"/>
              </a:buClr>
            </a:pPr>
            <a:r>
              <a:rPr lang="en-US" sz="2000" dirty="0">
                <a:solidFill>
                  <a:schemeClr val="bg1"/>
                </a:solidFill>
              </a:rPr>
              <a:t>Success / Quality Criteria</a:t>
            </a:r>
          </a:p>
          <a:p>
            <a:pPr>
              <a:buClr>
                <a:schemeClr val="bg1"/>
              </a:buClr>
            </a:pPr>
            <a:r>
              <a:rPr lang="en-US" sz="2000" dirty="0">
                <a:solidFill>
                  <a:schemeClr val="bg1"/>
                </a:solidFill>
              </a:rPr>
              <a:t>Algorithm Selection / Configuration</a:t>
            </a:r>
          </a:p>
          <a:p>
            <a:pPr>
              <a:buClr>
                <a:schemeClr val="bg1"/>
              </a:buClr>
            </a:pPr>
            <a:r>
              <a:rPr lang="en-US" sz="2000" dirty="0">
                <a:solidFill>
                  <a:schemeClr val="bg1"/>
                </a:solidFill>
              </a:rPr>
              <a:t>Evaluation</a:t>
            </a:r>
          </a:p>
          <a:p>
            <a:pPr marL="114300" lvl="0" indent="0">
              <a:buNone/>
            </a:pPr>
            <a:endParaRPr lang="en-US" sz="1000" dirty="0">
              <a:solidFill>
                <a:schemeClr val="bg1"/>
              </a:solidFill>
            </a:endParaRPr>
          </a:p>
          <a:p>
            <a:pPr marL="114300" lvl="0" indent="0">
              <a:buNone/>
            </a:pPr>
            <a:r>
              <a:rPr lang="en-US" sz="2000" dirty="0">
                <a:solidFill>
                  <a:schemeClr val="bg1"/>
                </a:solidFill>
              </a:rPr>
              <a:t>How to make these design decisions?</a:t>
            </a:r>
          </a:p>
          <a:p>
            <a:pPr>
              <a:buClr>
                <a:schemeClr val="bg1"/>
              </a:buClr>
            </a:pPr>
            <a:r>
              <a:rPr lang="en-US" sz="2000" dirty="0">
                <a:solidFill>
                  <a:schemeClr val="bg1"/>
                </a:solidFill>
              </a:rPr>
              <a:t>Experiments!</a:t>
            </a:r>
          </a:p>
          <a:p>
            <a:pPr marL="114300" indent="0">
              <a:buClr>
                <a:schemeClr val="bg1"/>
              </a:buClr>
              <a:buNone/>
            </a:pPr>
            <a:endParaRPr lang="en-US" sz="1000" dirty="0">
              <a:solidFill>
                <a:schemeClr val="bg1"/>
              </a:solidFill>
            </a:endParaRPr>
          </a:p>
          <a:p>
            <a:pPr marL="114300" indent="0">
              <a:buClr>
                <a:schemeClr val="bg1"/>
              </a:buClr>
              <a:buNone/>
            </a:pPr>
            <a:r>
              <a:rPr lang="en-US" sz="2000" dirty="0">
                <a:solidFill>
                  <a:schemeClr val="bg1"/>
                </a:solidFill>
              </a:rPr>
              <a:t>For the module assessments, I’m more interested in your experiments than your source code.</a:t>
            </a:r>
          </a:p>
          <a:p>
            <a:pPr marL="114300" lvl="0" indent="0">
              <a:buNone/>
            </a:pPr>
            <a:endParaRPr lang="en-US" sz="2000" dirty="0">
              <a:solidFill>
                <a:schemeClr val="bg1"/>
              </a:solidFill>
            </a:endParaRPr>
          </a:p>
        </p:txBody>
      </p:sp>
    </p:spTree>
    <p:extLst>
      <p:ext uri="{BB962C8B-B14F-4D97-AF65-F5344CB8AC3E}">
        <p14:creationId xmlns:p14="http://schemas.microsoft.com/office/powerpoint/2010/main" val="14891618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a16="http://schemas.microsoft.com/office/drawing/2014/main" id="{DCC9B40D-73C0-E7D9-41A8-DE19047486D6}"/>
            </a:ext>
          </a:extLst>
        </p:cNvPr>
        <p:cNvGrpSpPr/>
        <p:nvPr/>
      </p:nvGrpSpPr>
      <p:grpSpPr>
        <a:xfrm>
          <a:off x="0" y="0"/>
          <a:ext cx="0" cy="0"/>
          <a:chOff x="0" y="0"/>
          <a:chExt cx="0" cy="0"/>
        </a:xfrm>
      </p:grpSpPr>
      <p:sp>
        <p:nvSpPr>
          <p:cNvPr id="16" name="Rectangle 15">
            <a:extLst>
              <a:ext uri="{FF2B5EF4-FFF2-40B4-BE49-F238E27FC236}">
                <a16:creationId xmlns:a16="http://schemas.microsoft.com/office/drawing/2014/main" id="{348C82DB-7BDC-D267-6CC1-A197752C39BD}"/>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8F60F2AF-E6BA-CDAD-0876-34A8F7EB4338}"/>
              </a:ext>
            </a:extLst>
          </p:cNvPr>
          <p:cNvGrpSpPr/>
          <p:nvPr/>
        </p:nvGrpSpPr>
        <p:grpSpPr>
          <a:xfrm>
            <a:off x="-596900" y="0"/>
            <a:ext cx="16950774" cy="5144048"/>
            <a:chOff x="-5346700" y="0"/>
            <a:chExt cx="16950774" cy="5144048"/>
          </a:xfrm>
        </p:grpSpPr>
        <p:sp>
          <p:nvSpPr>
            <p:cNvPr id="7" name="Rectangle 6">
              <a:extLst>
                <a:ext uri="{FF2B5EF4-FFF2-40B4-BE49-F238E27FC236}">
                  <a16:creationId xmlns:a16="http://schemas.microsoft.com/office/drawing/2014/main" id="{3A97A62B-B974-4DE3-BBF5-068DDBB11709}"/>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7212E91-4B45-FC87-F93C-5EFDF1A1C358}"/>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EBAE08DE-A76D-5070-A576-0179CA811D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7DE6780D-0DB1-A2D3-195D-986F673FCC2B}"/>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EAE60011-94BA-5D6E-65D8-C4B889D48F67}"/>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chemeClr val="bg1"/>
                </a:solidFill>
                <a:latin typeface="Calibri" panose="020F0502020204030204" pitchFamily="34" charset="0"/>
                <a:cs typeface="Calibri" panose="020F0502020204030204" pitchFamily="34" charset="0"/>
              </a:rPr>
              <a:t>Summary - How to approach an AI project?</a:t>
            </a:r>
            <a:endParaRPr sz="3200" dirty="0">
              <a:solidFill>
                <a:schemeClr val="bg1"/>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A093760F-3F28-31C8-6247-7843AE3ADF80}"/>
              </a:ext>
            </a:extLst>
          </p:cNvPr>
          <p:cNvSpPr txBox="1">
            <a:spLocks noGrp="1"/>
          </p:cNvSpPr>
          <p:nvPr>
            <p:ph type="body" idx="1"/>
          </p:nvPr>
        </p:nvSpPr>
        <p:spPr>
          <a:xfrm>
            <a:off x="311700" y="1191490"/>
            <a:ext cx="8520600" cy="4028209"/>
          </a:xfrm>
          <a:prstGeom prst="rect">
            <a:avLst/>
          </a:prstGeom>
        </p:spPr>
        <p:txBody>
          <a:bodyPr spcFirstLastPara="1" wrap="square" lIns="91425" tIns="91425" rIns="91425" bIns="91425" anchor="t" anchorCtr="0">
            <a:noAutofit/>
          </a:bodyPr>
          <a:lstStyle/>
          <a:p>
            <a:pPr marL="114300" lvl="0" indent="0">
              <a:buNone/>
            </a:pPr>
            <a:r>
              <a:rPr lang="en-US" sz="2200" dirty="0">
                <a:solidFill>
                  <a:schemeClr val="bg1"/>
                </a:solidFill>
              </a:rPr>
              <a:t>Explicitly define your goals</a:t>
            </a:r>
          </a:p>
          <a:p>
            <a:pPr>
              <a:buClr>
                <a:schemeClr val="bg1"/>
              </a:buClr>
            </a:pPr>
            <a:r>
              <a:rPr lang="en-US" sz="2000" dirty="0">
                <a:solidFill>
                  <a:schemeClr val="bg1"/>
                </a:solidFill>
              </a:rPr>
              <a:t>Planning / Optimization Problem</a:t>
            </a:r>
          </a:p>
          <a:p>
            <a:pPr>
              <a:buClr>
                <a:schemeClr val="bg1"/>
              </a:buClr>
            </a:pPr>
            <a:r>
              <a:rPr lang="en-US" sz="2000" dirty="0">
                <a:solidFill>
                  <a:schemeClr val="bg1"/>
                </a:solidFill>
              </a:rPr>
              <a:t>This gives you a natural question</a:t>
            </a:r>
          </a:p>
          <a:p>
            <a:pPr lvl="1">
              <a:spcBef>
                <a:spcPts val="0"/>
              </a:spcBef>
              <a:buClr>
                <a:schemeClr val="bg1"/>
              </a:buClr>
            </a:pPr>
            <a:r>
              <a:rPr lang="en-US" sz="1600" dirty="0">
                <a:solidFill>
                  <a:schemeClr val="bg1"/>
                </a:solidFill>
              </a:rPr>
              <a:t>“What is the (best) algorithm to solve this problem according to success and quality criteria?” </a:t>
            </a:r>
          </a:p>
          <a:p>
            <a:pPr marL="114300" indent="0">
              <a:buClr>
                <a:schemeClr val="bg1"/>
              </a:buClr>
              <a:buNone/>
            </a:pPr>
            <a:endParaRPr lang="en-US" sz="2000" dirty="0">
              <a:solidFill>
                <a:schemeClr val="bg1"/>
              </a:solidFill>
            </a:endParaRPr>
          </a:p>
          <a:p>
            <a:pPr marL="114300" indent="0">
              <a:buClr>
                <a:schemeClr val="bg1"/>
              </a:buClr>
              <a:buNone/>
            </a:pPr>
            <a:r>
              <a:rPr lang="en-US" sz="2200" dirty="0">
                <a:solidFill>
                  <a:schemeClr val="bg1"/>
                </a:solidFill>
              </a:rPr>
              <a:t>Break it down into sub-questions</a:t>
            </a:r>
          </a:p>
          <a:p>
            <a:pPr marL="114300" indent="0">
              <a:buClr>
                <a:schemeClr val="bg1"/>
              </a:buClr>
              <a:buNone/>
            </a:pPr>
            <a:endParaRPr lang="en-US" sz="2000" dirty="0">
              <a:solidFill>
                <a:schemeClr val="bg1"/>
              </a:solidFill>
            </a:endParaRPr>
          </a:p>
          <a:p>
            <a:pPr marL="114300" indent="0">
              <a:buClr>
                <a:schemeClr val="bg1"/>
              </a:buClr>
              <a:buNone/>
            </a:pPr>
            <a:r>
              <a:rPr lang="en-US" sz="2000" dirty="0">
                <a:solidFill>
                  <a:schemeClr val="bg1"/>
                </a:solidFill>
              </a:rPr>
              <a:t>Answer your questions with experiments, proofs, …</a:t>
            </a:r>
          </a:p>
          <a:p>
            <a:pPr marL="114300" indent="0">
              <a:buClr>
                <a:schemeClr val="bg1"/>
              </a:buClr>
              <a:buNone/>
            </a:pPr>
            <a:endParaRPr lang="en-US" sz="2000" dirty="0">
              <a:solidFill>
                <a:schemeClr val="bg1"/>
              </a:solidFill>
            </a:endParaRPr>
          </a:p>
          <a:p>
            <a:pPr marL="114300" indent="0">
              <a:buClr>
                <a:schemeClr val="bg1"/>
              </a:buClr>
              <a:buNone/>
            </a:pPr>
            <a:endParaRPr lang="en-US" sz="2000" dirty="0">
              <a:solidFill>
                <a:schemeClr val="bg1"/>
              </a:solidFill>
            </a:endParaRPr>
          </a:p>
          <a:p>
            <a:pPr marL="114300" indent="0">
              <a:buClr>
                <a:schemeClr val="bg1"/>
              </a:buClr>
              <a:buNone/>
            </a:pPr>
            <a:endParaRPr lang="en-US" sz="2000" dirty="0">
              <a:solidFill>
                <a:schemeClr val="bg1"/>
              </a:solidFill>
            </a:endParaRPr>
          </a:p>
        </p:txBody>
      </p:sp>
    </p:spTree>
    <p:extLst>
      <p:ext uri="{BB962C8B-B14F-4D97-AF65-F5344CB8AC3E}">
        <p14:creationId xmlns:p14="http://schemas.microsoft.com/office/powerpoint/2010/main" val="41807516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a16="http://schemas.microsoft.com/office/drawing/2014/main" id="{C3599A68-A832-74EE-5B68-CF87619F8E13}"/>
            </a:ext>
          </a:extLst>
        </p:cNvPr>
        <p:cNvGrpSpPr/>
        <p:nvPr/>
      </p:nvGrpSpPr>
      <p:grpSpPr>
        <a:xfrm>
          <a:off x="0" y="0"/>
          <a:ext cx="0" cy="0"/>
          <a:chOff x="0" y="0"/>
          <a:chExt cx="0" cy="0"/>
        </a:xfrm>
      </p:grpSpPr>
      <p:sp>
        <p:nvSpPr>
          <p:cNvPr id="16" name="Rectangle 15">
            <a:extLst>
              <a:ext uri="{FF2B5EF4-FFF2-40B4-BE49-F238E27FC236}">
                <a16:creationId xmlns:a16="http://schemas.microsoft.com/office/drawing/2014/main" id="{33FA9179-7464-E8A0-8156-C09F3DFC7F72}"/>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4D73BA17-0734-C851-9C52-1AFBE5A0FC7A}"/>
              </a:ext>
            </a:extLst>
          </p:cNvPr>
          <p:cNvGrpSpPr/>
          <p:nvPr/>
        </p:nvGrpSpPr>
        <p:grpSpPr>
          <a:xfrm>
            <a:off x="-596900" y="0"/>
            <a:ext cx="16950774" cy="5144048"/>
            <a:chOff x="-5346700" y="0"/>
            <a:chExt cx="16950774" cy="5144048"/>
          </a:xfrm>
        </p:grpSpPr>
        <p:sp>
          <p:nvSpPr>
            <p:cNvPr id="7" name="Rectangle 6">
              <a:extLst>
                <a:ext uri="{FF2B5EF4-FFF2-40B4-BE49-F238E27FC236}">
                  <a16:creationId xmlns:a16="http://schemas.microsoft.com/office/drawing/2014/main" id="{8C85003B-0FF0-4429-B08B-678FDE289723}"/>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9F11F44B-2996-A495-FAC5-E74C72416CDB}"/>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37905521-B37C-5E12-BABD-B1F33A08439E}"/>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309D5389-AACB-81A3-273A-71084E5144B8}"/>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EDA6A1FE-A1BA-0C5A-397E-8CAB15BB3F1C}"/>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chemeClr val="bg1"/>
                </a:solidFill>
                <a:latin typeface="Calibri" panose="020F0502020204030204" pitchFamily="34" charset="0"/>
                <a:cs typeface="Calibri" panose="020F0502020204030204" pitchFamily="34" charset="0"/>
              </a:rPr>
              <a:t>FAQs</a:t>
            </a:r>
            <a:endParaRPr sz="3200" dirty="0">
              <a:solidFill>
                <a:schemeClr val="bg1"/>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C32BB18E-36C0-FCFD-9290-E98F28ABAD64}"/>
              </a:ext>
            </a:extLst>
          </p:cNvPr>
          <p:cNvSpPr txBox="1">
            <a:spLocks noGrp="1"/>
          </p:cNvSpPr>
          <p:nvPr>
            <p:ph type="body" idx="1"/>
          </p:nvPr>
        </p:nvSpPr>
        <p:spPr>
          <a:xfrm>
            <a:off x="311700" y="1191490"/>
            <a:ext cx="8520600" cy="4028209"/>
          </a:xfrm>
          <a:prstGeom prst="rect">
            <a:avLst/>
          </a:prstGeom>
        </p:spPr>
        <p:txBody>
          <a:bodyPr spcFirstLastPara="1" wrap="square" lIns="91425" tIns="91425" rIns="91425" bIns="91425" anchor="t" anchorCtr="0">
            <a:noAutofit/>
          </a:bodyPr>
          <a:lstStyle/>
          <a:p>
            <a:pPr marL="114300" lvl="0" indent="0">
              <a:buNone/>
            </a:pPr>
            <a:r>
              <a:rPr lang="en-US" sz="2200" dirty="0">
                <a:solidFill>
                  <a:schemeClr val="bg1"/>
                </a:solidFill>
              </a:rPr>
              <a:t>Is X a planning or optimization problem?</a:t>
            </a:r>
          </a:p>
          <a:p>
            <a:pPr>
              <a:buClr>
                <a:schemeClr val="bg1"/>
              </a:buClr>
            </a:pPr>
            <a:r>
              <a:rPr lang="en-US" sz="2000" dirty="0">
                <a:solidFill>
                  <a:schemeClr val="bg1"/>
                </a:solidFill>
              </a:rPr>
              <a:t>What’s the state space like?</a:t>
            </a:r>
          </a:p>
          <a:p>
            <a:pPr>
              <a:buClr>
                <a:schemeClr val="bg1"/>
              </a:buClr>
            </a:pPr>
            <a:r>
              <a:rPr lang="en-US" sz="2000" dirty="0">
                <a:solidFill>
                  <a:schemeClr val="bg1"/>
                </a:solidFill>
              </a:rPr>
              <a:t>Graph -&gt; Planning, Space -&gt; Optimization</a:t>
            </a:r>
          </a:p>
          <a:p>
            <a:pPr>
              <a:buClr>
                <a:schemeClr val="bg1"/>
              </a:buClr>
            </a:pPr>
            <a:endParaRPr lang="en-US" sz="2000" dirty="0">
              <a:solidFill>
                <a:schemeClr val="bg1"/>
              </a:solidFill>
            </a:endParaRPr>
          </a:p>
          <a:p>
            <a:pPr marL="114300" indent="0">
              <a:buClr>
                <a:schemeClr val="bg1"/>
              </a:buClr>
              <a:buNone/>
            </a:pPr>
            <a:r>
              <a:rPr lang="en-US" sz="2200" dirty="0">
                <a:solidFill>
                  <a:schemeClr val="bg1"/>
                </a:solidFill>
              </a:rPr>
              <a:t>How complex is complex enough?</a:t>
            </a:r>
          </a:p>
          <a:p>
            <a:pPr>
              <a:buClr>
                <a:schemeClr val="bg1"/>
              </a:buClr>
            </a:pPr>
            <a:r>
              <a:rPr lang="en-US" sz="2000" dirty="0">
                <a:solidFill>
                  <a:schemeClr val="bg1"/>
                </a:solidFill>
              </a:rPr>
              <a:t>It’s about the experiments, not about the source code.</a:t>
            </a:r>
          </a:p>
          <a:p>
            <a:pPr>
              <a:buClr>
                <a:schemeClr val="bg1"/>
              </a:buClr>
            </a:pPr>
            <a:r>
              <a:rPr lang="en-US" sz="2000" dirty="0">
                <a:solidFill>
                  <a:schemeClr val="bg1"/>
                </a:solidFill>
              </a:rPr>
              <a:t>I want to see you make good design decisions founded on experiments.</a:t>
            </a:r>
          </a:p>
          <a:p>
            <a:pPr>
              <a:buClr>
                <a:schemeClr val="bg1"/>
              </a:buClr>
            </a:pPr>
            <a:r>
              <a:rPr lang="en-US" sz="2000" dirty="0">
                <a:solidFill>
                  <a:schemeClr val="bg1"/>
                </a:solidFill>
              </a:rPr>
              <a:t>You may use out of the box solutions but should validate whether they actually are optimal.</a:t>
            </a:r>
          </a:p>
        </p:txBody>
      </p:sp>
    </p:spTree>
    <p:extLst>
      <p:ext uri="{BB962C8B-B14F-4D97-AF65-F5344CB8AC3E}">
        <p14:creationId xmlns:p14="http://schemas.microsoft.com/office/powerpoint/2010/main" val="24000567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latin typeface="Calibri" panose="020F0502020204030204" pitchFamily="34" charset="0"/>
                <a:cs typeface="Calibri" panose="020F0502020204030204" pitchFamily="34" charset="0"/>
              </a:rPr>
              <a:t>Questions?</a:t>
            </a:r>
            <a:endParaRPr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15637687"/>
      </p:ext>
    </p:extLst>
  </p:cSld>
  <p:clrMapOvr>
    <a:masterClrMapping/>
  </p:clrMapOvr>
  <mc:AlternateContent xmlns:mc="http://schemas.openxmlformats.org/markup-compatibility/2006" xmlns:p14="http://schemas.microsoft.com/office/powerpoint/2010/main">
    <mc:Choice Requires="p14">
      <p:transition spd="slow" p14:dur="800">
        <p14:flythrough dir="ou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latin typeface="Calibri" panose="020F0502020204030204" pitchFamily="34" charset="0"/>
                <a:cs typeface="Calibri" panose="020F0502020204030204" pitchFamily="34" charset="0"/>
              </a:rPr>
              <a:t>Goal of this learning unit: Best Practices</a:t>
            </a:r>
            <a:endParaRPr sz="3200" dirty="0">
              <a:latin typeface="Calibri" panose="020F0502020204030204" pitchFamily="34" charset="0"/>
              <a:cs typeface="Calibri" panose="020F0502020204030204" pitchFamily="34" charset="0"/>
            </a:endParaRPr>
          </a:p>
        </p:txBody>
      </p:sp>
      <p:grpSp>
        <p:nvGrpSpPr>
          <p:cNvPr id="8" name="Group 7">
            <a:extLst>
              <a:ext uri="{FF2B5EF4-FFF2-40B4-BE49-F238E27FC236}">
                <a16:creationId xmlns:a16="http://schemas.microsoft.com/office/drawing/2014/main" id="{C6ABD282-C48F-1D0A-08BE-0AF66D09AC93}"/>
              </a:ext>
            </a:extLst>
          </p:cNvPr>
          <p:cNvGrpSpPr/>
          <p:nvPr/>
        </p:nvGrpSpPr>
        <p:grpSpPr>
          <a:xfrm>
            <a:off x="2854875" y="1545814"/>
            <a:ext cx="3227570" cy="3230077"/>
            <a:chOff x="2788200" y="1336264"/>
            <a:chExt cx="3227570" cy="3230077"/>
          </a:xfrm>
        </p:grpSpPr>
        <p:sp>
          <p:nvSpPr>
            <p:cNvPr id="4" name="Oval 3">
              <a:extLst>
                <a:ext uri="{FF2B5EF4-FFF2-40B4-BE49-F238E27FC236}">
                  <a16:creationId xmlns:a16="http://schemas.microsoft.com/office/drawing/2014/main" id="{76E7D0ED-F025-8AD3-9FE7-C0A156BB28B8}"/>
                </a:ext>
              </a:extLst>
            </p:cNvPr>
            <p:cNvSpPr/>
            <p:nvPr/>
          </p:nvSpPr>
          <p:spPr>
            <a:xfrm>
              <a:off x="2788200" y="1336264"/>
              <a:ext cx="3227570" cy="3227570"/>
            </a:xfrm>
            <a:prstGeom prst="ellipse">
              <a:avLst/>
            </a:prstGeom>
            <a:gradFill flip="none" rotWithShape="1">
              <a:gsLst>
                <a:gs pos="54000">
                  <a:schemeClr val="accent1">
                    <a:lumMod val="40000"/>
                    <a:lumOff val="60000"/>
                  </a:schemeClr>
                </a:gs>
                <a:gs pos="48000">
                  <a:srgbClr val="92D050"/>
                </a:gs>
                <a:gs pos="0">
                  <a:srgbClr val="92D050"/>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5" name="Oval 4">
              <a:extLst>
                <a:ext uri="{FF2B5EF4-FFF2-40B4-BE49-F238E27FC236}">
                  <a16:creationId xmlns:a16="http://schemas.microsoft.com/office/drawing/2014/main" id="{188BC77E-F3F0-EEE4-6339-D5911E6B930C}"/>
                </a:ext>
              </a:extLst>
            </p:cNvPr>
            <p:cNvSpPr/>
            <p:nvPr/>
          </p:nvSpPr>
          <p:spPr>
            <a:xfrm>
              <a:off x="3566715" y="1348369"/>
              <a:ext cx="1613146" cy="1613146"/>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6" name="Oval 5">
              <a:extLst>
                <a:ext uri="{FF2B5EF4-FFF2-40B4-BE49-F238E27FC236}">
                  <a16:creationId xmlns:a16="http://schemas.microsoft.com/office/drawing/2014/main" id="{25A60D31-FA91-EF08-A4F8-9E60E2A6322F}"/>
                </a:ext>
              </a:extLst>
            </p:cNvPr>
            <p:cNvSpPr/>
            <p:nvPr/>
          </p:nvSpPr>
          <p:spPr>
            <a:xfrm>
              <a:off x="3575593" y="2953195"/>
              <a:ext cx="1613146" cy="1613146"/>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7" name="TextBox 6">
            <a:extLst>
              <a:ext uri="{FF2B5EF4-FFF2-40B4-BE49-F238E27FC236}">
                <a16:creationId xmlns:a16="http://schemas.microsoft.com/office/drawing/2014/main" id="{A546F3B3-E4CC-8E28-62F5-3ED1DB29A1AD}"/>
              </a:ext>
            </a:extLst>
          </p:cNvPr>
          <p:cNvSpPr txBox="1"/>
          <p:nvPr/>
        </p:nvSpPr>
        <p:spPr>
          <a:xfrm>
            <a:off x="4096585" y="3599986"/>
            <a:ext cx="1659430" cy="369332"/>
          </a:xfrm>
          <a:prstGeom prst="rect">
            <a:avLst/>
          </a:prstGeom>
          <a:noFill/>
        </p:spPr>
        <p:txBody>
          <a:bodyPr wrap="none" rtlCol="0">
            <a:spAutoFit/>
          </a:bodyPr>
          <a:lstStyle/>
          <a:p>
            <a:pPr algn="ctr"/>
            <a:r>
              <a:rPr lang="en-US" sz="1800" b="1" dirty="0">
                <a:solidFill>
                  <a:srgbClr val="72AF2F"/>
                </a:solidFill>
              </a:rPr>
              <a:t>Clean Project</a:t>
            </a:r>
            <a:endParaRPr lang="en-DE" sz="1800" b="1" dirty="0">
              <a:solidFill>
                <a:srgbClr val="72AF2F"/>
              </a:solidFill>
            </a:endParaRPr>
          </a:p>
        </p:txBody>
      </p:sp>
      <p:sp>
        <p:nvSpPr>
          <p:cNvPr id="9" name="TextBox 8">
            <a:extLst>
              <a:ext uri="{FF2B5EF4-FFF2-40B4-BE49-F238E27FC236}">
                <a16:creationId xmlns:a16="http://schemas.microsoft.com/office/drawing/2014/main" id="{9D998B26-5DB8-9DFF-9832-17CF5B771652}"/>
              </a:ext>
            </a:extLst>
          </p:cNvPr>
          <p:cNvSpPr txBox="1"/>
          <p:nvPr/>
        </p:nvSpPr>
        <p:spPr>
          <a:xfrm>
            <a:off x="3201174" y="2364492"/>
            <a:ext cx="1826142" cy="369332"/>
          </a:xfrm>
          <a:prstGeom prst="rect">
            <a:avLst/>
          </a:prstGeom>
          <a:noFill/>
        </p:spPr>
        <p:txBody>
          <a:bodyPr wrap="none" rtlCol="0">
            <a:spAutoFit/>
          </a:bodyPr>
          <a:lstStyle/>
          <a:p>
            <a:pPr algn="ctr"/>
            <a:r>
              <a:rPr lang="en-US" sz="1800" b="1" dirty="0">
                <a:solidFill>
                  <a:schemeClr val="accent1">
                    <a:lumMod val="20000"/>
                    <a:lumOff val="80000"/>
                  </a:schemeClr>
                </a:solidFill>
              </a:rPr>
              <a:t>Clean Methods</a:t>
            </a:r>
            <a:endParaRPr lang="en-DE" sz="1800" b="1" dirty="0">
              <a:solidFill>
                <a:schemeClr val="accent1">
                  <a:lumMod val="20000"/>
                  <a:lumOff val="80000"/>
                </a:schemeClr>
              </a:solidFill>
            </a:endParaRPr>
          </a:p>
        </p:txBody>
      </p:sp>
      <p:sp>
        <p:nvSpPr>
          <p:cNvPr id="10" name="TextBox 9">
            <a:extLst>
              <a:ext uri="{FF2B5EF4-FFF2-40B4-BE49-F238E27FC236}">
                <a16:creationId xmlns:a16="http://schemas.microsoft.com/office/drawing/2014/main" id="{5743E275-067F-113C-5058-B2C13B19628E}"/>
              </a:ext>
            </a:extLst>
          </p:cNvPr>
          <p:cNvSpPr txBox="1"/>
          <p:nvPr/>
        </p:nvSpPr>
        <p:spPr>
          <a:xfrm>
            <a:off x="5633891" y="1670408"/>
            <a:ext cx="1130438" cy="307777"/>
          </a:xfrm>
          <a:prstGeom prst="rect">
            <a:avLst/>
          </a:prstGeom>
          <a:noFill/>
        </p:spPr>
        <p:txBody>
          <a:bodyPr wrap="none" rtlCol="0">
            <a:spAutoFit/>
          </a:bodyPr>
          <a:lstStyle/>
          <a:p>
            <a:r>
              <a:rPr lang="en-US" dirty="0"/>
              <a:t>Clean Code</a:t>
            </a:r>
            <a:endParaRPr lang="en-DE" dirty="0"/>
          </a:p>
        </p:txBody>
      </p:sp>
      <p:sp>
        <p:nvSpPr>
          <p:cNvPr id="11" name="TextBox 10">
            <a:extLst>
              <a:ext uri="{FF2B5EF4-FFF2-40B4-BE49-F238E27FC236}">
                <a16:creationId xmlns:a16="http://schemas.microsoft.com/office/drawing/2014/main" id="{3B9CE1A7-252D-418C-12B9-CF6109FD3048}"/>
              </a:ext>
            </a:extLst>
          </p:cNvPr>
          <p:cNvSpPr txBox="1"/>
          <p:nvPr/>
        </p:nvSpPr>
        <p:spPr>
          <a:xfrm>
            <a:off x="6041727" y="2276094"/>
            <a:ext cx="1537600" cy="307777"/>
          </a:xfrm>
          <a:prstGeom prst="rect">
            <a:avLst/>
          </a:prstGeom>
          <a:noFill/>
        </p:spPr>
        <p:txBody>
          <a:bodyPr wrap="none" rtlCol="0">
            <a:spAutoFit/>
          </a:bodyPr>
          <a:lstStyle/>
          <a:p>
            <a:r>
              <a:rPr lang="en-US" dirty="0"/>
              <a:t>Automated Tests</a:t>
            </a:r>
            <a:endParaRPr lang="en-DE" dirty="0"/>
          </a:p>
        </p:txBody>
      </p:sp>
      <p:sp>
        <p:nvSpPr>
          <p:cNvPr id="12" name="TextBox 11">
            <a:extLst>
              <a:ext uri="{FF2B5EF4-FFF2-40B4-BE49-F238E27FC236}">
                <a16:creationId xmlns:a16="http://schemas.microsoft.com/office/drawing/2014/main" id="{BEBC4A80-9B6E-9277-7DA1-0C88688B2E54}"/>
              </a:ext>
            </a:extLst>
          </p:cNvPr>
          <p:cNvSpPr txBox="1"/>
          <p:nvPr/>
        </p:nvSpPr>
        <p:spPr>
          <a:xfrm>
            <a:off x="6160349" y="2995806"/>
            <a:ext cx="2582758" cy="307777"/>
          </a:xfrm>
          <a:prstGeom prst="rect">
            <a:avLst/>
          </a:prstGeom>
          <a:noFill/>
        </p:spPr>
        <p:txBody>
          <a:bodyPr wrap="none" rtlCol="0">
            <a:spAutoFit/>
          </a:bodyPr>
          <a:lstStyle/>
          <a:p>
            <a:r>
              <a:rPr lang="en-US" dirty="0"/>
              <a:t>Algorithm and Data Structures</a:t>
            </a:r>
            <a:endParaRPr lang="en-DE" dirty="0"/>
          </a:p>
        </p:txBody>
      </p:sp>
      <p:sp>
        <p:nvSpPr>
          <p:cNvPr id="13" name="TextBox 12">
            <a:extLst>
              <a:ext uri="{FF2B5EF4-FFF2-40B4-BE49-F238E27FC236}">
                <a16:creationId xmlns:a16="http://schemas.microsoft.com/office/drawing/2014/main" id="{09A3B432-7068-F4AF-E0C2-6F46685FDA6A}"/>
              </a:ext>
            </a:extLst>
          </p:cNvPr>
          <p:cNvSpPr txBox="1"/>
          <p:nvPr/>
        </p:nvSpPr>
        <p:spPr>
          <a:xfrm>
            <a:off x="5564673" y="4383451"/>
            <a:ext cx="1887055" cy="307777"/>
          </a:xfrm>
          <a:prstGeom prst="rect">
            <a:avLst/>
          </a:prstGeom>
          <a:noFill/>
        </p:spPr>
        <p:txBody>
          <a:bodyPr wrap="none" rtlCol="0">
            <a:spAutoFit/>
          </a:bodyPr>
          <a:lstStyle/>
          <a:p>
            <a:r>
              <a:rPr lang="en-US" dirty="0"/>
              <a:t>Python Environments</a:t>
            </a:r>
            <a:endParaRPr lang="en-DE" dirty="0"/>
          </a:p>
        </p:txBody>
      </p:sp>
      <p:sp>
        <p:nvSpPr>
          <p:cNvPr id="15" name="TextBox 14">
            <a:extLst>
              <a:ext uri="{FF2B5EF4-FFF2-40B4-BE49-F238E27FC236}">
                <a16:creationId xmlns:a16="http://schemas.microsoft.com/office/drawing/2014/main" id="{0EB17290-A22C-66F8-6CAD-BDB625F36D4C}"/>
              </a:ext>
            </a:extLst>
          </p:cNvPr>
          <p:cNvSpPr txBox="1"/>
          <p:nvPr/>
        </p:nvSpPr>
        <p:spPr>
          <a:xfrm>
            <a:off x="1716422" y="4027251"/>
            <a:ext cx="1478290" cy="307777"/>
          </a:xfrm>
          <a:prstGeom prst="rect">
            <a:avLst/>
          </a:prstGeom>
          <a:noFill/>
        </p:spPr>
        <p:txBody>
          <a:bodyPr wrap="none" rtlCol="0">
            <a:spAutoFit/>
          </a:bodyPr>
          <a:lstStyle/>
          <a:p>
            <a:r>
              <a:rPr lang="en-US" dirty="0"/>
              <a:t>Experimentation</a:t>
            </a:r>
            <a:endParaRPr lang="en-DE" dirty="0"/>
          </a:p>
        </p:txBody>
      </p:sp>
      <p:sp>
        <p:nvSpPr>
          <p:cNvPr id="16" name="TextBox 15">
            <a:extLst>
              <a:ext uri="{FF2B5EF4-FFF2-40B4-BE49-F238E27FC236}">
                <a16:creationId xmlns:a16="http://schemas.microsoft.com/office/drawing/2014/main" id="{AFBFCE7F-B087-0C11-1DFB-AC426E0122F5}"/>
              </a:ext>
            </a:extLst>
          </p:cNvPr>
          <p:cNvSpPr txBox="1"/>
          <p:nvPr/>
        </p:nvSpPr>
        <p:spPr>
          <a:xfrm>
            <a:off x="1048613" y="2445544"/>
            <a:ext cx="1728358" cy="307777"/>
          </a:xfrm>
          <a:prstGeom prst="rect">
            <a:avLst/>
          </a:prstGeom>
          <a:noFill/>
        </p:spPr>
        <p:txBody>
          <a:bodyPr wrap="none" rtlCol="0">
            <a:spAutoFit/>
          </a:bodyPr>
          <a:lstStyle/>
          <a:p>
            <a:r>
              <a:rPr lang="en-US" dirty="0"/>
              <a:t>Algorithm Selection</a:t>
            </a:r>
            <a:endParaRPr lang="en-DE" dirty="0"/>
          </a:p>
        </p:txBody>
      </p:sp>
      <p:sp>
        <p:nvSpPr>
          <p:cNvPr id="17" name="TextBox 16">
            <a:extLst>
              <a:ext uri="{FF2B5EF4-FFF2-40B4-BE49-F238E27FC236}">
                <a16:creationId xmlns:a16="http://schemas.microsoft.com/office/drawing/2014/main" id="{E732575B-EF7E-ACE4-6AF5-65EE05035EDA}"/>
              </a:ext>
            </a:extLst>
          </p:cNvPr>
          <p:cNvSpPr txBox="1"/>
          <p:nvPr/>
        </p:nvSpPr>
        <p:spPr>
          <a:xfrm>
            <a:off x="1424274" y="1670409"/>
            <a:ext cx="1845377" cy="307777"/>
          </a:xfrm>
          <a:prstGeom prst="rect">
            <a:avLst/>
          </a:prstGeom>
          <a:noFill/>
        </p:spPr>
        <p:txBody>
          <a:bodyPr wrap="none" rtlCol="0">
            <a:spAutoFit/>
          </a:bodyPr>
          <a:lstStyle/>
          <a:p>
            <a:r>
              <a:rPr lang="en-US" dirty="0"/>
              <a:t>Problem Formulation</a:t>
            </a:r>
            <a:endParaRPr lang="en-DE" dirty="0"/>
          </a:p>
        </p:txBody>
      </p:sp>
      <p:sp>
        <p:nvSpPr>
          <p:cNvPr id="19" name="TextBox 18">
            <a:extLst>
              <a:ext uri="{FF2B5EF4-FFF2-40B4-BE49-F238E27FC236}">
                <a16:creationId xmlns:a16="http://schemas.microsoft.com/office/drawing/2014/main" id="{288FDDEF-26CF-0238-0F59-07405CD9521E}"/>
              </a:ext>
            </a:extLst>
          </p:cNvPr>
          <p:cNvSpPr txBox="1"/>
          <p:nvPr/>
        </p:nvSpPr>
        <p:spPr>
          <a:xfrm>
            <a:off x="1716422" y="3213332"/>
            <a:ext cx="1021433" cy="307777"/>
          </a:xfrm>
          <a:prstGeom prst="rect">
            <a:avLst/>
          </a:prstGeom>
          <a:noFill/>
        </p:spPr>
        <p:txBody>
          <a:bodyPr wrap="none" rtlCol="0">
            <a:spAutoFit/>
          </a:bodyPr>
          <a:lstStyle/>
          <a:p>
            <a:r>
              <a:rPr lang="en-US" dirty="0"/>
              <a:t>Evaluation</a:t>
            </a:r>
            <a:endParaRPr lang="en-DE" dirty="0"/>
          </a:p>
        </p:txBody>
      </p:sp>
      <p:sp>
        <p:nvSpPr>
          <p:cNvPr id="2" name="TextBox 12">
            <a:extLst>
              <a:ext uri="{FF2B5EF4-FFF2-40B4-BE49-F238E27FC236}">
                <a16:creationId xmlns:a16="http://schemas.microsoft.com/office/drawing/2014/main" id="{D4D56336-9321-71D9-9C92-6431200D7F41}"/>
              </a:ext>
            </a:extLst>
          </p:cNvPr>
          <p:cNvSpPr txBox="1"/>
          <p:nvPr/>
        </p:nvSpPr>
        <p:spPr>
          <a:xfrm>
            <a:off x="5922624" y="3808557"/>
            <a:ext cx="1418978" cy="307777"/>
          </a:xfrm>
          <a:prstGeom prst="rect">
            <a:avLst/>
          </a:prstGeom>
          <a:noFill/>
        </p:spPr>
        <p:txBody>
          <a:bodyPr wrap="none" rtlCol="0">
            <a:spAutoFit/>
          </a:bodyPr>
          <a:lstStyle/>
          <a:p>
            <a:r>
              <a:rPr lang="en-US" dirty="0"/>
              <a:t>Version Control</a:t>
            </a:r>
            <a:endParaRPr lang="en-DE" dirty="0"/>
          </a:p>
        </p:txBody>
      </p:sp>
    </p:spTree>
    <p:extLst>
      <p:ext uri="{BB962C8B-B14F-4D97-AF65-F5344CB8AC3E}">
        <p14:creationId xmlns:p14="http://schemas.microsoft.com/office/powerpoint/2010/main" val="1266229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grpSp>
        <p:nvGrpSpPr>
          <p:cNvPr id="101" name="Group 100">
            <a:extLst>
              <a:ext uri="{FF2B5EF4-FFF2-40B4-BE49-F238E27FC236}">
                <a16:creationId xmlns:a16="http://schemas.microsoft.com/office/drawing/2014/main" id="{0C7DCB77-6DE6-8C50-6E26-5A8FCC89AD61}"/>
              </a:ext>
            </a:extLst>
          </p:cNvPr>
          <p:cNvGrpSpPr/>
          <p:nvPr/>
        </p:nvGrpSpPr>
        <p:grpSpPr>
          <a:xfrm>
            <a:off x="137856" y="1425638"/>
            <a:ext cx="8877234" cy="2215184"/>
            <a:chOff x="3261233" y="1869067"/>
            <a:chExt cx="2634547" cy="850034"/>
          </a:xfrm>
        </p:grpSpPr>
        <p:sp>
          <p:nvSpPr>
            <p:cNvPr id="2" name="Rectangle 1">
              <a:extLst>
                <a:ext uri="{FF2B5EF4-FFF2-40B4-BE49-F238E27FC236}">
                  <a16:creationId xmlns:a16="http://schemas.microsoft.com/office/drawing/2014/main" id="{27040A7D-4D25-3780-B717-BC7441D249E4}"/>
                </a:ext>
              </a:extLst>
            </p:cNvPr>
            <p:cNvSpPr/>
            <p:nvPr/>
          </p:nvSpPr>
          <p:spPr>
            <a:xfrm>
              <a:off x="3667908" y="1869445"/>
              <a:ext cx="901789" cy="84859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3" name="Rectangle 2">
              <a:extLst>
                <a:ext uri="{FF2B5EF4-FFF2-40B4-BE49-F238E27FC236}">
                  <a16:creationId xmlns:a16="http://schemas.microsoft.com/office/drawing/2014/main" id="{9C8BBE7B-2D62-F02E-3489-8C3D5A5C493E}"/>
                </a:ext>
              </a:extLst>
            </p:cNvPr>
            <p:cNvSpPr/>
            <p:nvPr/>
          </p:nvSpPr>
          <p:spPr>
            <a:xfrm>
              <a:off x="4569695" y="1869444"/>
              <a:ext cx="916755" cy="848595"/>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4" name="Oval 3">
              <a:extLst>
                <a:ext uri="{FF2B5EF4-FFF2-40B4-BE49-F238E27FC236}">
                  <a16:creationId xmlns:a16="http://schemas.microsoft.com/office/drawing/2014/main" id="{58AE06E2-24AC-161B-5185-89C14F7391C9}"/>
                </a:ext>
              </a:extLst>
            </p:cNvPr>
            <p:cNvSpPr/>
            <p:nvPr/>
          </p:nvSpPr>
          <p:spPr>
            <a:xfrm>
              <a:off x="4356844" y="1869445"/>
              <a:ext cx="425706" cy="425707"/>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5" name="Oval 4">
              <a:extLst>
                <a:ext uri="{FF2B5EF4-FFF2-40B4-BE49-F238E27FC236}">
                  <a16:creationId xmlns:a16="http://schemas.microsoft.com/office/drawing/2014/main" id="{9CACAB36-7A1D-76DD-902C-D1CB990B8CEA}"/>
                </a:ext>
              </a:extLst>
            </p:cNvPr>
            <p:cNvSpPr/>
            <p:nvPr/>
          </p:nvSpPr>
          <p:spPr>
            <a:xfrm>
              <a:off x="4356844" y="2297204"/>
              <a:ext cx="425706" cy="412718"/>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7" name="Oval 6">
              <a:extLst>
                <a:ext uri="{FF2B5EF4-FFF2-40B4-BE49-F238E27FC236}">
                  <a16:creationId xmlns:a16="http://schemas.microsoft.com/office/drawing/2014/main" id="{7B31E420-5CB0-151F-77EB-115B6DFE2214}"/>
                </a:ext>
              </a:extLst>
            </p:cNvPr>
            <p:cNvSpPr/>
            <p:nvPr/>
          </p:nvSpPr>
          <p:spPr>
            <a:xfrm>
              <a:off x="5047188" y="1869067"/>
              <a:ext cx="848592" cy="84859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8" name="Oval 7">
              <a:extLst>
                <a:ext uri="{FF2B5EF4-FFF2-40B4-BE49-F238E27FC236}">
                  <a16:creationId xmlns:a16="http://schemas.microsoft.com/office/drawing/2014/main" id="{F2CD2648-8B30-9654-7B44-5349BF976AE6}"/>
                </a:ext>
              </a:extLst>
            </p:cNvPr>
            <p:cNvSpPr/>
            <p:nvPr/>
          </p:nvSpPr>
          <p:spPr>
            <a:xfrm>
              <a:off x="3261233" y="1870507"/>
              <a:ext cx="848592" cy="848594"/>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grpSp>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latin typeface="Calibri" panose="020F0502020204030204" pitchFamily="34" charset="0"/>
                <a:cs typeface="Calibri" panose="020F0502020204030204" pitchFamily="34" charset="0"/>
              </a:rPr>
              <a:t>Sessions</a:t>
            </a:r>
            <a:endParaRPr sz="3200" dirty="0">
              <a:latin typeface="Calibri" panose="020F0502020204030204" pitchFamily="34" charset="0"/>
              <a:cs typeface="Calibri" panose="020F0502020204030204" pitchFamily="34" charset="0"/>
            </a:endParaRPr>
          </a:p>
        </p:txBody>
      </p:sp>
      <p:sp>
        <p:nvSpPr>
          <p:cNvPr id="120" name="Rectangle: Rounded Corners 119">
            <a:extLst>
              <a:ext uri="{FF2B5EF4-FFF2-40B4-BE49-F238E27FC236}">
                <a16:creationId xmlns:a16="http://schemas.microsoft.com/office/drawing/2014/main" id="{3D38F9FB-D8E2-799A-403F-922F5276541B}"/>
              </a:ext>
            </a:extLst>
          </p:cNvPr>
          <p:cNvSpPr/>
          <p:nvPr/>
        </p:nvSpPr>
        <p:spPr>
          <a:xfrm>
            <a:off x="2069232" y="1064722"/>
            <a:ext cx="4736446" cy="355568"/>
          </a:xfrm>
          <a:prstGeom prst="roundRect">
            <a:avLst/>
          </a:prstGeom>
          <a:solidFill>
            <a:srgbClr val="00823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rPr>
              <a:t>Session 2: Experiment, Experiment, Experiment!</a:t>
            </a:r>
          </a:p>
        </p:txBody>
      </p:sp>
      <p:sp>
        <p:nvSpPr>
          <p:cNvPr id="6" name="Rectangle: Rounded Corners 5">
            <a:extLst>
              <a:ext uri="{FF2B5EF4-FFF2-40B4-BE49-F238E27FC236}">
                <a16:creationId xmlns:a16="http://schemas.microsoft.com/office/drawing/2014/main" id="{127C60C0-2513-7025-810A-902B7DC1D6B6}"/>
              </a:ext>
            </a:extLst>
          </p:cNvPr>
          <p:cNvSpPr/>
          <p:nvPr/>
        </p:nvSpPr>
        <p:spPr>
          <a:xfrm>
            <a:off x="3117097" y="1844057"/>
            <a:ext cx="2706933" cy="255488"/>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Part 1: Diving Deeper</a:t>
            </a:r>
          </a:p>
        </p:txBody>
      </p:sp>
      <p:sp>
        <p:nvSpPr>
          <p:cNvPr id="9" name="Rectangle: Rounded Corners 8">
            <a:extLst>
              <a:ext uri="{FF2B5EF4-FFF2-40B4-BE49-F238E27FC236}">
                <a16:creationId xmlns:a16="http://schemas.microsoft.com/office/drawing/2014/main" id="{0713D097-2A70-1286-BC37-D90AC1F74992}"/>
              </a:ext>
            </a:extLst>
          </p:cNvPr>
          <p:cNvSpPr/>
          <p:nvPr/>
        </p:nvSpPr>
        <p:spPr>
          <a:xfrm>
            <a:off x="3117097" y="2416787"/>
            <a:ext cx="2706932" cy="238127"/>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Part 2: Evaluation</a:t>
            </a:r>
          </a:p>
        </p:txBody>
      </p:sp>
      <p:sp>
        <p:nvSpPr>
          <p:cNvPr id="10" name="Rectangle: Rounded Corners 9">
            <a:extLst>
              <a:ext uri="{FF2B5EF4-FFF2-40B4-BE49-F238E27FC236}">
                <a16:creationId xmlns:a16="http://schemas.microsoft.com/office/drawing/2014/main" id="{4E7E91FE-1C13-FDB1-3B1B-92EC4E9CC850}"/>
              </a:ext>
            </a:extLst>
          </p:cNvPr>
          <p:cNvSpPr/>
          <p:nvPr/>
        </p:nvSpPr>
        <p:spPr>
          <a:xfrm>
            <a:off x="2778569" y="2992139"/>
            <a:ext cx="3317773" cy="238127"/>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Part 3: Module Tips</a:t>
            </a:r>
          </a:p>
        </p:txBody>
      </p:sp>
    </p:spTree>
    <p:extLst>
      <p:ext uri="{BB962C8B-B14F-4D97-AF65-F5344CB8AC3E}">
        <p14:creationId xmlns:p14="http://schemas.microsoft.com/office/powerpoint/2010/main" val="2884143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01"/>
                                        </p:tgtEl>
                                        <p:attrNameLst>
                                          <p:attrName>style.visibility</p:attrName>
                                        </p:attrNameLst>
                                      </p:cBhvr>
                                      <p:to>
                                        <p:strVal val="visible"/>
                                      </p:to>
                                    </p:set>
                                    <p:animEffect transition="in" filter="wipe(up)">
                                      <p:cBhvr>
                                        <p:cTn id="7" dur="500"/>
                                        <p:tgtEl>
                                          <p:spTgt spid="101"/>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1" name="Group 20">
            <a:extLst>
              <a:ext uri="{FF2B5EF4-FFF2-40B4-BE49-F238E27FC236}">
                <a16:creationId xmlns:a16="http://schemas.microsoft.com/office/drawing/2014/main" id="{D164D461-D2FE-E46D-9DD6-75779C861D27}"/>
              </a:ext>
            </a:extLst>
          </p:cNvPr>
          <p:cNvGrpSpPr/>
          <p:nvPr/>
        </p:nvGrpSpPr>
        <p:grpSpPr>
          <a:xfrm>
            <a:off x="-4800600" y="0"/>
            <a:ext cx="16404674" cy="5144048"/>
            <a:chOff x="-4800600" y="0"/>
            <a:chExt cx="16404674" cy="5144048"/>
          </a:xfrm>
        </p:grpSpPr>
        <p:sp>
          <p:nvSpPr>
            <p:cNvPr id="7" name="Rectangle 6">
              <a:extLst>
                <a:ext uri="{FF2B5EF4-FFF2-40B4-BE49-F238E27FC236}">
                  <a16:creationId xmlns:a16="http://schemas.microsoft.com/office/drawing/2014/main" id="{6B8B48F1-C263-1FF0-30A4-D011331D725D}"/>
                </a:ext>
              </a:extLst>
            </p:cNvPr>
            <p:cNvSpPr/>
            <p:nvPr/>
          </p:nvSpPr>
          <p:spPr>
            <a:xfrm>
              <a:off x="-4800600" y="2284"/>
              <a:ext cx="93740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17" name="Rectangle: Rounded Corners 16">
            <a:extLst>
              <a:ext uri="{FF2B5EF4-FFF2-40B4-BE49-F238E27FC236}">
                <a16:creationId xmlns:a16="http://schemas.microsoft.com/office/drawing/2014/main" id="{6AA71C57-CB59-8CFE-774B-3EF026D54545}"/>
              </a:ext>
            </a:extLst>
          </p:cNvPr>
          <p:cNvSpPr/>
          <p:nvPr/>
        </p:nvSpPr>
        <p:spPr>
          <a:xfrm>
            <a:off x="2678468" y="1955800"/>
            <a:ext cx="4160551" cy="792589"/>
          </a:xfrm>
          <a:prstGeom prst="roundRect">
            <a:avLst/>
          </a:prstGeom>
          <a:solidFill>
            <a:srgbClr val="00823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Part 1: Diving Deeper</a:t>
            </a:r>
          </a:p>
        </p:txBody>
      </p:sp>
      <p:sp>
        <p:nvSpPr>
          <p:cNvPr id="18" name="TextBox 17">
            <a:extLst>
              <a:ext uri="{FF2B5EF4-FFF2-40B4-BE49-F238E27FC236}">
                <a16:creationId xmlns:a16="http://schemas.microsoft.com/office/drawing/2014/main" id="{DFD269BF-5631-DA93-A418-E9924938FF1B}"/>
              </a:ext>
            </a:extLst>
          </p:cNvPr>
          <p:cNvSpPr txBox="1"/>
          <p:nvPr/>
        </p:nvSpPr>
        <p:spPr>
          <a:xfrm>
            <a:off x="4369897" y="325889"/>
            <a:ext cx="2582759" cy="369332"/>
          </a:xfrm>
          <a:prstGeom prst="rect">
            <a:avLst/>
          </a:prstGeom>
          <a:noFill/>
        </p:spPr>
        <p:txBody>
          <a:bodyPr wrap="none" rtlCol="0">
            <a:spAutoFit/>
          </a:bodyPr>
          <a:lstStyle/>
          <a:p>
            <a:pPr algn="ctr"/>
            <a:r>
              <a:rPr lang="en-US" sz="1800" b="1" dirty="0">
                <a:solidFill>
                  <a:srgbClr val="72AF2F"/>
                </a:solidFill>
              </a:rPr>
              <a:t>Types of Experiments</a:t>
            </a:r>
            <a:endParaRPr lang="en-DE" sz="1800" b="1" dirty="0">
              <a:solidFill>
                <a:srgbClr val="72AF2F"/>
              </a:solidFill>
            </a:endParaRPr>
          </a:p>
        </p:txBody>
      </p:sp>
      <p:sp>
        <p:nvSpPr>
          <p:cNvPr id="19" name="TextBox 18">
            <a:extLst>
              <a:ext uri="{FF2B5EF4-FFF2-40B4-BE49-F238E27FC236}">
                <a16:creationId xmlns:a16="http://schemas.microsoft.com/office/drawing/2014/main" id="{E43FF058-BE9A-256F-A463-E97ECE737F77}"/>
              </a:ext>
            </a:extLst>
          </p:cNvPr>
          <p:cNvSpPr txBox="1"/>
          <p:nvPr/>
        </p:nvSpPr>
        <p:spPr>
          <a:xfrm>
            <a:off x="722427" y="2976445"/>
            <a:ext cx="1838965" cy="646331"/>
          </a:xfrm>
          <a:prstGeom prst="rect">
            <a:avLst/>
          </a:prstGeom>
          <a:noFill/>
        </p:spPr>
        <p:txBody>
          <a:bodyPr wrap="none" rtlCol="0">
            <a:spAutoFit/>
          </a:bodyPr>
          <a:lstStyle/>
          <a:p>
            <a:pPr algn="ctr"/>
            <a:r>
              <a:rPr lang="en-US" sz="1800" b="1" dirty="0">
                <a:solidFill>
                  <a:schemeClr val="accent1">
                    <a:lumMod val="20000"/>
                    <a:lumOff val="80000"/>
                  </a:schemeClr>
                </a:solidFill>
              </a:rPr>
              <a:t>Revisiting</a:t>
            </a:r>
          </a:p>
          <a:p>
            <a:pPr algn="ctr"/>
            <a:r>
              <a:rPr lang="en-US" sz="1800" b="1" dirty="0">
                <a:solidFill>
                  <a:schemeClr val="accent1">
                    <a:lumMod val="20000"/>
                    <a:lumOff val="80000"/>
                  </a:schemeClr>
                </a:solidFill>
              </a:rPr>
              <a:t>Quality Criteria</a:t>
            </a:r>
            <a:endParaRPr lang="en-DE" sz="1800" b="1" dirty="0">
              <a:solidFill>
                <a:schemeClr val="accent1">
                  <a:lumMod val="20000"/>
                  <a:lumOff val="80000"/>
                </a:schemeClr>
              </a:solidFill>
            </a:endParaRPr>
          </a:p>
        </p:txBody>
      </p:sp>
      <p:sp>
        <p:nvSpPr>
          <p:cNvPr id="20" name="TextBox 19">
            <a:extLst>
              <a:ext uri="{FF2B5EF4-FFF2-40B4-BE49-F238E27FC236}">
                <a16:creationId xmlns:a16="http://schemas.microsoft.com/office/drawing/2014/main" id="{3A34C8BB-89A6-E81D-8E9F-D7E16356B63E}"/>
              </a:ext>
            </a:extLst>
          </p:cNvPr>
          <p:cNvSpPr txBox="1"/>
          <p:nvPr/>
        </p:nvSpPr>
        <p:spPr>
          <a:xfrm>
            <a:off x="756335" y="794376"/>
            <a:ext cx="2133918" cy="369332"/>
          </a:xfrm>
          <a:prstGeom prst="rect">
            <a:avLst/>
          </a:prstGeom>
          <a:noFill/>
        </p:spPr>
        <p:txBody>
          <a:bodyPr wrap="none" rtlCol="0">
            <a:spAutoFit/>
          </a:bodyPr>
          <a:lstStyle/>
          <a:p>
            <a:pPr algn="ctr"/>
            <a:r>
              <a:rPr lang="en-US" sz="1800" b="1" dirty="0">
                <a:solidFill>
                  <a:schemeClr val="accent1">
                    <a:lumMod val="20000"/>
                    <a:lumOff val="80000"/>
                  </a:schemeClr>
                </a:solidFill>
              </a:rPr>
              <a:t>Side-Experiments</a:t>
            </a:r>
            <a:endParaRPr lang="en-DE" sz="1800" b="1" dirty="0">
              <a:solidFill>
                <a:schemeClr val="accent1">
                  <a:lumMod val="20000"/>
                  <a:lumOff val="80000"/>
                </a:schemeClr>
              </a:solidFill>
            </a:endParaRPr>
          </a:p>
        </p:txBody>
      </p:sp>
      <p:sp>
        <p:nvSpPr>
          <p:cNvPr id="3" name="TextBox 2">
            <a:extLst>
              <a:ext uri="{FF2B5EF4-FFF2-40B4-BE49-F238E27FC236}">
                <a16:creationId xmlns:a16="http://schemas.microsoft.com/office/drawing/2014/main" id="{80E7507C-4851-3E14-1EA5-1229A939D51C}"/>
              </a:ext>
            </a:extLst>
          </p:cNvPr>
          <p:cNvSpPr txBox="1"/>
          <p:nvPr/>
        </p:nvSpPr>
        <p:spPr>
          <a:xfrm>
            <a:off x="4967030" y="1286721"/>
            <a:ext cx="3454792" cy="369332"/>
          </a:xfrm>
          <a:prstGeom prst="rect">
            <a:avLst/>
          </a:prstGeom>
          <a:noFill/>
        </p:spPr>
        <p:txBody>
          <a:bodyPr wrap="none" rtlCol="0">
            <a:spAutoFit/>
          </a:bodyPr>
          <a:lstStyle/>
          <a:p>
            <a:pPr algn="ctr"/>
            <a:r>
              <a:rPr lang="en-US" sz="1800" b="1" dirty="0">
                <a:solidFill>
                  <a:srgbClr val="72AF2F"/>
                </a:solidFill>
              </a:rPr>
              <a:t>Complex Research Questions</a:t>
            </a:r>
            <a:endParaRPr lang="en-DE" sz="1800" b="1" dirty="0">
              <a:solidFill>
                <a:srgbClr val="72AF2F"/>
              </a:solidFill>
            </a:endParaRPr>
          </a:p>
        </p:txBody>
      </p:sp>
    </p:spTree>
    <p:extLst>
      <p:ext uri="{BB962C8B-B14F-4D97-AF65-F5344CB8AC3E}">
        <p14:creationId xmlns:p14="http://schemas.microsoft.com/office/powerpoint/2010/main" val="40692523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hidden"/>
                                      </p:to>
                                    </p:set>
                                  </p:childTnLst>
                                </p:cTn>
                              </p:par>
                              <p:par>
                                <p:cTn id="13" presetID="42" presetClass="path" presetSubtype="0" accel="50000" decel="50000" fill="hold" nodeType="withEffect">
                                  <p:stCondLst>
                                    <p:cond delay="0"/>
                                  </p:stCondLst>
                                  <p:childTnLst>
                                    <p:animMotion origin="layout" path="M 1.38889E-6 0 L 0.51684 -0.00031 " pathEditMode="relative" rAng="0" ptsTypes="AA">
                                      <p:cBhvr>
                                        <p:cTn id="14" dur="2000" fill="hold"/>
                                        <p:tgtEl>
                                          <p:spTgt spid="21"/>
                                        </p:tgtEl>
                                        <p:attrNameLst>
                                          <p:attrName>ppt_x</p:attrName>
                                          <p:attrName>ppt_y</p:attrName>
                                        </p:attrNameLst>
                                      </p:cBhvr>
                                      <p:rCtr x="25833" y="-31"/>
                                    </p:animMotion>
                                  </p:childTnLst>
                                </p:cTn>
                              </p:par>
                              <p:par>
                                <p:cTn id="15" presetID="1" presetClass="exit"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p:bldP spid="19" grpId="0"/>
      <p:bldP spid="20"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635000" y="0"/>
            <a:ext cx="16950774" cy="5144048"/>
            <a:chOff x="-5346700" y="0"/>
            <a:chExt cx="16950774"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9294BA7F-CB96-1606-A646-CD249CD552C4}"/>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114300" lvl="0" indent="0">
              <a:buNone/>
            </a:pPr>
            <a:r>
              <a:rPr lang="en-US" sz="3200" dirty="0">
                <a:solidFill>
                  <a:schemeClr val="bg1"/>
                </a:solidFill>
              </a:rPr>
              <a:t>Reminder: We are Detectives</a:t>
            </a:r>
          </a:p>
        </p:txBody>
      </p:sp>
      <p:sp>
        <p:nvSpPr>
          <p:cNvPr id="4" name="Google Shape;97;p20">
            <a:extLst>
              <a:ext uri="{FF2B5EF4-FFF2-40B4-BE49-F238E27FC236}">
                <a16:creationId xmlns:a16="http://schemas.microsoft.com/office/drawing/2014/main" id="{4A80821F-95CB-81F7-4EB5-91C848CD2F42}"/>
              </a:ext>
            </a:extLst>
          </p:cNvPr>
          <p:cNvSpPr txBox="1">
            <a:spLocks noGrp="1"/>
          </p:cNvSpPr>
          <p:nvPr>
            <p:ph type="body" idx="1"/>
          </p:nvPr>
        </p:nvSpPr>
        <p:spPr>
          <a:xfrm>
            <a:off x="2474475" y="1191491"/>
            <a:ext cx="5559140" cy="3647034"/>
          </a:xfrm>
          <a:prstGeom prst="rect">
            <a:avLst/>
          </a:prstGeom>
        </p:spPr>
        <p:txBody>
          <a:bodyPr spcFirstLastPara="1" wrap="square" lIns="91425" tIns="91425" rIns="91425" bIns="91425" anchor="t" anchorCtr="0">
            <a:noAutofit/>
          </a:bodyPr>
          <a:lstStyle/>
          <a:p>
            <a:pPr marL="114300" lvl="0" indent="0">
              <a:buNone/>
            </a:pPr>
            <a:r>
              <a:rPr lang="en-US" sz="2200" u="sng" dirty="0">
                <a:solidFill>
                  <a:schemeClr val="bg1"/>
                </a:solidFill>
              </a:rPr>
              <a:t>The goal</a:t>
            </a:r>
            <a:r>
              <a:rPr lang="en-US" sz="2200" dirty="0">
                <a:solidFill>
                  <a:schemeClr val="bg1"/>
                </a:solidFill>
              </a:rPr>
              <a:t>: Try to find out if Person A has been in communication with Person B</a:t>
            </a:r>
          </a:p>
          <a:p>
            <a:pPr marL="114300" lvl="0" indent="0">
              <a:buNone/>
            </a:pPr>
            <a:r>
              <a:rPr lang="en-US" sz="2200" u="sng" dirty="0">
                <a:solidFill>
                  <a:schemeClr val="bg1"/>
                </a:solidFill>
              </a:rPr>
              <a:t>The Complication</a:t>
            </a:r>
            <a:r>
              <a:rPr lang="en-US" sz="2200" dirty="0">
                <a:solidFill>
                  <a:schemeClr val="bg1"/>
                </a:solidFill>
              </a:rPr>
              <a:t>: They may have used a third person to obfuscate their tracks.</a:t>
            </a:r>
          </a:p>
          <a:p>
            <a:pPr marL="114300" lvl="0" indent="0">
              <a:buNone/>
            </a:pPr>
            <a:endParaRPr lang="en-US" sz="2200" dirty="0">
              <a:solidFill>
                <a:schemeClr val="bg1"/>
              </a:solidFill>
            </a:endParaRPr>
          </a:p>
        </p:txBody>
      </p:sp>
      <p:pic>
        <p:nvPicPr>
          <p:cNvPr id="9" name="Grafik 8" descr="Ein Bild, das Hut, Kleidung, Zeichnung, Mann enthält.&#10;&#10;KI-generierte Inhalte können fehlerhaft sein.">
            <a:extLst>
              <a:ext uri="{FF2B5EF4-FFF2-40B4-BE49-F238E27FC236}">
                <a16:creationId xmlns:a16="http://schemas.microsoft.com/office/drawing/2014/main" id="{3BC80CB3-139A-E712-9D1F-BE3923A395CA}"/>
              </a:ext>
            </a:extLst>
          </p:cNvPr>
          <p:cNvPicPr>
            <a:picLocks noChangeAspect="1"/>
          </p:cNvPicPr>
          <p:nvPr/>
        </p:nvPicPr>
        <p:blipFill>
          <a:blip r:embed="rId3"/>
          <a:stretch>
            <a:fillRect/>
          </a:stretch>
        </p:blipFill>
        <p:spPr>
          <a:xfrm>
            <a:off x="564783" y="1286721"/>
            <a:ext cx="1909692" cy="1909692"/>
          </a:xfrm>
          <a:prstGeom prst="rect">
            <a:avLst/>
          </a:prstGeom>
        </p:spPr>
      </p:pic>
      <p:sp>
        <p:nvSpPr>
          <p:cNvPr id="11" name="Google Shape;97;p20">
            <a:extLst>
              <a:ext uri="{FF2B5EF4-FFF2-40B4-BE49-F238E27FC236}">
                <a16:creationId xmlns:a16="http://schemas.microsoft.com/office/drawing/2014/main" id="{B5EF7CC4-E872-5B29-A50A-4EE4C875ADF1}"/>
              </a:ext>
            </a:extLst>
          </p:cNvPr>
          <p:cNvSpPr txBox="1">
            <a:spLocks/>
          </p:cNvSpPr>
          <p:nvPr/>
        </p:nvSpPr>
        <p:spPr>
          <a:xfrm>
            <a:off x="426438" y="3188774"/>
            <a:ext cx="8520599" cy="174498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114300" indent="0">
              <a:buFont typeface="Arial"/>
              <a:buNone/>
            </a:pPr>
            <a:r>
              <a:rPr lang="en-US" sz="2200" u="sng" dirty="0">
                <a:solidFill>
                  <a:schemeClr val="bg1"/>
                </a:solidFill>
              </a:rPr>
              <a:t>The Evidence</a:t>
            </a:r>
            <a:r>
              <a:rPr lang="en-US" sz="2200" dirty="0">
                <a:solidFill>
                  <a:schemeClr val="bg1"/>
                </a:solidFill>
              </a:rPr>
              <a:t>: We traced emails and know who has been writing to whom.</a:t>
            </a:r>
          </a:p>
          <a:p>
            <a:pPr marL="114300" indent="0">
              <a:buFont typeface="Arial"/>
              <a:buNone/>
            </a:pPr>
            <a:r>
              <a:rPr lang="en-US" sz="2200" u="sng" dirty="0">
                <a:solidFill>
                  <a:schemeClr val="bg1"/>
                </a:solidFill>
              </a:rPr>
              <a:t>Side-Goal</a:t>
            </a:r>
            <a:r>
              <a:rPr lang="en-US" sz="2200" dirty="0">
                <a:solidFill>
                  <a:schemeClr val="bg1"/>
                </a:solidFill>
              </a:rPr>
              <a:t>: Time is of the essence!</a:t>
            </a:r>
          </a:p>
          <a:p>
            <a:pPr marL="114300" indent="0">
              <a:buFont typeface="Arial"/>
              <a:buNone/>
            </a:pPr>
            <a:endParaRPr lang="en-US" sz="2200" dirty="0">
              <a:solidFill>
                <a:schemeClr val="bg1"/>
              </a:solidFill>
            </a:endParaRPr>
          </a:p>
        </p:txBody>
      </p:sp>
    </p:spTree>
    <p:extLst>
      <p:ext uri="{BB962C8B-B14F-4D97-AF65-F5344CB8AC3E}">
        <p14:creationId xmlns:p14="http://schemas.microsoft.com/office/powerpoint/2010/main" val="34271259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596900" y="0"/>
            <a:ext cx="16950774" cy="5144048"/>
            <a:chOff x="-5346700" y="0"/>
            <a:chExt cx="16950774"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9294BA7F-CB96-1606-A646-CD249CD552C4}"/>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chemeClr val="bg1"/>
                </a:solidFill>
                <a:latin typeface="Calibri" panose="020F0502020204030204" pitchFamily="34" charset="0"/>
                <a:cs typeface="Calibri" panose="020F0502020204030204" pitchFamily="34" charset="0"/>
              </a:rPr>
              <a:t>Problem Formulation</a:t>
            </a:r>
            <a:endParaRPr sz="3200" dirty="0">
              <a:solidFill>
                <a:schemeClr val="bg1"/>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4A80821F-95CB-81F7-4EB5-91C848CD2F42}"/>
              </a:ext>
            </a:extLst>
          </p:cNvPr>
          <p:cNvSpPr txBox="1">
            <a:spLocks noGrp="1"/>
          </p:cNvSpPr>
          <p:nvPr>
            <p:ph type="body" idx="1"/>
          </p:nvPr>
        </p:nvSpPr>
        <p:spPr>
          <a:xfrm>
            <a:off x="311700" y="1191491"/>
            <a:ext cx="8832300" cy="3647034"/>
          </a:xfrm>
          <a:prstGeom prst="rect">
            <a:avLst/>
          </a:prstGeom>
        </p:spPr>
        <p:txBody>
          <a:bodyPr spcFirstLastPara="1" wrap="square" lIns="91425" tIns="91425" rIns="91425" bIns="91425" anchor="t" anchorCtr="0">
            <a:noAutofit/>
          </a:bodyPr>
          <a:lstStyle/>
          <a:p>
            <a:pPr marL="114300" lvl="0" indent="0">
              <a:buNone/>
            </a:pPr>
            <a:r>
              <a:rPr lang="en-US" sz="2200" u="sng" dirty="0">
                <a:solidFill>
                  <a:schemeClr val="bg1"/>
                </a:solidFill>
              </a:rPr>
              <a:t>Input</a:t>
            </a:r>
            <a:r>
              <a:rPr lang="en-US" sz="2200" dirty="0">
                <a:solidFill>
                  <a:schemeClr val="bg1"/>
                </a:solidFill>
              </a:rPr>
              <a:t>: </a:t>
            </a:r>
          </a:p>
          <a:p>
            <a:pPr lvl="0">
              <a:buClr>
                <a:schemeClr val="bg1"/>
              </a:buClr>
              <a:buFont typeface="Arial" panose="020B0604020202020204" pitchFamily="34" charset="0"/>
              <a:buChar char="•"/>
            </a:pPr>
            <a:r>
              <a:rPr lang="en-US" sz="2000" dirty="0">
                <a:solidFill>
                  <a:schemeClr val="bg1"/>
                </a:solidFill>
              </a:rPr>
              <a:t>G: Directed Graph, no node information</a:t>
            </a:r>
          </a:p>
          <a:p>
            <a:pPr lvl="0">
              <a:buClr>
                <a:schemeClr val="bg1"/>
              </a:buClr>
              <a:buFont typeface="Arial" panose="020B0604020202020204" pitchFamily="34" charset="0"/>
              <a:buChar char="•"/>
            </a:pPr>
            <a:r>
              <a:rPr lang="en-US" sz="2000" dirty="0">
                <a:solidFill>
                  <a:schemeClr val="bg1"/>
                </a:solidFill>
              </a:rPr>
              <a:t>A: Node </a:t>
            </a:r>
          </a:p>
          <a:p>
            <a:pPr lvl="0">
              <a:buClr>
                <a:schemeClr val="bg1"/>
              </a:buClr>
              <a:buFont typeface="Arial" panose="020B0604020202020204" pitchFamily="34" charset="0"/>
              <a:buChar char="•"/>
            </a:pPr>
            <a:r>
              <a:rPr lang="en-US" sz="2000" dirty="0">
                <a:solidFill>
                  <a:schemeClr val="bg1"/>
                </a:solidFill>
              </a:rPr>
              <a:t>B: Node </a:t>
            </a:r>
          </a:p>
          <a:p>
            <a:pPr marL="114300" lvl="0" indent="0">
              <a:buClr>
                <a:schemeClr val="bg1"/>
              </a:buClr>
              <a:buNone/>
            </a:pPr>
            <a:r>
              <a:rPr lang="en-US" sz="2200" u="sng" dirty="0">
                <a:solidFill>
                  <a:schemeClr val="bg1"/>
                </a:solidFill>
              </a:rPr>
              <a:t>Output</a:t>
            </a:r>
            <a:r>
              <a:rPr lang="en-US" sz="2200" dirty="0">
                <a:solidFill>
                  <a:schemeClr val="bg1"/>
                </a:solidFill>
              </a:rPr>
              <a:t>: </a:t>
            </a:r>
            <a:r>
              <a:rPr lang="en-US" sz="2000" dirty="0">
                <a:solidFill>
                  <a:schemeClr val="bg1"/>
                </a:solidFill>
              </a:rPr>
              <a:t>True/False</a:t>
            </a:r>
          </a:p>
          <a:p>
            <a:pPr marL="114300" lvl="0" indent="0">
              <a:buClr>
                <a:schemeClr val="bg1"/>
              </a:buClr>
              <a:buNone/>
            </a:pPr>
            <a:r>
              <a:rPr lang="en-US" sz="2200" u="sng" dirty="0">
                <a:solidFill>
                  <a:schemeClr val="bg1"/>
                </a:solidFill>
              </a:rPr>
              <a:t>Success Criteria</a:t>
            </a:r>
            <a:r>
              <a:rPr lang="en-US" sz="2200" dirty="0">
                <a:solidFill>
                  <a:schemeClr val="bg1"/>
                </a:solidFill>
              </a:rPr>
              <a:t>: </a:t>
            </a:r>
          </a:p>
          <a:p>
            <a:pPr>
              <a:buClr>
                <a:schemeClr val="bg1"/>
              </a:buClr>
              <a:buFont typeface="Arial" panose="020B0604020202020204" pitchFamily="34" charset="0"/>
              <a:buChar char="•"/>
            </a:pPr>
            <a:r>
              <a:rPr lang="en-US" sz="2000" dirty="0">
                <a:solidFill>
                  <a:schemeClr val="bg1"/>
                </a:solidFill>
              </a:rPr>
              <a:t>True =&gt;</a:t>
            </a:r>
            <a:r>
              <a:rPr lang="en-US" sz="2000" dirty="0">
                <a:solidFill>
                  <a:schemeClr val="bg1"/>
                </a:solidFill>
                <a:sym typeface="Wingdings" panose="05000000000000000000" pitchFamily="2" charset="2"/>
              </a:rPr>
              <a:t> there is at least one path from A to B in G</a:t>
            </a:r>
          </a:p>
          <a:p>
            <a:pPr>
              <a:buClr>
                <a:schemeClr val="bg1"/>
              </a:buClr>
              <a:buFont typeface="Arial" panose="020B0604020202020204" pitchFamily="34" charset="0"/>
              <a:buChar char="•"/>
            </a:pPr>
            <a:r>
              <a:rPr lang="en-US" sz="2000" dirty="0">
                <a:solidFill>
                  <a:schemeClr val="bg1"/>
                </a:solidFill>
                <a:sym typeface="Wingdings" panose="05000000000000000000" pitchFamily="2" charset="2"/>
              </a:rPr>
              <a:t>False =&gt; there is no path from A to B in G</a:t>
            </a:r>
          </a:p>
          <a:p>
            <a:pPr marL="114300" lvl="0" indent="0">
              <a:buClr>
                <a:schemeClr val="bg1"/>
              </a:buClr>
              <a:buNone/>
            </a:pPr>
            <a:r>
              <a:rPr lang="en-US" sz="2200" u="sng" dirty="0">
                <a:solidFill>
                  <a:schemeClr val="bg1"/>
                </a:solidFill>
              </a:rPr>
              <a:t>Quality Criteria</a:t>
            </a:r>
            <a:r>
              <a:rPr lang="en-US" sz="2200" dirty="0">
                <a:solidFill>
                  <a:schemeClr val="bg1"/>
                </a:solidFill>
              </a:rPr>
              <a:t>: </a:t>
            </a:r>
            <a:r>
              <a:rPr lang="en-US" sz="2000" dirty="0">
                <a:solidFill>
                  <a:schemeClr val="bg1"/>
                </a:solidFill>
              </a:rPr>
              <a:t>minimize time to calculate output on average over all runs.</a:t>
            </a:r>
          </a:p>
          <a:p>
            <a:pPr marL="114300" indent="0">
              <a:buNone/>
            </a:pPr>
            <a:endParaRPr lang="en-US" sz="2200" dirty="0">
              <a:solidFill>
                <a:schemeClr val="bg1"/>
              </a:solidFill>
            </a:endParaRPr>
          </a:p>
          <a:p>
            <a:pPr marL="114300" lvl="0" indent="0">
              <a:buNone/>
            </a:pPr>
            <a:endParaRPr lang="en-US" sz="2200" dirty="0">
              <a:solidFill>
                <a:schemeClr val="bg1"/>
              </a:solidFill>
            </a:endParaRPr>
          </a:p>
          <a:p>
            <a:pPr marL="114300" lvl="0" indent="0">
              <a:buNone/>
            </a:pPr>
            <a:endParaRPr lang="en-US" sz="2200" dirty="0">
              <a:solidFill>
                <a:schemeClr val="bg1"/>
              </a:solidFill>
            </a:endParaRPr>
          </a:p>
        </p:txBody>
      </p:sp>
      <p:pic>
        <p:nvPicPr>
          <p:cNvPr id="9" name="Picture 5" descr="A screenshot of a cell phone&#10;&#10;Description automatically generated">
            <a:extLst>
              <a:ext uri="{FF2B5EF4-FFF2-40B4-BE49-F238E27FC236}">
                <a16:creationId xmlns:a16="http://schemas.microsoft.com/office/drawing/2014/main" id="{FDF5F1F7-B091-14CD-EACD-E03408D4AABC}"/>
              </a:ext>
            </a:extLst>
          </p:cNvPr>
          <p:cNvPicPr>
            <a:picLocks noChangeAspect="1"/>
          </p:cNvPicPr>
          <p:nvPr/>
        </p:nvPicPr>
        <p:blipFill>
          <a:blip r:embed="rId3"/>
          <a:stretch>
            <a:fillRect/>
          </a:stretch>
        </p:blipFill>
        <p:spPr>
          <a:xfrm>
            <a:off x="5885760" y="886516"/>
            <a:ext cx="1968605" cy="1435827"/>
          </a:xfrm>
          <a:prstGeom prst="rect">
            <a:avLst/>
          </a:prstGeom>
          <a:ln>
            <a:solidFill>
              <a:schemeClr val="tx1"/>
            </a:solidFill>
          </a:ln>
        </p:spPr>
      </p:pic>
    </p:spTree>
    <p:extLst>
      <p:ext uri="{BB962C8B-B14F-4D97-AF65-F5344CB8AC3E}">
        <p14:creationId xmlns:p14="http://schemas.microsoft.com/office/powerpoint/2010/main" val="698255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619760" y="-548"/>
            <a:ext cx="16950774" cy="5144048"/>
            <a:chOff x="-5346700" y="0"/>
            <a:chExt cx="16950774"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9294BA7F-CB96-1606-A646-CD249CD552C4}"/>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chemeClr val="bg1"/>
                </a:solidFill>
                <a:latin typeface="Calibri" panose="020F0502020204030204" pitchFamily="34" charset="0"/>
                <a:cs typeface="Calibri" panose="020F0502020204030204" pitchFamily="34" charset="0"/>
              </a:rPr>
              <a:t>What we accomplished last time</a:t>
            </a:r>
            <a:endParaRPr sz="3200" dirty="0">
              <a:solidFill>
                <a:schemeClr val="bg1"/>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4A80821F-95CB-81F7-4EB5-91C848CD2F42}"/>
              </a:ext>
            </a:extLst>
          </p:cNvPr>
          <p:cNvSpPr txBox="1">
            <a:spLocks noGrp="1"/>
          </p:cNvSpPr>
          <p:nvPr>
            <p:ph type="body" idx="1"/>
          </p:nvPr>
        </p:nvSpPr>
        <p:spPr>
          <a:xfrm>
            <a:off x="311700" y="1191490"/>
            <a:ext cx="8520600" cy="4028209"/>
          </a:xfrm>
          <a:prstGeom prst="rect">
            <a:avLst/>
          </a:prstGeom>
        </p:spPr>
        <p:txBody>
          <a:bodyPr spcFirstLastPara="1" wrap="square" lIns="91425" tIns="91425" rIns="91425" bIns="91425" anchor="t" anchorCtr="0">
            <a:noAutofit/>
          </a:bodyPr>
          <a:lstStyle/>
          <a:p>
            <a:pPr marL="114300" lvl="0" indent="0">
              <a:buNone/>
            </a:pPr>
            <a:r>
              <a:rPr lang="de-DE" sz="2200" dirty="0" err="1">
                <a:solidFill>
                  <a:schemeClr val="bg1"/>
                </a:solidFill>
              </a:rPr>
              <a:t>Defined</a:t>
            </a:r>
            <a:r>
              <a:rPr lang="de-DE" sz="2200" dirty="0">
                <a:solidFill>
                  <a:schemeClr val="bg1"/>
                </a:solidFill>
              </a:rPr>
              <a:t> Problem</a:t>
            </a:r>
          </a:p>
          <a:p>
            <a:pPr marL="114300" lvl="0" indent="0">
              <a:buNone/>
            </a:pPr>
            <a:endParaRPr lang="de-DE" sz="2200" dirty="0">
              <a:solidFill>
                <a:schemeClr val="bg1"/>
              </a:solidFill>
            </a:endParaRPr>
          </a:p>
          <a:p>
            <a:pPr marL="114300" lvl="0" indent="0">
              <a:buNone/>
            </a:pPr>
            <a:endParaRPr lang="de-DE" sz="2200" dirty="0">
              <a:solidFill>
                <a:schemeClr val="bg1"/>
              </a:solidFill>
            </a:endParaRPr>
          </a:p>
          <a:p>
            <a:pPr marL="114300" lvl="0" indent="0">
              <a:buNone/>
            </a:pPr>
            <a:r>
              <a:rPr lang="de-DE" sz="2200" dirty="0" err="1">
                <a:solidFill>
                  <a:schemeClr val="bg1"/>
                </a:solidFill>
              </a:rPr>
              <a:t>Compared</a:t>
            </a:r>
            <a:r>
              <a:rPr lang="de-DE" sz="2200" dirty="0">
                <a:solidFill>
                  <a:schemeClr val="bg1"/>
                </a:solidFill>
              </a:rPr>
              <a:t> </a:t>
            </a:r>
            <a:r>
              <a:rPr lang="de-DE" sz="2200" dirty="0" err="1">
                <a:solidFill>
                  <a:schemeClr val="bg1"/>
                </a:solidFill>
              </a:rPr>
              <a:t>Uninformed</a:t>
            </a:r>
            <a:r>
              <a:rPr lang="de-DE" sz="2200" dirty="0">
                <a:solidFill>
                  <a:schemeClr val="bg1"/>
                </a:solidFill>
              </a:rPr>
              <a:t> </a:t>
            </a:r>
            <a:r>
              <a:rPr lang="de-DE" sz="2200" dirty="0" err="1">
                <a:solidFill>
                  <a:schemeClr val="bg1"/>
                </a:solidFill>
              </a:rPr>
              <a:t>algorithms</a:t>
            </a:r>
            <a:endParaRPr lang="de-DE" sz="2200" dirty="0">
              <a:solidFill>
                <a:schemeClr val="bg1"/>
              </a:solidFill>
            </a:endParaRPr>
          </a:p>
          <a:p>
            <a:pPr marL="114300" lvl="0" indent="0">
              <a:buNone/>
            </a:pPr>
            <a:endParaRPr lang="de-DE" sz="2200" dirty="0">
              <a:solidFill>
                <a:schemeClr val="bg1"/>
              </a:solidFill>
            </a:endParaRPr>
          </a:p>
          <a:p>
            <a:pPr marL="114300" lvl="0" indent="0">
              <a:buNone/>
            </a:pPr>
            <a:endParaRPr lang="de-DE" sz="2200" dirty="0">
              <a:solidFill>
                <a:schemeClr val="bg1"/>
              </a:solidFill>
            </a:endParaRPr>
          </a:p>
          <a:p>
            <a:pPr marL="114300" lvl="0" indent="0">
              <a:buNone/>
            </a:pPr>
            <a:r>
              <a:rPr lang="de-DE" sz="2200" dirty="0" err="1">
                <a:solidFill>
                  <a:schemeClr val="bg1"/>
                </a:solidFill>
              </a:rPr>
              <a:t>Found</a:t>
            </a:r>
            <a:r>
              <a:rPr lang="de-DE" sz="2200" dirty="0">
                <a:solidFill>
                  <a:schemeClr val="bg1"/>
                </a:solidFill>
              </a:rPr>
              <a:t> </a:t>
            </a:r>
            <a:r>
              <a:rPr lang="de-DE" sz="2200" dirty="0" err="1">
                <a:solidFill>
                  <a:schemeClr val="bg1"/>
                </a:solidFill>
              </a:rPr>
              <a:t>more</a:t>
            </a:r>
            <a:r>
              <a:rPr lang="de-DE" sz="2200" dirty="0">
                <a:solidFill>
                  <a:schemeClr val="bg1"/>
                </a:solidFill>
              </a:rPr>
              <a:t> </a:t>
            </a:r>
            <a:r>
              <a:rPr lang="de-DE" sz="2200" dirty="0" err="1">
                <a:solidFill>
                  <a:schemeClr val="bg1"/>
                </a:solidFill>
              </a:rPr>
              <a:t>options</a:t>
            </a:r>
            <a:r>
              <a:rPr lang="de-DE" sz="2200" dirty="0">
                <a:solidFill>
                  <a:schemeClr val="bg1"/>
                </a:solidFill>
              </a:rPr>
              <a:t> </a:t>
            </a:r>
            <a:r>
              <a:rPr lang="de-DE" sz="2200" dirty="0" err="1">
                <a:solidFill>
                  <a:schemeClr val="bg1"/>
                </a:solidFill>
              </a:rPr>
              <a:t>to</a:t>
            </a:r>
            <a:r>
              <a:rPr lang="de-DE" sz="2200" dirty="0">
                <a:solidFill>
                  <a:schemeClr val="bg1"/>
                </a:solidFill>
              </a:rPr>
              <a:t> </a:t>
            </a:r>
            <a:r>
              <a:rPr lang="de-DE" sz="2200" dirty="0" err="1">
                <a:solidFill>
                  <a:schemeClr val="bg1"/>
                </a:solidFill>
              </a:rPr>
              <a:t>test</a:t>
            </a:r>
            <a:r>
              <a:rPr lang="de-DE" sz="2200" dirty="0">
                <a:solidFill>
                  <a:schemeClr val="bg1"/>
                </a:solidFill>
              </a:rPr>
              <a:t> </a:t>
            </a:r>
            <a:r>
              <a:rPr lang="de-DE" sz="2200" dirty="0" err="1">
                <a:solidFill>
                  <a:schemeClr val="bg1"/>
                </a:solidFill>
              </a:rPr>
              <a:t>by</a:t>
            </a:r>
            <a:r>
              <a:rPr lang="de-DE" sz="2200" dirty="0">
                <a:solidFill>
                  <a:schemeClr val="bg1"/>
                </a:solidFill>
              </a:rPr>
              <a:t> </a:t>
            </a:r>
            <a:r>
              <a:rPr lang="de-DE" sz="2200" dirty="0" err="1">
                <a:solidFill>
                  <a:schemeClr val="bg1"/>
                </a:solidFill>
              </a:rPr>
              <a:t>challenging</a:t>
            </a:r>
            <a:r>
              <a:rPr lang="de-DE" sz="2200" dirty="0">
                <a:solidFill>
                  <a:schemeClr val="bg1"/>
                </a:solidFill>
              </a:rPr>
              <a:t> </a:t>
            </a:r>
            <a:r>
              <a:rPr lang="de-DE" sz="2200" dirty="0" err="1">
                <a:solidFill>
                  <a:schemeClr val="bg1"/>
                </a:solidFill>
              </a:rPr>
              <a:t>our</a:t>
            </a:r>
            <a:r>
              <a:rPr lang="de-DE" sz="2200" dirty="0">
                <a:solidFill>
                  <a:schemeClr val="bg1"/>
                </a:solidFill>
              </a:rPr>
              <a:t> </a:t>
            </a:r>
            <a:r>
              <a:rPr lang="de-DE" sz="2200" dirty="0" err="1">
                <a:solidFill>
                  <a:schemeClr val="bg1"/>
                </a:solidFill>
              </a:rPr>
              <a:t>assumptions</a:t>
            </a:r>
            <a:endParaRPr lang="de-DE" sz="2200" dirty="0">
              <a:solidFill>
                <a:schemeClr val="bg1"/>
              </a:solidFill>
            </a:endParaRPr>
          </a:p>
          <a:p>
            <a:pPr>
              <a:buClr>
                <a:schemeClr val="bg1"/>
              </a:buClr>
              <a:buFont typeface="Arial" panose="020B0604020202020204" pitchFamily="34" charset="0"/>
              <a:buChar char="•"/>
            </a:pPr>
            <a:r>
              <a:rPr lang="de-DE" sz="2000" dirty="0">
                <a:solidFill>
                  <a:schemeClr val="bg1"/>
                </a:solidFill>
              </a:rPr>
              <a:t>Today </a:t>
            </a:r>
            <a:r>
              <a:rPr lang="de-DE" sz="2000" dirty="0" err="1">
                <a:solidFill>
                  <a:schemeClr val="bg1"/>
                </a:solidFill>
              </a:rPr>
              <a:t>we</a:t>
            </a:r>
            <a:r>
              <a:rPr lang="de-DE" sz="2000" dirty="0">
                <a:solidFill>
                  <a:schemeClr val="bg1"/>
                </a:solidFill>
              </a:rPr>
              <a:t> pick </a:t>
            </a:r>
            <a:r>
              <a:rPr lang="de-DE" sz="2000" dirty="0" err="1">
                <a:solidFill>
                  <a:schemeClr val="bg1"/>
                </a:solidFill>
              </a:rPr>
              <a:t>up</a:t>
            </a:r>
            <a:r>
              <a:rPr lang="de-DE" sz="2000" dirty="0">
                <a:solidFill>
                  <a:schemeClr val="bg1"/>
                </a:solidFill>
              </a:rPr>
              <a:t> </a:t>
            </a:r>
            <a:r>
              <a:rPr lang="de-DE" sz="2000" dirty="0" err="1">
                <a:solidFill>
                  <a:schemeClr val="bg1"/>
                </a:solidFill>
              </a:rPr>
              <a:t>one</a:t>
            </a:r>
            <a:r>
              <a:rPr lang="de-DE" sz="2000" dirty="0">
                <a:solidFill>
                  <a:schemeClr val="bg1"/>
                </a:solidFill>
              </a:rPr>
              <a:t> </a:t>
            </a:r>
            <a:r>
              <a:rPr lang="de-DE" sz="2000" dirty="0" err="1">
                <a:solidFill>
                  <a:schemeClr val="bg1"/>
                </a:solidFill>
              </a:rPr>
              <a:t>of</a:t>
            </a:r>
            <a:r>
              <a:rPr lang="de-DE" sz="2000" dirty="0">
                <a:solidFill>
                  <a:schemeClr val="bg1"/>
                </a:solidFill>
              </a:rPr>
              <a:t> </a:t>
            </a:r>
            <a:r>
              <a:rPr lang="de-DE" sz="2000" dirty="0" err="1">
                <a:solidFill>
                  <a:schemeClr val="bg1"/>
                </a:solidFill>
              </a:rPr>
              <a:t>them</a:t>
            </a:r>
            <a:endParaRPr lang="de-DE" sz="2000" dirty="0">
              <a:solidFill>
                <a:schemeClr val="bg1"/>
              </a:solidFill>
            </a:endParaRPr>
          </a:p>
        </p:txBody>
      </p:sp>
      <p:graphicFrame>
        <p:nvGraphicFramePr>
          <p:cNvPr id="5" name="Table 4">
            <a:extLst>
              <a:ext uri="{FF2B5EF4-FFF2-40B4-BE49-F238E27FC236}">
                <a16:creationId xmlns:a16="http://schemas.microsoft.com/office/drawing/2014/main" id="{6F3E8A45-B75D-FD1A-5C07-56605C1B984A}"/>
              </a:ext>
            </a:extLst>
          </p:cNvPr>
          <p:cNvGraphicFramePr>
            <a:graphicFrameLocks noGrp="1"/>
          </p:cNvGraphicFramePr>
          <p:nvPr>
            <p:extLst>
              <p:ext uri="{D42A27DB-BD31-4B8C-83A1-F6EECF244321}">
                <p14:modId xmlns:p14="http://schemas.microsoft.com/office/powerpoint/2010/main" val="1994237709"/>
              </p:ext>
            </p:extLst>
          </p:nvPr>
        </p:nvGraphicFramePr>
        <p:xfrm>
          <a:off x="4823878" y="2049358"/>
          <a:ext cx="3412282" cy="889000"/>
        </p:xfrm>
        <a:graphic>
          <a:graphicData uri="http://schemas.openxmlformats.org/drawingml/2006/table">
            <a:tbl>
              <a:tblPr firstRow="1" bandRow="1">
                <a:tableStyleId>{842234AE-99F9-4D7F-B481-95345871E2B3}</a:tableStyleId>
              </a:tblPr>
              <a:tblGrid>
                <a:gridCol w="916691">
                  <a:extLst>
                    <a:ext uri="{9D8B030D-6E8A-4147-A177-3AD203B41FA5}">
                      <a16:colId xmlns:a16="http://schemas.microsoft.com/office/drawing/2014/main" val="3844415117"/>
                    </a:ext>
                  </a:extLst>
                </a:gridCol>
                <a:gridCol w="818317">
                  <a:extLst>
                    <a:ext uri="{9D8B030D-6E8A-4147-A177-3AD203B41FA5}">
                      <a16:colId xmlns:a16="http://schemas.microsoft.com/office/drawing/2014/main" val="2202846817"/>
                    </a:ext>
                  </a:extLst>
                </a:gridCol>
                <a:gridCol w="714375">
                  <a:extLst>
                    <a:ext uri="{9D8B030D-6E8A-4147-A177-3AD203B41FA5}">
                      <a16:colId xmlns:a16="http://schemas.microsoft.com/office/drawing/2014/main" val="3903623985"/>
                    </a:ext>
                  </a:extLst>
                </a:gridCol>
                <a:gridCol w="962899">
                  <a:extLst>
                    <a:ext uri="{9D8B030D-6E8A-4147-A177-3AD203B41FA5}">
                      <a16:colId xmlns:a16="http://schemas.microsoft.com/office/drawing/2014/main" val="1348106612"/>
                    </a:ext>
                  </a:extLst>
                </a:gridCol>
              </a:tblGrid>
              <a:tr h="370840">
                <a:tc>
                  <a:txBody>
                    <a:bodyPr/>
                    <a:lstStyle/>
                    <a:p>
                      <a:endParaRPr lang="en-US"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de-DE" b="1" dirty="0">
                          <a:solidFill>
                            <a:schemeClr val="bg1"/>
                          </a:solidFill>
                        </a:rPr>
                        <a:t>BFS</a:t>
                      </a:r>
                      <a:endParaRPr lang="en-US"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de-DE" b="1" dirty="0">
                          <a:solidFill>
                            <a:schemeClr val="bg1"/>
                          </a:solidFill>
                        </a:rPr>
                        <a:t>DFS</a:t>
                      </a:r>
                      <a:endParaRPr lang="en-US"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de-DE" b="1" dirty="0">
                          <a:solidFill>
                            <a:schemeClr val="bg1"/>
                          </a:solidFill>
                        </a:rPr>
                        <a:t>Dijkstra</a:t>
                      </a:r>
                      <a:endParaRPr lang="en-US"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38797848"/>
                  </a:ext>
                </a:extLst>
              </a:tr>
              <a:tr h="370840">
                <a:tc>
                  <a:txBody>
                    <a:bodyPr/>
                    <a:lstStyle/>
                    <a:p>
                      <a:r>
                        <a:rPr lang="de-DE" b="1" dirty="0">
                          <a:solidFill>
                            <a:schemeClr val="bg1"/>
                          </a:solidFill>
                        </a:rPr>
                        <a:t>Average Time</a:t>
                      </a:r>
                      <a:endParaRPr lang="en-US" b="1"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de-DE" dirty="0">
                          <a:solidFill>
                            <a:schemeClr val="bg1"/>
                          </a:solidFill>
                        </a:rPr>
                        <a:t>101 </a:t>
                      </a:r>
                      <a:r>
                        <a:rPr lang="de-DE" dirty="0" err="1">
                          <a:solidFill>
                            <a:schemeClr val="bg1"/>
                          </a:solidFill>
                        </a:rPr>
                        <a:t>ms</a:t>
                      </a:r>
                      <a:endParaRPr lang="en-US"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de-DE" dirty="0">
                          <a:solidFill>
                            <a:schemeClr val="bg1"/>
                          </a:solidFill>
                        </a:rPr>
                        <a:t>76 </a:t>
                      </a:r>
                      <a:r>
                        <a:rPr lang="de-DE" dirty="0" err="1">
                          <a:solidFill>
                            <a:schemeClr val="bg1"/>
                          </a:solidFill>
                        </a:rPr>
                        <a:t>ms</a:t>
                      </a:r>
                      <a:endParaRPr lang="en-US"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de-DE" dirty="0">
                          <a:solidFill>
                            <a:schemeClr val="bg1"/>
                          </a:solidFill>
                        </a:rPr>
                        <a:t>206 </a:t>
                      </a:r>
                      <a:r>
                        <a:rPr lang="de-DE" dirty="0" err="1">
                          <a:solidFill>
                            <a:schemeClr val="bg1"/>
                          </a:solidFill>
                        </a:rPr>
                        <a:t>ms</a:t>
                      </a:r>
                      <a:endParaRPr lang="en-US" dirty="0">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88603845"/>
                  </a:ext>
                </a:extLst>
              </a:tr>
            </a:tbl>
          </a:graphicData>
        </a:graphic>
      </p:graphicFrame>
    </p:spTree>
    <p:extLst>
      <p:ext uri="{BB962C8B-B14F-4D97-AF65-F5344CB8AC3E}">
        <p14:creationId xmlns:p14="http://schemas.microsoft.com/office/powerpoint/2010/main" val="26366539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16" name="Rectangle 15">
            <a:extLst>
              <a:ext uri="{FF2B5EF4-FFF2-40B4-BE49-F238E27FC236}">
                <a16:creationId xmlns:a16="http://schemas.microsoft.com/office/drawing/2014/main" id="{52CE0803-3970-0725-B548-0EC13D3C0E6F}"/>
              </a:ext>
            </a:extLst>
          </p:cNvPr>
          <p:cNvSpPr/>
          <p:nvPr/>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nvGrpSpPr>
          <p:cNvPr id="2" name="Group 1">
            <a:extLst>
              <a:ext uri="{FF2B5EF4-FFF2-40B4-BE49-F238E27FC236}">
                <a16:creationId xmlns:a16="http://schemas.microsoft.com/office/drawing/2014/main" id="{35963617-8374-40E0-A0F0-AD44706BD865}"/>
              </a:ext>
            </a:extLst>
          </p:cNvPr>
          <p:cNvGrpSpPr/>
          <p:nvPr/>
        </p:nvGrpSpPr>
        <p:grpSpPr>
          <a:xfrm>
            <a:off x="-605289" y="-13992"/>
            <a:ext cx="16950774" cy="5144048"/>
            <a:chOff x="-5346700" y="0"/>
            <a:chExt cx="16950774" cy="5144048"/>
          </a:xfrm>
        </p:grpSpPr>
        <p:sp>
          <p:nvSpPr>
            <p:cNvPr id="7" name="Rectangle 6">
              <a:extLst>
                <a:ext uri="{FF2B5EF4-FFF2-40B4-BE49-F238E27FC236}">
                  <a16:creationId xmlns:a16="http://schemas.microsoft.com/office/drawing/2014/main" id="{6B8B48F1-C263-1FF0-30A4-D011331D725D}"/>
                </a:ext>
              </a:extLst>
            </p:cNvPr>
            <p:cNvSpPr/>
            <p:nvPr/>
          </p:nvSpPr>
          <p:spPr>
            <a:xfrm>
              <a:off x="-5346700" y="2284"/>
              <a:ext cx="9920159" cy="5141216"/>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accent1">
                    <a:lumMod val="20000"/>
                    <a:lumOff val="80000"/>
                  </a:schemeClr>
                </a:solidFill>
              </a:endParaRPr>
            </a:p>
          </p:txBody>
        </p:sp>
        <p:sp>
          <p:nvSpPr>
            <p:cNvPr id="8" name="Rectangle 7">
              <a:extLst>
                <a:ext uri="{FF2B5EF4-FFF2-40B4-BE49-F238E27FC236}">
                  <a16:creationId xmlns:a16="http://schemas.microsoft.com/office/drawing/2014/main" id="{160CDC7C-1DF1-1086-5B61-B051388EC862}"/>
                </a:ext>
              </a:extLst>
            </p:cNvPr>
            <p:cNvSpPr/>
            <p:nvPr/>
          </p:nvSpPr>
          <p:spPr>
            <a:xfrm>
              <a:off x="4573455" y="2278"/>
              <a:ext cx="7030619" cy="514121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p>
          </p:txBody>
        </p:sp>
        <p:sp>
          <p:nvSpPr>
            <p:cNvPr id="14" name="Oval 13">
              <a:extLst>
                <a:ext uri="{FF2B5EF4-FFF2-40B4-BE49-F238E27FC236}">
                  <a16:creationId xmlns:a16="http://schemas.microsoft.com/office/drawing/2014/main" id="{C0174442-965A-F027-3455-17020BAA5563}"/>
                </a:ext>
              </a:extLst>
            </p:cNvPr>
            <p:cNvSpPr/>
            <p:nvPr/>
          </p:nvSpPr>
          <p:spPr>
            <a:xfrm>
              <a:off x="3283824" y="0"/>
              <a:ext cx="2573443" cy="2573443"/>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sp>
          <p:nvSpPr>
            <p:cNvPr id="15" name="Oval 14">
              <a:extLst>
                <a:ext uri="{FF2B5EF4-FFF2-40B4-BE49-F238E27FC236}">
                  <a16:creationId xmlns:a16="http://schemas.microsoft.com/office/drawing/2014/main" id="{1F82C0BB-7F4C-B6DC-8B80-5BE387960F09}"/>
                </a:ext>
              </a:extLst>
            </p:cNvPr>
            <p:cNvSpPr/>
            <p:nvPr/>
          </p:nvSpPr>
          <p:spPr>
            <a:xfrm>
              <a:off x="3283819" y="2570605"/>
              <a:ext cx="2573443" cy="257344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a:p>
          </p:txBody>
        </p:sp>
      </p:grpSp>
      <p:sp>
        <p:nvSpPr>
          <p:cNvPr id="3" name="Google Shape;96;p20">
            <a:extLst>
              <a:ext uri="{FF2B5EF4-FFF2-40B4-BE49-F238E27FC236}">
                <a16:creationId xmlns:a16="http://schemas.microsoft.com/office/drawing/2014/main" id="{9294BA7F-CB96-1606-A646-CD249CD552C4}"/>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3200" dirty="0">
                <a:solidFill>
                  <a:schemeClr val="bg1"/>
                </a:solidFill>
                <a:latin typeface="Calibri" panose="020F0502020204030204" pitchFamily="34" charset="0"/>
                <a:cs typeface="Calibri" panose="020F0502020204030204" pitchFamily="34" charset="0"/>
              </a:rPr>
              <a:t>Graph Layout</a:t>
            </a:r>
            <a:endParaRPr sz="3200" dirty="0">
              <a:solidFill>
                <a:schemeClr val="bg1"/>
              </a:solidFill>
              <a:latin typeface="Calibri" panose="020F0502020204030204" pitchFamily="34" charset="0"/>
              <a:cs typeface="Calibri" panose="020F0502020204030204" pitchFamily="34" charset="0"/>
            </a:endParaRPr>
          </a:p>
        </p:txBody>
      </p:sp>
      <p:sp>
        <p:nvSpPr>
          <p:cNvPr id="4" name="Google Shape;97;p20">
            <a:extLst>
              <a:ext uri="{FF2B5EF4-FFF2-40B4-BE49-F238E27FC236}">
                <a16:creationId xmlns:a16="http://schemas.microsoft.com/office/drawing/2014/main" id="{4A80821F-95CB-81F7-4EB5-91C848CD2F42}"/>
              </a:ext>
            </a:extLst>
          </p:cNvPr>
          <p:cNvSpPr txBox="1">
            <a:spLocks noGrp="1"/>
          </p:cNvSpPr>
          <p:nvPr>
            <p:ph type="body" idx="1"/>
          </p:nvPr>
        </p:nvSpPr>
        <p:spPr>
          <a:xfrm>
            <a:off x="311700" y="1191491"/>
            <a:ext cx="8832300" cy="3647034"/>
          </a:xfrm>
          <a:prstGeom prst="rect">
            <a:avLst/>
          </a:prstGeom>
        </p:spPr>
        <p:txBody>
          <a:bodyPr spcFirstLastPara="1" wrap="square" lIns="91425" tIns="91425" rIns="91425" bIns="91425" anchor="t" anchorCtr="0">
            <a:noAutofit/>
          </a:bodyPr>
          <a:lstStyle/>
          <a:p>
            <a:pPr marL="114300" lvl="0" indent="0">
              <a:buNone/>
            </a:pPr>
            <a:endParaRPr lang="en-US" sz="2200" dirty="0">
              <a:solidFill>
                <a:schemeClr val="bg1"/>
              </a:solidFill>
            </a:endParaRPr>
          </a:p>
          <a:p>
            <a:pPr marL="114300" lvl="0" indent="0">
              <a:buNone/>
            </a:pPr>
            <a:r>
              <a:rPr lang="en-US" sz="2200" dirty="0">
                <a:solidFill>
                  <a:schemeClr val="bg1"/>
                </a:solidFill>
              </a:rPr>
              <a:t>Purpose: visualization of graphs</a:t>
            </a:r>
            <a:endParaRPr lang="en-US" sz="2000" dirty="0">
              <a:solidFill>
                <a:schemeClr val="bg1"/>
              </a:solidFill>
            </a:endParaRPr>
          </a:p>
          <a:p>
            <a:pPr>
              <a:buClr>
                <a:schemeClr val="bg1"/>
              </a:buClr>
              <a:buFont typeface="Arial" panose="020B0604020202020204" pitchFamily="34" charset="0"/>
              <a:buChar char="•"/>
            </a:pPr>
            <a:endParaRPr lang="en-US" sz="2000" dirty="0">
              <a:solidFill>
                <a:schemeClr val="bg1"/>
              </a:solidFill>
            </a:endParaRPr>
          </a:p>
          <a:p>
            <a:pPr marL="114300" indent="0">
              <a:buClr>
                <a:schemeClr val="bg1"/>
              </a:buClr>
              <a:buNone/>
            </a:pPr>
            <a:r>
              <a:rPr lang="en-US" sz="2000" dirty="0">
                <a:solidFill>
                  <a:schemeClr val="bg1"/>
                </a:solidFill>
              </a:rPr>
              <a:t>Could these coordinates be useful for informed search (e.g., A*?)</a:t>
            </a:r>
          </a:p>
          <a:p>
            <a:pPr marL="114300" indent="0">
              <a:buClr>
                <a:schemeClr val="bg1"/>
              </a:buClr>
              <a:buNone/>
            </a:pPr>
            <a:endParaRPr lang="en-US" sz="2000" dirty="0">
              <a:solidFill>
                <a:schemeClr val="bg1"/>
              </a:solidFill>
            </a:endParaRPr>
          </a:p>
          <a:p>
            <a:pPr marL="114300" indent="0">
              <a:buClr>
                <a:schemeClr val="bg1"/>
              </a:buClr>
              <a:buNone/>
            </a:pPr>
            <a:r>
              <a:rPr lang="en-US" sz="2000" dirty="0">
                <a:solidFill>
                  <a:schemeClr val="bg1"/>
                </a:solidFill>
              </a:rPr>
              <a:t>Maybe?</a:t>
            </a:r>
          </a:p>
          <a:p>
            <a:pPr marL="114300" indent="0">
              <a:buClr>
                <a:schemeClr val="bg1"/>
              </a:buClr>
              <a:buNone/>
            </a:pPr>
            <a:endParaRPr lang="en-US" sz="2000" dirty="0">
              <a:solidFill>
                <a:schemeClr val="bg1"/>
              </a:solidFill>
            </a:endParaRPr>
          </a:p>
          <a:p>
            <a:pPr marL="114300" indent="0">
              <a:buClr>
                <a:schemeClr val="bg1"/>
              </a:buClr>
              <a:buNone/>
            </a:pPr>
            <a:r>
              <a:rPr lang="en-US" sz="2000" dirty="0">
                <a:solidFill>
                  <a:schemeClr val="bg1"/>
                </a:solidFill>
              </a:rPr>
              <a:t>But which one?</a:t>
            </a:r>
          </a:p>
          <a:p>
            <a:pPr>
              <a:buClr>
                <a:schemeClr val="bg1"/>
              </a:buClr>
            </a:pPr>
            <a:r>
              <a:rPr lang="en-US" sz="2000" dirty="0">
                <a:solidFill>
                  <a:schemeClr val="bg1"/>
                </a:solidFill>
              </a:rPr>
              <a:t>Experiment!</a:t>
            </a:r>
          </a:p>
        </p:txBody>
      </p:sp>
      <p:grpSp>
        <p:nvGrpSpPr>
          <p:cNvPr id="5" name="Group 4">
            <a:extLst>
              <a:ext uri="{FF2B5EF4-FFF2-40B4-BE49-F238E27FC236}">
                <a16:creationId xmlns:a16="http://schemas.microsoft.com/office/drawing/2014/main" id="{2CC546B7-97BF-9724-4FC8-72C789F8C193}"/>
              </a:ext>
            </a:extLst>
          </p:cNvPr>
          <p:cNvGrpSpPr/>
          <p:nvPr/>
        </p:nvGrpSpPr>
        <p:grpSpPr>
          <a:xfrm>
            <a:off x="5996346" y="364780"/>
            <a:ext cx="1858019" cy="1849324"/>
            <a:chOff x="2389353" y="1799268"/>
            <a:chExt cx="2129176" cy="2119213"/>
          </a:xfrm>
        </p:grpSpPr>
        <p:pic>
          <p:nvPicPr>
            <p:cNvPr id="6" name="Picture 5">
              <a:extLst>
                <a:ext uri="{FF2B5EF4-FFF2-40B4-BE49-F238E27FC236}">
                  <a16:creationId xmlns:a16="http://schemas.microsoft.com/office/drawing/2014/main" id="{979BA273-AD7C-48A2-D297-D0C498607703}"/>
                </a:ext>
              </a:extLst>
            </p:cNvPr>
            <p:cNvPicPr>
              <a:picLocks noChangeAspect="1"/>
            </p:cNvPicPr>
            <p:nvPr/>
          </p:nvPicPr>
          <p:blipFill>
            <a:blip r:embed="rId3"/>
            <a:stretch>
              <a:fillRect/>
            </a:stretch>
          </p:blipFill>
          <p:spPr>
            <a:xfrm>
              <a:off x="2389353" y="1799268"/>
              <a:ext cx="1802354" cy="1784782"/>
            </a:xfrm>
            <a:prstGeom prst="rect">
              <a:avLst/>
            </a:prstGeom>
          </p:spPr>
        </p:pic>
        <p:cxnSp>
          <p:nvCxnSpPr>
            <p:cNvPr id="9" name="Straight Connector 8">
              <a:extLst>
                <a:ext uri="{FF2B5EF4-FFF2-40B4-BE49-F238E27FC236}">
                  <a16:creationId xmlns:a16="http://schemas.microsoft.com/office/drawing/2014/main" id="{6971DFD5-A314-5089-C036-6DC27127B321}"/>
                </a:ext>
              </a:extLst>
            </p:cNvPr>
            <p:cNvCxnSpPr/>
            <p:nvPr/>
          </p:nvCxnSpPr>
          <p:spPr>
            <a:xfrm>
              <a:off x="3886200" y="3300413"/>
              <a:ext cx="0" cy="476250"/>
            </a:xfrm>
            <a:prstGeom prst="line">
              <a:avLst/>
            </a:prstGeom>
            <a:ln>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EA2EEB2-7091-7E03-0988-E1E7AFBEC578}"/>
                </a:ext>
              </a:extLst>
            </p:cNvPr>
            <p:cNvCxnSpPr>
              <a:cxnSpLocks/>
            </p:cNvCxnSpPr>
            <p:nvPr/>
          </p:nvCxnSpPr>
          <p:spPr>
            <a:xfrm>
              <a:off x="3886200" y="3300413"/>
              <a:ext cx="515079" cy="0"/>
            </a:xfrm>
            <a:prstGeom prst="line">
              <a:avLst/>
            </a:prstGeom>
            <a:ln>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58A255EE-1D90-1958-C0B0-8991BE8A88A5}"/>
                </a:ext>
              </a:extLst>
            </p:cNvPr>
            <p:cNvSpPr txBox="1"/>
            <p:nvPr/>
          </p:nvSpPr>
          <p:spPr>
            <a:xfrm>
              <a:off x="3833812" y="3610704"/>
              <a:ext cx="274434" cy="307777"/>
            </a:xfrm>
            <a:prstGeom prst="rect">
              <a:avLst/>
            </a:prstGeom>
            <a:noFill/>
          </p:spPr>
          <p:txBody>
            <a:bodyPr wrap="none" rtlCol="0">
              <a:spAutoFit/>
            </a:bodyPr>
            <a:lstStyle/>
            <a:p>
              <a:r>
                <a:rPr lang="de-DE" dirty="0"/>
                <a:t>x</a:t>
              </a:r>
              <a:endParaRPr lang="en-US" dirty="0"/>
            </a:p>
          </p:txBody>
        </p:sp>
        <p:sp>
          <p:nvSpPr>
            <p:cNvPr id="12" name="TextBox 11">
              <a:extLst>
                <a:ext uri="{FF2B5EF4-FFF2-40B4-BE49-F238E27FC236}">
                  <a16:creationId xmlns:a16="http://schemas.microsoft.com/office/drawing/2014/main" id="{36A1B3C1-C3CF-CDDA-8FC5-476DFBFB4DF1}"/>
                </a:ext>
              </a:extLst>
            </p:cNvPr>
            <p:cNvSpPr txBox="1"/>
            <p:nvPr/>
          </p:nvSpPr>
          <p:spPr>
            <a:xfrm>
              <a:off x="4244095" y="3228081"/>
              <a:ext cx="274434" cy="307777"/>
            </a:xfrm>
            <a:prstGeom prst="rect">
              <a:avLst/>
            </a:prstGeom>
            <a:noFill/>
          </p:spPr>
          <p:txBody>
            <a:bodyPr wrap="none" rtlCol="0">
              <a:spAutoFit/>
            </a:bodyPr>
            <a:lstStyle/>
            <a:p>
              <a:r>
                <a:rPr lang="de-DE" dirty="0"/>
                <a:t>y</a:t>
              </a:r>
              <a:endParaRPr lang="en-US" dirty="0"/>
            </a:p>
          </p:txBody>
        </p:sp>
      </p:grpSp>
      <p:pic>
        <p:nvPicPr>
          <p:cNvPr id="17" name="Picture 16">
            <a:extLst>
              <a:ext uri="{FF2B5EF4-FFF2-40B4-BE49-F238E27FC236}">
                <a16:creationId xmlns:a16="http://schemas.microsoft.com/office/drawing/2014/main" id="{9A7F1386-E79D-6EDA-1135-91E47E3297B8}"/>
              </a:ext>
            </a:extLst>
          </p:cNvPr>
          <p:cNvPicPr>
            <a:picLocks noChangeAspect="1"/>
          </p:cNvPicPr>
          <p:nvPr/>
        </p:nvPicPr>
        <p:blipFill>
          <a:blip r:embed="rId4"/>
          <a:stretch>
            <a:fillRect/>
          </a:stretch>
        </p:blipFill>
        <p:spPr>
          <a:xfrm>
            <a:off x="3074567" y="3475930"/>
            <a:ext cx="986974" cy="984980"/>
          </a:xfrm>
          <a:prstGeom prst="rect">
            <a:avLst/>
          </a:prstGeom>
        </p:spPr>
      </p:pic>
      <p:pic>
        <p:nvPicPr>
          <p:cNvPr id="27" name="Picture 26">
            <a:extLst>
              <a:ext uri="{FF2B5EF4-FFF2-40B4-BE49-F238E27FC236}">
                <a16:creationId xmlns:a16="http://schemas.microsoft.com/office/drawing/2014/main" id="{7EDA416D-43D2-A513-1955-B084E45A28B0}"/>
              </a:ext>
            </a:extLst>
          </p:cNvPr>
          <p:cNvPicPr>
            <a:picLocks noChangeAspect="1"/>
          </p:cNvPicPr>
          <p:nvPr/>
        </p:nvPicPr>
        <p:blipFill>
          <a:blip r:embed="rId5"/>
          <a:stretch>
            <a:fillRect/>
          </a:stretch>
        </p:blipFill>
        <p:spPr>
          <a:xfrm>
            <a:off x="4232407" y="3475930"/>
            <a:ext cx="986974" cy="986974"/>
          </a:xfrm>
          <a:prstGeom prst="rect">
            <a:avLst/>
          </a:prstGeom>
        </p:spPr>
      </p:pic>
      <p:pic>
        <p:nvPicPr>
          <p:cNvPr id="29" name="Picture 28">
            <a:extLst>
              <a:ext uri="{FF2B5EF4-FFF2-40B4-BE49-F238E27FC236}">
                <a16:creationId xmlns:a16="http://schemas.microsoft.com/office/drawing/2014/main" id="{EDCFBBFE-A42C-297F-826A-377B1A3A3DF9}"/>
              </a:ext>
            </a:extLst>
          </p:cNvPr>
          <p:cNvPicPr>
            <a:picLocks noChangeAspect="1"/>
          </p:cNvPicPr>
          <p:nvPr/>
        </p:nvPicPr>
        <p:blipFill>
          <a:blip r:embed="rId6"/>
          <a:stretch>
            <a:fillRect/>
          </a:stretch>
        </p:blipFill>
        <p:spPr>
          <a:xfrm>
            <a:off x="5390247" y="3475931"/>
            <a:ext cx="986974" cy="990962"/>
          </a:xfrm>
          <a:prstGeom prst="rect">
            <a:avLst/>
          </a:prstGeom>
        </p:spPr>
      </p:pic>
      <p:pic>
        <p:nvPicPr>
          <p:cNvPr id="31" name="Picture 30">
            <a:extLst>
              <a:ext uri="{FF2B5EF4-FFF2-40B4-BE49-F238E27FC236}">
                <a16:creationId xmlns:a16="http://schemas.microsoft.com/office/drawing/2014/main" id="{D3E35A47-143F-27ED-F8EF-B05F48559B60}"/>
              </a:ext>
            </a:extLst>
          </p:cNvPr>
          <p:cNvPicPr>
            <a:picLocks noChangeAspect="1"/>
          </p:cNvPicPr>
          <p:nvPr/>
        </p:nvPicPr>
        <p:blipFill>
          <a:blip r:embed="rId7"/>
          <a:stretch>
            <a:fillRect/>
          </a:stretch>
        </p:blipFill>
        <p:spPr>
          <a:xfrm>
            <a:off x="6528570" y="3475931"/>
            <a:ext cx="1009001" cy="998850"/>
          </a:xfrm>
          <a:prstGeom prst="rect">
            <a:avLst/>
          </a:prstGeom>
        </p:spPr>
      </p:pic>
      <p:pic>
        <p:nvPicPr>
          <p:cNvPr id="33" name="Picture 32">
            <a:extLst>
              <a:ext uri="{FF2B5EF4-FFF2-40B4-BE49-F238E27FC236}">
                <a16:creationId xmlns:a16="http://schemas.microsoft.com/office/drawing/2014/main" id="{940E24AB-516D-D11C-34A7-CCCCA7E1C69E}"/>
              </a:ext>
            </a:extLst>
          </p:cNvPr>
          <p:cNvPicPr>
            <a:picLocks noChangeAspect="1"/>
          </p:cNvPicPr>
          <p:nvPr/>
        </p:nvPicPr>
        <p:blipFill>
          <a:blip r:embed="rId8"/>
          <a:stretch>
            <a:fillRect/>
          </a:stretch>
        </p:blipFill>
        <p:spPr>
          <a:xfrm>
            <a:off x="7685871" y="3475930"/>
            <a:ext cx="1009001" cy="1002947"/>
          </a:xfrm>
          <a:prstGeom prst="rect">
            <a:avLst/>
          </a:prstGeom>
        </p:spPr>
      </p:pic>
    </p:spTree>
    <p:extLst>
      <p:ext uri="{BB962C8B-B14F-4D97-AF65-F5344CB8AC3E}">
        <p14:creationId xmlns:p14="http://schemas.microsoft.com/office/powerpoint/2010/main" val="3209440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3067</Words>
  <Application>Microsoft Office PowerPoint</Application>
  <PresentationFormat>On-screen Show (16:9)</PresentationFormat>
  <Paragraphs>350</Paragraphs>
  <Slides>28</Slides>
  <Notes>28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Wingdings</vt:lpstr>
      <vt:lpstr>Simple Light</vt:lpstr>
      <vt:lpstr>Complex Planning and Optimization Problems</vt:lpstr>
      <vt:lpstr>Repetition</vt:lpstr>
      <vt:lpstr>Goal of this learning unit: Best Practices</vt:lpstr>
      <vt:lpstr>Sessions</vt:lpstr>
      <vt:lpstr>PowerPoint Presentation</vt:lpstr>
      <vt:lpstr>Reminder: We are Detectives</vt:lpstr>
      <vt:lpstr>Problem Formulation</vt:lpstr>
      <vt:lpstr>What we accomplished last time</vt:lpstr>
      <vt:lpstr>Graph Layout</vt:lpstr>
      <vt:lpstr>Which questions do we need to answer?</vt:lpstr>
      <vt:lpstr>Which layout algorithms are suitable for shortest path search?</vt:lpstr>
      <vt:lpstr>Which layout algorithms can cope with a graph of this  size?</vt:lpstr>
      <vt:lpstr>Which layout algorithm / informed search algorithm combination works best?  </vt:lpstr>
      <vt:lpstr>Complex Research Questions</vt:lpstr>
      <vt:lpstr>A few types of Experiments</vt:lpstr>
      <vt:lpstr>A few types of Experiments</vt:lpstr>
      <vt:lpstr>Desiging Experiments</vt:lpstr>
      <vt:lpstr>PowerPoint Presentation</vt:lpstr>
      <vt:lpstr>Where we should be now …</vt:lpstr>
      <vt:lpstr>Where we should be now …</vt:lpstr>
      <vt:lpstr>Where we should be now …</vt:lpstr>
      <vt:lpstr>Where we should be now …</vt:lpstr>
      <vt:lpstr>Evaluation</vt:lpstr>
      <vt:lpstr>PowerPoint Presentation</vt:lpstr>
      <vt:lpstr>What am I looking for in SE_37/38?</vt:lpstr>
      <vt:lpstr>Summary - How to approach an AI project?</vt:lpstr>
      <vt:lpstr>FAQs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Guild</dc:title>
  <dc:creator>frank</dc:creator>
  <cp:lastModifiedBy>Frank Trollmann</cp:lastModifiedBy>
  <cp:revision>344</cp:revision>
  <dcterms:modified xsi:type="dcterms:W3CDTF">2025-06-20T08:08:22Z</dcterms:modified>
</cp:coreProperties>
</file>