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38" r:id="rId1"/>
  </p:sldMasterIdLst>
  <p:notesMasterIdLst>
    <p:notesMasterId r:id="rId22"/>
  </p:notesMasterIdLst>
  <p:sldIdLst>
    <p:sldId id="256" r:id="rId2"/>
    <p:sldId id="257" r:id="rId3"/>
    <p:sldId id="258" r:id="rId4"/>
    <p:sldId id="259" r:id="rId5"/>
    <p:sldId id="261" r:id="rId6"/>
    <p:sldId id="276" r:id="rId7"/>
    <p:sldId id="271" r:id="rId8"/>
    <p:sldId id="272" r:id="rId9"/>
    <p:sldId id="273" r:id="rId10"/>
    <p:sldId id="274" r:id="rId11"/>
    <p:sldId id="275" r:id="rId12"/>
    <p:sldId id="268" r:id="rId13"/>
    <p:sldId id="262" r:id="rId14"/>
    <p:sldId id="269" r:id="rId15"/>
    <p:sldId id="264" r:id="rId16"/>
    <p:sldId id="263" r:id="rId17"/>
    <p:sldId id="260" r:id="rId18"/>
    <p:sldId id="266" r:id="rId19"/>
    <p:sldId id="27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82" d="100"/>
          <a:sy n="82" d="100"/>
        </p:scale>
        <p:origin x="120" y="270"/>
      </p:cViewPr>
      <p:guideLst/>
    </p:cSldViewPr>
  </p:slideViewPr>
  <p:notesTextViewPr>
    <p:cViewPr>
      <p:scale>
        <a:sx n="1" d="1"/>
        <a:sy n="1" d="1"/>
      </p:scale>
      <p:origin x="0" y="0"/>
    </p:cViewPr>
  </p:notesTextViewPr>
  <p:notesViewPr>
    <p:cSldViewPr snapToGrid="0">
      <p:cViewPr varScale="1">
        <p:scale>
          <a:sx n="69" d="100"/>
          <a:sy n="69" d="100"/>
        </p:scale>
        <p:origin x="241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EC82D-375B-461D-B865-C2B8B7B5FBE7}"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B8682-F763-4283-932B-80EC47F58BBE}" type="slidenum">
              <a:rPr lang="en-US" smtClean="0"/>
              <a:t>‹#›</a:t>
            </a:fld>
            <a:endParaRPr lang="en-US"/>
          </a:p>
        </p:txBody>
      </p:sp>
    </p:spTree>
    <p:extLst>
      <p:ext uri="{BB962C8B-B14F-4D97-AF65-F5344CB8AC3E}">
        <p14:creationId xmlns:p14="http://schemas.microsoft.com/office/powerpoint/2010/main" val="423054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C7280-BADE-4673-A0B2-506575D9E488}" type="slidenum">
              <a:rPr lang="en-US" smtClean="0"/>
              <a:t>18</a:t>
            </a:fld>
            <a:endParaRPr lang="en-US"/>
          </a:p>
        </p:txBody>
      </p:sp>
    </p:spTree>
    <p:extLst>
      <p:ext uri="{BB962C8B-B14F-4D97-AF65-F5344CB8AC3E}">
        <p14:creationId xmlns:p14="http://schemas.microsoft.com/office/powerpoint/2010/main" val="29763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86172AF-333E-3035-7878-DB2637A10A65}"/>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29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0056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23494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TextBox 6">
            <a:extLst>
              <a:ext uri="{FF2B5EF4-FFF2-40B4-BE49-F238E27FC236}">
                <a16:creationId xmlns:a16="http://schemas.microsoft.com/office/drawing/2014/main" id="{AB82B625-6439-4BAF-2B96-89A45C575DE5}"/>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544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67ABCF-02CB-B946-FA60-62A6B4A21F2B}"/>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9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2" name="TextBox 1">
            <a:extLst>
              <a:ext uri="{FF2B5EF4-FFF2-40B4-BE49-F238E27FC236}">
                <a16:creationId xmlns:a16="http://schemas.microsoft.com/office/drawing/2014/main" id="{66338521-5B1B-4083-489D-587F25E3CE4E}"/>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6417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2" name="TextBox 1">
            <a:extLst>
              <a:ext uri="{FF2B5EF4-FFF2-40B4-BE49-F238E27FC236}">
                <a16:creationId xmlns:a16="http://schemas.microsoft.com/office/drawing/2014/main" id="{03EFE48B-E04B-992B-6E15-C5C2A1BF0165}"/>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1152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6" name="TextBox 5">
            <a:extLst>
              <a:ext uri="{FF2B5EF4-FFF2-40B4-BE49-F238E27FC236}">
                <a16:creationId xmlns:a16="http://schemas.microsoft.com/office/drawing/2014/main" id="{3016597C-963A-86F2-AE3D-8D4696D1AAA6}"/>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6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1/29/2023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2" name="TextBox 1">
            <a:extLst>
              <a:ext uri="{FF2B5EF4-FFF2-40B4-BE49-F238E27FC236}">
                <a16:creationId xmlns:a16="http://schemas.microsoft.com/office/drawing/2014/main" id="{6D136E0D-861A-48A0-EC31-B130F9418615}"/>
              </a:ext>
            </a:extLst>
          </p:cNvPr>
          <p:cNvSpPr txBox="1"/>
          <p:nvPr userDrawn="1"/>
        </p:nvSpPr>
        <p:spPr>
          <a:xfrm>
            <a:off x="117231" y="19090"/>
            <a:ext cx="4750018" cy="369332"/>
          </a:xfrm>
          <a:prstGeom prst="rect">
            <a:avLst/>
          </a:prstGeom>
          <a:noFill/>
        </p:spPr>
        <p:txBody>
          <a:bodyPr wrap="none" rtlCol="0">
            <a:spAutoFit/>
          </a:bodyPr>
          <a:lstStyle/>
          <a:p>
            <a:r>
              <a:rPr lang="en-MY" dirty="0">
                <a:latin typeface="Times New Roman" panose="02020603050405020304" pitchFamily="18" charset="0"/>
                <a:cs typeface="Times New Roman" panose="02020603050405020304" pitchFamily="18" charset="0"/>
              </a:rPr>
              <a:t>BACS3003 Software Evolution and Maintenance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04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AD347D-5ACD-4C99-B74B-A9C85AD731AF}" type="datetimeFigureOut">
              <a:rPr lang="en-US" smtClean="0"/>
              <a:t>1/29/2023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801511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291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1/29/2023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44292"/>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_ENREF_1"/><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_ENREF_1"/><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ebokwiki.org/Chapter_5:_Software_Mainten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_ENREF_1"/><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_ENREF_1"/><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_ENREF_1"/><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11258" y="2459089"/>
            <a:ext cx="6831673" cy="1086237"/>
          </a:xfrm>
        </p:spPr>
        <p:txBody>
          <a:bodyPr>
            <a:normAutofit fontScale="92500"/>
          </a:bodyPr>
          <a:lstStyle/>
          <a:p>
            <a:pPr algn="ctr"/>
            <a:r>
              <a:rPr lang="en-US" sz="3200" dirty="0">
                <a:solidFill>
                  <a:schemeClr val="tx1"/>
                </a:solidFill>
                <a:latin typeface="Times New Roman" panose="02020603050405020304" pitchFamily="18" charset="0"/>
                <a:cs typeface="Times New Roman" panose="02020603050405020304" pitchFamily="18" charset="0"/>
              </a:rPr>
              <a:t>Fundamental of Software Maintenance and Evolution</a:t>
            </a: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043615" y="1475986"/>
            <a:ext cx="9966960" cy="603524"/>
          </a:xfrm>
          <a:prstGeom prst="rect">
            <a:avLst/>
          </a:prstGeom>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en-US" sz="2800" dirty="0">
                <a:solidFill>
                  <a:schemeClr val="tx1"/>
                </a:solidFill>
                <a:latin typeface="Times New Roman" panose="02020603050405020304" pitchFamily="18" charset="0"/>
                <a:cs typeface="Times New Roman" panose="02020603050405020304" pitchFamily="18" charset="0"/>
              </a:rPr>
              <a:t>CHAPTER 1</a:t>
            </a:r>
          </a:p>
        </p:txBody>
      </p:sp>
    </p:spTree>
    <p:extLst>
      <p:ext uri="{BB962C8B-B14F-4D97-AF65-F5344CB8AC3E}">
        <p14:creationId xmlns:p14="http://schemas.microsoft.com/office/powerpoint/2010/main" val="242086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CC9-94DB-4AFE-A29D-9F416C250145}"/>
              </a:ext>
            </a:extLst>
          </p:cNvPr>
          <p:cNvSpPr>
            <a:spLocks noGrp="1"/>
          </p:cNvSpPr>
          <p:nvPr>
            <p:ph type="title"/>
          </p:nvPr>
        </p:nvSpPr>
        <p:spPr>
          <a:xfrm>
            <a:off x="1189892" y="949569"/>
            <a:ext cx="10515600" cy="741119"/>
          </a:xfrm>
        </p:spPr>
        <p:txBody>
          <a:bodyPr>
            <a:normAutofit/>
          </a:bodyPr>
          <a:lstStyle/>
          <a:p>
            <a:r>
              <a:rPr lang="en-MY" altLang="zh-CN" sz="3200" b="1" dirty="0">
                <a:latin typeface="Times New Roman" panose="02020603050405020304" pitchFamily="18" charset="0"/>
                <a:cs typeface="Times New Roman" panose="02020603050405020304" pitchFamily="18" charset="0"/>
              </a:rPr>
              <a:t>Challenges of Software Evolution </a:t>
            </a: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a:t>
            </a:r>
            <a:r>
              <a:rPr lang="en-GB" sz="2400" b="1" u="none" strike="noStrike" dirty="0" err="1">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Mens</a:t>
            </a:r>
            <a:r>
              <a:rPr lang="en-GB" sz="2400" b="1" u="none" strike="noStrike" dirty="0">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 et al., 2005</a:t>
            </a: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GB"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335E-90EA-47AA-930F-4CA10F43D294}"/>
              </a:ext>
            </a:extLst>
          </p:cNvPr>
          <p:cNvSpPr>
            <a:spLocks noGrp="1"/>
          </p:cNvSpPr>
          <p:nvPr>
            <p:ph idx="1"/>
          </p:nvPr>
        </p:nvSpPr>
        <p:spPr>
          <a:xfrm>
            <a:off x="1189892" y="2056749"/>
            <a:ext cx="10058400" cy="4023360"/>
          </a:xfrm>
        </p:spPr>
        <p:txBody>
          <a:bodyPr>
            <a:normAutofit/>
          </a:bodyPr>
          <a:lstStyle/>
          <a:p>
            <a:pPr marL="0" marR="0" indent="0" algn="just">
              <a:lnSpc>
                <a:spcPct val="107000"/>
              </a:lnSpc>
              <a:spcBef>
                <a:spcPts val="0"/>
              </a:spcBef>
              <a:spcAft>
                <a:spcPts val="800"/>
              </a:spcAft>
              <a:buNone/>
            </a:pP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4. Supporting co-evolution</a:t>
            </a:r>
          </a:p>
          <a:p>
            <a:pPr marL="0" marR="0" indent="0" algn="just">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The necessity of achieving co-evolution across distinct types of software artefacts or different representations of them is an issue connected to the prior one. That is, to ensure consistency of all relevant software artefacts, changes in one representation should always be reflected by matching modifications in others.</a:t>
            </a:r>
          </a:p>
          <a:p>
            <a:pPr marL="45720" indent="0" algn="just">
              <a:buNone/>
            </a:pPr>
            <a:endParaRPr lang="en-GB"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58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CC9-94DB-4AFE-A29D-9F416C250145}"/>
              </a:ext>
            </a:extLst>
          </p:cNvPr>
          <p:cNvSpPr>
            <a:spLocks noGrp="1"/>
          </p:cNvSpPr>
          <p:nvPr>
            <p:ph type="title"/>
          </p:nvPr>
        </p:nvSpPr>
        <p:spPr>
          <a:xfrm>
            <a:off x="662354" y="408842"/>
            <a:ext cx="10515600" cy="1325563"/>
          </a:xfrm>
        </p:spPr>
        <p:txBody>
          <a:bodyPr>
            <a:normAutofit/>
          </a:bodyPr>
          <a:lstStyle/>
          <a:p>
            <a:r>
              <a:rPr lang="en-MY" altLang="zh-CN" sz="3200" b="1" dirty="0">
                <a:latin typeface="Times New Roman" panose="02020603050405020304" pitchFamily="18" charset="0"/>
                <a:cs typeface="Times New Roman" panose="02020603050405020304" pitchFamily="18" charset="0"/>
              </a:rPr>
              <a:t>Challenges of Software Evolution </a:t>
            </a: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a:t>
            </a:r>
            <a:r>
              <a:rPr lang="en-GB" sz="2400" b="1" u="none" strike="noStrike" dirty="0" err="1">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Mens</a:t>
            </a:r>
            <a:r>
              <a:rPr lang="en-GB" sz="2400" b="1" u="none" strike="noStrike" dirty="0">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 et al., 2005</a:t>
            </a: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GB"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335E-90EA-47AA-930F-4CA10F43D294}"/>
              </a:ext>
            </a:extLst>
          </p:cNvPr>
          <p:cNvSpPr>
            <a:spLocks noGrp="1"/>
          </p:cNvSpPr>
          <p:nvPr>
            <p:ph idx="1"/>
          </p:nvPr>
        </p:nvSpPr>
        <p:spPr>
          <a:xfrm>
            <a:off x="838200" y="2450123"/>
            <a:ext cx="10515600" cy="3635620"/>
          </a:xfrm>
        </p:spPr>
        <p:txBody>
          <a:bodyPr>
            <a:normAutofit/>
          </a:bodyPr>
          <a:lstStyle/>
          <a:p>
            <a:pPr marL="0" marR="0" indent="0">
              <a:lnSpc>
                <a:spcPct val="107000"/>
              </a:lnSpc>
              <a:spcBef>
                <a:spcPts val="0"/>
              </a:spcBef>
              <a:spcAft>
                <a:spcPts val="800"/>
              </a:spcAft>
              <a:buNone/>
            </a:pP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5. Formal support for evolution</a:t>
            </a:r>
          </a:p>
          <a:p>
            <a:pPr marL="0" marR="0" indent="0" algn="just">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Even if tiny localised changes to a program's specification are made with current verification methods, the complete programme must be evaluated again. As a result, the cost of verification is proportional to the system's size. The ideal situation is for it to be proportional to the size of the units of change.</a:t>
            </a:r>
          </a:p>
          <a:p>
            <a:pPr marL="0" marR="0" indent="0">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Formal techniques must accept change and evolution as a natural part of existence in order to be acknowledged as useful tools for software developers.</a:t>
            </a:r>
          </a:p>
          <a:p>
            <a:pPr marL="45720" indent="0" algn="just">
              <a:buNone/>
            </a:pPr>
            <a:endParaRPr lang="en-GB"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6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339" y="1066800"/>
            <a:ext cx="10515600" cy="612165"/>
          </a:xfrm>
        </p:spPr>
        <p:txBody>
          <a:bodyPr>
            <a:noAutofit/>
          </a:bodyPr>
          <a:lstStyle/>
          <a:p>
            <a:r>
              <a:rPr lang="en-US" sz="3200" b="1" dirty="0">
                <a:latin typeface="Times New Roman" panose="02020603050405020304" pitchFamily="18" charset="0"/>
                <a:cs typeface="Times New Roman" panose="02020603050405020304" pitchFamily="18" charset="0"/>
              </a:rPr>
              <a:t>Software Evolution</a:t>
            </a:r>
          </a:p>
        </p:txBody>
      </p:sp>
      <p:sp>
        <p:nvSpPr>
          <p:cNvPr id="3" name="Content Placeholder 2"/>
          <p:cNvSpPr>
            <a:spLocks noGrp="1"/>
          </p:cNvSpPr>
          <p:nvPr>
            <p:ph idx="1"/>
          </p:nvPr>
        </p:nvSpPr>
        <p:spPr>
          <a:xfrm>
            <a:off x="1484310" y="2538250"/>
            <a:ext cx="10018713" cy="1881352"/>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What are the factors that influence software evolution?</a:t>
            </a:r>
          </a:p>
        </p:txBody>
      </p:sp>
    </p:spTree>
    <p:extLst>
      <p:ext uri="{BB962C8B-B14F-4D97-AF65-F5344CB8AC3E}">
        <p14:creationId xmlns:p14="http://schemas.microsoft.com/office/powerpoint/2010/main" val="376113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103" y="881194"/>
            <a:ext cx="11576207" cy="816690"/>
          </a:xfrm>
        </p:spPr>
        <p:txBody>
          <a:bodyPr>
            <a:noAutofit/>
          </a:bodyPr>
          <a:lstStyle/>
          <a:p>
            <a:pPr algn="l"/>
            <a:r>
              <a:rPr lang="en-US" sz="3200" b="1" dirty="0">
                <a:latin typeface="Times New Roman" panose="02020603050405020304" pitchFamily="18" charset="0"/>
                <a:cs typeface="Times New Roman" panose="02020603050405020304" pitchFamily="18" charset="0"/>
              </a:rPr>
              <a:t>Laws Explaining Software Evolution </a:t>
            </a:r>
            <a:r>
              <a:rPr lang="en-US" sz="2400" b="1" dirty="0">
                <a:latin typeface="Times New Roman" panose="02020603050405020304" pitchFamily="18" charset="0"/>
                <a:cs typeface="Times New Roman" panose="02020603050405020304" pitchFamily="18" charset="0"/>
              </a:rPr>
              <a:t>(Cook et.al, 2006)</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1276" y="2491862"/>
            <a:ext cx="10005647" cy="2840257"/>
          </a:xfrm>
        </p:spPr>
        <p:txBody>
          <a:bodyPr>
            <a:noAutofit/>
          </a:bodyPr>
          <a:lstStyle/>
          <a:p>
            <a:pPr marL="45720" indent="0">
              <a:buNone/>
            </a:pPr>
            <a:r>
              <a:rPr lang="en-US" sz="2400" dirty="0">
                <a:latin typeface="Times New Roman" panose="02020603050405020304" pitchFamily="18" charset="0"/>
                <a:cs typeface="Times New Roman" panose="02020603050405020304" pitchFamily="18" charset="0"/>
              </a:rPr>
              <a:t>1. </a:t>
            </a:r>
            <a:r>
              <a:rPr lang="en-US" sz="2400" i="1" dirty="0">
                <a:latin typeface="Times New Roman" panose="02020603050405020304" pitchFamily="18" charset="0"/>
                <a:cs typeface="Times New Roman" panose="02020603050405020304" pitchFamily="18" charset="0"/>
              </a:rPr>
              <a:t>Continuing change (1974)</a:t>
            </a:r>
            <a:r>
              <a:rPr lang="en-US" sz="2400" dirty="0">
                <a:latin typeface="Times New Roman" panose="02020603050405020304" pitchFamily="18" charset="0"/>
                <a:cs typeface="Times New Roman" panose="02020603050405020304" pitchFamily="18" charset="0"/>
              </a:rPr>
              <a:t>. </a:t>
            </a:r>
          </a:p>
          <a:p>
            <a:pPr marL="45720" indent="0">
              <a:buNone/>
            </a:pPr>
            <a:r>
              <a:rPr lang="en-US" sz="2400" dirty="0">
                <a:latin typeface="Times New Roman" panose="02020603050405020304" pitchFamily="18" charset="0"/>
                <a:cs typeface="Times New Roman" panose="02020603050405020304" pitchFamily="18" charset="0"/>
              </a:rPr>
              <a:t>E-type systems must be constantly (continuously) updated or they will become increasingly unsatisfactory.</a:t>
            </a:r>
          </a:p>
          <a:p>
            <a:pPr marL="45720" indent="0">
              <a:buNone/>
            </a:pPr>
            <a:r>
              <a:rPr lang="en-US" sz="2400" dirty="0">
                <a:latin typeface="Times New Roman" panose="02020603050405020304" pitchFamily="18" charset="0"/>
                <a:cs typeface="Times New Roman" panose="02020603050405020304" pitchFamily="18" charset="0"/>
              </a:rPr>
              <a:t>2. </a:t>
            </a:r>
            <a:r>
              <a:rPr lang="en-US" sz="2400" i="1" dirty="0">
                <a:latin typeface="Times New Roman" panose="02020603050405020304" pitchFamily="18" charset="0"/>
                <a:cs typeface="Times New Roman" panose="02020603050405020304" pitchFamily="18" charset="0"/>
              </a:rPr>
              <a:t>Increase complexity (1974)</a:t>
            </a:r>
            <a:r>
              <a:rPr lang="en-US" sz="2400" dirty="0">
                <a:latin typeface="Times New Roman" panose="02020603050405020304" pitchFamily="18" charset="0"/>
                <a:cs typeface="Times New Roman" panose="02020603050405020304" pitchFamily="18" charset="0"/>
              </a:rPr>
              <a:t>. </a:t>
            </a:r>
          </a:p>
          <a:p>
            <a:pPr marL="45720" indent="0">
              <a:buNone/>
            </a:pPr>
            <a:r>
              <a:rPr lang="en-US" sz="2400" dirty="0">
                <a:latin typeface="Times New Roman" panose="02020603050405020304" pitchFamily="18" charset="0"/>
                <a:cs typeface="Times New Roman" panose="02020603050405020304" pitchFamily="18" charset="0"/>
              </a:rPr>
              <a:t>Maintenance-related changes will make a system increasingly complicated unless further work is done to explicitly reduce its complexity.</a:t>
            </a:r>
          </a:p>
        </p:txBody>
      </p:sp>
      <p:sp>
        <p:nvSpPr>
          <p:cNvPr id="4" name="TextBox 3">
            <a:extLst>
              <a:ext uri="{FF2B5EF4-FFF2-40B4-BE49-F238E27FC236}">
                <a16:creationId xmlns:a16="http://schemas.microsoft.com/office/drawing/2014/main" id="{226F6CBD-482F-4503-8132-B440A66257AF}"/>
              </a:ext>
            </a:extLst>
          </p:cNvPr>
          <p:cNvSpPr txBox="1"/>
          <p:nvPr/>
        </p:nvSpPr>
        <p:spPr>
          <a:xfrm>
            <a:off x="1131276" y="1910207"/>
            <a:ext cx="4463722" cy="369332"/>
          </a:xfrm>
          <a:prstGeom prst="rect">
            <a:avLst/>
          </a:prstGeom>
          <a:noFill/>
        </p:spPr>
        <p:txBody>
          <a:bodyPr wrap="none" rtlCol="0">
            <a:spAutoFit/>
          </a:bodyPr>
          <a:lstStyle/>
          <a:p>
            <a:r>
              <a:rPr lang="en-MY" b="1" dirty="0">
                <a:solidFill>
                  <a:srgbClr val="002060"/>
                </a:solidFill>
                <a:latin typeface="Times New Roman" panose="02020603050405020304" pitchFamily="18" charset="0"/>
                <a:cs typeface="Times New Roman" panose="02020603050405020304" pitchFamily="18" charset="0"/>
              </a:rPr>
              <a:t>Software System Evolution Characteristics.</a:t>
            </a:r>
            <a:endParaRPr lang="en-GB"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53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2EA6-EF6C-4973-9630-A69327CAC505}"/>
              </a:ext>
            </a:extLst>
          </p:cNvPr>
          <p:cNvSpPr>
            <a:spLocks noGrp="1"/>
          </p:cNvSpPr>
          <p:nvPr>
            <p:ph type="title"/>
          </p:nvPr>
        </p:nvSpPr>
        <p:spPr>
          <a:xfrm>
            <a:off x="1172307" y="528220"/>
            <a:ext cx="10199077" cy="1171702"/>
          </a:xfrm>
        </p:spPr>
        <p:txBody>
          <a:bodyPr>
            <a:normAutofit/>
          </a:bodyPr>
          <a:lstStyle/>
          <a:p>
            <a:r>
              <a:rPr lang="en-US" sz="3200" b="1" dirty="0">
                <a:latin typeface="Times New Roman" panose="02020603050405020304" pitchFamily="18" charset="0"/>
                <a:cs typeface="Times New Roman" panose="02020603050405020304" pitchFamily="18" charset="0"/>
              </a:rPr>
              <a:t>Laws Explaining Software Evolution </a:t>
            </a:r>
            <a:r>
              <a:rPr lang="en-US" sz="2400" b="1" dirty="0">
                <a:latin typeface="Times New Roman" panose="02020603050405020304" pitchFamily="18" charset="0"/>
                <a:cs typeface="Times New Roman" panose="02020603050405020304" pitchFamily="18" charset="0"/>
              </a:rPr>
              <a:t>(Cook et.al, 2006)</a:t>
            </a:r>
            <a:endParaRPr lang="en-GB" sz="3200" b="1" dirty="0"/>
          </a:p>
        </p:txBody>
      </p:sp>
      <p:sp>
        <p:nvSpPr>
          <p:cNvPr id="3" name="Content Placeholder 2">
            <a:extLst>
              <a:ext uri="{FF2B5EF4-FFF2-40B4-BE49-F238E27FC236}">
                <a16:creationId xmlns:a16="http://schemas.microsoft.com/office/drawing/2014/main" id="{EB3A4AFC-92A9-4CBF-92BF-B9FCF7191B96}"/>
              </a:ext>
            </a:extLst>
          </p:cNvPr>
          <p:cNvSpPr>
            <a:spLocks noGrp="1"/>
          </p:cNvSpPr>
          <p:nvPr>
            <p:ph idx="1"/>
          </p:nvPr>
        </p:nvSpPr>
        <p:spPr>
          <a:xfrm>
            <a:off x="1172307" y="2378571"/>
            <a:ext cx="10018713" cy="312420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3. </a:t>
            </a:r>
            <a:r>
              <a:rPr lang="en-US" sz="2400" i="1" dirty="0">
                <a:latin typeface="Times New Roman" panose="02020603050405020304" pitchFamily="18" charset="0"/>
                <a:cs typeface="Times New Roman" panose="02020603050405020304" pitchFamily="18" charset="0"/>
              </a:rPr>
              <a:t>Continuing growth(1980)</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The functional content of a system is continually upgraded (grow) over time to meet user needs.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a:t>
            </a:r>
            <a:r>
              <a:rPr lang="en-US" sz="2400" i="1" dirty="0">
                <a:latin typeface="Times New Roman" panose="02020603050405020304" pitchFamily="18" charset="0"/>
                <a:cs typeface="Times New Roman" panose="02020603050405020304" pitchFamily="18" charset="0"/>
              </a:rPr>
              <a:t>Declining quality (1996)</a:t>
            </a:r>
          </a:p>
          <a:p>
            <a:pPr marL="0" indent="0">
              <a:buNone/>
            </a:pPr>
            <a:r>
              <a:rPr lang="en-US" sz="2400" dirty="0">
                <a:latin typeface="Times New Roman" panose="02020603050405020304" pitchFamily="18" charset="0"/>
                <a:cs typeface="Times New Roman" panose="02020603050405020304" pitchFamily="18" charset="0"/>
              </a:rPr>
              <a:t>Unless a system's design is meticulously fine-tuned and adapted to new operational circumstances, the system's attributes (quality) will be seen as deteriorating over time.</a:t>
            </a:r>
          </a:p>
          <a:p>
            <a:endParaRPr lang="en-GB" sz="2400" dirty="0"/>
          </a:p>
        </p:txBody>
      </p:sp>
      <p:sp>
        <p:nvSpPr>
          <p:cNvPr id="4" name="TextBox 3">
            <a:extLst>
              <a:ext uri="{FF2B5EF4-FFF2-40B4-BE49-F238E27FC236}">
                <a16:creationId xmlns:a16="http://schemas.microsoft.com/office/drawing/2014/main" id="{147112C6-7600-4FA8-A1F5-94B62795B0D5}"/>
              </a:ext>
            </a:extLst>
          </p:cNvPr>
          <p:cNvSpPr txBox="1"/>
          <p:nvPr/>
        </p:nvSpPr>
        <p:spPr>
          <a:xfrm>
            <a:off x="1086643" y="1771766"/>
            <a:ext cx="4463722" cy="369332"/>
          </a:xfrm>
          <a:prstGeom prst="rect">
            <a:avLst/>
          </a:prstGeom>
          <a:noFill/>
        </p:spPr>
        <p:txBody>
          <a:bodyPr wrap="none" rtlCol="0">
            <a:spAutoFit/>
          </a:bodyPr>
          <a:lstStyle/>
          <a:p>
            <a:r>
              <a:rPr lang="en-MY" b="1" dirty="0">
                <a:solidFill>
                  <a:srgbClr val="002060"/>
                </a:solidFill>
                <a:latin typeface="Times New Roman" panose="02020603050405020304" pitchFamily="18" charset="0"/>
                <a:cs typeface="Times New Roman" panose="02020603050405020304" pitchFamily="18" charset="0"/>
              </a:rPr>
              <a:t>Software System Evolution Characteristics.</a:t>
            </a:r>
            <a:endParaRPr lang="en-GB"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20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735" y="370776"/>
            <a:ext cx="9473265" cy="1320800"/>
          </a:xfrm>
        </p:spPr>
        <p:txBody>
          <a:bodyPr>
            <a:normAutofit/>
          </a:bodyPr>
          <a:lstStyle/>
          <a:p>
            <a:r>
              <a:rPr lang="en-US" sz="3200" b="1" dirty="0">
                <a:latin typeface="Times New Roman" panose="02020603050405020304" pitchFamily="18" charset="0"/>
                <a:cs typeface="Times New Roman" panose="02020603050405020304" pitchFamily="18" charset="0"/>
              </a:rPr>
              <a:t>Laws Explaining Software Evolution </a:t>
            </a:r>
            <a:r>
              <a:rPr lang="en-US" sz="2400" dirty="0">
                <a:latin typeface="Times New Roman" panose="02020603050405020304" pitchFamily="18" charset="0"/>
                <a:cs typeface="Times New Roman" panose="02020603050405020304" pitchFamily="18" charset="0"/>
              </a:rPr>
              <a:t>(Cook et.al, 2006)</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4735" y="2503329"/>
            <a:ext cx="10018713" cy="3124201"/>
          </a:xfrm>
        </p:spPr>
        <p:txBody>
          <a:bodyPr>
            <a:noAutofit/>
          </a:bodyPr>
          <a:lstStyle/>
          <a:p>
            <a:pPr marL="45720" indent="0">
              <a:buNone/>
            </a:pPr>
            <a:r>
              <a:rPr lang="en-US" sz="2400" dirty="0">
                <a:latin typeface="Times New Roman" panose="02020603050405020304" pitchFamily="18" charset="0"/>
                <a:cs typeface="Times New Roman" panose="02020603050405020304" pitchFamily="18" charset="0"/>
              </a:rPr>
              <a:t>5. </a:t>
            </a:r>
            <a:r>
              <a:rPr lang="en-US" sz="2400" i="1" dirty="0">
                <a:latin typeface="Times New Roman" panose="02020603050405020304" pitchFamily="18" charset="0"/>
                <a:cs typeface="Times New Roman" panose="02020603050405020304" pitchFamily="18" charset="0"/>
              </a:rPr>
              <a:t>Conservation of organizational stability (1980)</a:t>
            </a:r>
            <a:r>
              <a:rPr lang="en-US" sz="2400" dirty="0">
                <a:latin typeface="Times New Roman" panose="02020603050405020304" pitchFamily="18" charset="0"/>
                <a:cs typeface="Times New Roman" panose="02020603050405020304" pitchFamily="18" charset="0"/>
              </a:rPr>
              <a:t>. </a:t>
            </a:r>
          </a:p>
          <a:p>
            <a:pPr marL="45720" indent="0">
              <a:buNone/>
            </a:pPr>
            <a:r>
              <a:rPr lang="en-US" sz="2400" dirty="0">
                <a:latin typeface="Times New Roman" panose="02020603050405020304" pitchFamily="18" charset="0"/>
                <a:cs typeface="Times New Roman" panose="02020603050405020304" pitchFamily="18" charset="0"/>
              </a:rPr>
              <a:t>Over the life of a product, the average effective global activity rate in an evolving E-type system remains constant.</a:t>
            </a:r>
          </a:p>
          <a:p>
            <a:pPr marL="45720" indent="0">
              <a:buNone/>
            </a:pPr>
            <a:r>
              <a:rPr lang="en-US" sz="2400" dirty="0">
                <a:latin typeface="Times New Roman" panose="02020603050405020304" pitchFamily="18" charset="0"/>
                <a:cs typeface="Times New Roman" panose="02020603050405020304" pitchFamily="18" charset="0"/>
              </a:rPr>
              <a:t>6. </a:t>
            </a:r>
            <a:r>
              <a:rPr lang="en-US" sz="2400" i="1" dirty="0">
                <a:latin typeface="Times New Roman" panose="02020603050405020304" pitchFamily="18" charset="0"/>
                <a:cs typeface="Times New Roman" panose="02020603050405020304" pitchFamily="18" charset="0"/>
              </a:rPr>
              <a:t>Conservation of familiarity(1980)</a:t>
            </a:r>
            <a:r>
              <a:rPr lang="en-US" sz="2400" dirty="0">
                <a:latin typeface="Times New Roman" panose="02020603050405020304" pitchFamily="18" charset="0"/>
                <a:cs typeface="Times New Roman" panose="02020603050405020304" pitchFamily="18" charset="0"/>
              </a:rPr>
              <a:t>. </a:t>
            </a:r>
          </a:p>
          <a:p>
            <a:pPr marL="45720" indent="0">
              <a:buNone/>
            </a:pPr>
            <a:r>
              <a:rPr lang="en-US" sz="2400" dirty="0">
                <a:latin typeface="Times New Roman" panose="02020603050405020304" pitchFamily="18" charset="0"/>
                <a:cs typeface="Times New Roman" panose="02020603050405020304" pitchFamily="18" charset="0"/>
              </a:rPr>
              <a:t>The average content of subsequent releases is invariant during the active life of an evolving E-type system.</a:t>
            </a:r>
          </a:p>
        </p:txBody>
      </p:sp>
      <p:sp>
        <p:nvSpPr>
          <p:cNvPr id="4" name="TextBox 3">
            <a:extLst>
              <a:ext uri="{FF2B5EF4-FFF2-40B4-BE49-F238E27FC236}">
                <a16:creationId xmlns:a16="http://schemas.microsoft.com/office/drawing/2014/main" id="{20E23A7F-20D5-4576-8993-1794BB48945C}"/>
              </a:ext>
            </a:extLst>
          </p:cNvPr>
          <p:cNvSpPr txBox="1"/>
          <p:nvPr/>
        </p:nvSpPr>
        <p:spPr>
          <a:xfrm>
            <a:off x="1194735" y="1912786"/>
            <a:ext cx="4901983" cy="369332"/>
          </a:xfrm>
          <a:prstGeom prst="rect">
            <a:avLst/>
          </a:prstGeom>
          <a:noFill/>
        </p:spPr>
        <p:txBody>
          <a:bodyPr wrap="none" rtlCol="0">
            <a:spAutoFit/>
          </a:bodyPr>
          <a:lstStyle/>
          <a:p>
            <a:r>
              <a:rPr lang="en-MY" b="1" dirty="0">
                <a:solidFill>
                  <a:srgbClr val="002060"/>
                </a:solidFill>
                <a:latin typeface="Times New Roman" panose="02020603050405020304" pitchFamily="18" charset="0"/>
                <a:cs typeface="Times New Roman" panose="02020603050405020304" pitchFamily="18" charset="0"/>
              </a:rPr>
              <a:t>Organizational, economic resources  constraints</a:t>
            </a:r>
            <a:endParaRPr lang="en-GB"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96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77" y="400734"/>
            <a:ext cx="10515600" cy="1325563"/>
          </a:xfrm>
        </p:spPr>
        <p:txBody>
          <a:bodyPr>
            <a:noAutofit/>
          </a:bodyPr>
          <a:lstStyle/>
          <a:p>
            <a:r>
              <a:rPr lang="en-US" sz="3200" b="1" dirty="0">
                <a:latin typeface="Times New Roman" panose="02020603050405020304" pitchFamily="18" charset="0"/>
                <a:cs typeface="Times New Roman" panose="02020603050405020304" pitchFamily="18" charset="0"/>
              </a:rPr>
              <a:t>Laws Explaining Software Evolution </a:t>
            </a:r>
            <a:r>
              <a:rPr lang="en-US" sz="2400" dirty="0">
                <a:latin typeface="Times New Roman" panose="02020603050405020304" pitchFamily="18" charset="0"/>
                <a:cs typeface="Times New Roman" panose="02020603050405020304" pitchFamily="18" charset="0"/>
              </a:rPr>
              <a:t>(Cook et.al, 2006)</a:t>
            </a:r>
            <a:endParaRPr lang="en-US" sz="3200" dirty="0"/>
          </a:p>
        </p:txBody>
      </p:sp>
      <p:sp>
        <p:nvSpPr>
          <p:cNvPr id="3" name="Content Placeholder 2"/>
          <p:cNvSpPr>
            <a:spLocks noGrp="1"/>
          </p:cNvSpPr>
          <p:nvPr>
            <p:ph idx="1"/>
          </p:nvPr>
        </p:nvSpPr>
        <p:spPr>
          <a:xfrm>
            <a:off x="1261872" y="1984048"/>
            <a:ext cx="9692640" cy="1121033"/>
          </a:xfrm>
        </p:spPr>
        <p:txBody>
          <a:bodyPr>
            <a:noAutofit/>
          </a:bodyPr>
          <a:lstStyle/>
          <a:p>
            <a:pPr marL="45720" indent="0">
              <a:buNone/>
            </a:pPr>
            <a:endParaRPr lang="en-US" sz="2400" dirty="0">
              <a:latin typeface="Times New Roman" panose="02020603050405020304" pitchFamily="18" charset="0"/>
              <a:cs typeface="Times New Roman" panose="02020603050405020304" pitchFamily="18" charset="0"/>
            </a:endParaRPr>
          </a:p>
          <a:p>
            <a:pPr marL="45720" indent="0">
              <a:buNone/>
            </a:pPr>
            <a:r>
              <a:rPr lang="en-US" sz="2400" dirty="0">
                <a:latin typeface="Times New Roman" panose="02020603050405020304" pitchFamily="18" charset="0"/>
                <a:cs typeface="Times New Roman" panose="02020603050405020304" pitchFamily="18" charset="0"/>
              </a:rPr>
              <a:t>7. </a:t>
            </a:r>
            <a:r>
              <a:rPr lang="en-US" sz="2400" i="1" dirty="0">
                <a:latin typeface="Times New Roman" panose="02020603050405020304" pitchFamily="18" charset="0"/>
                <a:cs typeface="Times New Roman" panose="02020603050405020304" pitchFamily="18" charset="0"/>
              </a:rPr>
              <a:t>Self-regulation (1974)</a:t>
            </a:r>
            <a:r>
              <a:rPr lang="en-US" sz="2400" dirty="0">
                <a:latin typeface="Times New Roman" panose="02020603050405020304" pitchFamily="18" charset="0"/>
                <a:cs typeface="Times New Roman" panose="02020603050405020304" pitchFamily="18" charset="0"/>
              </a:rPr>
              <a:t>.</a:t>
            </a:r>
          </a:p>
          <a:p>
            <a:pPr marL="45720" indent="0">
              <a:buNone/>
            </a:pPr>
            <a:r>
              <a:rPr lang="en-US" sz="2400" dirty="0">
                <a:latin typeface="Times New Roman" panose="02020603050405020304" pitchFamily="18" charset="0"/>
                <a:cs typeface="Times New Roman" panose="02020603050405020304" pitchFamily="18" charset="0"/>
              </a:rPr>
              <a:t>The evolution of E-type systems is self-regulating, with a close-to-normal distribution of product and process measures over time.</a:t>
            </a:r>
          </a:p>
          <a:p>
            <a:pPr marL="45720" indent="0">
              <a:buNone/>
            </a:pPr>
            <a:endParaRPr lang="en-US" sz="24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EBC928F-0247-443E-AD5D-05B9955E22CC}"/>
              </a:ext>
            </a:extLst>
          </p:cNvPr>
          <p:cNvSpPr txBox="1">
            <a:spLocks/>
          </p:cNvSpPr>
          <p:nvPr/>
        </p:nvSpPr>
        <p:spPr>
          <a:xfrm>
            <a:off x="1261872" y="4245775"/>
            <a:ext cx="9361313" cy="14635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 indent="0" defTabSz="914400">
              <a:lnSpc>
                <a:spcPct val="70000"/>
              </a:lnSpc>
              <a:spcBef>
                <a:spcPts val="1400"/>
              </a:spcBef>
              <a:buClr>
                <a:schemeClr val="accent1"/>
              </a:buClr>
              <a:buSzPct val="80000"/>
              <a:buNone/>
            </a:pPr>
            <a:r>
              <a:rPr lang="en-US" dirty="0">
                <a:latin typeface="Times New Roman" panose="02020603050405020304" pitchFamily="18" charset="0"/>
                <a:cs typeface="Times New Roman" panose="02020603050405020304" pitchFamily="18" charset="0"/>
              </a:rPr>
              <a:t>8.</a:t>
            </a:r>
            <a:r>
              <a:rPr lang="en-US" i="1" dirty="0">
                <a:latin typeface="Times New Roman" panose="02020603050405020304" pitchFamily="18" charset="0"/>
                <a:cs typeface="Times New Roman" panose="02020603050405020304" pitchFamily="18" charset="0"/>
              </a:rPr>
              <a:t> Feedback system(1996). </a:t>
            </a:r>
          </a:p>
          <a:p>
            <a:pPr marL="45720" indent="0">
              <a:buFont typeface="Arial"/>
              <a:buNone/>
            </a:pPr>
            <a:r>
              <a:rPr lang="en-US" dirty="0">
                <a:latin typeface="Times New Roman" panose="02020603050405020304" pitchFamily="18" charset="0"/>
                <a:cs typeface="Times New Roman" panose="02020603050405020304" pitchFamily="18" charset="0"/>
              </a:rPr>
              <a:t>E-type systems' evolution processes are multi-level, multi-loop, multi-agent feedback systems that must be treated as such in order to achieve significant improvements over any plausible baseline.</a:t>
            </a:r>
          </a:p>
        </p:txBody>
      </p:sp>
      <p:sp>
        <p:nvSpPr>
          <p:cNvPr id="5" name="TextBox 4">
            <a:extLst>
              <a:ext uri="{FF2B5EF4-FFF2-40B4-BE49-F238E27FC236}">
                <a16:creationId xmlns:a16="http://schemas.microsoft.com/office/drawing/2014/main" id="{86094C4D-9480-456F-B868-0BE396B57986}"/>
              </a:ext>
            </a:extLst>
          </p:cNvPr>
          <p:cNvSpPr txBox="1"/>
          <p:nvPr/>
        </p:nvSpPr>
        <p:spPr>
          <a:xfrm>
            <a:off x="1261872" y="1938635"/>
            <a:ext cx="1300356" cy="369332"/>
          </a:xfrm>
          <a:prstGeom prst="rect">
            <a:avLst/>
          </a:prstGeom>
          <a:noFill/>
        </p:spPr>
        <p:txBody>
          <a:bodyPr wrap="none" rtlCol="0">
            <a:spAutoFit/>
          </a:bodyPr>
          <a:lstStyle/>
          <a:p>
            <a:r>
              <a:rPr lang="en-MY" b="1" dirty="0">
                <a:solidFill>
                  <a:srgbClr val="002060"/>
                </a:solidFill>
                <a:latin typeface="Times New Roman" panose="02020603050405020304" pitchFamily="18" charset="0"/>
                <a:cs typeface="Times New Roman" panose="02020603050405020304" pitchFamily="18" charset="0"/>
              </a:rPr>
              <a:t>Meta-Laws</a:t>
            </a:r>
            <a:endParaRPr lang="en-GB"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30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1061522"/>
            <a:ext cx="10018713" cy="690239"/>
          </a:xfrm>
        </p:spPr>
        <p:txBody>
          <a:bodyPr>
            <a:noAutofit/>
          </a:bodyPr>
          <a:lstStyle/>
          <a:p>
            <a:r>
              <a:rPr lang="en-US" sz="3200" b="1" dirty="0">
                <a:latin typeface="Times New Roman" panose="02020603050405020304" pitchFamily="18" charset="0"/>
                <a:cs typeface="Times New Roman" panose="02020603050405020304" pitchFamily="18" charset="0"/>
              </a:rPr>
              <a:t>Software Systems Maintenance</a:t>
            </a:r>
          </a:p>
        </p:txBody>
      </p:sp>
      <p:sp>
        <p:nvSpPr>
          <p:cNvPr id="3" name="Content Placeholder 2"/>
          <p:cNvSpPr>
            <a:spLocks noGrp="1"/>
          </p:cNvSpPr>
          <p:nvPr>
            <p:ph idx="1"/>
          </p:nvPr>
        </p:nvSpPr>
        <p:spPr>
          <a:xfrm>
            <a:off x="1086643" y="1917325"/>
            <a:ext cx="10178322" cy="3487014"/>
          </a:xfrm>
        </p:spPr>
        <p:txBody>
          <a:bodyPr>
            <a:normAutofit/>
          </a:bodyPr>
          <a:lstStyle/>
          <a:p>
            <a:pPr algn="just"/>
            <a:r>
              <a:rPr lang="en-US" sz="2400" dirty="0">
                <a:latin typeface="Times New Roman" panose="02020603050405020304" pitchFamily="18" charset="0"/>
                <a:cs typeface="Times New Roman" panose="02020603050405020304" pitchFamily="18" charset="0"/>
              </a:rPr>
              <a:t>Software maintenance is essential to ensure the long-term viability of software products throughout their lifecycle. i.e. from conception to completion.</a:t>
            </a:r>
          </a:p>
          <a:p>
            <a:pPr algn="just"/>
            <a:r>
              <a:rPr lang="en-US" sz="2400" dirty="0">
                <a:latin typeface="Times New Roman" panose="02020603050405020304" pitchFamily="18" charset="0"/>
                <a:cs typeface="Times New Roman" panose="02020603050405020304" pitchFamily="18" charset="0"/>
              </a:rPr>
              <a:t>Changes to the software product are documented, the effects (impacts) of the changes are discovered, artefacts are modified, testing is performed, and a new software release is prepared.</a:t>
            </a:r>
          </a:p>
          <a:p>
            <a:pPr algn="just"/>
            <a:r>
              <a:rPr lang="en-US" sz="2400" dirty="0">
                <a:latin typeface="Times New Roman" panose="02020603050405020304" pitchFamily="18" charset="0"/>
                <a:cs typeface="Times New Roman" panose="02020603050405020304" pitchFamily="18" charset="0"/>
              </a:rPr>
              <a:t>Users are educated, and assistance is available at all times.</a:t>
            </a:r>
          </a:p>
          <a:p>
            <a:pPr algn="just"/>
            <a:r>
              <a:rPr lang="en-US" sz="2400" dirty="0">
                <a:latin typeface="Times New Roman" panose="02020603050405020304" pitchFamily="18" charset="0"/>
                <a:cs typeface="Times New Roman" panose="02020603050405020304" pitchFamily="18" charset="0"/>
              </a:rPr>
              <a:t>The term "maintainer" refers to a company or </a:t>
            </a: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that provides maintenance work.</a:t>
            </a:r>
          </a:p>
        </p:txBody>
      </p:sp>
      <p:sp>
        <p:nvSpPr>
          <p:cNvPr id="5" name="TextBox 4">
            <a:extLst>
              <a:ext uri="{FF2B5EF4-FFF2-40B4-BE49-F238E27FC236}">
                <a16:creationId xmlns:a16="http://schemas.microsoft.com/office/drawing/2014/main" id="{ADCE3F0B-3436-4C49-B84C-032ACD1A3FF0}"/>
              </a:ext>
            </a:extLst>
          </p:cNvPr>
          <p:cNvSpPr txBox="1"/>
          <p:nvPr/>
        </p:nvSpPr>
        <p:spPr>
          <a:xfrm>
            <a:off x="4964886" y="5569903"/>
            <a:ext cx="7227114" cy="369332"/>
          </a:xfrm>
          <a:prstGeom prst="rect">
            <a:avLst/>
          </a:prstGeom>
          <a:noFill/>
        </p:spPr>
        <p:txBody>
          <a:bodyPr wrap="square">
            <a:spAutoFit/>
          </a:bodyPr>
          <a:lstStyle/>
          <a:p>
            <a:r>
              <a:rPr lang="en-MY" dirty="0">
                <a:solidFill>
                  <a:schemeClr val="tx2"/>
                </a:solidFill>
              </a:rPr>
              <a:t>Source : http://swebokwiki.org/Chapter_5:_Software_Maintenance</a:t>
            </a:r>
          </a:p>
        </p:txBody>
      </p:sp>
    </p:spTree>
    <p:extLst>
      <p:ext uri="{BB962C8B-B14F-4D97-AF65-F5344CB8AC3E}">
        <p14:creationId xmlns:p14="http://schemas.microsoft.com/office/powerpoint/2010/main" val="850353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55600"/>
            <a:ext cx="10918873" cy="1325563"/>
          </a:xfrm>
        </p:spPr>
        <p:txBody>
          <a:bodyPr>
            <a:noAutofit/>
          </a:bodyPr>
          <a:lstStyle/>
          <a:p>
            <a:r>
              <a:rPr lang="en-US" sz="3200" b="1" dirty="0">
                <a:latin typeface="Times New Roman" panose="02020603050405020304" pitchFamily="18" charset="0"/>
                <a:cs typeface="Times New Roman" panose="02020603050405020304" pitchFamily="18" charset="0"/>
              </a:rPr>
              <a:t>Software Development vs Software Maintenance</a:t>
            </a:r>
          </a:p>
        </p:txBody>
      </p:sp>
      <p:sp>
        <p:nvSpPr>
          <p:cNvPr id="10" name="Text Placeholder 9"/>
          <p:cNvSpPr>
            <a:spLocks noGrp="1"/>
          </p:cNvSpPr>
          <p:nvPr>
            <p:ph type="body" idx="1"/>
          </p:nvPr>
        </p:nvSpPr>
        <p:spPr/>
        <p:txBody>
          <a:bodyPr>
            <a:normAutofit/>
          </a:bodyPr>
          <a:lstStyle/>
          <a:p>
            <a:r>
              <a:rPr lang="en-US" sz="2400" b="1" dirty="0">
                <a:latin typeface="Times New Roman" panose="02020603050405020304" pitchFamily="18" charset="0"/>
                <a:cs typeface="Times New Roman" panose="02020603050405020304" pitchFamily="18" charset="0"/>
              </a:rPr>
              <a:t>Software Development	</a:t>
            </a:r>
          </a:p>
        </p:txBody>
      </p:sp>
      <p:sp>
        <p:nvSpPr>
          <p:cNvPr id="11" name="Content Placeholder 10"/>
          <p:cNvSpPr>
            <a:spLocks noGrp="1"/>
          </p:cNvSpPr>
          <p:nvPr>
            <p:ph sz="half" idx="2"/>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requirements driven</a:t>
            </a:r>
          </a:p>
          <a:p>
            <a:r>
              <a:rPr lang="en-US" sz="2400" dirty="0">
                <a:latin typeface="Times New Roman" panose="02020603050405020304" pitchFamily="18" charset="0"/>
                <a:cs typeface="Times New Roman" panose="02020603050405020304" pitchFamily="18" charset="0"/>
              </a:rPr>
              <a:t>Process begins with the objective of designing and implementing a system to deliver certain functional and nonfunctional requirements.</a:t>
            </a:r>
          </a:p>
          <a:p>
            <a:r>
              <a:rPr lang="en-US" sz="2400" dirty="0">
                <a:latin typeface="Times New Roman" panose="02020603050405020304" pitchFamily="18" charset="0"/>
                <a:cs typeface="Times New Roman" panose="02020603050405020304" pitchFamily="18" charset="0"/>
              </a:rPr>
              <a:t>Primary/First Implementation.</a:t>
            </a:r>
          </a:p>
          <a:p>
            <a:r>
              <a:rPr lang="en-US" sz="2400" dirty="0">
                <a:latin typeface="Times New Roman" panose="02020603050405020304" pitchFamily="18" charset="0"/>
                <a:cs typeface="Times New Roman" panose="02020603050405020304" pitchFamily="18" charset="0"/>
              </a:rPr>
              <a:t>Development of software from new.</a:t>
            </a:r>
          </a:p>
          <a:p>
            <a:r>
              <a:rPr lang="en-US" sz="2400" dirty="0">
                <a:latin typeface="Times New Roman" panose="02020603050405020304" pitchFamily="18" charset="0"/>
                <a:cs typeface="Times New Roman" panose="02020603050405020304" pitchFamily="18" charset="0"/>
              </a:rPr>
              <a:t>Deliver new software.</a:t>
            </a:r>
          </a:p>
          <a:p>
            <a:endParaRPr lang="en-US" sz="2400" dirty="0">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sz="quarter" idx="3"/>
          </p:nvPr>
        </p:nvSpPr>
        <p:spPr/>
        <p:txBody>
          <a:bodyPr>
            <a:normAutofit/>
          </a:bodyPr>
          <a:lstStyle/>
          <a:p>
            <a:r>
              <a:rPr lang="en-US" sz="2400" b="1" dirty="0">
                <a:latin typeface="Times New Roman" panose="02020603050405020304" pitchFamily="18" charset="0"/>
                <a:cs typeface="Times New Roman" panose="02020603050405020304" pitchFamily="18" charset="0"/>
              </a:rPr>
              <a:t>Software Maintenance</a:t>
            </a:r>
          </a:p>
        </p:txBody>
      </p:sp>
      <p:sp>
        <p:nvSpPr>
          <p:cNvPr id="13" name="Content Placeholder 12"/>
          <p:cNvSpPr>
            <a:spLocks noGrp="1"/>
          </p:cNvSpPr>
          <p:nvPr>
            <p:ph sz="quarter" idx="4"/>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event driven</a:t>
            </a:r>
          </a:p>
          <a:p>
            <a:r>
              <a:rPr lang="en-US" sz="2400" dirty="0">
                <a:latin typeface="Times New Roman" panose="02020603050405020304" pitchFamily="18" charset="0"/>
                <a:cs typeface="Times New Roman" panose="02020603050405020304" pitchFamily="18" charset="0"/>
              </a:rPr>
              <a:t>scheduled in response to an event.</a:t>
            </a:r>
          </a:p>
          <a:p>
            <a:r>
              <a:rPr lang="en-US" sz="2400" dirty="0">
                <a:latin typeface="Times New Roman" panose="02020603050405020304" pitchFamily="18" charset="0"/>
                <a:cs typeface="Times New Roman" panose="02020603050405020304" pitchFamily="18" charset="0"/>
              </a:rPr>
              <a:t>on-going administration/support.</a:t>
            </a:r>
          </a:p>
          <a:p>
            <a:r>
              <a:rPr lang="en-US" sz="2400" dirty="0">
                <a:latin typeface="Times New Roman" panose="02020603050405020304" pitchFamily="18" charset="0"/>
                <a:cs typeface="Times New Roman" panose="02020603050405020304" pitchFamily="18" charset="0"/>
              </a:rPr>
              <a:t>Modifying or adding new features based on existing software.(May include developing software)</a:t>
            </a:r>
          </a:p>
          <a:p>
            <a:r>
              <a:rPr lang="en-US" sz="2400" dirty="0">
                <a:latin typeface="Times New Roman" panose="02020603050405020304" pitchFamily="18" charset="0"/>
                <a:cs typeface="Times New Roman" panose="02020603050405020304" pitchFamily="18" charset="0"/>
              </a:rPr>
              <a:t>Prevent software from failure.</a:t>
            </a:r>
          </a:p>
        </p:txBody>
      </p:sp>
    </p:spTree>
    <p:extLst>
      <p:ext uri="{BB962C8B-B14F-4D97-AF65-F5344CB8AC3E}">
        <p14:creationId xmlns:p14="http://schemas.microsoft.com/office/powerpoint/2010/main" val="384164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6E6-9BEA-4D6E-AF6F-8991C4F1DE1A}"/>
              </a:ext>
            </a:extLst>
          </p:cNvPr>
          <p:cNvSpPr>
            <a:spLocks noGrp="1"/>
          </p:cNvSpPr>
          <p:nvPr>
            <p:ph type="title"/>
          </p:nvPr>
        </p:nvSpPr>
        <p:spPr>
          <a:xfrm>
            <a:off x="1195753" y="376848"/>
            <a:ext cx="9456249" cy="1325563"/>
          </a:xfrm>
        </p:spPr>
        <p:txBody>
          <a:bodyPr>
            <a:normAutofit/>
          </a:bodyPr>
          <a:lstStyle/>
          <a:p>
            <a:r>
              <a:rPr lang="en-MY" sz="3200" b="1" dirty="0">
                <a:latin typeface="Times New Roman" panose="02020603050405020304" pitchFamily="18" charset="0"/>
                <a:cs typeface="Times New Roman" panose="02020603050405020304" pitchFamily="18" charset="0"/>
              </a:rPr>
              <a:t>Reasons of Maintenance</a:t>
            </a:r>
            <a:endParaRPr lang="en-GB" sz="3200" b="1"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FB7198E-80EC-470C-B35B-848C98126A80}"/>
              </a:ext>
            </a:extLst>
          </p:cNvPr>
          <p:cNvSpPr txBox="1">
            <a:spLocks/>
          </p:cNvSpPr>
          <p:nvPr/>
        </p:nvSpPr>
        <p:spPr>
          <a:xfrm>
            <a:off x="1195753" y="1842999"/>
            <a:ext cx="9974168" cy="21897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marL="457200" indent="-45720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Prevent software operation from failure.</a:t>
            </a:r>
          </a:p>
          <a:p>
            <a:pPr marL="457200" indent="-45720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Fix discovered software bugs.</a:t>
            </a:r>
          </a:p>
          <a:p>
            <a:pPr marL="457200" indent="-45720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Improve software. </a:t>
            </a:r>
            <a:r>
              <a:rPr lang="en-US" b="0" dirty="0" err="1">
                <a:solidFill>
                  <a:schemeClr val="tx1"/>
                </a:solidFill>
                <a:latin typeface="Times New Roman" panose="02020603050405020304" pitchFamily="18" charset="0"/>
                <a:cs typeface="Times New Roman" panose="02020603050405020304" pitchFamily="18" charset="0"/>
              </a:rPr>
              <a:t>Eg.</a:t>
            </a:r>
            <a:r>
              <a:rPr lang="en-US" b="0" dirty="0">
                <a:solidFill>
                  <a:schemeClr val="tx1"/>
                </a:solidFill>
                <a:latin typeface="Times New Roman" panose="02020603050405020304" pitchFamily="18" charset="0"/>
                <a:cs typeface="Times New Roman" panose="02020603050405020304" pitchFamily="18" charset="0"/>
              </a:rPr>
              <a:t> to link or access to other new devices.</a:t>
            </a:r>
          </a:p>
          <a:p>
            <a:pPr marL="457200" indent="-45720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Ensure software works in different environment (if required)</a:t>
            </a:r>
          </a:p>
          <a:p>
            <a:pPr marL="457200" indent="-45720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Provide better experiences to users.</a:t>
            </a:r>
          </a:p>
          <a:p>
            <a:pPr marL="457200" indent="-45720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Comply with organizational goal (if changes)</a:t>
            </a:r>
          </a:p>
          <a:p>
            <a:pPr marL="457200" indent="-457200">
              <a:buFont typeface="Arial" panose="020B0604020202020204" pitchFamily="34" charset="0"/>
              <a:buChar char="•"/>
            </a:pPr>
            <a:endParaRPr lang="en-US"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62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385" y="1148862"/>
            <a:ext cx="9065456" cy="630551"/>
          </a:xfrm>
        </p:spPr>
        <p:txBody>
          <a:bodyPr>
            <a:noAutofit/>
          </a:bodyPr>
          <a:lstStyle/>
          <a:p>
            <a:r>
              <a:rPr lang="en-US" sz="3200" b="1" dirty="0">
                <a:latin typeface="Times New Roman" panose="02020603050405020304" pitchFamily="18" charset="0"/>
                <a:cs typeface="Times New Roman" panose="02020603050405020304" pitchFamily="18" charset="0"/>
              </a:rPr>
              <a:t>History</a:t>
            </a:r>
          </a:p>
        </p:txBody>
      </p:sp>
      <p:sp>
        <p:nvSpPr>
          <p:cNvPr id="3" name="Content Placeholder 2"/>
          <p:cNvSpPr>
            <a:spLocks noGrp="1"/>
          </p:cNvSpPr>
          <p:nvPr>
            <p:ph idx="1"/>
          </p:nvPr>
        </p:nvSpPr>
        <p:spPr>
          <a:xfrm>
            <a:off x="1195754" y="1957754"/>
            <a:ext cx="10000622" cy="4103077"/>
          </a:xfrm>
        </p:spPr>
        <p:txBody>
          <a:bodyPr>
            <a:normAutofit/>
          </a:bodyPr>
          <a:lstStyle/>
          <a:p>
            <a:r>
              <a:rPr lang="en-US" sz="2400" dirty="0">
                <a:latin typeface="Times New Roman" panose="02020603050405020304" pitchFamily="18" charset="0"/>
                <a:cs typeface="Times New Roman" panose="02020603050405020304" pitchFamily="18" charset="0"/>
              </a:rPr>
              <a:t>Mark Halpern established the notion of software evolution in 1965 to characterize the growth characteristics of software. </a:t>
            </a:r>
          </a:p>
          <a:p>
            <a:r>
              <a:rPr lang="en-US" sz="2400" dirty="0">
                <a:latin typeface="Times New Roman" panose="02020603050405020304" pitchFamily="18" charset="0"/>
                <a:cs typeface="Times New Roman" panose="02020603050405020304" pitchFamily="18" charset="0"/>
              </a:rPr>
              <a:t>Swanson coined the term "maintenance" by classifying maintenance tasks into three categories: corrective, adaptive, and perfective (in 1967).</a:t>
            </a:r>
          </a:p>
          <a:p>
            <a:r>
              <a:rPr lang="en-US" sz="2400" dirty="0">
                <a:latin typeface="Times New Roman" panose="02020603050405020304" pitchFamily="18" charset="0"/>
                <a:cs typeface="Times New Roman" panose="02020603050405020304" pitchFamily="18" charset="0"/>
              </a:rPr>
              <a:t>People who make deliberate changes to software code that they did not write are referred to as "maintenance engineers" or "maintainers" by IBM.</a:t>
            </a:r>
          </a:p>
        </p:txBody>
      </p:sp>
    </p:spTree>
    <p:extLst>
      <p:ext uri="{BB962C8B-B14F-4D97-AF65-F5344CB8AC3E}">
        <p14:creationId xmlns:p14="http://schemas.microsoft.com/office/powerpoint/2010/main" val="223822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86643" y="1330569"/>
            <a:ext cx="10018713" cy="459419"/>
          </a:xfrm>
        </p:spPr>
        <p:txBody>
          <a:bodyPr>
            <a:no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8" name="Content Placeholder 7"/>
          <p:cNvSpPr>
            <a:spLocks noGrp="1"/>
          </p:cNvSpPr>
          <p:nvPr>
            <p:ph idx="1"/>
          </p:nvPr>
        </p:nvSpPr>
        <p:spPr>
          <a:xfrm>
            <a:off x="1191233" y="1917008"/>
            <a:ext cx="10018713" cy="4237608"/>
          </a:xfrm>
        </p:spPr>
        <p:txBody>
          <a:bodyPr>
            <a:normAutofit fontScale="70000" lnSpcReduction="20000"/>
          </a:bodyPr>
          <a:lstStyle/>
          <a:p>
            <a:r>
              <a:rPr lang="en-US" dirty="0" err="1">
                <a:latin typeface="Times New Roman" panose="02020603050405020304" pitchFamily="18" charset="0"/>
                <a:cs typeface="Times New Roman" panose="02020603050405020304" pitchFamily="18" charset="0"/>
              </a:rPr>
              <a:t>Blokdyk</a:t>
            </a:r>
            <a:r>
              <a:rPr lang="en-US" dirty="0">
                <a:latin typeface="Times New Roman" panose="02020603050405020304" pitchFamily="18" charset="0"/>
                <a:cs typeface="Times New Roman" panose="02020603050405020304" pitchFamily="18" charset="0"/>
              </a:rPr>
              <a:t>. G. ((2020). Maintenance of software : a complete guide : practical tools for self-assessment. Art of Service. </a:t>
            </a:r>
          </a:p>
          <a:p>
            <a:r>
              <a:rPr lang="en-US" dirty="0" err="1">
                <a:latin typeface="Times New Roman" panose="02020603050405020304" pitchFamily="18" charset="0"/>
                <a:cs typeface="Times New Roman" panose="02020603050405020304" pitchFamily="18" charset="0"/>
              </a:rPr>
              <a:t>Blokdyk</a:t>
            </a:r>
            <a:r>
              <a:rPr lang="en-US" dirty="0">
                <a:latin typeface="Times New Roman" panose="02020603050405020304" pitchFamily="18" charset="0"/>
                <a:cs typeface="Times New Roman" panose="02020603050405020304" pitchFamily="18" charset="0"/>
              </a:rPr>
              <a:t>. G.. (2020). Software change management : a complete guide : practical tools for self-assessment. Art of Service. </a:t>
            </a:r>
          </a:p>
          <a:p>
            <a:r>
              <a:rPr lang="en-US" dirty="0">
                <a:latin typeface="Times New Roman" panose="02020603050405020304" pitchFamily="18" charset="0"/>
                <a:cs typeface="Times New Roman" panose="02020603050405020304" pitchFamily="18" charset="0"/>
              </a:rPr>
              <a:t>Maxim. B. R., Pressman. R. S. (2020) Software Engineering: A Practitioner's Approach. 9th </a:t>
            </a:r>
            <a:r>
              <a:rPr lang="en-US" dirty="0" err="1">
                <a:latin typeface="Times New Roman" panose="02020603050405020304" pitchFamily="18" charset="0"/>
                <a:cs typeface="Times New Roman" panose="02020603050405020304" pitchFamily="18" charset="0"/>
              </a:rPr>
              <a:t>Edn</a:t>
            </a:r>
            <a:r>
              <a:rPr lang="en-US" dirty="0">
                <a:latin typeface="Times New Roman" panose="02020603050405020304" pitchFamily="18" charset="0"/>
                <a:cs typeface="Times New Roman" panose="02020603050405020304" pitchFamily="18" charset="0"/>
              </a:rPr>
              <a:t>. McGraw-Hill Education</a:t>
            </a:r>
          </a:p>
          <a:p>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Other references</a:t>
            </a:r>
          </a:p>
          <a:p>
            <a:r>
              <a:rPr lang="en-GB" dirty="0">
                <a:latin typeface="Times New Roman" panose="02020603050405020304" pitchFamily="18" charset="0"/>
                <a:cs typeface="Times New Roman" panose="02020603050405020304" pitchFamily="18" charset="0"/>
              </a:rPr>
              <a:t>E. </a:t>
            </a:r>
            <a:r>
              <a:rPr lang="en-GB" dirty="0" err="1">
                <a:latin typeface="Times New Roman" panose="02020603050405020304" pitchFamily="18" charset="0"/>
                <a:cs typeface="Times New Roman" panose="02020603050405020304" pitchFamily="18" charset="0"/>
              </a:rPr>
              <a:t>Varga</a:t>
            </a:r>
            <a:r>
              <a:rPr lang="en-GB" dirty="0">
                <a:latin typeface="Times New Roman" panose="02020603050405020304" pitchFamily="18" charset="0"/>
                <a:cs typeface="Times New Roman" panose="02020603050405020304" pitchFamily="18" charset="0"/>
              </a:rPr>
              <a:t>. (2017). </a:t>
            </a:r>
            <a:r>
              <a:rPr lang="en-GB" i="1" dirty="0" err="1">
                <a:latin typeface="Times New Roman" panose="02020603050405020304" pitchFamily="18" charset="0"/>
                <a:cs typeface="Times New Roman" panose="02020603050405020304" pitchFamily="18" charset="0"/>
              </a:rPr>
              <a:t>Unraveling</a:t>
            </a:r>
            <a:r>
              <a:rPr lang="en-GB" i="1" dirty="0">
                <a:latin typeface="Times New Roman" panose="02020603050405020304" pitchFamily="18" charset="0"/>
                <a:cs typeface="Times New Roman" panose="02020603050405020304" pitchFamily="18" charset="0"/>
              </a:rPr>
              <a:t> software maintenance and evolution : thinking outside the box</a:t>
            </a:r>
            <a:r>
              <a:rPr lang="en-GB" dirty="0">
                <a:latin typeface="Times New Roman" panose="02020603050405020304" pitchFamily="18" charset="0"/>
                <a:cs typeface="Times New Roman" panose="02020603050405020304" pitchFamily="18" charset="0"/>
              </a:rPr>
              <a:t>. Springer.</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F. </a:t>
            </a:r>
            <a:r>
              <a:rPr lang="en-GB" dirty="0" err="1">
                <a:latin typeface="Times New Roman" panose="02020603050405020304" pitchFamily="18" charset="0"/>
                <a:cs typeface="Times New Roman" panose="02020603050405020304" pitchFamily="18" charset="0"/>
              </a:rPr>
              <a:t>Tsui</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Karam</a:t>
            </a:r>
            <a:r>
              <a:rPr lang="en-GB" dirty="0">
                <a:latin typeface="Times New Roman" panose="02020603050405020304" pitchFamily="18" charset="0"/>
                <a:cs typeface="Times New Roman" panose="02020603050405020304" pitchFamily="18" charset="0"/>
              </a:rPr>
              <a:t>. B. Bernal. (2018). </a:t>
            </a:r>
            <a:r>
              <a:rPr lang="en-GB" i="1" dirty="0">
                <a:latin typeface="Times New Roman" panose="02020603050405020304" pitchFamily="18" charset="0"/>
                <a:cs typeface="Times New Roman" panose="02020603050405020304" pitchFamily="18" charset="0"/>
              </a:rPr>
              <a:t>Essentials of Software Engineering</a:t>
            </a:r>
            <a:r>
              <a:rPr lang="en-GB" dirty="0">
                <a:latin typeface="Times New Roman" panose="02020603050405020304" pitchFamily="18" charset="0"/>
                <a:cs typeface="Times New Roman" panose="02020603050405020304" pitchFamily="18" charset="0"/>
              </a:rPr>
              <a:t>. 4th Edition. Jones &amp; Bartlett Learning.</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Tripathy, P., Naik K. (2014). </a:t>
            </a:r>
            <a:r>
              <a:rPr lang="en-GB" i="1" dirty="0">
                <a:latin typeface="Times New Roman" panose="02020603050405020304" pitchFamily="18" charset="0"/>
                <a:cs typeface="Times New Roman" panose="02020603050405020304" pitchFamily="18" charset="0"/>
              </a:rPr>
              <a:t>Software Evolution and Maintenance – A Practitioner’s Approach</a:t>
            </a:r>
            <a:r>
              <a:rPr lang="en-GB" dirty="0">
                <a:latin typeface="Times New Roman" panose="02020603050405020304" pitchFamily="18" charset="0"/>
                <a:cs typeface="Times New Roman" panose="02020603050405020304" pitchFamily="18" charset="0"/>
              </a:rPr>
              <a:t>. John Wiley and Son. Springer </a:t>
            </a:r>
            <a:r>
              <a:rPr lang="en-GB" dirty="0" err="1">
                <a:latin typeface="Times New Roman" panose="02020603050405020304" pitchFamily="18" charset="0"/>
                <a:cs typeface="Times New Roman" panose="02020603050405020304" pitchFamily="18" charset="0"/>
              </a:rPr>
              <a:t>Vieweg</a:t>
            </a:r>
            <a:r>
              <a:rPr lang="en-GB"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Cook, S. , Harrison, R. , Lehman, M.M. , </a:t>
            </a:r>
            <a:r>
              <a:rPr lang="en-US" dirty="0" err="1">
                <a:latin typeface="Times New Roman" panose="02020603050405020304" pitchFamily="18" charset="0"/>
                <a:cs typeface="Times New Roman" panose="02020603050405020304" pitchFamily="18" charset="0"/>
              </a:rPr>
              <a:t>Wernick</a:t>
            </a:r>
            <a:r>
              <a:rPr lang="en-US" dirty="0">
                <a:latin typeface="Times New Roman" panose="02020603050405020304" pitchFamily="18" charset="0"/>
                <a:cs typeface="Times New Roman" panose="02020603050405020304" pitchFamily="18" charset="0"/>
              </a:rPr>
              <a:t>, P. , 2006. Evolution in software systems: foundations of the </a:t>
            </a:r>
            <a:r>
              <a:rPr lang="en-US" dirty="0" err="1">
                <a:latin typeface="Times New Roman" panose="02020603050405020304" pitchFamily="18" charset="0"/>
                <a:cs typeface="Times New Roman" panose="02020603050405020304" pitchFamily="18" charset="0"/>
              </a:rPr>
              <a:t>spe</a:t>
            </a:r>
            <a:r>
              <a:rPr lang="en-US" dirty="0">
                <a:latin typeface="Times New Roman" panose="02020603050405020304" pitchFamily="18" charset="0"/>
                <a:cs typeface="Times New Roman" panose="02020603050405020304" pitchFamily="18" charset="0"/>
              </a:rPr>
              <a:t> classiﬁcation scheme. J. </a:t>
            </a:r>
            <a:r>
              <a:rPr lang="en-US" dirty="0" err="1">
                <a:latin typeface="Times New Roman" panose="02020603050405020304" pitchFamily="18" charset="0"/>
                <a:cs typeface="Times New Roman" panose="02020603050405020304" pitchFamily="18" charset="0"/>
              </a:rPr>
              <a:t>Softw</a:t>
            </a:r>
            <a:r>
              <a:rPr lang="en-US" dirty="0">
                <a:latin typeface="Times New Roman" panose="02020603050405020304" pitchFamily="18" charset="0"/>
                <a:cs typeface="Times New Roman" panose="02020603050405020304" pitchFamily="18" charset="0"/>
              </a:rPr>
              <a:t>. Maintenance 18 (1), 1–35 . </a:t>
            </a:r>
          </a:p>
          <a:p>
            <a:r>
              <a:rPr lang="en-MY" dirty="0">
                <a:solidFill>
                  <a:schemeClr val="tx2"/>
                </a:solidFill>
                <a:latin typeface="Times New Roman" panose="02020603050405020304" pitchFamily="18" charset="0"/>
                <a:cs typeface="Times New Roman" panose="02020603050405020304" pitchFamily="18" charset="0"/>
                <a:hlinkClick r:id="rId2"/>
              </a:rPr>
              <a:t>http://swebokwiki.org/Chapter_5:_Software_Maintenance</a:t>
            </a:r>
            <a:endParaRPr lang="en-MY" dirty="0">
              <a:solidFill>
                <a:schemeClr val="tx2"/>
              </a:solidFill>
              <a:latin typeface="Times New Roman" panose="02020603050405020304" pitchFamily="18" charset="0"/>
              <a:cs typeface="Times New Roman" panose="02020603050405020304" pitchFamily="18" charset="0"/>
            </a:endParaRPr>
          </a:p>
          <a:p>
            <a:r>
              <a:rPr lang="en-GB" sz="1800" dirty="0">
                <a:effectLst/>
                <a:latin typeface="Times New Roman" panose="02020603050405020304" pitchFamily="18" charset="0"/>
                <a:ea typeface="DengXian" panose="02010600030101010101" pitchFamily="2" charset="-122"/>
                <a:cs typeface="Times New Roman" panose="02020603050405020304" pitchFamily="18" charset="0"/>
              </a:rPr>
              <a:t>T. </a:t>
            </a:r>
            <a:r>
              <a:rPr lang="en-GB" sz="1800" dirty="0" err="1">
                <a:effectLst/>
                <a:latin typeface="Times New Roman" panose="02020603050405020304" pitchFamily="18" charset="0"/>
                <a:ea typeface="DengXian" panose="02010600030101010101" pitchFamily="2" charset="-122"/>
                <a:cs typeface="Times New Roman" panose="02020603050405020304" pitchFamily="18" charset="0"/>
              </a:rPr>
              <a:t>Mens</a:t>
            </a:r>
            <a:r>
              <a:rPr lang="en-GB" sz="1800" dirty="0">
                <a:effectLst/>
                <a:latin typeface="Times New Roman" panose="02020603050405020304" pitchFamily="18" charset="0"/>
                <a:ea typeface="DengXian" panose="02010600030101010101" pitchFamily="2" charset="-122"/>
                <a:cs typeface="Times New Roman" panose="02020603050405020304" pitchFamily="18" charset="0"/>
              </a:rPr>
              <a:t>, M. </a:t>
            </a:r>
            <a:r>
              <a:rPr lang="en-GB" sz="1800" dirty="0" err="1">
                <a:effectLst/>
                <a:latin typeface="Times New Roman" panose="02020603050405020304" pitchFamily="18" charset="0"/>
                <a:ea typeface="DengXian" panose="02010600030101010101" pitchFamily="2" charset="-122"/>
                <a:cs typeface="Times New Roman" panose="02020603050405020304" pitchFamily="18" charset="0"/>
              </a:rPr>
              <a:t>Wermelinger</a:t>
            </a:r>
            <a:r>
              <a:rPr lang="en-GB" sz="1800" dirty="0">
                <a:effectLst/>
                <a:latin typeface="Times New Roman" panose="02020603050405020304" pitchFamily="18" charset="0"/>
                <a:ea typeface="DengXian" panose="02010600030101010101" pitchFamily="2" charset="-122"/>
                <a:cs typeface="Times New Roman" panose="02020603050405020304" pitchFamily="18" charset="0"/>
              </a:rPr>
              <a:t>, S. Ducasse, S. </a:t>
            </a:r>
            <a:r>
              <a:rPr lang="en-GB" sz="1800" dirty="0" err="1">
                <a:effectLst/>
                <a:latin typeface="Times New Roman" panose="02020603050405020304" pitchFamily="18" charset="0"/>
                <a:ea typeface="DengXian" panose="02010600030101010101" pitchFamily="2" charset="-122"/>
                <a:cs typeface="Times New Roman" panose="02020603050405020304" pitchFamily="18" charset="0"/>
              </a:rPr>
              <a:t>Demeyer</a:t>
            </a:r>
            <a:r>
              <a:rPr lang="en-GB" sz="1800" dirty="0">
                <a:effectLst/>
                <a:latin typeface="Times New Roman" panose="02020603050405020304" pitchFamily="18" charset="0"/>
                <a:ea typeface="DengXian" panose="02010600030101010101" pitchFamily="2" charset="-122"/>
                <a:cs typeface="Times New Roman" panose="02020603050405020304" pitchFamily="18" charset="0"/>
              </a:rPr>
              <a:t>, R. Hirschfeld and M. </a:t>
            </a:r>
            <a:r>
              <a:rPr lang="en-GB" sz="1800" dirty="0" err="1">
                <a:effectLst/>
                <a:latin typeface="Times New Roman" panose="02020603050405020304" pitchFamily="18" charset="0"/>
                <a:ea typeface="DengXian" panose="02010600030101010101" pitchFamily="2" charset="-122"/>
                <a:cs typeface="Times New Roman" panose="02020603050405020304" pitchFamily="18" charset="0"/>
              </a:rPr>
              <a:t>Jazayeri</a:t>
            </a:r>
            <a:r>
              <a:rPr lang="en-GB" sz="1800" dirty="0">
                <a:effectLst/>
                <a:latin typeface="Times New Roman" panose="02020603050405020304" pitchFamily="18" charset="0"/>
                <a:ea typeface="DengXian" panose="02010600030101010101" pitchFamily="2" charset="-122"/>
                <a:cs typeface="Times New Roman" panose="02020603050405020304" pitchFamily="18" charset="0"/>
              </a:rPr>
              <a:t>, "Challenges in software evolution," Eighth International Workshop on Principles of Software Evolution (IWPSE'05), 2005, pp. 13-22, </a:t>
            </a:r>
            <a:r>
              <a:rPr lang="en-GB" sz="1800" dirty="0" err="1">
                <a:effectLst/>
                <a:latin typeface="Times New Roman" panose="02020603050405020304" pitchFamily="18" charset="0"/>
                <a:ea typeface="DengXian" panose="02010600030101010101" pitchFamily="2" charset="-122"/>
                <a:cs typeface="Times New Roman" panose="02020603050405020304" pitchFamily="18" charset="0"/>
              </a:rPr>
              <a:t>doi</a:t>
            </a:r>
            <a:r>
              <a:rPr lang="en-GB" sz="1800" dirty="0">
                <a:effectLst/>
                <a:latin typeface="Times New Roman" panose="02020603050405020304" pitchFamily="18" charset="0"/>
                <a:ea typeface="DengXian" panose="02010600030101010101" pitchFamily="2" charset="-122"/>
                <a:cs typeface="Times New Roman" panose="02020603050405020304" pitchFamily="18" charset="0"/>
              </a:rPr>
              <a:t>: 10.1109/IWPSE.2005.7.</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51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039" y="1752600"/>
            <a:ext cx="9931330" cy="4038600"/>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software maintenance </a:t>
            </a:r>
          </a:p>
          <a:p>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preventing software from failing to deliver the intended functionalities by means of bug fixing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software evolution </a:t>
            </a: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continual change from a lesser, simpler, or worse state to a higher or better state</a:t>
            </a:r>
            <a:r>
              <a:rPr lang="en-US" sz="2400" dirty="0">
                <a:latin typeface="Times New Roman" panose="02020603050405020304" pitchFamily="18" charset="0"/>
                <a:cs typeface="Times New Roman" panose="02020603050405020304" pitchFamily="18" charset="0"/>
              </a:rPr>
              <a:t>”.</a:t>
            </a:r>
          </a:p>
          <a:p>
            <a:pPr marL="45720" indent="0" algn="r">
              <a:buNone/>
            </a:pPr>
            <a:r>
              <a:rPr lang="en-US" sz="2400" dirty="0">
                <a:latin typeface="Times New Roman" panose="02020603050405020304" pitchFamily="18" charset="0"/>
                <a:cs typeface="Times New Roman" panose="02020603050405020304" pitchFamily="18" charset="0"/>
              </a:rPr>
              <a:t>Bennett and </a:t>
            </a:r>
            <a:r>
              <a:rPr lang="en-US" sz="2400" dirty="0" err="1">
                <a:latin typeface="Times New Roman" panose="02020603050405020304" pitchFamily="18" charset="0"/>
                <a:cs typeface="Times New Roman" panose="02020603050405020304" pitchFamily="18" charset="0"/>
              </a:rPr>
              <a:t>Rajlich</a:t>
            </a:r>
            <a:r>
              <a:rPr lang="en-US" sz="2400" dirty="0">
                <a:latin typeface="Times New Roman" panose="02020603050405020304" pitchFamily="18" charset="0"/>
                <a:cs typeface="Times New Roman" panose="02020603050405020304" pitchFamily="18" charset="0"/>
              </a:rPr>
              <a:t> (2000)</a:t>
            </a:r>
          </a:p>
        </p:txBody>
      </p:sp>
    </p:spTree>
    <p:extLst>
      <p:ext uri="{BB962C8B-B14F-4D97-AF65-F5344CB8AC3E}">
        <p14:creationId xmlns:p14="http://schemas.microsoft.com/office/powerpoint/2010/main" val="181550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All support activities carried out </a:t>
            </a:r>
            <a:r>
              <a:rPr lang="en-US" sz="2400" i="1" dirty="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delivery of software are put under the category of </a:t>
            </a:r>
            <a:r>
              <a:rPr lang="en-US" sz="2400" i="1" dirty="0">
                <a:latin typeface="Times New Roman" panose="02020603050405020304" pitchFamily="18" charset="0"/>
                <a:cs typeface="Times New Roman" panose="02020603050405020304" pitchFamily="18" charset="0"/>
              </a:rPr>
              <a:t>maintenance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All activities carried out to effect changes in requirements are put under the category of </a:t>
            </a:r>
            <a:r>
              <a:rPr lang="en-US" sz="2400" i="1" dirty="0">
                <a:latin typeface="Times New Roman" panose="02020603050405020304" pitchFamily="18" charset="0"/>
                <a:cs typeface="Times New Roman" panose="02020603050405020304" pitchFamily="18" charset="0"/>
              </a:rPr>
              <a:t>evolution</a:t>
            </a:r>
            <a:r>
              <a:rPr lang="en-US" sz="2400" dirty="0">
                <a:latin typeface="Times New Roman" panose="02020603050405020304" pitchFamily="18" charset="0"/>
                <a:cs typeface="Times New Roman" panose="02020603050405020304" pitchFamily="18" charset="0"/>
              </a:rPr>
              <a:t>. </a:t>
            </a:r>
          </a:p>
          <a:p>
            <a:pPr marL="45720" indent="0" algn="r">
              <a:buNone/>
            </a:pPr>
            <a:r>
              <a:rPr lang="en-US" sz="2400" dirty="0">
                <a:latin typeface="Times New Roman" panose="02020603050405020304" pitchFamily="18" charset="0"/>
                <a:cs typeface="Times New Roman" panose="02020603050405020304" pitchFamily="18" charset="0"/>
              </a:rPr>
              <a:t>Bennett and Xu(2003)</a:t>
            </a:r>
          </a:p>
        </p:txBody>
      </p:sp>
    </p:spTree>
    <p:extLst>
      <p:ext uri="{BB962C8B-B14F-4D97-AF65-F5344CB8AC3E}">
        <p14:creationId xmlns:p14="http://schemas.microsoft.com/office/powerpoint/2010/main" val="265956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585688"/>
            <a:ext cx="10018713" cy="1195754"/>
          </a:xfrm>
        </p:spPr>
        <p:txBody>
          <a:bodyPr>
            <a:normAutofit/>
          </a:bodyPr>
          <a:lstStyle/>
          <a:p>
            <a:r>
              <a:rPr lang="en-US" sz="3200" b="1" dirty="0">
                <a:latin typeface="Times New Roman" panose="02020603050405020304" pitchFamily="18" charset="0"/>
                <a:cs typeface="Times New Roman" panose="02020603050405020304" pitchFamily="18" charset="0"/>
              </a:rPr>
              <a:t>Software Systems Evolution</a:t>
            </a:r>
          </a:p>
        </p:txBody>
      </p:sp>
      <p:sp>
        <p:nvSpPr>
          <p:cNvPr id="3" name="Content Placeholder 2"/>
          <p:cNvSpPr>
            <a:spLocks noGrp="1"/>
          </p:cNvSpPr>
          <p:nvPr>
            <p:ph idx="1"/>
          </p:nvPr>
        </p:nvSpPr>
        <p:spPr>
          <a:xfrm>
            <a:off x="1169615" y="1980734"/>
            <a:ext cx="10178322" cy="359359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Taking existing designs and creating new ones that are related to them.</a:t>
            </a:r>
          </a:p>
          <a:p>
            <a:pPr marL="0" indent="0">
              <a:buNone/>
            </a:pPr>
            <a:r>
              <a:rPr lang="en-US" sz="2400" dirty="0">
                <a:latin typeface="Times New Roman" panose="02020603050405020304" pitchFamily="18" charset="0"/>
                <a:cs typeface="Times New Roman" panose="02020603050405020304" pitchFamily="18" charset="0"/>
              </a:rPr>
              <a:t>Supporting additional functionalities, improving system performance, and allowing the system to run on a different operating system are among the goals.</a:t>
            </a:r>
          </a:p>
          <a:p>
            <a:pPr marL="0" indent="0">
              <a:buNone/>
            </a:pPr>
            <a:r>
              <a:rPr lang="en-US" sz="2400" dirty="0">
                <a:latin typeface="Times New Roman" panose="02020603050405020304" pitchFamily="18" charset="0"/>
                <a:cs typeface="Times New Roman" panose="02020603050405020304" pitchFamily="18" charset="0"/>
              </a:rPr>
              <a:t>Essentially, as time passes, stakeholders and users have a better understanding of the system.</a:t>
            </a:r>
          </a:p>
          <a:p>
            <a:pPr marL="0" indent="0">
              <a:buNone/>
            </a:pPr>
            <a:r>
              <a:rPr lang="en-US" sz="2400" dirty="0">
                <a:latin typeface="Times New Roman" panose="02020603050405020304" pitchFamily="18" charset="0"/>
                <a:cs typeface="Times New Roman" panose="02020603050405020304" pitchFamily="18" charset="0"/>
              </a:rPr>
              <a:t>“Over time what evolves is not the software but our knowledge about a particular type of software”- Mehdi </a:t>
            </a:r>
            <a:r>
              <a:rPr lang="en-US" sz="2400" dirty="0" err="1">
                <a:latin typeface="Times New Roman" panose="02020603050405020304" pitchFamily="18" charset="0"/>
                <a:cs typeface="Times New Roman" panose="02020603050405020304" pitchFamily="18" charset="0"/>
              </a:rPr>
              <a:t>Jazayeri</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464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45E5-DE27-4150-ABC3-6D3BC2495B4B}"/>
              </a:ext>
            </a:extLst>
          </p:cNvPr>
          <p:cNvSpPr>
            <a:spLocks noGrp="1"/>
          </p:cNvSpPr>
          <p:nvPr>
            <p:ph type="title"/>
          </p:nvPr>
        </p:nvSpPr>
        <p:spPr>
          <a:xfrm>
            <a:off x="1097280" y="520171"/>
            <a:ext cx="10515600" cy="1325563"/>
          </a:xfrm>
        </p:spPr>
        <p:txBody>
          <a:bodyPr>
            <a:normAutofit/>
          </a:bodyPr>
          <a:lstStyle/>
          <a:p>
            <a:r>
              <a:rPr lang="en-MY" sz="3200" b="1" dirty="0">
                <a:latin typeface="Times New Roman" panose="02020603050405020304" pitchFamily="18" charset="0"/>
                <a:cs typeface="Times New Roman" panose="02020603050405020304" pitchFamily="18" charset="0"/>
              </a:rPr>
              <a:t>Challenges of Software Evolution</a:t>
            </a:r>
            <a:endParaRPr lang="en-GB"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CC1D-C3D1-48B6-8A44-F21908A07D28}"/>
              </a:ext>
            </a:extLst>
          </p:cNvPr>
          <p:cNvSpPr>
            <a:spLocks noGrp="1"/>
          </p:cNvSpPr>
          <p:nvPr>
            <p:ph idx="1"/>
          </p:nvPr>
        </p:nvSpPr>
        <p:spPr/>
        <p:txBody>
          <a:bodyPr>
            <a:normAutofit/>
          </a:bodyPr>
          <a:lstStyle/>
          <a:p>
            <a:r>
              <a:rPr lang="en-MY" dirty="0"/>
              <a:t>Software Aging</a:t>
            </a:r>
          </a:p>
          <a:p>
            <a:r>
              <a:rPr lang="en-MY" dirty="0"/>
              <a:t>Incompatibility (Operating environment)</a:t>
            </a:r>
          </a:p>
          <a:p>
            <a:pPr marL="45720" indent="0" algn="ctr">
              <a:buNone/>
            </a:pPr>
            <a:endParaRPr lang="en-MY" sz="4400" dirty="0"/>
          </a:p>
          <a:p>
            <a:pPr marL="45720" indent="0" algn="ctr">
              <a:buNone/>
            </a:pPr>
            <a:r>
              <a:rPr lang="en-MY" sz="4400" dirty="0"/>
              <a:t>Can you think of any other challenges?</a:t>
            </a:r>
            <a:endParaRPr lang="en-GB" sz="4400" dirty="0"/>
          </a:p>
        </p:txBody>
      </p:sp>
    </p:spTree>
    <p:extLst>
      <p:ext uri="{BB962C8B-B14F-4D97-AF65-F5344CB8AC3E}">
        <p14:creationId xmlns:p14="http://schemas.microsoft.com/office/powerpoint/2010/main" val="413434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CC9-94DB-4AFE-A29D-9F416C250145}"/>
              </a:ext>
            </a:extLst>
          </p:cNvPr>
          <p:cNvSpPr>
            <a:spLocks noGrp="1"/>
          </p:cNvSpPr>
          <p:nvPr>
            <p:ph type="title"/>
          </p:nvPr>
        </p:nvSpPr>
        <p:spPr>
          <a:xfrm>
            <a:off x="1097280" y="435463"/>
            <a:ext cx="11822724" cy="1325563"/>
          </a:xfrm>
        </p:spPr>
        <p:txBody>
          <a:bodyPr>
            <a:noAutofit/>
          </a:bodyPr>
          <a:lstStyle/>
          <a:p>
            <a:r>
              <a:rPr lang="en-MY" altLang="zh-CN" sz="3200" b="1" dirty="0">
                <a:latin typeface="Times New Roman" panose="02020603050405020304" pitchFamily="18" charset="0"/>
                <a:cs typeface="Times New Roman" panose="02020603050405020304" pitchFamily="18" charset="0"/>
              </a:rPr>
              <a:t>Challenges of Software Evolution </a:t>
            </a:r>
            <a:r>
              <a:rPr lang="en-GB" sz="2400" b="1"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GB" sz="2400" b="1" u="none" strike="noStrik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Mens</a:t>
            </a:r>
            <a:r>
              <a:rPr lang="en-GB" sz="2400" b="1" u="none" strike="noStrik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 et al., 2005</a:t>
            </a:r>
            <a:r>
              <a:rPr lang="en-GB" sz="2400" b="1"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335E-90EA-47AA-930F-4CA10F43D294}"/>
              </a:ext>
            </a:extLst>
          </p:cNvPr>
          <p:cNvSpPr>
            <a:spLocks noGrp="1"/>
          </p:cNvSpPr>
          <p:nvPr>
            <p:ph idx="1"/>
          </p:nvPr>
        </p:nvSpPr>
        <p:spPr>
          <a:xfrm>
            <a:off x="1097280" y="2227384"/>
            <a:ext cx="10058400" cy="3641709"/>
          </a:xfrm>
        </p:spPr>
        <p:txBody>
          <a:bodyPr>
            <a:normAutofit/>
          </a:bodyPr>
          <a:lstStyle/>
          <a:p>
            <a:pPr marL="0" marR="0" indent="0" algn="just">
              <a:lnSpc>
                <a:spcPct val="107000"/>
              </a:lnSpc>
              <a:spcBef>
                <a:spcPts val="0"/>
              </a:spcBef>
              <a:spcAft>
                <a:spcPts val="800"/>
              </a:spcAft>
              <a:buNone/>
            </a:pP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1. Preserving and improving software quality</a:t>
            </a:r>
          </a:p>
          <a:p>
            <a:pPr marL="0" marR="0" indent="0" algn="just">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In all industries, the negative impacts of software ageing can and will have a significant economic and social impact. As a result, developing tools and approaches to reverse or avoid the inherent difficulties of software ageing is critical. As a result, the goal is to develop tools and processes that retain or even improve a software system's quality features, regardless of its size or complexity.</a:t>
            </a:r>
          </a:p>
          <a:p>
            <a:pPr marL="45720" indent="0" algn="just">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37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CC9-94DB-4AFE-A29D-9F416C250145}"/>
              </a:ext>
            </a:extLst>
          </p:cNvPr>
          <p:cNvSpPr>
            <a:spLocks noGrp="1"/>
          </p:cNvSpPr>
          <p:nvPr>
            <p:ph type="title"/>
          </p:nvPr>
        </p:nvSpPr>
        <p:spPr>
          <a:xfrm>
            <a:off x="1242646" y="1078523"/>
            <a:ext cx="9454662" cy="647334"/>
          </a:xfrm>
        </p:spPr>
        <p:txBody>
          <a:bodyPr>
            <a:normAutofit/>
          </a:bodyPr>
          <a:lstStyle/>
          <a:p>
            <a:r>
              <a:rPr lang="en-MY" altLang="zh-CN" sz="3200" b="1" dirty="0">
                <a:latin typeface="Times New Roman" panose="02020603050405020304" pitchFamily="18" charset="0"/>
                <a:cs typeface="Times New Roman" panose="02020603050405020304" pitchFamily="18" charset="0"/>
              </a:rPr>
              <a:t>Challenges of Software Evolution </a:t>
            </a: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a:t>
            </a:r>
            <a:r>
              <a:rPr lang="en-GB" sz="2400" u="none" strike="noStrike" dirty="0" err="1">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Mens</a:t>
            </a:r>
            <a:r>
              <a:rPr lang="en-GB" sz="2400" u="none" strike="noStrike" dirty="0">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 et al., 2005</a:t>
            </a: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335E-90EA-47AA-930F-4CA10F43D294}"/>
              </a:ext>
            </a:extLst>
          </p:cNvPr>
          <p:cNvSpPr>
            <a:spLocks noGrp="1"/>
          </p:cNvSpPr>
          <p:nvPr>
            <p:ph idx="1"/>
          </p:nvPr>
        </p:nvSpPr>
        <p:spPr>
          <a:xfrm>
            <a:off x="1242646" y="2133598"/>
            <a:ext cx="10081846" cy="3500683"/>
          </a:xfrm>
        </p:spPr>
        <p:txBody>
          <a:bodyPr>
            <a:normAutofit fontScale="92500" lnSpcReduction="20000"/>
          </a:bodyPr>
          <a:lstStyle/>
          <a:p>
            <a:pPr marL="0" marR="0" indent="0" algn="just">
              <a:lnSpc>
                <a:spcPct val="107000"/>
              </a:lnSpc>
              <a:spcBef>
                <a:spcPts val="0"/>
              </a:spcBef>
              <a:spcAft>
                <a:spcPts val="800"/>
              </a:spcAft>
              <a:buNone/>
            </a:pP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2. A common software evolution platform</a:t>
            </a:r>
          </a:p>
          <a:p>
            <a:pPr marL="0" marR="0" indent="0" algn="just">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When attempting to solve the prior problem, scalability becomes a huge issue. The goal is to provide solutions that can be used in long-term, industrial-scale software systems. Many of the tools needed to handle the complexity inherent in software evolution are far too sophisticated for single research groups or individuals to develop.</a:t>
            </a:r>
          </a:p>
          <a:p>
            <a:pPr marL="0" marR="0" indent="0" algn="just">
              <a:lnSpc>
                <a:spcPct val="107000"/>
              </a:lnSpc>
              <a:spcBef>
                <a:spcPts val="0"/>
              </a:spcBef>
              <a:spcAft>
                <a:spcPts val="800"/>
              </a:spcAft>
              <a:buNone/>
            </a:pPr>
            <a:endParaRPr lang="en-GB" sz="24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As a result, Michele Lanza has proposed a similar challenge: developing and supporting a single application framework for conducting cooperative software evolution research. This problem raises challenges like tool integration and interoperability, as well as common exchange formats and standards.</a:t>
            </a:r>
          </a:p>
          <a:p>
            <a:pPr marL="45720" indent="0" algn="just">
              <a:buNone/>
            </a:pP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96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CC9-94DB-4AFE-A29D-9F416C250145}"/>
              </a:ext>
            </a:extLst>
          </p:cNvPr>
          <p:cNvSpPr>
            <a:spLocks noGrp="1"/>
          </p:cNvSpPr>
          <p:nvPr>
            <p:ph type="title"/>
          </p:nvPr>
        </p:nvSpPr>
        <p:spPr>
          <a:xfrm>
            <a:off x="1097279" y="797169"/>
            <a:ext cx="9576581" cy="881796"/>
          </a:xfrm>
        </p:spPr>
        <p:txBody>
          <a:bodyPr>
            <a:normAutofit/>
          </a:bodyPr>
          <a:lstStyle/>
          <a:p>
            <a:r>
              <a:rPr lang="en-MY" altLang="zh-CN" sz="3200" b="1" dirty="0">
                <a:latin typeface="Times New Roman" panose="02020603050405020304" pitchFamily="18" charset="0"/>
                <a:cs typeface="Times New Roman" panose="02020603050405020304" pitchFamily="18" charset="0"/>
              </a:rPr>
              <a:t>Challenges of Software Evolution </a:t>
            </a: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a:t>
            </a:r>
            <a:r>
              <a:rPr lang="en-GB" sz="2400" b="1" u="none" strike="noStrike" dirty="0" err="1">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Mens</a:t>
            </a:r>
            <a:r>
              <a:rPr lang="en-GB" sz="2400" b="1" u="none" strike="noStrike" dirty="0">
                <a:effectLst/>
                <a:latin typeface="Times New Roman" panose="02020603050405020304" pitchFamily="18" charset="0"/>
                <a:ea typeface="DengXian" panose="02010600030101010101" pitchFamily="2" charset="-122"/>
                <a:cs typeface="Times New Roman" panose="02020603050405020304" pitchFamily="18" charset="0"/>
                <a:hlinkClick r:id="rId2" action="ppaction://hlinkfile" tooltip="Mens, 2005 #1095">
                  <a:extLst>
                    <a:ext uri="{A12FA001-AC4F-418D-AE19-62706E023703}">
                      <ahyp:hlinkClr xmlns:ahyp="http://schemas.microsoft.com/office/drawing/2018/hyperlinkcolor" val="tx"/>
                    </a:ext>
                  </a:extLst>
                </a:hlinkClick>
              </a:rPr>
              <a:t> et al., 2005</a:t>
            </a: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GB"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335E-90EA-47AA-930F-4CA10F43D294}"/>
              </a:ext>
            </a:extLst>
          </p:cNvPr>
          <p:cNvSpPr>
            <a:spLocks noGrp="1"/>
          </p:cNvSpPr>
          <p:nvPr>
            <p:ph idx="1"/>
          </p:nvPr>
        </p:nvSpPr>
        <p:spPr>
          <a:xfrm>
            <a:off x="1097279" y="2267765"/>
            <a:ext cx="10058400" cy="2749712"/>
          </a:xfrm>
        </p:spPr>
        <p:txBody>
          <a:bodyPr>
            <a:normAutofit/>
          </a:bodyPr>
          <a:lstStyle/>
          <a:p>
            <a:pPr marL="0" marR="0" indent="0">
              <a:lnSpc>
                <a:spcPct val="107000"/>
              </a:lnSpc>
              <a:spcBef>
                <a:spcPts val="0"/>
              </a:spcBef>
              <a:spcAft>
                <a:spcPts val="800"/>
              </a:spcAft>
              <a:buNone/>
            </a:pPr>
            <a:r>
              <a:rPr lang="en-GB" sz="2400" b="1" dirty="0">
                <a:effectLst/>
                <a:latin typeface="Times New Roman" panose="02020603050405020304" pitchFamily="18" charset="0"/>
                <a:ea typeface="DengXian" panose="02010600030101010101" pitchFamily="2" charset="-122"/>
                <a:cs typeface="Times New Roman" panose="02020603050405020304" pitchFamily="18" charset="0"/>
              </a:rPr>
              <a:t>3. Supporting model evolution</a:t>
            </a:r>
          </a:p>
          <a:p>
            <a:pPr marL="0" marR="0" indent="0">
              <a:lnSpc>
                <a:spcPct val="107000"/>
              </a:lnSpc>
              <a:spcBef>
                <a:spcPts val="0"/>
              </a:spcBef>
              <a:spcAft>
                <a:spcPts val="800"/>
              </a:spcAft>
              <a:buNone/>
            </a:pPr>
            <a:r>
              <a:rPr lang="en-GB" sz="2400" dirty="0">
                <a:effectLst/>
                <a:latin typeface="Times New Roman" panose="02020603050405020304" pitchFamily="18" charset="0"/>
                <a:ea typeface="DengXian" panose="02010600030101010101" pitchFamily="2" charset="-122"/>
                <a:cs typeface="Times New Roman" panose="02020603050405020304" pitchFamily="18" charset="0"/>
              </a:rPr>
              <a:t>It has been found that practically all available software evolution tool assistance is largely geared at applications (i.e., source code). Typically, the design and modelling phases (as aided by UML CASE tools, for example) give far less support for software evolution. Taking refactoring as an example, we found no modelling tool that provided acceptable means for refactoring design models.</a:t>
            </a:r>
          </a:p>
          <a:p>
            <a:pPr marL="45720" indent="0" algn="just">
              <a:buNone/>
            </a:pPr>
            <a:endParaRPr lang="en-GB"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9427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951</TotalTime>
  <Words>1540</Words>
  <Application>Microsoft Office PowerPoint</Application>
  <PresentationFormat>Widescreen</PresentationFormat>
  <Paragraphs>110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Retrospect</vt:lpstr>
      <vt:lpstr>PowerPoint Presentation</vt:lpstr>
      <vt:lpstr>History</vt:lpstr>
      <vt:lpstr>PowerPoint Presentation</vt:lpstr>
      <vt:lpstr>PowerPoint Presentation</vt:lpstr>
      <vt:lpstr>Software Systems Evolution</vt:lpstr>
      <vt:lpstr>Challenges of Software Evolution</vt:lpstr>
      <vt:lpstr>Challenges of Software Evolution (Mens et al., 2005)</vt:lpstr>
      <vt:lpstr>Challenges of Software Evolution (Mens et al., 2005)</vt:lpstr>
      <vt:lpstr>Challenges of Software Evolution (Mens et al., 2005)</vt:lpstr>
      <vt:lpstr>Challenges of Software Evolution (Mens et al., 2005)</vt:lpstr>
      <vt:lpstr>Challenges of Software Evolution (Mens et al., 2005)</vt:lpstr>
      <vt:lpstr>Software Evolution</vt:lpstr>
      <vt:lpstr>Laws Explaining Software Evolution (Cook et.al, 2006)</vt:lpstr>
      <vt:lpstr>Laws Explaining Software Evolution (Cook et.al, 2006)</vt:lpstr>
      <vt:lpstr>Laws Explaining Software Evolution (Cook et.al, 2006)</vt:lpstr>
      <vt:lpstr>Laws Explaining Software Evolution (Cook et.al, 2006)</vt:lpstr>
      <vt:lpstr>Software Systems Maintenance</vt:lpstr>
      <vt:lpstr>Software Development vs Software Maintenance</vt:lpstr>
      <vt:lpstr>Reasons of Maintenance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BACS3003 Software Evolution and Maintenance</dc:title>
  <dc:creator>TAR UC</dc:creator>
  <cp:lastModifiedBy>Lim Fung Ji</cp:lastModifiedBy>
  <cp:revision>75</cp:revision>
  <dcterms:created xsi:type="dcterms:W3CDTF">2017-05-03T06:14:19Z</dcterms:created>
  <dcterms:modified xsi:type="dcterms:W3CDTF">2023-01-29T13:00:53Z</dcterms:modified>
</cp:coreProperties>
</file>