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1" r:id="rId3"/>
    <p:sldId id="257" r:id="rId4"/>
    <p:sldId id="259" r:id="rId5"/>
    <p:sldId id="260" r:id="rId6"/>
    <p:sldId id="262" r:id="rId7"/>
    <p:sldId id="263" r:id="rId8"/>
    <p:sldId id="265" r:id="rId9"/>
    <p:sldId id="268" r:id="rId10"/>
    <p:sldId id="264" r:id="rId11"/>
    <p:sldId id="267"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124" d="100"/>
          <a:sy n="124" d="100"/>
        </p:scale>
        <p:origin x="64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C5BC7-EFCD-4449-B597-797EBA85C8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32183F1-9A5E-6D4E-AD6C-652B8964EA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ED09E08-5941-5D40-A350-23B66F5C78F4}"/>
              </a:ext>
            </a:extLst>
          </p:cNvPr>
          <p:cNvSpPr>
            <a:spLocks noGrp="1"/>
          </p:cNvSpPr>
          <p:nvPr>
            <p:ph type="dt" sz="half" idx="10"/>
          </p:nvPr>
        </p:nvSpPr>
        <p:spPr/>
        <p:txBody>
          <a:bodyPr/>
          <a:lstStyle/>
          <a:p>
            <a:fld id="{BB550B1A-3226-6248-ADD5-09B12FEBC81D}" type="datetimeFigureOut">
              <a:rPr lang="en-US" smtClean="0"/>
              <a:t>12/7/20</a:t>
            </a:fld>
            <a:endParaRPr lang="en-US"/>
          </a:p>
        </p:txBody>
      </p:sp>
      <p:sp>
        <p:nvSpPr>
          <p:cNvPr id="5" name="Footer Placeholder 4">
            <a:extLst>
              <a:ext uri="{FF2B5EF4-FFF2-40B4-BE49-F238E27FC236}">
                <a16:creationId xmlns:a16="http://schemas.microsoft.com/office/drawing/2014/main" id="{DD1173FC-E2E5-5E45-844D-139D41C908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32D063-8161-7A4E-AD18-9943BE9DD73A}"/>
              </a:ext>
            </a:extLst>
          </p:cNvPr>
          <p:cNvSpPr>
            <a:spLocks noGrp="1"/>
          </p:cNvSpPr>
          <p:nvPr>
            <p:ph type="sldNum" sz="quarter" idx="12"/>
          </p:nvPr>
        </p:nvSpPr>
        <p:spPr/>
        <p:txBody>
          <a:bodyPr/>
          <a:lstStyle/>
          <a:p>
            <a:fld id="{3C270102-21D2-7749-9DC6-9B17A6ABC0BE}" type="slidenum">
              <a:rPr lang="en-US" smtClean="0"/>
              <a:t>‹#›</a:t>
            </a:fld>
            <a:endParaRPr lang="en-US"/>
          </a:p>
        </p:txBody>
      </p:sp>
    </p:spTree>
    <p:extLst>
      <p:ext uri="{BB962C8B-B14F-4D97-AF65-F5344CB8AC3E}">
        <p14:creationId xmlns:p14="http://schemas.microsoft.com/office/powerpoint/2010/main" val="1807773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D8ADF-AEDA-D647-98C6-27BD3EAA3C8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2A2C0D1-BCA4-C943-B5D1-C4BAD5629B1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B7FA07-9E17-234C-9011-E125FA86F280}"/>
              </a:ext>
            </a:extLst>
          </p:cNvPr>
          <p:cNvSpPr>
            <a:spLocks noGrp="1"/>
          </p:cNvSpPr>
          <p:nvPr>
            <p:ph type="dt" sz="half" idx="10"/>
          </p:nvPr>
        </p:nvSpPr>
        <p:spPr/>
        <p:txBody>
          <a:bodyPr/>
          <a:lstStyle/>
          <a:p>
            <a:fld id="{BB550B1A-3226-6248-ADD5-09B12FEBC81D}" type="datetimeFigureOut">
              <a:rPr lang="en-US" smtClean="0"/>
              <a:t>12/7/20</a:t>
            </a:fld>
            <a:endParaRPr lang="en-US"/>
          </a:p>
        </p:txBody>
      </p:sp>
      <p:sp>
        <p:nvSpPr>
          <p:cNvPr id="5" name="Footer Placeholder 4">
            <a:extLst>
              <a:ext uri="{FF2B5EF4-FFF2-40B4-BE49-F238E27FC236}">
                <a16:creationId xmlns:a16="http://schemas.microsoft.com/office/drawing/2014/main" id="{BB8B7D1C-DBCE-934F-B376-A6A9690132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E13BE0-3956-034A-8F8A-9EC60CD1B40F}"/>
              </a:ext>
            </a:extLst>
          </p:cNvPr>
          <p:cNvSpPr>
            <a:spLocks noGrp="1"/>
          </p:cNvSpPr>
          <p:nvPr>
            <p:ph type="sldNum" sz="quarter" idx="12"/>
          </p:nvPr>
        </p:nvSpPr>
        <p:spPr/>
        <p:txBody>
          <a:bodyPr/>
          <a:lstStyle/>
          <a:p>
            <a:fld id="{3C270102-21D2-7749-9DC6-9B17A6ABC0BE}" type="slidenum">
              <a:rPr lang="en-US" smtClean="0"/>
              <a:t>‹#›</a:t>
            </a:fld>
            <a:endParaRPr lang="en-US"/>
          </a:p>
        </p:txBody>
      </p:sp>
    </p:spTree>
    <p:extLst>
      <p:ext uri="{BB962C8B-B14F-4D97-AF65-F5344CB8AC3E}">
        <p14:creationId xmlns:p14="http://schemas.microsoft.com/office/powerpoint/2010/main" val="1562130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193EBB-3F26-C541-9C99-4C81BDB7200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576890E-7ABA-714B-8FCB-B4E8A3C425C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E26BD1-2E0F-A044-9BF6-C98FA827E181}"/>
              </a:ext>
            </a:extLst>
          </p:cNvPr>
          <p:cNvSpPr>
            <a:spLocks noGrp="1"/>
          </p:cNvSpPr>
          <p:nvPr>
            <p:ph type="dt" sz="half" idx="10"/>
          </p:nvPr>
        </p:nvSpPr>
        <p:spPr/>
        <p:txBody>
          <a:bodyPr/>
          <a:lstStyle/>
          <a:p>
            <a:fld id="{BB550B1A-3226-6248-ADD5-09B12FEBC81D}" type="datetimeFigureOut">
              <a:rPr lang="en-US" smtClean="0"/>
              <a:t>12/7/20</a:t>
            </a:fld>
            <a:endParaRPr lang="en-US"/>
          </a:p>
        </p:txBody>
      </p:sp>
      <p:sp>
        <p:nvSpPr>
          <p:cNvPr id="5" name="Footer Placeholder 4">
            <a:extLst>
              <a:ext uri="{FF2B5EF4-FFF2-40B4-BE49-F238E27FC236}">
                <a16:creationId xmlns:a16="http://schemas.microsoft.com/office/drawing/2014/main" id="{8A1572EF-9D5C-1245-88BF-2C641F3033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D4CF85-DB26-6A40-9FAD-2F79E3D21012}"/>
              </a:ext>
            </a:extLst>
          </p:cNvPr>
          <p:cNvSpPr>
            <a:spLocks noGrp="1"/>
          </p:cNvSpPr>
          <p:nvPr>
            <p:ph type="sldNum" sz="quarter" idx="12"/>
          </p:nvPr>
        </p:nvSpPr>
        <p:spPr/>
        <p:txBody>
          <a:bodyPr/>
          <a:lstStyle/>
          <a:p>
            <a:fld id="{3C270102-21D2-7749-9DC6-9B17A6ABC0BE}" type="slidenum">
              <a:rPr lang="en-US" smtClean="0"/>
              <a:t>‹#›</a:t>
            </a:fld>
            <a:endParaRPr lang="en-US"/>
          </a:p>
        </p:txBody>
      </p:sp>
    </p:spTree>
    <p:extLst>
      <p:ext uri="{BB962C8B-B14F-4D97-AF65-F5344CB8AC3E}">
        <p14:creationId xmlns:p14="http://schemas.microsoft.com/office/powerpoint/2010/main" val="180920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2894D-9647-7644-98C6-8F793D42D9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AEA274-7904-9B4D-9BDB-DD5732EC2BD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545D10-C179-094F-AA95-B85E18E02915}"/>
              </a:ext>
            </a:extLst>
          </p:cNvPr>
          <p:cNvSpPr>
            <a:spLocks noGrp="1"/>
          </p:cNvSpPr>
          <p:nvPr>
            <p:ph type="dt" sz="half" idx="10"/>
          </p:nvPr>
        </p:nvSpPr>
        <p:spPr/>
        <p:txBody>
          <a:bodyPr/>
          <a:lstStyle/>
          <a:p>
            <a:fld id="{BB550B1A-3226-6248-ADD5-09B12FEBC81D}" type="datetimeFigureOut">
              <a:rPr lang="en-US" smtClean="0"/>
              <a:t>12/7/20</a:t>
            </a:fld>
            <a:endParaRPr lang="en-US"/>
          </a:p>
        </p:txBody>
      </p:sp>
      <p:sp>
        <p:nvSpPr>
          <p:cNvPr id="5" name="Footer Placeholder 4">
            <a:extLst>
              <a:ext uri="{FF2B5EF4-FFF2-40B4-BE49-F238E27FC236}">
                <a16:creationId xmlns:a16="http://schemas.microsoft.com/office/drawing/2014/main" id="{6A60CFA2-6B63-8544-8AC0-E756404621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FBB7AD-5F17-CC4E-A925-41EA1E836C2E}"/>
              </a:ext>
            </a:extLst>
          </p:cNvPr>
          <p:cNvSpPr>
            <a:spLocks noGrp="1"/>
          </p:cNvSpPr>
          <p:nvPr>
            <p:ph type="sldNum" sz="quarter" idx="12"/>
          </p:nvPr>
        </p:nvSpPr>
        <p:spPr/>
        <p:txBody>
          <a:bodyPr/>
          <a:lstStyle/>
          <a:p>
            <a:fld id="{3C270102-21D2-7749-9DC6-9B17A6ABC0BE}" type="slidenum">
              <a:rPr lang="en-US" smtClean="0"/>
              <a:t>‹#›</a:t>
            </a:fld>
            <a:endParaRPr lang="en-US"/>
          </a:p>
        </p:txBody>
      </p:sp>
    </p:spTree>
    <p:extLst>
      <p:ext uri="{BB962C8B-B14F-4D97-AF65-F5344CB8AC3E}">
        <p14:creationId xmlns:p14="http://schemas.microsoft.com/office/powerpoint/2010/main" val="2828291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765B7-99BD-924D-A80C-6D1418D153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CE97A1A-2CFF-FF4E-A0C5-96C1C37404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A83FEBA-61A3-AD41-8C5A-4613116E62E6}"/>
              </a:ext>
            </a:extLst>
          </p:cNvPr>
          <p:cNvSpPr>
            <a:spLocks noGrp="1"/>
          </p:cNvSpPr>
          <p:nvPr>
            <p:ph type="dt" sz="half" idx="10"/>
          </p:nvPr>
        </p:nvSpPr>
        <p:spPr/>
        <p:txBody>
          <a:bodyPr/>
          <a:lstStyle/>
          <a:p>
            <a:fld id="{BB550B1A-3226-6248-ADD5-09B12FEBC81D}" type="datetimeFigureOut">
              <a:rPr lang="en-US" smtClean="0"/>
              <a:t>12/7/20</a:t>
            </a:fld>
            <a:endParaRPr lang="en-US"/>
          </a:p>
        </p:txBody>
      </p:sp>
      <p:sp>
        <p:nvSpPr>
          <p:cNvPr id="5" name="Footer Placeholder 4">
            <a:extLst>
              <a:ext uri="{FF2B5EF4-FFF2-40B4-BE49-F238E27FC236}">
                <a16:creationId xmlns:a16="http://schemas.microsoft.com/office/drawing/2014/main" id="{02D3E475-F6DF-7144-8E34-8DD968A24D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74634E-069D-EB44-BC6F-646419DDA411}"/>
              </a:ext>
            </a:extLst>
          </p:cNvPr>
          <p:cNvSpPr>
            <a:spLocks noGrp="1"/>
          </p:cNvSpPr>
          <p:nvPr>
            <p:ph type="sldNum" sz="quarter" idx="12"/>
          </p:nvPr>
        </p:nvSpPr>
        <p:spPr/>
        <p:txBody>
          <a:bodyPr/>
          <a:lstStyle/>
          <a:p>
            <a:fld id="{3C270102-21D2-7749-9DC6-9B17A6ABC0BE}" type="slidenum">
              <a:rPr lang="en-US" smtClean="0"/>
              <a:t>‹#›</a:t>
            </a:fld>
            <a:endParaRPr lang="en-US"/>
          </a:p>
        </p:txBody>
      </p:sp>
    </p:spTree>
    <p:extLst>
      <p:ext uri="{BB962C8B-B14F-4D97-AF65-F5344CB8AC3E}">
        <p14:creationId xmlns:p14="http://schemas.microsoft.com/office/powerpoint/2010/main" val="3717077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D6CD5-CF0C-A64B-BA77-3E3BDFCDF8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CF8F61-1BF8-7645-B4EE-3188C87BA6C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1794D96-B207-D744-89E3-3464632F77C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436DE0-11F2-4242-B8CA-2D3091896C77}"/>
              </a:ext>
            </a:extLst>
          </p:cNvPr>
          <p:cNvSpPr>
            <a:spLocks noGrp="1"/>
          </p:cNvSpPr>
          <p:nvPr>
            <p:ph type="dt" sz="half" idx="10"/>
          </p:nvPr>
        </p:nvSpPr>
        <p:spPr/>
        <p:txBody>
          <a:bodyPr/>
          <a:lstStyle/>
          <a:p>
            <a:fld id="{BB550B1A-3226-6248-ADD5-09B12FEBC81D}" type="datetimeFigureOut">
              <a:rPr lang="en-US" smtClean="0"/>
              <a:t>12/7/20</a:t>
            </a:fld>
            <a:endParaRPr lang="en-US"/>
          </a:p>
        </p:txBody>
      </p:sp>
      <p:sp>
        <p:nvSpPr>
          <p:cNvPr id="6" name="Footer Placeholder 5">
            <a:extLst>
              <a:ext uri="{FF2B5EF4-FFF2-40B4-BE49-F238E27FC236}">
                <a16:creationId xmlns:a16="http://schemas.microsoft.com/office/drawing/2014/main" id="{9F1B22C8-9BAB-8445-BA10-9428449038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7CDAA2-4CE7-9046-9BC8-B4605D6340AA}"/>
              </a:ext>
            </a:extLst>
          </p:cNvPr>
          <p:cNvSpPr>
            <a:spLocks noGrp="1"/>
          </p:cNvSpPr>
          <p:nvPr>
            <p:ph type="sldNum" sz="quarter" idx="12"/>
          </p:nvPr>
        </p:nvSpPr>
        <p:spPr/>
        <p:txBody>
          <a:bodyPr/>
          <a:lstStyle/>
          <a:p>
            <a:fld id="{3C270102-21D2-7749-9DC6-9B17A6ABC0BE}" type="slidenum">
              <a:rPr lang="en-US" smtClean="0"/>
              <a:t>‹#›</a:t>
            </a:fld>
            <a:endParaRPr lang="en-US"/>
          </a:p>
        </p:txBody>
      </p:sp>
    </p:spTree>
    <p:extLst>
      <p:ext uri="{BB962C8B-B14F-4D97-AF65-F5344CB8AC3E}">
        <p14:creationId xmlns:p14="http://schemas.microsoft.com/office/powerpoint/2010/main" val="3843939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4CB4C-C5B5-ED44-8E1F-A6BE09144E3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464FCF-DFB6-1C4D-9EDA-0CBB43E466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E40BC25-3DCC-5044-8EB9-FCCDC7E52F1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0BFE29-615E-D041-8EE5-C22ECD29FE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F78B934-8B20-2B4D-9B78-F483CFF3490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CAC5ED3-657C-E046-835C-CBE2A8F7DA13}"/>
              </a:ext>
            </a:extLst>
          </p:cNvPr>
          <p:cNvSpPr>
            <a:spLocks noGrp="1"/>
          </p:cNvSpPr>
          <p:nvPr>
            <p:ph type="dt" sz="half" idx="10"/>
          </p:nvPr>
        </p:nvSpPr>
        <p:spPr/>
        <p:txBody>
          <a:bodyPr/>
          <a:lstStyle/>
          <a:p>
            <a:fld id="{BB550B1A-3226-6248-ADD5-09B12FEBC81D}" type="datetimeFigureOut">
              <a:rPr lang="en-US" smtClean="0"/>
              <a:t>12/7/20</a:t>
            </a:fld>
            <a:endParaRPr lang="en-US"/>
          </a:p>
        </p:txBody>
      </p:sp>
      <p:sp>
        <p:nvSpPr>
          <p:cNvPr id="8" name="Footer Placeholder 7">
            <a:extLst>
              <a:ext uri="{FF2B5EF4-FFF2-40B4-BE49-F238E27FC236}">
                <a16:creationId xmlns:a16="http://schemas.microsoft.com/office/drawing/2014/main" id="{51E99208-9B12-2A4C-832F-7CA56A2C3FC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7D9AAF-4AE1-9F48-945B-2837B9EE813D}"/>
              </a:ext>
            </a:extLst>
          </p:cNvPr>
          <p:cNvSpPr>
            <a:spLocks noGrp="1"/>
          </p:cNvSpPr>
          <p:nvPr>
            <p:ph type="sldNum" sz="quarter" idx="12"/>
          </p:nvPr>
        </p:nvSpPr>
        <p:spPr/>
        <p:txBody>
          <a:bodyPr/>
          <a:lstStyle/>
          <a:p>
            <a:fld id="{3C270102-21D2-7749-9DC6-9B17A6ABC0BE}" type="slidenum">
              <a:rPr lang="en-US" smtClean="0"/>
              <a:t>‹#›</a:t>
            </a:fld>
            <a:endParaRPr lang="en-US"/>
          </a:p>
        </p:txBody>
      </p:sp>
    </p:spTree>
    <p:extLst>
      <p:ext uri="{BB962C8B-B14F-4D97-AF65-F5344CB8AC3E}">
        <p14:creationId xmlns:p14="http://schemas.microsoft.com/office/powerpoint/2010/main" val="1436819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9ABB1-34DA-724D-A17E-C0A01EDF304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2B19E7B-39A0-5746-B4C3-289C4A23CAB2}"/>
              </a:ext>
            </a:extLst>
          </p:cNvPr>
          <p:cNvSpPr>
            <a:spLocks noGrp="1"/>
          </p:cNvSpPr>
          <p:nvPr>
            <p:ph type="dt" sz="half" idx="10"/>
          </p:nvPr>
        </p:nvSpPr>
        <p:spPr/>
        <p:txBody>
          <a:bodyPr/>
          <a:lstStyle/>
          <a:p>
            <a:fld id="{BB550B1A-3226-6248-ADD5-09B12FEBC81D}" type="datetimeFigureOut">
              <a:rPr lang="en-US" smtClean="0"/>
              <a:t>12/7/20</a:t>
            </a:fld>
            <a:endParaRPr lang="en-US"/>
          </a:p>
        </p:txBody>
      </p:sp>
      <p:sp>
        <p:nvSpPr>
          <p:cNvPr id="4" name="Footer Placeholder 3">
            <a:extLst>
              <a:ext uri="{FF2B5EF4-FFF2-40B4-BE49-F238E27FC236}">
                <a16:creationId xmlns:a16="http://schemas.microsoft.com/office/drawing/2014/main" id="{318C19AF-9407-1D4C-90E6-2051B661409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435E099-F2BB-2449-935C-4A28337F56EB}"/>
              </a:ext>
            </a:extLst>
          </p:cNvPr>
          <p:cNvSpPr>
            <a:spLocks noGrp="1"/>
          </p:cNvSpPr>
          <p:nvPr>
            <p:ph type="sldNum" sz="quarter" idx="12"/>
          </p:nvPr>
        </p:nvSpPr>
        <p:spPr/>
        <p:txBody>
          <a:bodyPr/>
          <a:lstStyle/>
          <a:p>
            <a:fld id="{3C270102-21D2-7749-9DC6-9B17A6ABC0BE}" type="slidenum">
              <a:rPr lang="en-US" smtClean="0"/>
              <a:t>‹#›</a:t>
            </a:fld>
            <a:endParaRPr lang="en-US"/>
          </a:p>
        </p:txBody>
      </p:sp>
    </p:spTree>
    <p:extLst>
      <p:ext uri="{BB962C8B-B14F-4D97-AF65-F5344CB8AC3E}">
        <p14:creationId xmlns:p14="http://schemas.microsoft.com/office/powerpoint/2010/main" val="610602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A9E6C7-E3BA-5C4C-A3E3-53662862805D}"/>
              </a:ext>
            </a:extLst>
          </p:cNvPr>
          <p:cNvSpPr>
            <a:spLocks noGrp="1"/>
          </p:cNvSpPr>
          <p:nvPr>
            <p:ph type="dt" sz="half" idx="10"/>
          </p:nvPr>
        </p:nvSpPr>
        <p:spPr/>
        <p:txBody>
          <a:bodyPr/>
          <a:lstStyle/>
          <a:p>
            <a:fld id="{BB550B1A-3226-6248-ADD5-09B12FEBC81D}" type="datetimeFigureOut">
              <a:rPr lang="en-US" smtClean="0"/>
              <a:t>12/7/20</a:t>
            </a:fld>
            <a:endParaRPr lang="en-US"/>
          </a:p>
        </p:txBody>
      </p:sp>
      <p:sp>
        <p:nvSpPr>
          <p:cNvPr id="3" name="Footer Placeholder 2">
            <a:extLst>
              <a:ext uri="{FF2B5EF4-FFF2-40B4-BE49-F238E27FC236}">
                <a16:creationId xmlns:a16="http://schemas.microsoft.com/office/drawing/2014/main" id="{2B07B592-449E-D146-BF50-D74BE7EF0DE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5DEFA3-E71C-6248-9E52-D78E76EF449E}"/>
              </a:ext>
            </a:extLst>
          </p:cNvPr>
          <p:cNvSpPr>
            <a:spLocks noGrp="1"/>
          </p:cNvSpPr>
          <p:nvPr>
            <p:ph type="sldNum" sz="quarter" idx="12"/>
          </p:nvPr>
        </p:nvSpPr>
        <p:spPr/>
        <p:txBody>
          <a:bodyPr/>
          <a:lstStyle/>
          <a:p>
            <a:fld id="{3C270102-21D2-7749-9DC6-9B17A6ABC0BE}" type="slidenum">
              <a:rPr lang="en-US" smtClean="0"/>
              <a:t>‹#›</a:t>
            </a:fld>
            <a:endParaRPr lang="en-US"/>
          </a:p>
        </p:txBody>
      </p:sp>
    </p:spTree>
    <p:extLst>
      <p:ext uri="{BB962C8B-B14F-4D97-AF65-F5344CB8AC3E}">
        <p14:creationId xmlns:p14="http://schemas.microsoft.com/office/powerpoint/2010/main" val="455088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78FFE-A00B-E746-AA56-B61D0F1236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8381F48-A002-224F-A709-41ED9DA3D3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1F55C6A-A8F8-A44B-A3CA-55D01D7AB2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667B759-740F-9341-B020-D02380BA222D}"/>
              </a:ext>
            </a:extLst>
          </p:cNvPr>
          <p:cNvSpPr>
            <a:spLocks noGrp="1"/>
          </p:cNvSpPr>
          <p:nvPr>
            <p:ph type="dt" sz="half" idx="10"/>
          </p:nvPr>
        </p:nvSpPr>
        <p:spPr/>
        <p:txBody>
          <a:bodyPr/>
          <a:lstStyle/>
          <a:p>
            <a:fld id="{BB550B1A-3226-6248-ADD5-09B12FEBC81D}" type="datetimeFigureOut">
              <a:rPr lang="en-US" smtClean="0"/>
              <a:t>12/7/20</a:t>
            </a:fld>
            <a:endParaRPr lang="en-US"/>
          </a:p>
        </p:txBody>
      </p:sp>
      <p:sp>
        <p:nvSpPr>
          <p:cNvPr id="6" name="Footer Placeholder 5">
            <a:extLst>
              <a:ext uri="{FF2B5EF4-FFF2-40B4-BE49-F238E27FC236}">
                <a16:creationId xmlns:a16="http://schemas.microsoft.com/office/drawing/2014/main" id="{24185934-7F63-8C41-92C4-D018A4B08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9CFB06-D75E-8A42-9B42-1B1E98DC43F8}"/>
              </a:ext>
            </a:extLst>
          </p:cNvPr>
          <p:cNvSpPr>
            <a:spLocks noGrp="1"/>
          </p:cNvSpPr>
          <p:nvPr>
            <p:ph type="sldNum" sz="quarter" idx="12"/>
          </p:nvPr>
        </p:nvSpPr>
        <p:spPr/>
        <p:txBody>
          <a:bodyPr/>
          <a:lstStyle/>
          <a:p>
            <a:fld id="{3C270102-21D2-7749-9DC6-9B17A6ABC0BE}" type="slidenum">
              <a:rPr lang="en-US" smtClean="0"/>
              <a:t>‹#›</a:t>
            </a:fld>
            <a:endParaRPr lang="en-US"/>
          </a:p>
        </p:txBody>
      </p:sp>
    </p:spTree>
    <p:extLst>
      <p:ext uri="{BB962C8B-B14F-4D97-AF65-F5344CB8AC3E}">
        <p14:creationId xmlns:p14="http://schemas.microsoft.com/office/powerpoint/2010/main" val="3035331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EB88C-1422-2840-AE5F-82B84EB7B8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8436913-065E-5C44-AE22-2E2A7ACD42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01DD778-EE76-A94C-815F-C56BD98199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7C1278C-F4A3-874A-B08E-241339002710}"/>
              </a:ext>
            </a:extLst>
          </p:cNvPr>
          <p:cNvSpPr>
            <a:spLocks noGrp="1"/>
          </p:cNvSpPr>
          <p:nvPr>
            <p:ph type="dt" sz="half" idx="10"/>
          </p:nvPr>
        </p:nvSpPr>
        <p:spPr/>
        <p:txBody>
          <a:bodyPr/>
          <a:lstStyle/>
          <a:p>
            <a:fld id="{BB550B1A-3226-6248-ADD5-09B12FEBC81D}" type="datetimeFigureOut">
              <a:rPr lang="en-US" smtClean="0"/>
              <a:t>12/7/20</a:t>
            </a:fld>
            <a:endParaRPr lang="en-US"/>
          </a:p>
        </p:txBody>
      </p:sp>
      <p:sp>
        <p:nvSpPr>
          <p:cNvPr id="6" name="Footer Placeholder 5">
            <a:extLst>
              <a:ext uri="{FF2B5EF4-FFF2-40B4-BE49-F238E27FC236}">
                <a16:creationId xmlns:a16="http://schemas.microsoft.com/office/drawing/2014/main" id="{5272472B-8794-954B-A192-F6B3DBAAC1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BE2048-BF5B-0D42-9CCE-E3CADAFB7E68}"/>
              </a:ext>
            </a:extLst>
          </p:cNvPr>
          <p:cNvSpPr>
            <a:spLocks noGrp="1"/>
          </p:cNvSpPr>
          <p:nvPr>
            <p:ph type="sldNum" sz="quarter" idx="12"/>
          </p:nvPr>
        </p:nvSpPr>
        <p:spPr/>
        <p:txBody>
          <a:bodyPr/>
          <a:lstStyle/>
          <a:p>
            <a:fld id="{3C270102-21D2-7749-9DC6-9B17A6ABC0BE}" type="slidenum">
              <a:rPr lang="en-US" smtClean="0"/>
              <a:t>‹#›</a:t>
            </a:fld>
            <a:endParaRPr lang="en-US"/>
          </a:p>
        </p:txBody>
      </p:sp>
    </p:spTree>
    <p:extLst>
      <p:ext uri="{BB962C8B-B14F-4D97-AF65-F5344CB8AC3E}">
        <p14:creationId xmlns:p14="http://schemas.microsoft.com/office/powerpoint/2010/main" val="1267832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EA3AA7-4266-EB4D-A2F7-C5010E6823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8A8A1D0-E9CC-4343-8477-197E29373D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35C922-D820-7F41-B847-E1652D9EA9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550B1A-3226-6248-ADD5-09B12FEBC81D}" type="datetimeFigureOut">
              <a:rPr lang="en-US" smtClean="0"/>
              <a:t>12/7/20</a:t>
            </a:fld>
            <a:endParaRPr lang="en-US"/>
          </a:p>
        </p:txBody>
      </p:sp>
      <p:sp>
        <p:nvSpPr>
          <p:cNvPr id="5" name="Footer Placeholder 4">
            <a:extLst>
              <a:ext uri="{FF2B5EF4-FFF2-40B4-BE49-F238E27FC236}">
                <a16:creationId xmlns:a16="http://schemas.microsoft.com/office/drawing/2014/main" id="{8A80778D-C593-394B-B895-268C321A01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7D3740C-35B3-074A-8E69-08002E65E4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270102-21D2-7749-9DC6-9B17A6ABC0BE}" type="slidenum">
              <a:rPr lang="en-US" smtClean="0"/>
              <a:t>‹#›</a:t>
            </a:fld>
            <a:endParaRPr lang="en-US"/>
          </a:p>
        </p:txBody>
      </p:sp>
    </p:spTree>
    <p:extLst>
      <p:ext uri="{BB962C8B-B14F-4D97-AF65-F5344CB8AC3E}">
        <p14:creationId xmlns:p14="http://schemas.microsoft.com/office/powerpoint/2010/main" val="9683418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urbanbricks/wikipedia-promotional-articles?select=promotional.csv"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6B8FA-7F87-F143-A953-AB566C7BE97A}"/>
              </a:ext>
            </a:extLst>
          </p:cNvPr>
          <p:cNvSpPr>
            <a:spLocks noGrp="1"/>
          </p:cNvSpPr>
          <p:nvPr>
            <p:ph type="ctrTitle"/>
          </p:nvPr>
        </p:nvSpPr>
        <p:spPr>
          <a:xfrm>
            <a:off x="1524000" y="328773"/>
            <a:ext cx="9144000" cy="3941478"/>
          </a:xfrm>
        </p:spPr>
        <p:txBody>
          <a:bodyPr>
            <a:normAutofit fontScale="90000"/>
          </a:bodyPr>
          <a:lstStyle/>
          <a:p>
            <a:br>
              <a:rPr lang="en-US" dirty="0"/>
            </a:br>
            <a:br>
              <a:rPr lang="en-US" dirty="0"/>
            </a:br>
            <a:br>
              <a:rPr lang="en-US" dirty="0"/>
            </a:br>
            <a:br>
              <a:rPr lang="en-US" dirty="0"/>
            </a:br>
            <a:br>
              <a:rPr lang="en-US" dirty="0"/>
            </a:br>
            <a:br>
              <a:rPr lang="en-US" dirty="0"/>
            </a:br>
            <a:br>
              <a:rPr lang="en-US" dirty="0"/>
            </a:br>
            <a:br>
              <a:rPr lang="en-US" dirty="0"/>
            </a:br>
            <a:r>
              <a:rPr lang="en-US" sz="3300" dirty="0"/>
              <a:t>CS777 Final Project</a:t>
            </a:r>
            <a:br>
              <a:rPr lang="en-US" sz="3300" dirty="0"/>
            </a:br>
            <a:br>
              <a:rPr lang="en-US" dirty="0"/>
            </a:br>
            <a:r>
              <a:rPr lang="en-US" dirty="0"/>
              <a:t>Multilabel classification with boosting methods</a:t>
            </a:r>
            <a:br>
              <a:rPr lang="en-US" dirty="0"/>
            </a:br>
            <a:endParaRPr lang="en-US" dirty="0"/>
          </a:p>
        </p:txBody>
      </p:sp>
      <p:sp>
        <p:nvSpPr>
          <p:cNvPr id="3" name="Subtitle 2">
            <a:extLst>
              <a:ext uri="{FF2B5EF4-FFF2-40B4-BE49-F238E27FC236}">
                <a16:creationId xmlns:a16="http://schemas.microsoft.com/office/drawing/2014/main" id="{5D35B2AF-F442-114C-A690-258F73F60603}"/>
              </a:ext>
            </a:extLst>
          </p:cNvPr>
          <p:cNvSpPr>
            <a:spLocks noGrp="1"/>
          </p:cNvSpPr>
          <p:nvPr>
            <p:ph type="subTitle" idx="1"/>
          </p:nvPr>
        </p:nvSpPr>
        <p:spPr>
          <a:xfrm>
            <a:off x="1524000" y="4557535"/>
            <a:ext cx="9144000" cy="1655762"/>
          </a:xfrm>
        </p:spPr>
        <p:txBody>
          <a:bodyPr/>
          <a:lstStyle/>
          <a:p>
            <a:r>
              <a:rPr lang="en-US" dirty="0"/>
              <a:t>Chen Wu</a:t>
            </a:r>
          </a:p>
          <a:p>
            <a:r>
              <a:rPr lang="en-US" dirty="0"/>
              <a:t>Professor: Kia Teymourian </a:t>
            </a:r>
          </a:p>
          <a:p>
            <a:endParaRPr lang="en-US" dirty="0"/>
          </a:p>
        </p:txBody>
      </p:sp>
    </p:spTree>
    <p:extLst>
      <p:ext uri="{BB962C8B-B14F-4D97-AF65-F5344CB8AC3E}">
        <p14:creationId xmlns:p14="http://schemas.microsoft.com/office/powerpoint/2010/main" val="1814042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DE674-A46A-E64E-AC16-640FE1FB3D28}"/>
              </a:ext>
            </a:extLst>
          </p:cNvPr>
          <p:cNvSpPr>
            <a:spLocks noGrp="1"/>
          </p:cNvSpPr>
          <p:nvPr>
            <p:ph type="title"/>
          </p:nvPr>
        </p:nvSpPr>
        <p:spPr/>
        <p:txBody>
          <a:bodyPr/>
          <a:lstStyle/>
          <a:p>
            <a:r>
              <a:rPr lang="en-US" dirty="0"/>
              <a:t>Why mini batch does not work well?</a:t>
            </a:r>
          </a:p>
        </p:txBody>
      </p:sp>
      <p:sp>
        <p:nvSpPr>
          <p:cNvPr id="3" name="Content Placeholder 2">
            <a:extLst>
              <a:ext uri="{FF2B5EF4-FFF2-40B4-BE49-F238E27FC236}">
                <a16:creationId xmlns:a16="http://schemas.microsoft.com/office/drawing/2014/main" id="{5C923883-13B9-0943-981C-EF483142F557}"/>
              </a:ext>
            </a:extLst>
          </p:cNvPr>
          <p:cNvSpPr>
            <a:spLocks noGrp="1"/>
          </p:cNvSpPr>
          <p:nvPr>
            <p:ph idx="1"/>
          </p:nvPr>
        </p:nvSpPr>
        <p:spPr/>
        <p:txBody>
          <a:bodyPr>
            <a:normAutofit lnSpcReduction="10000"/>
          </a:bodyPr>
          <a:lstStyle/>
          <a:p>
            <a:r>
              <a:rPr lang="en-US" dirty="0"/>
              <a:t>Loss varies by every batch. Batch loss is not in a small range, it can be much smaller than last time or much bigger. </a:t>
            </a:r>
          </a:p>
          <a:p>
            <a:pPr marL="0" indent="0">
              <a:buNone/>
            </a:pPr>
            <a:endParaRPr lang="en-US" dirty="0"/>
          </a:p>
          <a:p>
            <a:r>
              <a:rPr lang="en-US" dirty="0"/>
              <a:t>Label distribution is imbalanced. It escalates the variation of loss for each iteration. If the loss is 10 this time, last time might be 0 or 100. Unlike full batch gradient descent has a maximum loss.</a:t>
            </a:r>
          </a:p>
          <a:p>
            <a:endParaRPr lang="en-US" dirty="0"/>
          </a:p>
          <a:p>
            <a:r>
              <a:rPr lang="en-US" dirty="0"/>
              <a:t>We have to adjust parameters for the batch size. I tried replacing total count by batch size and scale up the dot product by batch size, nothing worked.</a:t>
            </a:r>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3598369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CC25B-E624-9143-BDF6-3F068002213C}"/>
              </a:ext>
            </a:extLst>
          </p:cNvPr>
          <p:cNvSpPr>
            <a:spLocks noGrp="1"/>
          </p:cNvSpPr>
          <p:nvPr>
            <p:ph type="title"/>
          </p:nvPr>
        </p:nvSpPr>
        <p:spPr/>
        <p:txBody>
          <a:bodyPr/>
          <a:lstStyle/>
          <a:p>
            <a:pPr algn="ctr"/>
            <a:r>
              <a:rPr lang="en-US" dirty="0"/>
              <a:t>Conclusion</a:t>
            </a:r>
          </a:p>
        </p:txBody>
      </p:sp>
      <p:sp>
        <p:nvSpPr>
          <p:cNvPr id="3" name="Content Placeholder 2">
            <a:extLst>
              <a:ext uri="{FF2B5EF4-FFF2-40B4-BE49-F238E27FC236}">
                <a16:creationId xmlns:a16="http://schemas.microsoft.com/office/drawing/2014/main" id="{F0359F62-2DE7-8A4A-A7E7-9FA336392CEF}"/>
              </a:ext>
            </a:extLst>
          </p:cNvPr>
          <p:cNvSpPr>
            <a:spLocks noGrp="1"/>
          </p:cNvSpPr>
          <p:nvPr>
            <p:ph idx="1"/>
          </p:nvPr>
        </p:nvSpPr>
        <p:spPr/>
        <p:txBody>
          <a:bodyPr/>
          <a:lstStyle/>
          <a:p>
            <a:r>
              <a:rPr lang="en-US" dirty="0"/>
              <a:t>1. Binary algorithms could learn a multilabel dataset by making a parameter matrix. Which could be hierarchical or one against other. Model can detect labels of test dataset and predict labels individually.</a:t>
            </a:r>
          </a:p>
          <a:p>
            <a:r>
              <a:rPr lang="en-US" dirty="0"/>
              <a:t>2. Text preprocessing by stemming and stop words removal could increase the accuracy compared to using all words. (0 for court without preprocessing)</a:t>
            </a:r>
          </a:p>
          <a:p>
            <a:r>
              <a:rPr lang="en-US" dirty="0"/>
              <a:t>3. Mini batch gradient descent does not have a performance as good as full batch. It has a worse performance than using all data.</a:t>
            </a:r>
          </a:p>
        </p:txBody>
      </p:sp>
    </p:spTree>
    <p:extLst>
      <p:ext uri="{BB962C8B-B14F-4D97-AF65-F5344CB8AC3E}">
        <p14:creationId xmlns:p14="http://schemas.microsoft.com/office/powerpoint/2010/main" val="2539097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BC673-4E1F-DA4E-A543-7DE4620E2C93}"/>
              </a:ext>
            </a:extLst>
          </p:cNvPr>
          <p:cNvSpPr>
            <a:spLocks noGrp="1"/>
          </p:cNvSpPr>
          <p:nvPr>
            <p:ph type="title"/>
          </p:nvPr>
        </p:nvSpPr>
        <p:spPr/>
        <p:txBody>
          <a:bodyPr/>
          <a:lstStyle/>
          <a:p>
            <a:pPr algn="ctr"/>
            <a:r>
              <a:rPr lang="en-US" dirty="0"/>
              <a:t>What I learned for this project	</a:t>
            </a:r>
          </a:p>
        </p:txBody>
      </p:sp>
      <p:sp>
        <p:nvSpPr>
          <p:cNvPr id="3" name="Content Placeholder 2">
            <a:extLst>
              <a:ext uri="{FF2B5EF4-FFF2-40B4-BE49-F238E27FC236}">
                <a16:creationId xmlns:a16="http://schemas.microsoft.com/office/drawing/2014/main" id="{0E2CB68F-84A6-C541-BA6D-808A5024E028}"/>
              </a:ext>
            </a:extLst>
          </p:cNvPr>
          <p:cNvSpPr>
            <a:spLocks noGrp="1"/>
          </p:cNvSpPr>
          <p:nvPr>
            <p:ph idx="1"/>
          </p:nvPr>
        </p:nvSpPr>
        <p:spPr/>
        <p:txBody>
          <a:bodyPr>
            <a:normAutofit fontScale="92500" lnSpcReduction="20000"/>
          </a:bodyPr>
          <a:lstStyle/>
          <a:p>
            <a:r>
              <a:rPr lang="en-US" dirty="0"/>
              <a:t>1. Mini batch gradient descent does not perform as good as using full training set data. Or there is a math equation to control loss but I didn’t find it.  Mini batch gradient descent works for unsupervised learning better than supervised learning. </a:t>
            </a:r>
          </a:p>
          <a:p>
            <a:endParaRPr lang="en-US" dirty="0"/>
          </a:p>
          <a:p>
            <a:r>
              <a:rPr lang="en-US" dirty="0"/>
              <a:t>2. Hierarchical multilabel classification and one against other approach showed no big different on my model. The reason could be I used three distinct document types, they are horizontally separable. </a:t>
            </a:r>
          </a:p>
          <a:p>
            <a:endParaRPr lang="en-US" dirty="0"/>
          </a:p>
          <a:p>
            <a:r>
              <a:rPr lang="en-US" dirty="0"/>
              <a:t>3. Mathematical thinking is more logic, to prove a theory may require a lot of evidence. I can’t conclude mini batch does not work, it may need a formula to make loss decreases consistently. </a:t>
            </a:r>
          </a:p>
        </p:txBody>
      </p:sp>
    </p:spTree>
    <p:extLst>
      <p:ext uri="{BB962C8B-B14F-4D97-AF65-F5344CB8AC3E}">
        <p14:creationId xmlns:p14="http://schemas.microsoft.com/office/powerpoint/2010/main" val="3989232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BA844-6EFF-7546-B1F1-C4B888460534}"/>
              </a:ext>
            </a:extLst>
          </p:cNvPr>
          <p:cNvSpPr>
            <a:spLocks noGrp="1"/>
          </p:cNvSpPr>
          <p:nvPr>
            <p:ph type="title"/>
          </p:nvPr>
        </p:nvSpPr>
        <p:spPr/>
        <p:txBody>
          <a:bodyPr/>
          <a:lstStyle/>
          <a:p>
            <a:pPr algn="ctr"/>
            <a:r>
              <a:rPr lang="en-US" dirty="0"/>
              <a:t>Data set</a:t>
            </a:r>
          </a:p>
        </p:txBody>
      </p:sp>
      <p:sp>
        <p:nvSpPr>
          <p:cNvPr id="3" name="Content Placeholder 2">
            <a:extLst>
              <a:ext uri="{FF2B5EF4-FFF2-40B4-BE49-F238E27FC236}">
                <a16:creationId xmlns:a16="http://schemas.microsoft.com/office/drawing/2014/main" id="{1FCCFC3E-8005-1E4E-80AB-3246B15ED3B8}"/>
              </a:ext>
            </a:extLst>
          </p:cNvPr>
          <p:cNvSpPr>
            <a:spLocks noGrp="1"/>
          </p:cNvSpPr>
          <p:nvPr>
            <p:ph idx="1"/>
          </p:nvPr>
        </p:nvSpPr>
        <p:spPr/>
        <p:txBody>
          <a:bodyPr>
            <a:normAutofit fontScale="77500" lnSpcReduction="20000"/>
          </a:bodyPr>
          <a:lstStyle/>
          <a:p>
            <a:r>
              <a:rPr lang="en-US" dirty="0"/>
              <a:t>A Wikipedia page dataset, including 18347 general wiki pages, 377 court case pages and 18911 advertisement pages. </a:t>
            </a:r>
          </a:p>
          <a:p>
            <a:endParaRPr lang="en-US" dirty="0"/>
          </a:p>
          <a:p>
            <a:r>
              <a:rPr lang="en-US" dirty="0"/>
              <a:t>I merged those data to one text file, and then random split into training and testing set as a ratio of 0.8 to 0.2. Label distribution was preserved.</a:t>
            </a:r>
          </a:p>
          <a:p>
            <a:endParaRPr lang="en-US" dirty="0"/>
          </a:p>
          <a:p>
            <a:r>
              <a:rPr lang="en-US" dirty="0"/>
              <a:t>Three labels: 0 denotes general file, 1 denotes advertisement, 2 denotes court file.</a:t>
            </a:r>
          </a:p>
          <a:p>
            <a:endParaRPr lang="en-US" dirty="0"/>
          </a:p>
          <a:p>
            <a:r>
              <a:rPr lang="en-US" dirty="0"/>
              <a:t>Attributes are: TF-IDF array of top 20000 words.</a:t>
            </a:r>
          </a:p>
          <a:p>
            <a:endParaRPr lang="en-US" dirty="0"/>
          </a:p>
          <a:p>
            <a:r>
              <a:rPr lang="en-US" dirty="0"/>
              <a:t>Source for course file is from CS777 homework </a:t>
            </a:r>
          </a:p>
          <a:p>
            <a:r>
              <a:rPr lang="en-US" dirty="0"/>
              <a:t>Source for advertisement file: </a:t>
            </a:r>
            <a:r>
              <a:rPr lang="en-US" dirty="0">
                <a:hlinkClick r:id="rId2"/>
              </a:rPr>
              <a:t>https://www.kaggle.com/urbanbricks/wikipedia-promotional-articles?select=promotional.csv</a:t>
            </a:r>
            <a:endParaRPr lang="en-US" dirty="0"/>
          </a:p>
          <a:p>
            <a:endParaRPr lang="en-US" dirty="0"/>
          </a:p>
        </p:txBody>
      </p:sp>
    </p:spTree>
    <p:extLst>
      <p:ext uri="{BB962C8B-B14F-4D97-AF65-F5344CB8AC3E}">
        <p14:creationId xmlns:p14="http://schemas.microsoft.com/office/powerpoint/2010/main" val="1251344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8ABFF-F3A0-EA45-8796-A1F4E31EF86C}"/>
              </a:ext>
            </a:extLst>
          </p:cNvPr>
          <p:cNvSpPr>
            <a:spLocks noGrp="1"/>
          </p:cNvSpPr>
          <p:nvPr>
            <p:ph type="title"/>
          </p:nvPr>
        </p:nvSpPr>
        <p:spPr/>
        <p:txBody>
          <a:bodyPr/>
          <a:lstStyle/>
          <a:p>
            <a:pPr algn="ctr"/>
            <a:r>
              <a:rPr lang="en-US" dirty="0"/>
              <a:t>Research Question</a:t>
            </a:r>
          </a:p>
        </p:txBody>
      </p:sp>
      <p:sp>
        <p:nvSpPr>
          <p:cNvPr id="3" name="Content Placeholder 2">
            <a:extLst>
              <a:ext uri="{FF2B5EF4-FFF2-40B4-BE49-F238E27FC236}">
                <a16:creationId xmlns:a16="http://schemas.microsoft.com/office/drawing/2014/main" id="{87C7656C-4FB9-9149-9B0C-C17EE0461C40}"/>
              </a:ext>
            </a:extLst>
          </p:cNvPr>
          <p:cNvSpPr>
            <a:spLocks noGrp="1"/>
          </p:cNvSpPr>
          <p:nvPr>
            <p:ph idx="1"/>
          </p:nvPr>
        </p:nvSpPr>
        <p:spPr/>
        <p:txBody>
          <a:bodyPr/>
          <a:lstStyle/>
          <a:p>
            <a:r>
              <a:rPr lang="en-US" dirty="0"/>
              <a:t>1. How a binary model classify multiple labels?</a:t>
            </a:r>
          </a:p>
          <a:p>
            <a:endParaRPr lang="en-US" dirty="0"/>
          </a:p>
          <a:p>
            <a:r>
              <a:rPr lang="en-US" dirty="0"/>
              <a:t>2. How word stemming and stop word removal improve performance of text classification?</a:t>
            </a:r>
          </a:p>
          <a:p>
            <a:endParaRPr lang="en-US" dirty="0"/>
          </a:p>
          <a:p>
            <a:r>
              <a:rPr lang="en-US" dirty="0"/>
              <a:t>3. Could mini batch gradient descent has the same performance as full batch gradient descent?</a:t>
            </a:r>
          </a:p>
        </p:txBody>
      </p:sp>
    </p:spTree>
    <p:extLst>
      <p:ext uri="{BB962C8B-B14F-4D97-AF65-F5344CB8AC3E}">
        <p14:creationId xmlns:p14="http://schemas.microsoft.com/office/powerpoint/2010/main" val="3868530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F8F15-E6F7-9444-B526-2F61EEACB284}"/>
              </a:ext>
            </a:extLst>
          </p:cNvPr>
          <p:cNvSpPr>
            <a:spLocks noGrp="1"/>
          </p:cNvSpPr>
          <p:nvPr>
            <p:ph type="title"/>
          </p:nvPr>
        </p:nvSpPr>
        <p:spPr/>
        <p:txBody>
          <a:bodyPr/>
          <a:lstStyle/>
          <a:p>
            <a:pPr algn="ctr"/>
            <a:r>
              <a:rPr lang="en-US" dirty="0"/>
              <a:t>Learning Model</a:t>
            </a:r>
          </a:p>
        </p:txBody>
      </p:sp>
      <p:sp>
        <p:nvSpPr>
          <p:cNvPr id="3" name="Content Placeholder 2">
            <a:extLst>
              <a:ext uri="{FF2B5EF4-FFF2-40B4-BE49-F238E27FC236}">
                <a16:creationId xmlns:a16="http://schemas.microsoft.com/office/drawing/2014/main" id="{6A23F121-F404-D547-A5B2-31A2AE2A65C8}"/>
              </a:ext>
            </a:extLst>
          </p:cNvPr>
          <p:cNvSpPr>
            <a:spLocks noGrp="1"/>
          </p:cNvSpPr>
          <p:nvPr>
            <p:ph idx="1"/>
          </p:nvPr>
        </p:nvSpPr>
        <p:spPr/>
        <p:txBody>
          <a:bodyPr>
            <a:normAutofit lnSpcReduction="10000"/>
          </a:bodyPr>
          <a:lstStyle/>
          <a:p>
            <a:r>
              <a:rPr lang="en-US" dirty="0"/>
              <a:t>5 models: MLE, SVM, logistic regression, linear regression, random forest. Linear model is for comparing mini-batch gradient descent and full batch. The logistic and random forest models are used to compare MLE and SVM.</a:t>
            </a:r>
          </a:p>
          <a:p>
            <a:endParaRPr lang="en-US" dirty="0"/>
          </a:p>
          <a:p>
            <a:r>
              <a:rPr lang="en-US" dirty="0"/>
              <a:t>Applied multilabel classification with hierarchical and one against other two method together to compare performance.</a:t>
            </a:r>
          </a:p>
          <a:p>
            <a:endParaRPr lang="en-US" dirty="0"/>
          </a:p>
          <a:p>
            <a:r>
              <a:rPr lang="en-US" dirty="0"/>
              <a:t>Used mini-batch gradient descent to boost SVM, MLE and linear regression models </a:t>
            </a:r>
          </a:p>
        </p:txBody>
      </p:sp>
    </p:spTree>
    <p:extLst>
      <p:ext uri="{BB962C8B-B14F-4D97-AF65-F5344CB8AC3E}">
        <p14:creationId xmlns:p14="http://schemas.microsoft.com/office/powerpoint/2010/main" val="2667018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EC5BE1-CA74-3040-B4F3-E80B1E58FD42}"/>
              </a:ext>
            </a:extLst>
          </p:cNvPr>
          <p:cNvSpPr>
            <a:spLocks noGrp="1"/>
          </p:cNvSpPr>
          <p:nvPr>
            <p:ph idx="1"/>
          </p:nvPr>
        </p:nvSpPr>
        <p:spPr>
          <a:xfrm>
            <a:off x="838200" y="1078787"/>
            <a:ext cx="10515600" cy="5098176"/>
          </a:xfrm>
        </p:spPr>
        <p:txBody>
          <a:bodyPr>
            <a:normAutofit/>
          </a:bodyPr>
          <a:lstStyle/>
          <a:p>
            <a:pPr marL="0" indent="0">
              <a:buNone/>
            </a:pPr>
            <a:r>
              <a:rPr lang="en-US" dirty="0"/>
              <a:t>Expectation</a:t>
            </a:r>
          </a:p>
          <a:p>
            <a:r>
              <a:rPr lang="en-US" sz="2200" dirty="0"/>
              <a:t>Assume my MLE and SVM model could predict multiple labels with mini batch gradient descent. </a:t>
            </a:r>
          </a:p>
          <a:p>
            <a:r>
              <a:rPr lang="en-US" sz="2200" dirty="0"/>
              <a:t>As the best scenario, my MLE and SVM models could predict three different labels with mini batch gradient to reduce computation load</a:t>
            </a:r>
            <a:r>
              <a:rPr lang="en-US" dirty="0"/>
              <a:t>.  </a:t>
            </a:r>
          </a:p>
          <a:p>
            <a:pPr marL="0" indent="0">
              <a:buNone/>
            </a:pPr>
            <a:r>
              <a:rPr lang="en-US" dirty="0"/>
              <a:t> </a:t>
            </a:r>
          </a:p>
          <a:p>
            <a:pPr marL="0" indent="0">
              <a:buNone/>
            </a:pPr>
            <a:r>
              <a:rPr lang="en-US" dirty="0"/>
              <a:t>Assess model</a:t>
            </a:r>
          </a:p>
          <a:p>
            <a:r>
              <a:rPr lang="en-US" sz="2200" dirty="0"/>
              <a:t>Evaluate models by the test dataset.</a:t>
            </a:r>
          </a:p>
          <a:p>
            <a:r>
              <a:rPr lang="en-US" sz="2200" dirty="0"/>
              <a:t>Measurement: F score and accuracy to measure the correctness of the model.</a:t>
            </a:r>
          </a:p>
          <a:p>
            <a:r>
              <a:rPr lang="en-US" sz="2200" dirty="0"/>
              <a:t>Expectation for measurements: The F score for predicting multiple labels should be above 0.8 and accuracy above 90%</a:t>
            </a:r>
          </a:p>
        </p:txBody>
      </p:sp>
    </p:spTree>
    <p:extLst>
      <p:ext uri="{BB962C8B-B14F-4D97-AF65-F5344CB8AC3E}">
        <p14:creationId xmlns:p14="http://schemas.microsoft.com/office/powerpoint/2010/main" val="1915674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0F041-359D-8846-9271-648F3978DBA4}"/>
              </a:ext>
            </a:extLst>
          </p:cNvPr>
          <p:cNvSpPr>
            <a:spLocks noGrp="1"/>
          </p:cNvSpPr>
          <p:nvPr>
            <p:ph type="title"/>
          </p:nvPr>
        </p:nvSpPr>
        <p:spPr/>
        <p:txBody>
          <a:bodyPr/>
          <a:lstStyle/>
          <a:p>
            <a:pPr algn="ctr"/>
            <a:r>
              <a:rPr lang="en-US" dirty="0"/>
              <a:t>Mini Batch Gradient Descent</a:t>
            </a:r>
          </a:p>
        </p:txBody>
      </p:sp>
      <p:sp>
        <p:nvSpPr>
          <p:cNvPr id="3" name="Content Placeholder 2">
            <a:extLst>
              <a:ext uri="{FF2B5EF4-FFF2-40B4-BE49-F238E27FC236}">
                <a16:creationId xmlns:a16="http://schemas.microsoft.com/office/drawing/2014/main" id="{EFE360E2-8329-E142-99D2-16E2077AD1B2}"/>
              </a:ext>
            </a:extLst>
          </p:cNvPr>
          <p:cNvSpPr>
            <a:spLocks noGrp="1"/>
          </p:cNvSpPr>
          <p:nvPr>
            <p:ph idx="1"/>
          </p:nvPr>
        </p:nvSpPr>
        <p:spPr/>
        <p:txBody>
          <a:bodyPr>
            <a:normAutofit lnSpcReduction="10000"/>
          </a:bodyPr>
          <a:lstStyle/>
          <a:p>
            <a:r>
              <a:rPr lang="en-US" dirty="0"/>
              <a:t>For this implementation, randomly choose 100 samples from training data. Because the label distribution is not balanced, random sampling could preserve the label distribution for each mini batch rather splitting data into multiple batches. </a:t>
            </a:r>
          </a:p>
          <a:p>
            <a:endParaRPr lang="en-US" dirty="0"/>
          </a:p>
          <a:p>
            <a:r>
              <a:rPr lang="en-US" dirty="0"/>
              <a:t>Divide the loss and gradient by batch size instead of the entire training data count. </a:t>
            </a:r>
          </a:p>
          <a:p>
            <a:endParaRPr lang="en-US" dirty="0"/>
          </a:p>
          <a:p>
            <a:r>
              <a:rPr lang="en-US" dirty="0"/>
              <a:t>The sample ratio = batch size / total count, is used to sample training data into each batch.</a:t>
            </a:r>
          </a:p>
        </p:txBody>
      </p:sp>
    </p:spTree>
    <p:extLst>
      <p:ext uri="{BB962C8B-B14F-4D97-AF65-F5344CB8AC3E}">
        <p14:creationId xmlns:p14="http://schemas.microsoft.com/office/powerpoint/2010/main" val="1278545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067B4-3243-2F43-979F-C604155B36F3}"/>
              </a:ext>
            </a:extLst>
          </p:cNvPr>
          <p:cNvSpPr>
            <a:spLocks noGrp="1"/>
          </p:cNvSpPr>
          <p:nvPr>
            <p:ph type="title"/>
          </p:nvPr>
        </p:nvSpPr>
        <p:spPr/>
        <p:txBody>
          <a:bodyPr/>
          <a:lstStyle/>
          <a:p>
            <a:pPr algn="ctr"/>
            <a:r>
              <a:rPr lang="en-US" dirty="0"/>
              <a:t>Text preprocessing</a:t>
            </a:r>
          </a:p>
        </p:txBody>
      </p:sp>
      <p:sp>
        <p:nvSpPr>
          <p:cNvPr id="3" name="Content Placeholder 2">
            <a:extLst>
              <a:ext uri="{FF2B5EF4-FFF2-40B4-BE49-F238E27FC236}">
                <a16:creationId xmlns:a16="http://schemas.microsoft.com/office/drawing/2014/main" id="{313B64F6-C062-904F-8C01-27B692B80A73}"/>
              </a:ext>
            </a:extLst>
          </p:cNvPr>
          <p:cNvSpPr>
            <a:spLocks noGrp="1"/>
          </p:cNvSpPr>
          <p:nvPr>
            <p:ph idx="1"/>
          </p:nvPr>
        </p:nvSpPr>
        <p:spPr/>
        <p:txBody>
          <a:bodyPr/>
          <a:lstStyle/>
          <a:p>
            <a:pPr marL="514350" indent="-514350">
              <a:buAutoNum type="arabicPeriod"/>
            </a:pPr>
            <a:r>
              <a:rPr lang="en-US" dirty="0"/>
              <a:t>Stop words removal by </a:t>
            </a:r>
            <a:r>
              <a:rPr lang="en-US" dirty="0" err="1"/>
              <a:t>nlt</a:t>
            </a:r>
            <a:r>
              <a:rPr lang="en-US" dirty="0"/>
              <a:t> library snowballs. For example, “the”, “for” will be removed.</a:t>
            </a:r>
          </a:p>
          <a:p>
            <a:pPr marL="514350" indent="-514350">
              <a:buAutoNum type="arabicPeriod"/>
            </a:pPr>
            <a:endParaRPr lang="en-US" dirty="0"/>
          </a:p>
          <a:p>
            <a:pPr marL="514350" indent="-514350">
              <a:buAutoNum type="arabicPeriod"/>
            </a:pPr>
            <a:r>
              <a:rPr lang="en-US" dirty="0"/>
              <a:t>Word stemming by a vectorization </a:t>
            </a:r>
            <a:r>
              <a:rPr lang="en-US" dirty="0" err="1"/>
              <a:t>numpy</a:t>
            </a:r>
            <a:r>
              <a:rPr lang="en-US" dirty="0"/>
              <a:t> function, remove words in the stop words array. Words will be transformed to its root words, such as “liking” would be transformed to ‘like’.</a:t>
            </a:r>
          </a:p>
          <a:p>
            <a:pPr marL="514350" indent="-514350">
              <a:buAutoNum type="arabicPeriod"/>
            </a:pPr>
            <a:endParaRPr lang="en-US" dirty="0"/>
          </a:p>
          <a:p>
            <a:pPr marL="514350" indent="-514350">
              <a:buAutoNum type="arabicPeriod" startAt="3"/>
            </a:pPr>
            <a:r>
              <a:rPr lang="en-US" dirty="0"/>
              <a:t>Make a 20K words dictionary as attributes, construct df-idf array for every document.</a:t>
            </a:r>
          </a:p>
          <a:p>
            <a:endParaRPr lang="en-US" dirty="0"/>
          </a:p>
        </p:txBody>
      </p:sp>
    </p:spTree>
    <p:extLst>
      <p:ext uri="{BB962C8B-B14F-4D97-AF65-F5344CB8AC3E}">
        <p14:creationId xmlns:p14="http://schemas.microsoft.com/office/powerpoint/2010/main" val="626802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8E46C-F487-9E44-A11D-C101EDE77921}"/>
              </a:ext>
            </a:extLst>
          </p:cNvPr>
          <p:cNvSpPr>
            <a:spLocks noGrp="1"/>
          </p:cNvSpPr>
          <p:nvPr>
            <p:ph type="title"/>
          </p:nvPr>
        </p:nvSpPr>
        <p:spPr/>
        <p:txBody>
          <a:bodyPr/>
          <a:lstStyle/>
          <a:p>
            <a:r>
              <a:rPr lang="en-US" dirty="0"/>
              <a:t>Is random forest works better for multiple label classification?  </a:t>
            </a:r>
          </a:p>
        </p:txBody>
      </p:sp>
      <p:sp>
        <p:nvSpPr>
          <p:cNvPr id="3" name="Content Placeholder 2">
            <a:extLst>
              <a:ext uri="{FF2B5EF4-FFF2-40B4-BE49-F238E27FC236}">
                <a16:creationId xmlns:a16="http://schemas.microsoft.com/office/drawing/2014/main" id="{94D74B56-0A94-334B-9D07-481C2ECA4BF9}"/>
              </a:ext>
            </a:extLst>
          </p:cNvPr>
          <p:cNvSpPr>
            <a:spLocks noGrp="1"/>
          </p:cNvSpPr>
          <p:nvPr>
            <p:ph idx="1"/>
          </p:nvPr>
        </p:nvSpPr>
        <p:spPr/>
        <p:txBody>
          <a:bodyPr>
            <a:normAutofit/>
          </a:bodyPr>
          <a:lstStyle/>
          <a:p>
            <a:pPr marL="0" indent="0">
              <a:buNone/>
            </a:pPr>
            <a:r>
              <a:rPr lang="en-US" dirty="0"/>
              <a:t>Unlike binary algorithms,  some algorithms are naturally support multiple label classification, such as tree. </a:t>
            </a:r>
          </a:p>
          <a:p>
            <a:pPr marL="0" indent="0">
              <a:buNone/>
            </a:pPr>
            <a:endParaRPr lang="en-US" dirty="0"/>
          </a:p>
          <a:p>
            <a:pPr marL="0" indent="0">
              <a:buNone/>
            </a:pPr>
            <a:r>
              <a:rPr lang="en-US" sz="1500" dirty="0"/>
              <a:t>Random forest: F score 0.72 , accuracy 74%.</a:t>
            </a:r>
          </a:p>
          <a:p>
            <a:pPr marL="0" indent="0">
              <a:buNone/>
            </a:pPr>
            <a:r>
              <a:rPr lang="en-US" sz="1500" dirty="0"/>
              <a:t>Logistic regression: F score 0.86, accuracy 86%. </a:t>
            </a:r>
          </a:p>
          <a:p>
            <a:pPr marL="0" indent="0" latinLnBrk="1">
              <a:buNone/>
            </a:pPr>
            <a:r>
              <a:rPr lang="en-US" sz="1500" dirty="0"/>
              <a:t>MLE: F score 0.8471, accuracy 90%.  the best!</a:t>
            </a:r>
          </a:p>
          <a:p>
            <a:pPr marL="0" indent="0">
              <a:buNone/>
            </a:pPr>
            <a:endParaRPr lang="en-US" dirty="0"/>
          </a:p>
          <a:p>
            <a:pPr marL="0" indent="0">
              <a:buNone/>
            </a:pPr>
            <a:r>
              <a:rPr lang="en-US" dirty="0"/>
              <a:t>Random forest is not better than logistic regression. It’s not better than my models and Spark logistic regression library.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541747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6FC10-F2A7-0943-B86F-F55B8E42B2AB}"/>
              </a:ext>
            </a:extLst>
          </p:cNvPr>
          <p:cNvSpPr>
            <a:spLocks noGrp="1"/>
          </p:cNvSpPr>
          <p:nvPr>
            <p:ph type="title"/>
          </p:nvPr>
        </p:nvSpPr>
        <p:spPr/>
        <p:txBody>
          <a:bodyPr/>
          <a:lstStyle/>
          <a:p>
            <a:r>
              <a:rPr lang="en-US" dirty="0"/>
              <a:t>Loss comparison of mini batch and full batch</a:t>
            </a:r>
          </a:p>
        </p:txBody>
      </p:sp>
      <p:pic>
        <p:nvPicPr>
          <p:cNvPr id="5" name="Content Placeholder 4">
            <a:extLst>
              <a:ext uri="{FF2B5EF4-FFF2-40B4-BE49-F238E27FC236}">
                <a16:creationId xmlns:a16="http://schemas.microsoft.com/office/drawing/2014/main" id="{FA85FDA2-11C4-6C48-BF28-FED4333E460D}"/>
              </a:ext>
            </a:extLst>
          </p:cNvPr>
          <p:cNvPicPr>
            <a:picLocks noGrp="1" noChangeAspect="1"/>
          </p:cNvPicPr>
          <p:nvPr>
            <p:ph idx="1"/>
          </p:nvPr>
        </p:nvPicPr>
        <p:blipFill>
          <a:blip r:embed="rId2"/>
          <a:stretch>
            <a:fillRect/>
          </a:stretch>
        </p:blipFill>
        <p:spPr>
          <a:xfrm>
            <a:off x="208908" y="2565971"/>
            <a:ext cx="5486400" cy="3657600"/>
          </a:xfrm>
        </p:spPr>
      </p:pic>
      <p:pic>
        <p:nvPicPr>
          <p:cNvPr id="7" name="Picture 6">
            <a:extLst>
              <a:ext uri="{FF2B5EF4-FFF2-40B4-BE49-F238E27FC236}">
                <a16:creationId xmlns:a16="http://schemas.microsoft.com/office/drawing/2014/main" id="{0AE76B43-B68A-6E46-BA48-C6535000FA8E}"/>
              </a:ext>
            </a:extLst>
          </p:cNvPr>
          <p:cNvPicPr>
            <a:picLocks noChangeAspect="1"/>
          </p:cNvPicPr>
          <p:nvPr/>
        </p:nvPicPr>
        <p:blipFill>
          <a:blip r:embed="rId3"/>
          <a:stretch>
            <a:fillRect/>
          </a:stretch>
        </p:blipFill>
        <p:spPr>
          <a:xfrm>
            <a:off x="5867400" y="2565971"/>
            <a:ext cx="5486400" cy="3657600"/>
          </a:xfrm>
          <a:prstGeom prst="rect">
            <a:avLst/>
          </a:prstGeom>
        </p:spPr>
      </p:pic>
      <p:sp>
        <p:nvSpPr>
          <p:cNvPr id="8" name="TextBox 7">
            <a:extLst>
              <a:ext uri="{FF2B5EF4-FFF2-40B4-BE49-F238E27FC236}">
                <a16:creationId xmlns:a16="http://schemas.microsoft.com/office/drawing/2014/main" id="{F1E40179-F054-7C4A-9F13-D3DF4C36C404}"/>
              </a:ext>
            </a:extLst>
          </p:cNvPr>
          <p:cNvSpPr txBox="1"/>
          <p:nvPr/>
        </p:nvSpPr>
        <p:spPr>
          <a:xfrm>
            <a:off x="1725105" y="1919640"/>
            <a:ext cx="2454005" cy="646331"/>
          </a:xfrm>
          <a:prstGeom prst="rect">
            <a:avLst/>
          </a:prstGeom>
          <a:noFill/>
        </p:spPr>
        <p:txBody>
          <a:bodyPr wrap="none" rtlCol="0">
            <a:spAutoFit/>
          </a:bodyPr>
          <a:lstStyle/>
          <a:p>
            <a:r>
              <a:rPr lang="en-US" dirty="0"/>
              <a:t>         Mini batch </a:t>
            </a:r>
          </a:p>
          <a:p>
            <a:r>
              <a:rPr lang="en-US" dirty="0"/>
              <a:t>Error 230 when stopped</a:t>
            </a:r>
          </a:p>
        </p:txBody>
      </p:sp>
      <p:sp>
        <p:nvSpPr>
          <p:cNvPr id="9" name="TextBox 8">
            <a:extLst>
              <a:ext uri="{FF2B5EF4-FFF2-40B4-BE49-F238E27FC236}">
                <a16:creationId xmlns:a16="http://schemas.microsoft.com/office/drawing/2014/main" id="{B2BC2947-0F90-674C-AFD8-7D603AC110CD}"/>
              </a:ext>
            </a:extLst>
          </p:cNvPr>
          <p:cNvSpPr txBox="1"/>
          <p:nvPr/>
        </p:nvSpPr>
        <p:spPr>
          <a:xfrm>
            <a:off x="7440504" y="1919640"/>
            <a:ext cx="2340192" cy="646331"/>
          </a:xfrm>
          <a:prstGeom prst="rect">
            <a:avLst/>
          </a:prstGeom>
          <a:noFill/>
        </p:spPr>
        <p:txBody>
          <a:bodyPr wrap="none" rtlCol="0">
            <a:spAutoFit/>
          </a:bodyPr>
          <a:lstStyle/>
          <a:p>
            <a:r>
              <a:rPr lang="en-US" dirty="0"/>
              <a:t>           Full batch</a:t>
            </a:r>
          </a:p>
          <a:p>
            <a:r>
              <a:rPr lang="en-US" dirty="0"/>
              <a:t>Error 38 when stopped</a:t>
            </a:r>
          </a:p>
        </p:txBody>
      </p:sp>
    </p:spTree>
    <p:extLst>
      <p:ext uri="{BB962C8B-B14F-4D97-AF65-F5344CB8AC3E}">
        <p14:creationId xmlns:p14="http://schemas.microsoft.com/office/powerpoint/2010/main" val="15229073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494</TotalTime>
  <Words>916</Words>
  <Application>Microsoft Macintosh PowerPoint</Application>
  <PresentationFormat>Widescreen</PresentationFormat>
  <Paragraphs>76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        CS777 Final Project  Multilabel classification with boosting methods </vt:lpstr>
      <vt:lpstr>Data set</vt:lpstr>
      <vt:lpstr>Research Question</vt:lpstr>
      <vt:lpstr>Learning Model</vt:lpstr>
      <vt:lpstr>PowerPoint Presentation</vt:lpstr>
      <vt:lpstr>Mini Batch Gradient Descent</vt:lpstr>
      <vt:lpstr>Text preprocessing</vt:lpstr>
      <vt:lpstr>Is random forest works better for multiple label classification?  </vt:lpstr>
      <vt:lpstr>Loss comparison of mini batch and full batch</vt:lpstr>
      <vt:lpstr>Why mini batch does not work well?</vt:lpstr>
      <vt:lpstr>Conclusion</vt:lpstr>
      <vt:lpstr>What I learned for this project </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714367472@qq.com</dc:creator>
  <cp:lastModifiedBy>714367472@qq.com</cp:lastModifiedBy>
  <cp:revision>26</cp:revision>
  <dcterms:created xsi:type="dcterms:W3CDTF">2020-12-07T02:29:34Z</dcterms:created>
  <dcterms:modified xsi:type="dcterms:W3CDTF">2020-12-08T01:28:22Z</dcterms:modified>
</cp:coreProperties>
</file>