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embeddedFontLst>
    <p:embeddedFont>
      <p:font typeface="標楷體" panose="03000509000000000000" pitchFamily="65" charset="-120"/>
      <p:regular r:id="rId28"/>
    </p:embeddedFont>
    <p:embeddedFont>
      <p:font typeface="Roboto Slab" panose="020B0604020202020204" charset="0"/>
      <p:regular r:id="rId29"/>
      <p:bold r:id="rId30"/>
    </p:embeddedFont>
    <p:embeddedFont>
      <p:font typeface="Source Sans Pr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FB5CDA-F8FD-4115-9264-61E2FD7C5C1E}">
  <a:tblStyle styleId="{98FB5CDA-F8FD-4115-9264-61E2FD7C5C1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90" autoAdjust="0"/>
  </p:normalViewPr>
  <p:slideViewPr>
    <p:cSldViewPr snapToGrid="0">
      <p:cViewPr varScale="1">
        <p:scale>
          <a:sx n="65" d="100"/>
          <a:sy n="65" d="100"/>
        </p:scale>
        <p:origin x="15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15192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74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1bit的缺點是在inner loop 會錯兩次-&gt;因此課本延伸出2bit</a:t>
            </a:r>
          </a:p>
        </p:txBody>
      </p:sp>
    </p:spTree>
    <p:extLst>
      <p:ext uri="{BB962C8B-B14F-4D97-AF65-F5344CB8AC3E}">
        <p14:creationId xmlns:p14="http://schemas.microsoft.com/office/powerpoint/2010/main" val="916698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而2bit對於inner loop 預測錯誤的次數會比1bit還有少一次-&gt;而待會也會看到在此次測資 有關於調整b的數字，也就是Interleaved beq 1bit跟2bit也會有明顯差異-&gt;但這時候我們就想1  bit 和 2bit 的state都是依照上一個beq而來決定，但若能有個歷史紀錄器能夠記錄以前幾個beq的執行狀況-&gt;再藉由這些歷史紀錄去做相對應的branch prediction 這樣效能不知道會不會比較好</a:t>
            </a:r>
          </a:p>
        </p:txBody>
      </p:sp>
    </p:spTree>
    <p:extLst>
      <p:ext uri="{BB962C8B-B14F-4D97-AF65-F5344CB8AC3E}">
        <p14:creationId xmlns:p14="http://schemas.microsoft.com/office/powerpoint/2010/main" val="1628138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做出另外一個BPU，我們現在把他簡稱PHT-&gt;主要分成兩個部分-&gt;第一個部分是去紀錄beq真實的執行情況，也就是右圖左邊顯示的branch history，例如這個例圖是使用4bit來用作歷史紀錄-&gt;也就是它可以記錄之前4個beq的真實的執行狀況-&gt;而當此時又遇到一個beq-&gt;這個beq的prediction會依照現在的歷史紀錄，去pattern history table去找他相對應的位置，然後去做預測-&gt;而每PHT裡面每個預測器是使用2bit-&gt;這有甚麼好處(舉例)-&gt;而ˊ這次時做我們歷史紀錄器是使用2bit來記錄前兩個beq的情況，因此PHT會有2^2個2-bit 預測器，因為每個不同的歷史紀錄會對應到PHT上面不同的位置</a:t>
            </a:r>
          </a:p>
        </p:txBody>
      </p:sp>
    </p:spTree>
    <p:extLst>
      <p:ext uri="{BB962C8B-B14F-4D97-AF65-F5344CB8AC3E}">
        <p14:creationId xmlns:p14="http://schemas.microsoft.com/office/powerpoint/2010/main" val="108788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因此好處是它可以藉由以前beq的情況，去做預測的調整，也就是它具有adaptive的性質-&gt;但是這個在MIPS有個壞處-&gt;如果遇到連續兩個beq，history state必須經過兩個cycle才能更新，因此若有連續兩個beq的情況，必須在他們之間差一個bubble，為了讓第二個beq達到正確的歷史紀錄-&gt;但這樣也就會多耗一個cycle</a:t>
            </a:r>
          </a:p>
        </p:txBody>
      </p:sp>
    </p:spTree>
    <p:extLst>
      <p:ext uri="{BB962C8B-B14F-4D97-AF65-F5344CB8AC3E}">
        <p14:creationId xmlns:p14="http://schemas.microsoft.com/office/powerpoint/2010/main" val="4084135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90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1bit 在第一個</a:t>
            </a:r>
          </a:p>
        </p:txBody>
      </p:sp>
    </p:spTree>
    <p:extLst>
      <p:ext uri="{BB962C8B-B14F-4D97-AF65-F5344CB8AC3E}">
        <p14:creationId xmlns:p14="http://schemas.microsoft.com/office/powerpoint/2010/main" val="3238284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450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039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897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3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講大綱-&gt;時做跟分析皆已完成-&gt;工作分配-&gt;如有其他需要再由另外兩位同學補充</a:t>
            </a:r>
          </a:p>
        </p:txBody>
      </p:sp>
    </p:spTree>
    <p:extLst>
      <p:ext uri="{BB962C8B-B14F-4D97-AF65-F5344CB8AC3E}">
        <p14:creationId xmlns:p14="http://schemas.microsoft.com/office/powerpoint/2010/main" val="2330558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40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dirty="0" smtClean="0"/>
              <a:t>大部分的</a:t>
            </a:r>
            <a:r>
              <a:rPr lang="en-US" altLang="zh-TW" dirty="0" err="1" smtClean="0"/>
              <a:t>instructio</a:t>
            </a:r>
            <a:r>
              <a:rPr lang="zh-TW" altLang="en-US" dirty="0" smtClean="0"/>
              <a:t>都放進</a:t>
            </a:r>
            <a:r>
              <a:rPr lang="en-US" altLang="zh-TW" dirty="0" smtClean="0"/>
              <a:t>L1</a:t>
            </a:r>
            <a:r>
              <a:rPr lang="zh-TW" altLang="en-US" dirty="0" smtClean="0"/>
              <a:t> </a:t>
            </a:r>
            <a:r>
              <a:rPr lang="en-US" altLang="zh-TW" dirty="0" smtClean="0"/>
              <a:t>L2</a:t>
            </a:r>
            <a:r>
              <a:rPr lang="zh-TW" altLang="en-US" dirty="0" smtClean="0"/>
              <a:t>，我們已經做出</a:t>
            </a:r>
            <a:r>
              <a:rPr lang="en-US" altLang="zh-TW" dirty="0" smtClean="0"/>
              <a:t>64size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L2</a:t>
            </a:r>
            <a:r>
              <a:rPr lang="zh-TW" altLang="en-US" dirty="0" smtClean="0"/>
              <a:t>，尚未分析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964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825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163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157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61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562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由課本電路圖改變得來-&gt;主要有兩個比較不一樣的地方-&gt;j type-&gt;增加jump jr jal jalr的功能-&gt;並由於考慮到jal 馬上接jr的狀況-&gt;代表jal要寫入的位置要馬上寫進去reg-&gt;將reg write分成兩部分-&gt;一部分給jal 另一部分給正常的寫入-&gt;這樣可以即時的反應jal並且不回與原本要寫回來的資料相衝</a:t>
            </a:r>
          </a:p>
        </p:txBody>
      </p:sp>
    </p:spTree>
    <p:extLst>
      <p:ext uri="{BB962C8B-B14F-4D97-AF65-F5344CB8AC3E}">
        <p14:creationId xmlns:p14="http://schemas.microsoft.com/office/powerpoint/2010/main" val="343970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第二個不一樣的地方是forwarding unit，課本上因為ALU要做運算，而且會發生data hazard的情況-&gt;必須將部分data forward到EX stage-&gt;但考慮到branch的決定要在ID stage-&gt;也就代表在ID stage就要開始有運算的動作-&gt;data hazard會在ID stage發生-&gt;因此須把forwardong unit往前一個stage-&gt;提早到ID，這樣當在需要比較beq且發生data hazard的同時，比較的兩個數字才不會還是維持舊的數字</a:t>
            </a:r>
          </a:p>
        </p:txBody>
      </p:sp>
    </p:spTree>
    <p:extLst>
      <p:ext uri="{BB962C8B-B14F-4D97-AF65-F5344CB8AC3E}">
        <p14:creationId xmlns:p14="http://schemas.microsoft.com/office/powerpoint/2010/main" val="168631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678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030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主要也有兩個特點-&gt;第一點維必須加入BPU去做預測-&gt;右邊的MUX是附傳遞預測出來的address-&gt;而左邊的MUX負責當經過一個cycle，beq在ID stage發現預測錯誤時，這個MUX可以負責傳遞正確的address</a:t>
            </a:r>
          </a:p>
        </p:txBody>
      </p:sp>
    </p:spTree>
    <p:extLst>
      <p:ext uri="{BB962C8B-B14F-4D97-AF65-F5344CB8AC3E}">
        <p14:creationId xmlns:p14="http://schemas.microsoft.com/office/powerpoint/2010/main" val="2384848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第二個為j type的改善-&gt;像一開始baseline的電路架構，不管遇到j type或是beq都一定會消耗一個cycle-&gt;而這個架構我們將jump提早到IF stage-&gt;因此只要遇到jump這個架構都可以比原本的baseline還要省一個cycle-&gt;但是由於jr要跳的address仍須依照reg read出來的數值去做決定，因此jr仍會浪費一個cycle，為了去等ID stage傳出$31的data</a:t>
            </a:r>
          </a:p>
        </p:txBody>
      </p:sp>
    </p:spTree>
    <p:extLst>
      <p:ext uri="{BB962C8B-B14F-4D97-AF65-F5344CB8AC3E}">
        <p14:creationId xmlns:p14="http://schemas.microsoft.com/office/powerpoint/2010/main" val="371891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5" name="Shape 35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8" name="Shape 38"/>
          <p:cNvCxnSpPr>
            <a:endCxn id="36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" name="Shape 39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" name="Shape 40"/>
          <p:cNvCxnSpPr/>
          <p:nvPr/>
        </p:nvCxnSpPr>
        <p:spPr>
          <a:xfrm rot="10800000" flipH="1">
            <a:off x="4749075" y="753124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" sz="13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275974" y="0"/>
            <a:ext cx="48680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417400" y="1952350"/>
            <a:ext cx="93186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200">
                <a:solidFill>
                  <a:srgbClr val="0091EA"/>
                </a:solidFill>
              </a:rPr>
              <a:t>Computer Architecture</a:t>
            </a:r>
          </a:p>
          <a:p>
            <a:pPr lvl="0">
              <a:spcBef>
                <a:spcPts val="0"/>
              </a:spcBef>
              <a:buNone/>
            </a:pPr>
            <a:r>
              <a:rPr lang="en" sz="5200">
                <a:solidFill>
                  <a:srgbClr val="0091EA"/>
                </a:solidFill>
              </a:rPr>
              <a:t>Final Project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17400" y="407630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第一組</a:t>
            </a:r>
            <a:r>
              <a:rPr lang="e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電機三 B03901036 陳柏文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電機三 B03901142 莊育權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電機三 B03901148 陳昀君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 amt="2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624950" y="1512225"/>
            <a:ext cx="7341600" cy="52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0000"/>
              </a:buClr>
              <a:buSzPct val="100000"/>
              <a:buAutoNum type="arabicPeriod"/>
            </a:pPr>
            <a:r>
              <a:rPr lang="en" sz="2400" dirty="0">
                <a:solidFill>
                  <a:srgbClr val="FF0000"/>
                </a:solidFill>
              </a:rPr>
              <a:t>1-bit Predictor 	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Advantage: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400" dirty="0"/>
              <a:t>Easy design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Disadvantage: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400" dirty="0"/>
              <a:t>Bad for inner loop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endParaRPr lang="en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86150" y="460201"/>
            <a:ext cx="7571700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Branch Prediction Unit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61" name="Shape 161"/>
          <p:cNvSpPr/>
          <p:nvPr/>
        </p:nvSpPr>
        <p:spPr>
          <a:xfrm>
            <a:off x="4333800" y="2943850"/>
            <a:ext cx="1710300" cy="1447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/>
              <a:t>Not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/>
              <a:t>taken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/>
              <a:t>0</a:t>
            </a:r>
          </a:p>
        </p:txBody>
      </p:sp>
      <p:sp>
        <p:nvSpPr>
          <p:cNvPr id="162" name="Shape 162"/>
          <p:cNvSpPr/>
          <p:nvPr/>
        </p:nvSpPr>
        <p:spPr>
          <a:xfrm>
            <a:off x="6690500" y="2943850"/>
            <a:ext cx="1710300" cy="1447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/>
              <a:t>Taken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/>
              <a:t>1</a:t>
            </a:r>
          </a:p>
        </p:txBody>
      </p:sp>
      <p:cxnSp>
        <p:nvCxnSpPr>
          <p:cNvPr id="163" name="Shape 163"/>
          <p:cNvCxnSpPr>
            <a:stCxn id="161" idx="0"/>
            <a:endCxn id="162" idx="0"/>
          </p:cNvCxnSpPr>
          <p:nvPr/>
        </p:nvCxnSpPr>
        <p:spPr>
          <a:xfrm rot="-5400000" flipH="1">
            <a:off x="6367050" y="1765750"/>
            <a:ext cx="600" cy="2356800"/>
          </a:xfrm>
          <a:prstGeom prst="curvedConnector3">
            <a:avLst>
              <a:gd name="adj1" fmla="val -396875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64" name="Shape 164"/>
          <p:cNvCxnSpPr>
            <a:stCxn id="162" idx="4"/>
            <a:endCxn id="161" idx="4"/>
          </p:cNvCxnSpPr>
          <p:nvPr/>
        </p:nvCxnSpPr>
        <p:spPr>
          <a:xfrm rot="5400000">
            <a:off x="6366950" y="3212950"/>
            <a:ext cx="600" cy="2356800"/>
          </a:xfrm>
          <a:prstGeom prst="curvedConnector3">
            <a:avLst>
              <a:gd name="adj1" fmla="val 396875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65" name="Shape 165"/>
          <p:cNvCxnSpPr>
            <a:stCxn id="161" idx="3"/>
            <a:endCxn id="161" idx="1"/>
          </p:cNvCxnSpPr>
          <p:nvPr/>
        </p:nvCxnSpPr>
        <p:spPr>
          <a:xfrm rot="-5400000">
            <a:off x="4072917" y="3667162"/>
            <a:ext cx="1023300" cy="600"/>
          </a:xfrm>
          <a:prstGeom prst="curvedConnector5">
            <a:avLst>
              <a:gd name="adj1" fmla="val -19109"/>
              <a:gd name="adj2" fmla="val -154127939"/>
              <a:gd name="adj3" fmla="val 12232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66" name="Shape 166"/>
          <p:cNvCxnSpPr>
            <a:stCxn id="162" idx="5"/>
            <a:endCxn id="162" idx="7"/>
          </p:cNvCxnSpPr>
          <p:nvPr/>
        </p:nvCxnSpPr>
        <p:spPr>
          <a:xfrm rot="-5400000">
            <a:off x="7638982" y="3667162"/>
            <a:ext cx="1023300" cy="600"/>
          </a:xfrm>
          <a:prstGeom prst="curvedConnector5">
            <a:avLst>
              <a:gd name="adj1" fmla="val -22324"/>
              <a:gd name="adj2" fmla="val 162869606"/>
              <a:gd name="adj3" fmla="val 12392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67" name="Shape 167"/>
          <p:cNvSpPr txBox="1"/>
          <p:nvPr/>
        </p:nvSpPr>
        <p:spPr>
          <a:xfrm>
            <a:off x="5838325" y="2187325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Taken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760475" y="4555912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Not taken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544375" y="2465825"/>
            <a:ext cx="1290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Not taken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8149825" y="2396837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Taken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400" y="2087925"/>
            <a:ext cx="5147599" cy="37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786150" y="460201"/>
            <a:ext cx="7571700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Branch Prediction Unit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4">
            <a:alphaModFix amt="2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624950" y="1512225"/>
            <a:ext cx="7341600" cy="20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0000"/>
              </a:buClr>
              <a:buSzPct val="100000"/>
              <a:buAutoNum type="arabicPeriod" startAt="2"/>
            </a:pPr>
            <a:r>
              <a:rPr lang="en" sz="2400" dirty="0">
                <a:solidFill>
                  <a:srgbClr val="FF0000"/>
                </a:solidFill>
              </a:rPr>
              <a:t>2-bit Predictor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Advantage: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400" dirty="0">
                <a:solidFill>
                  <a:schemeClr val="dk1"/>
                </a:solidFill>
              </a:rPr>
              <a:t>Easy design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400" dirty="0">
                <a:solidFill>
                  <a:schemeClr val="dk1"/>
                </a:solidFill>
              </a:rPr>
              <a:t>Good for inner loop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endParaRPr lang="en"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</a:rPr>
              <a:t>Disadvantage: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400" dirty="0">
                <a:solidFill>
                  <a:schemeClr val="dk1"/>
                </a:solidFill>
              </a:rPr>
              <a:t>Not adaptive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8042125" y="5476625"/>
            <a:ext cx="9867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Ref[1]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 amt="4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7950" y="2142875"/>
            <a:ext cx="4977524" cy="41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786150" y="460201"/>
            <a:ext cx="7571700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Branch Prediction Unit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189" name="Shape 189"/>
          <p:cNvSpPr txBox="1"/>
          <p:nvPr/>
        </p:nvSpPr>
        <p:spPr>
          <a:xfrm>
            <a:off x="624950" y="1512225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0000"/>
              </a:buClr>
              <a:buSzPct val="100000"/>
              <a:buAutoNum type="arabicPeriod" startAt="3"/>
            </a:pPr>
            <a:r>
              <a:rPr lang="en" sz="2400" dirty="0">
                <a:solidFill>
                  <a:srgbClr val="FF0000"/>
                </a:solidFill>
              </a:rPr>
              <a:t>Two </a:t>
            </a:r>
            <a:r>
              <a:rPr lang="en" sz="2400" dirty="0" smtClean="0">
                <a:solidFill>
                  <a:srgbClr val="FF0000"/>
                </a:solidFill>
              </a:rPr>
              <a:t>Level </a:t>
            </a:r>
            <a:r>
              <a:rPr lang="en" sz="2400" dirty="0">
                <a:solidFill>
                  <a:srgbClr val="FF0000"/>
                </a:solidFill>
              </a:rPr>
              <a:t>A</a:t>
            </a:r>
            <a:r>
              <a:rPr lang="en" sz="2400" dirty="0" smtClean="0">
                <a:solidFill>
                  <a:srgbClr val="FF0000"/>
                </a:solidFill>
              </a:rPr>
              <a:t>daptive Predictor </a:t>
            </a:r>
            <a:endParaRPr lang="en" sz="2400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0000"/>
              </a:solidFill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750" y="2483850"/>
            <a:ext cx="2749834" cy="11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750" y="4029274"/>
            <a:ext cx="4181225" cy="21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7570075" y="5853475"/>
            <a:ext cx="9867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Ref[2]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 amt="11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786150" y="460201"/>
            <a:ext cx="7571700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Branch Prediction Unit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200" name="Shape 200"/>
          <p:cNvSpPr txBox="1"/>
          <p:nvPr/>
        </p:nvSpPr>
        <p:spPr>
          <a:xfrm>
            <a:off x="624950" y="1512225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0000"/>
              </a:buClr>
              <a:buSzPct val="100000"/>
              <a:buAutoNum type="arabicPeriod" startAt="3"/>
            </a:pPr>
            <a:r>
              <a:rPr lang="en" sz="2400" dirty="0">
                <a:solidFill>
                  <a:srgbClr val="FF0000"/>
                </a:solidFill>
              </a:rPr>
              <a:t>Two </a:t>
            </a:r>
            <a:r>
              <a:rPr lang="en" sz="2400" dirty="0" smtClean="0">
                <a:solidFill>
                  <a:srgbClr val="FF0000"/>
                </a:solidFill>
              </a:rPr>
              <a:t>Level </a:t>
            </a:r>
            <a:r>
              <a:rPr lang="en" sz="2400" dirty="0">
                <a:solidFill>
                  <a:srgbClr val="FF0000"/>
                </a:solidFill>
              </a:rPr>
              <a:t>A</a:t>
            </a:r>
            <a:r>
              <a:rPr lang="en" sz="2400" dirty="0" smtClean="0">
                <a:solidFill>
                  <a:srgbClr val="FF0000"/>
                </a:solidFill>
              </a:rPr>
              <a:t>daptive </a:t>
            </a:r>
            <a:r>
              <a:rPr lang="en" sz="2400" dirty="0">
                <a:solidFill>
                  <a:srgbClr val="FF0000"/>
                </a:solidFill>
              </a:rPr>
              <a:t>P</a:t>
            </a:r>
            <a:r>
              <a:rPr lang="en" sz="2400" dirty="0" smtClean="0">
                <a:solidFill>
                  <a:srgbClr val="FF0000"/>
                </a:solidFill>
              </a:rPr>
              <a:t>redictor</a:t>
            </a:r>
            <a:endParaRPr lang="en" sz="2400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Advantage: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400" dirty="0" smtClean="0">
                <a:solidFill>
                  <a:schemeClr val="dk1"/>
                </a:solidFill>
              </a:rPr>
              <a:t>Adaptive</a:t>
            </a:r>
            <a:endParaRPr lang="en"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Disadvantage: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400" dirty="0">
                <a:solidFill>
                  <a:schemeClr val="dk1"/>
                </a:solidFill>
              </a:rPr>
              <a:t>Bad for sequential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 dirty="0" smtClean="0">
                <a:solidFill>
                  <a:schemeClr val="dk1"/>
                </a:solidFill>
              </a:rPr>
              <a:t>beqs</a:t>
            </a:r>
            <a:endParaRPr lang="en"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0000"/>
              </a:solidFill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l="43006" b="51879"/>
          <a:stretch/>
        </p:blipFill>
        <p:spPr>
          <a:xfrm>
            <a:off x="3881250" y="2368724"/>
            <a:ext cx="4868023" cy="28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4522650" y="560810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4440425" y="5080525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 dirty="0">
                <a:solidFill>
                  <a:srgbClr val="FF0000"/>
                </a:solidFill>
              </a:rPr>
              <a:t>(1) beq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440425" y="5457742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 dirty="0">
                <a:solidFill>
                  <a:srgbClr val="FF0000"/>
                </a:solidFill>
              </a:rPr>
              <a:t>(2) beq	      	 (1) beq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 rotWithShape="1">
          <a:blip r:embed="rId3">
            <a:alphaModFix amt="4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600" y="1491525"/>
            <a:ext cx="5501399" cy="49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77100" y="180250"/>
            <a:ext cx="8621100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Performance under I_mem_BrPred</a:t>
            </a:r>
            <a:r>
              <a:rPr lang="en" sz="3600" b="1">
                <a:solidFill>
                  <a:srgbClr val="000000"/>
                </a:solidFill>
              </a:rPr>
              <a:t>(a)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13" name="Shape 213"/>
          <p:cNvSpPr txBox="1"/>
          <p:nvPr/>
        </p:nvSpPr>
        <p:spPr>
          <a:xfrm>
            <a:off x="542725" y="1595275"/>
            <a:ext cx="7341600" cy="27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No BrPred: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Miss all </a:t>
            </a:r>
            <a:r>
              <a:rPr lang="en" sz="2400" dirty="0" smtClean="0"/>
              <a:t>beqs</a:t>
            </a:r>
            <a:endParaRPr lang="en" sz="2400" dirty="0"/>
          </a:p>
          <a:p>
            <a:pPr lvl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Has BrPred: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Miss first and last beq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100" y="4473325"/>
            <a:ext cx="3141025" cy="17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6249525" y="2960350"/>
            <a:ext cx="1513200" cy="62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No BrPred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792225" y="4646737"/>
            <a:ext cx="3366900" cy="62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 bit / 2 bit / PHT2 </a:t>
            </a:r>
          </a:p>
        </p:txBody>
      </p:sp>
      <p:cxnSp>
        <p:nvCxnSpPr>
          <p:cNvPr id="217" name="Shape 217"/>
          <p:cNvCxnSpPr/>
          <p:nvPr/>
        </p:nvCxnSpPr>
        <p:spPr>
          <a:xfrm>
            <a:off x="6792225" y="3470150"/>
            <a:ext cx="180900" cy="26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7692925" y="4259700"/>
            <a:ext cx="191400" cy="2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 rotWithShape="1">
          <a:blip r:embed="rId3">
            <a:alphaModFix amt="5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542725" y="213500"/>
            <a:ext cx="8436900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Performance under I_mem_BrPred</a:t>
            </a:r>
            <a:r>
              <a:rPr lang="en" sz="3600" b="1">
                <a:solidFill>
                  <a:srgbClr val="000000"/>
                </a:solidFill>
              </a:rPr>
              <a:t>(b)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226" name="Shape 226"/>
          <p:cNvSpPr txBox="1"/>
          <p:nvPr/>
        </p:nvSpPr>
        <p:spPr>
          <a:xfrm>
            <a:off x="394725" y="1323537"/>
            <a:ext cx="7341600" cy="27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No BrPred、1bit: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Miss all </a:t>
            </a:r>
            <a:r>
              <a:rPr lang="en" sz="2400" dirty="0" smtClean="0"/>
              <a:t>beqs</a:t>
            </a:r>
            <a:endParaRPr lang="en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2 bit: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Only miss second beq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PHT2: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Doesn’t </a:t>
            </a:r>
            <a:r>
              <a:rPr lang="en" sz="2400" dirty="0" smtClean="0"/>
              <a:t>miss </a:t>
            </a:r>
            <a:r>
              <a:rPr lang="en" sz="2400" dirty="0"/>
              <a:t>but </a:t>
            </a:r>
            <a:r>
              <a:rPr lang="en" sz="2400" dirty="0" smtClean="0"/>
              <a:t>waste</a:t>
            </a:r>
            <a:endParaRPr lang="en"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cycles for two beqs 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25" y="4803150"/>
            <a:ext cx="3453699" cy="17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0625" y="1496600"/>
            <a:ext cx="5213374" cy="51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5780712" y="2680950"/>
            <a:ext cx="1513200" cy="62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No BrPred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780725" y="3116550"/>
            <a:ext cx="1513200" cy="62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 bit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710000" y="4605600"/>
            <a:ext cx="3366900" cy="62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 bit / PHT2 </a:t>
            </a:r>
          </a:p>
        </p:txBody>
      </p:sp>
      <p:cxnSp>
        <p:nvCxnSpPr>
          <p:cNvPr id="232" name="Shape 232"/>
          <p:cNvCxnSpPr/>
          <p:nvPr/>
        </p:nvCxnSpPr>
        <p:spPr>
          <a:xfrm>
            <a:off x="6710000" y="3404350"/>
            <a:ext cx="180900" cy="26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3" name="Shape 233"/>
          <p:cNvCxnSpPr/>
          <p:nvPr/>
        </p:nvCxnSpPr>
        <p:spPr>
          <a:xfrm rot="10800000">
            <a:off x="7102525" y="4259700"/>
            <a:ext cx="191400" cy="2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 rotWithShape="1">
          <a:blip r:embed="rId3">
            <a:alphaModFix amt="4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76925" y="213500"/>
            <a:ext cx="8502600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Performance under I_mem_BrPred</a:t>
            </a:r>
            <a:r>
              <a:rPr lang="en" sz="3600" b="1">
                <a:solidFill>
                  <a:srgbClr val="000000"/>
                </a:solidFill>
              </a:rPr>
              <a:t>(c)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241" name="Shape 241"/>
          <p:cNvSpPr txBox="1"/>
          <p:nvPr/>
        </p:nvSpPr>
        <p:spPr>
          <a:xfrm>
            <a:off x="542725" y="1595275"/>
            <a:ext cx="7341600" cy="27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No BrPred: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Miss all </a:t>
            </a:r>
            <a:r>
              <a:rPr lang="en" sz="2400" dirty="0" smtClean="0"/>
              <a:t>beqs</a:t>
            </a:r>
            <a:endParaRPr lang="en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Has BrPred: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Doesn’t miss any beq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725" y="4474860"/>
            <a:ext cx="3387874" cy="1759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0600" y="1463700"/>
            <a:ext cx="5213399" cy="49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5854775" y="2499800"/>
            <a:ext cx="1513200" cy="62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No BrPred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726600" y="4259550"/>
            <a:ext cx="3366900" cy="62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 bit / 2 bit / PHT2 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6726600" y="3042550"/>
            <a:ext cx="180900" cy="26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7176575" y="3881450"/>
            <a:ext cx="191400" cy="2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1215300" y="2073800"/>
            <a:ext cx="7202986" cy="109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Conclusion</a:t>
            </a:r>
            <a:r>
              <a:rPr lang="en" b="1" dirty="0" smtClean="0"/>
              <a:t>:</a:t>
            </a:r>
          </a:p>
          <a:p>
            <a:pPr lvl="0">
              <a:spcBef>
                <a:spcPts val="0"/>
              </a:spcBef>
              <a:buNone/>
            </a:pP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b="1" dirty="0" smtClean="0"/>
              <a:t>Under </a:t>
            </a:r>
            <a:r>
              <a:rPr lang="en" b="1" dirty="0"/>
              <a:t>this testbench, </a:t>
            </a:r>
          </a:p>
          <a:p>
            <a:pPr lv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0000"/>
                </a:solidFill>
              </a:rPr>
              <a:t>2-bits predictor  </a:t>
            </a:r>
            <a:r>
              <a:rPr lang="en" b="1" dirty="0" smtClean="0">
                <a:solidFill>
                  <a:srgbClr val="000000"/>
                </a:solidFill>
              </a:rPr>
              <a:t>performs the </a:t>
            </a:r>
            <a:r>
              <a:rPr lang="en" b="1" dirty="0">
                <a:solidFill>
                  <a:srgbClr val="000000"/>
                </a:solidFill>
              </a:rPr>
              <a:t>best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4294967295"/>
          </p:nvPr>
        </p:nvSpPr>
        <p:spPr>
          <a:xfrm>
            <a:off x="1032800" y="154775"/>
            <a:ext cx="4101900" cy="4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L2 </a:t>
            </a:r>
            <a:r>
              <a:rPr lang="en" sz="6000" b="1" dirty="0" smtClean="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Cache</a:t>
            </a:r>
            <a:endParaRPr lang="en" sz="6000" b="1" dirty="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cxnSp>
        <p:nvCxnSpPr>
          <p:cNvPr id="260" name="Shape 260"/>
          <p:cNvCxnSpPr/>
          <p:nvPr/>
        </p:nvCxnSpPr>
        <p:spPr>
          <a:xfrm>
            <a:off x="1167675" y="4785800"/>
            <a:ext cx="4687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ape 265"/>
          <p:cNvPicPr preferRelativeResize="0"/>
          <p:nvPr/>
        </p:nvPicPr>
        <p:blipFill rotWithShape="1">
          <a:blip r:embed="rId3">
            <a:alphaModFix amt="4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786150" y="329290"/>
            <a:ext cx="8209800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Design way for Cache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graphicFrame>
        <p:nvGraphicFramePr>
          <p:cNvPr id="268" name="Shape 268"/>
          <p:cNvGraphicFramePr/>
          <p:nvPr>
            <p:extLst>
              <p:ext uri="{D42A27DB-BD31-4B8C-83A1-F6EECF244321}">
                <p14:modId xmlns:p14="http://schemas.microsoft.com/office/powerpoint/2010/main" val="2442123237"/>
              </p:ext>
            </p:extLst>
          </p:nvPr>
        </p:nvGraphicFramePr>
        <p:xfrm>
          <a:off x="2000283" y="4025783"/>
          <a:ext cx="6556500" cy="2743050"/>
        </p:xfrm>
        <a:graphic>
          <a:graphicData uri="http://schemas.openxmlformats.org/drawingml/2006/table">
            <a:tbl>
              <a:tblPr>
                <a:noFill/>
                <a:tableStyleId>{98FB5CDA-F8FD-4115-9264-61E2FD7C5C1E}</a:tableStyleId>
              </a:tblPr>
              <a:tblGrid>
                <a:gridCol w="3278250"/>
                <a:gridCol w="3278250"/>
              </a:tblGrid>
              <a:tr h="5181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</a:rPr>
                        <a:t>Cache size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</a:rPr>
                        <a:t>256 words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Block size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 words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Way number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 / 4 / 8 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Writing policy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Write back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Replacement policy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</a:rPr>
                        <a:t>LRU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9" name="Shape 269"/>
          <p:cNvSpPr txBox="1"/>
          <p:nvPr/>
        </p:nvSpPr>
        <p:spPr>
          <a:xfrm>
            <a:off x="167400" y="400409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 dirty="0">
                <a:solidFill>
                  <a:srgbClr val="FF0000"/>
                </a:solidFill>
              </a:rPr>
              <a:t>L2 Cache</a:t>
            </a:r>
          </a:p>
        </p:txBody>
      </p:sp>
      <p:graphicFrame>
        <p:nvGraphicFramePr>
          <p:cNvPr id="270" name="Shape 270"/>
          <p:cNvGraphicFramePr/>
          <p:nvPr/>
        </p:nvGraphicFramePr>
        <p:xfrm>
          <a:off x="1986925" y="1603375"/>
          <a:ext cx="6548300" cy="2194440"/>
        </p:xfrm>
        <a:graphic>
          <a:graphicData uri="http://schemas.openxmlformats.org/drawingml/2006/table">
            <a:tbl>
              <a:tblPr>
                <a:noFill/>
                <a:tableStyleId>{98FB5CDA-F8FD-4115-9264-61E2FD7C5C1E}</a:tableStyleId>
              </a:tblPr>
              <a:tblGrid>
                <a:gridCol w="3282375"/>
                <a:gridCol w="3265925"/>
              </a:tblGrid>
              <a:tr h="407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Cache size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32 words / 16 words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Block size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 words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Way number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Direct mapped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Writing policy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Write back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1" name="Shape 271"/>
          <p:cNvSpPr txBox="1"/>
          <p:nvPr/>
        </p:nvSpPr>
        <p:spPr>
          <a:xfrm>
            <a:off x="167400" y="1559165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 dirty="0">
                <a:solidFill>
                  <a:srgbClr val="FF0000"/>
                </a:solidFill>
              </a:rPr>
              <a:t>L1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786150" y="81926"/>
            <a:ext cx="7571700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/>
              <a:t>Agenda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 amt="10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786150" y="1018825"/>
            <a:ext cx="7341600" cy="3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0000"/>
              </a:buClr>
              <a:buSzPct val="100000"/>
              <a:buAutoNum type="arabicPeriod"/>
            </a:pPr>
            <a:r>
              <a:rPr lang="en" sz="2400" dirty="0">
                <a:solidFill>
                  <a:srgbClr val="FF0000"/>
                </a:solidFill>
              </a:rPr>
              <a:t>Baseline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	- Circuit Design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	- Performance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0000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FF0000"/>
              </a:buClr>
              <a:buSzPct val="100000"/>
              <a:buAutoNum type="arabicPeriod"/>
            </a:pPr>
            <a:r>
              <a:rPr lang="en" sz="2400" dirty="0">
                <a:solidFill>
                  <a:srgbClr val="FF0000"/>
                </a:solidFill>
              </a:rPr>
              <a:t>Branch Prediction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	- Circuit Design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	- Branch Prediction Unit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	- Performance under tb I_mem_BrPred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Clr>
                <a:srgbClr val="FF0000"/>
              </a:buClr>
              <a:buSzPct val="100000"/>
              <a:buAutoNum type="arabicPeriod"/>
            </a:pPr>
            <a:r>
              <a:rPr lang="en" sz="2400" dirty="0">
                <a:solidFill>
                  <a:srgbClr val="FF0000"/>
                </a:solidFill>
              </a:rPr>
              <a:t>L2 cache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	- Design </a:t>
            </a:r>
            <a:r>
              <a:rPr lang="en" sz="2400" dirty="0" smtClean="0">
                <a:solidFill>
                  <a:schemeClr val="dk1"/>
                </a:solidFill>
              </a:rPr>
              <a:t>Way</a:t>
            </a:r>
            <a:endParaRPr lang="en"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	- LRU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 smtClean="0">
                <a:solidFill>
                  <a:schemeClr val="dk1"/>
                </a:solidFill>
              </a:rPr>
              <a:t>	- Performance : Execution </a:t>
            </a:r>
            <a:r>
              <a:rPr lang="en" sz="2400" dirty="0">
                <a:solidFill>
                  <a:schemeClr val="dk1"/>
                </a:solidFill>
              </a:rPr>
              <a:t>T</a:t>
            </a:r>
            <a:r>
              <a:rPr lang="en" sz="2400" dirty="0" smtClean="0">
                <a:solidFill>
                  <a:schemeClr val="dk1"/>
                </a:solidFill>
              </a:rPr>
              <a:t>ime</a:t>
            </a:r>
          </a:p>
          <a:p>
            <a:pPr>
              <a:buClr>
                <a:schemeClr val="dk1"/>
              </a:buClr>
              <a:buSzPct val="45833"/>
            </a:pPr>
            <a:r>
              <a:rPr lang="en" altLang="zh-TW" sz="2400" dirty="0" smtClean="0">
                <a:solidFill>
                  <a:schemeClr val="dk1"/>
                </a:solidFill>
              </a:rPr>
              <a:t>	- </a:t>
            </a:r>
            <a:r>
              <a:rPr lang="en" altLang="zh-TW" sz="2400" dirty="0">
                <a:solidFill>
                  <a:schemeClr val="dk1"/>
                </a:solidFill>
              </a:rPr>
              <a:t>Performance :</a:t>
            </a:r>
            <a:r>
              <a:rPr lang="en" altLang="zh-TW" sz="2400" dirty="0" smtClean="0">
                <a:solidFill>
                  <a:schemeClr val="dk1"/>
                </a:solidFill>
              </a:rPr>
              <a:t> Hit/Miss Rate</a:t>
            </a:r>
            <a:endParaRPr lang="en" altLang="zh-TW"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 rotWithShape="1">
          <a:blip r:embed="rId3">
            <a:alphaModFix amt="5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786150" y="460200"/>
            <a:ext cx="8209800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Least Recently Used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279" name="Shape 279"/>
          <p:cNvSpPr txBox="1"/>
          <p:nvPr/>
        </p:nvSpPr>
        <p:spPr>
          <a:xfrm>
            <a:off x="786150" y="149660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Take 4-way for example</a:t>
            </a:r>
          </a:p>
        </p:txBody>
      </p:sp>
      <p:graphicFrame>
        <p:nvGraphicFramePr>
          <p:cNvPr id="280" name="Shape 280"/>
          <p:cNvGraphicFramePr/>
          <p:nvPr/>
        </p:nvGraphicFramePr>
        <p:xfrm>
          <a:off x="267525" y="2452600"/>
          <a:ext cx="1984500" cy="396210"/>
        </p:xfrm>
        <a:graphic>
          <a:graphicData uri="http://schemas.openxmlformats.org/drawingml/2006/table">
            <a:tbl>
              <a:tblPr>
                <a:noFill/>
                <a:tableStyleId>{98FB5CDA-F8FD-4115-9264-61E2FD7C5C1E}</a:tableStyleId>
              </a:tblPr>
              <a:tblGrid>
                <a:gridCol w="198450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32 words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Shape 281"/>
          <p:cNvGraphicFramePr/>
          <p:nvPr/>
        </p:nvGraphicFramePr>
        <p:xfrm>
          <a:off x="2475675" y="2452600"/>
          <a:ext cx="1984500" cy="396210"/>
        </p:xfrm>
        <a:graphic>
          <a:graphicData uri="http://schemas.openxmlformats.org/drawingml/2006/table">
            <a:tbl>
              <a:tblPr>
                <a:noFill/>
                <a:tableStyleId>{98FB5CDA-F8FD-4115-9264-61E2FD7C5C1E}</a:tableStyleId>
              </a:tblPr>
              <a:tblGrid>
                <a:gridCol w="19845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32 words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2" name="Shape 282"/>
          <p:cNvGraphicFramePr/>
          <p:nvPr/>
        </p:nvGraphicFramePr>
        <p:xfrm>
          <a:off x="4683825" y="2452600"/>
          <a:ext cx="1984500" cy="396210"/>
        </p:xfrm>
        <a:graphic>
          <a:graphicData uri="http://schemas.openxmlformats.org/drawingml/2006/table">
            <a:tbl>
              <a:tblPr>
                <a:noFill/>
                <a:tableStyleId>{98FB5CDA-F8FD-4115-9264-61E2FD7C5C1E}</a:tableStyleId>
              </a:tblPr>
              <a:tblGrid>
                <a:gridCol w="19845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32 words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3" name="Shape 283"/>
          <p:cNvGraphicFramePr/>
          <p:nvPr/>
        </p:nvGraphicFramePr>
        <p:xfrm>
          <a:off x="6891975" y="2452600"/>
          <a:ext cx="1984500" cy="396210"/>
        </p:xfrm>
        <a:graphic>
          <a:graphicData uri="http://schemas.openxmlformats.org/drawingml/2006/table">
            <a:tbl>
              <a:tblPr>
                <a:noFill/>
                <a:tableStyleId>{98FB5CDA-F8FD-4115-9264-61E2FD7C5C1E}</a:tableStyleId>
              </a:tblPr>
              <a:tblGrid>
                <a:gridCol w="19845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32 words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4" name="Shape 284"/>
          <p:cNvSpPr txBox="1"/>
          <p:nvPr/>
        </p:nvSpPr>
        <p:spPr>
          <a:xfrm>
            <a:off x="1054125" y="1989975"/>
            <a:ext cx="411300" cy="6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262275" y="1989975"/>
            <a:ext cx="411300" cy="6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5470425" y="1989975"/>
            <a:ext cx="411300" cy="6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7678575" y="1989975"/>
            <a:ext cx="411300" cy="6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288" name="Shape 288"/>
          <p:cNvGrpSpPr/>
          <p:nvPr/>
        </p:nvGrpSpPr>
        <p:grpSpPr>
          <a:xfrm>
            <a:off x="460475" y="5485000"/>
            <a:ext cx="9575650" cy="1176300"/>
            <a:chOff x="460475" y="5271200"/>
            <a:chExt cx="9575650" cy="1176300"/>
          </a:xfrm>
        </p:grpSpPr>
        <p:cxnSp>
          <p:nvCxnSpPr>
            <p:cNvPr id="289" name="Shape 289"/>
            <p:cNvCxnSpPr/>
            <p:nvPr/>
          </p:nvCxnSpPr>
          <p:spPr>
            <a:xfrm>
              <a:off x="1363575" y="6167275"/>
              <a:ext cx="6726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290" name="Shape 290"/>
            <p:cNvSpPr txBox="1"/>
            <p:nvPr/>
          </p:nvSpPr>
          <p:spPr>
            <a:xfrm>
              <a:off x="460475" y="5591000"/>
              <a:ext cx="7341600" cy="85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0000"/>
                  </a:solidFill>
                </a:rPr>
                <a:t>Recently used</a:t>
              </a: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6258525" y="5271200"/>
              <a:ext cx="3777600" cy="117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0000"/>
                  </a:solidFill>
                </a:rPr>
                <a:t>Least recently used</a:t>
              </a:r>
            </a:p>
          </p:txBody>
        </p:sp>
      </p:grpSp>
      <p:graphicFrame>
        <p:nvGraphicFramePr>
          <p:cNvPr id="292" name="Shape 292"/>
          <p:cNvGraphicFramePr/>
          <p:nvPr/>
        </p:nvGraphicFramePr>
        <p:xfrm>
          <a:off x="1575925" y="3250225"/>
          <a:ext cx="6301600" cy="487650"/>
        </p:xfrm>
        <a:graphic>
          <a:graphicData uri="http://schemas.openxmlformats.org/drawingml/2006/table">
            <a:tbl>
              <a:tblPr>
                <a:noFill/>
                <a:tableStyleId>{98FB5CDA-F8FD-4115-9264-61E2FD7C5C1E}</a:tableStyleId>
              </a:tblPr>
              <a:tblGrid>
                <a:gridCol w="1575400"/>
                <a:gridCol w="1575400"/>
                <a:gridCol w="1575400"/>
                <a:gridCol w="157540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3" name="Shape 293"/>
          <p:cNvGraphicFramePr/>
          <p:nvPr/>
        </p:nvGraphicFramePr>
        <p:xfrm>
          <a:off x="1575925" y="3974175"/>
          <a:ext cx="6301600" cy="487650"/>
        </p:xfrm>
        <a:graphic>
          <a:graphicData uri="http://schemas.openxmlformats.org/drawingml/2006/table">
            <a:tbl>
              <a:tblPr>
                <a:noFill/>
                <a:tableStyleId>{98FB5CDA-F8FD-4115-9264-61E2FD7C5C1E}</a:tableStyleId>
              </a:tblPr>
              <a:tblGrid>
                <a:gridCol w="1575400"/>
                <a:gridCol w="1575400"/>
                <a:gridCol w="1575400"/>
                <a:gridCol w="15754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4" name="Shape 294"/>
          <p:cNvSpPr txBox="1"/>
          <p:nvPr/>
        </p:nvSpPr>
        <p:spPr>
          <a:xfrm>
            <a:off x="4594400" y="4291250"/>
            <a:ext cx="4113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/>
              <a:t>.</a:t>
            </a:r>
          </a:p>
        </p:txBody>
      </p:sp>
      <p:graphicFrame>
        <p:nvGraphicFramePr>
          <p:cNvPr id="295" name="Shape 295"/>
          <p:cNvGraphicFramePr/>
          <p:nvPr/>
        </p:nvGraphicFramePr>
        <p:xfrm>
          <a:off x="1575925" y="5147750"/>
          <a:ext cx="6301600" cy="487650"/>
        </p:xfrm>
        <a:graphic>
          <a:graphicData uri="http://schemas.openxmlformats.org/drawingml/2006/table">
            <a:tbl>
              <a:tblPr>
                <a:noFill/>
                <a:tableStyleId>{98FB5CDA-F8FD-4115-9264-61E2FD7C5C1E}</a:tableStyleId>
              </a:tblPr>
              <a:tblGrid>
                <a:gridCol w="1575400"/>
                <a:gridCol w="1575400"/>
                <a:gridCol w="1575400"/>
                <a:gridCol w="15754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2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6" name="Shape 296"/>
          <p:cNvSpPr txBox="1"/>
          <p:nvPr/>
        </p:nvSpPr>
        <p:spPr>
          <a:xfrm rot="-1617670">
            <a:off x="7773833" y="4239903"/>
            <a:ext cx="1241986" cy="718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solidFill>
                  <a:srgbClr val="0091EA"/>
                </a:solidFill>
              </a:rPr>
              <a:t>DATA</a:t>
            </a:r>
          </a:p>
        </p:txBody>
      </p:sp>
      <p:cxnSp>
        <p:nvCxnSpPr>
          <p:cNvPr id="297" name="Shape 297"/>
          <p:cNvCxnSpPr>
            <a:stCxn id="296" idx="1"/>
          </p:cNvCxnSpPr>
          <p:nvPr/>
        </p:nvCxnSpPr>
        <p:spPr>
          <a:xfrm flipH="1">
            <a:off x="7384126" y="4880685"/>
            <a:ext cx="457200" cy="464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 rotWithShape="1">
          <a:blip r:embed="rId3">
            <a:alphaModFix amt="10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751225" y="178957"/>
            <a:ext cx="8209800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Performance with L2 I Cache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24" y="3339801"/>
            <a:ext cx="4229274" cy="299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9199" y="3339812"/>
            <a:ext cx="4361575" cy="299332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1466949" y="2779400"/>
            <a:ext cx="9314781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 dirty="0"/>
              <a:t> </a:t>
            </a:r>
            <a:r>
              <a:rPr lang="en" sz="2500" dirty="0">
                <a:solidFill>
                  <a:srgbClr val="FF0000"/>
                </a:solidFill>
              </a:rPr>
              <a:t>L1 : </a:t>
            </a:r>
            <a:r>
              <a:rPr lang="en" sz="2500" dirty="0" smtClean="0">
                <a:solidFill>
                  <a:srgbClr val="FF0000"/>
                </a:solidFill>
              </a:rPr>
              <a:t>16 words</a:t>
            </a:r>
            <a:r>
              <a:rPr lang="en" sz="2500" dirty="0">
                <a:solidFill>
                  <a:srgbClr val="FF0000"/>
                </a:solidFill>
              </a:rPr>
              <a:t>		 </a:t>
            </a:r>
            <a:r>
              <a:rPr lang="en" sz="2500" dirty="0" smtClean="0">
                <a:solidFill>
                  <a:srgbClr val="FF0000"/>
                </a:solidFill>
              </a:rPr>
              <a:t>      </a:t>
            </a:r>
            <a:r>
              <a:rPr lang="en" sz="2500" dirty="0">
                <a:solidFill>
                  <a:srgbClr val="FF0000"/>
                </a:solidFill>
              </a:rPr>
              <a:t>L1: </a:t>
            </a:r>
            <a:r>
              <a:rPr lang="en" sz="2500" dirty="0" smtClean="0">
                <a:solidFill>
                  <a:srgbClr val="FF0000"/>
                </a:solidFill>
              </a:rPr>
              <a:t>32 words</a:t>
            </a:r>
            <a:endParaRPr lang="en" sz="2500" dirty="0">
              <a:solidFill>
                <a:srgbClr val="FF0000"/>
              </a:solidFill>
            </a:endParaRPr>
          </a:p>
        </p:txBody>
      </p:sp>
      <p:graphicFrame>
        <p:nvGraphicFramePr>
          <p:cNvPr id="308" name="Shape 308"/>
          <p:cNvGraphicFramePr/>
          <p:nvPr>
            <p:extLst>
              <p:ext uri="{D42A27DB-BD31-4B8C-83A1-F6EECF244321}">
                <p14:modId xmlns:p14="http://schemas.microsoft.com/office/powerpoint/2010/main" val="3794633917"/>
              </p:ext>
            </p:extLst>
          </p:nvPr>
        </p:nvGraphicFramePr>
        <p:xfrm>
          <a:off x="223225" y="1762262"/>
          <a:ext cx="4305975" cy="792420"/>
        </p:xfrm>
        <a:graphic>
          <a:graphicData uri="http://schemas.openxmlformats.org/drawingml/2006/table">
            <a:tbl>
              <a:tblPr>
                <a:noFill/>
                <a:tableStyleId>{98FB5CDA-F8FD-4115-9264-61E2FD7C5C1E}</a:tableStyleId>
              </a:tblPr>
              <a:tblGrid>
                <a:gridCol w="861195"/>
                <a:gridCol w="861195"/>
                <a:gridCol w="861195"/>
                <a:gridCol w="861195"/>
                <a:gridCol w="861195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D4IN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2340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D4I4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2340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09" name="Shape 309"/>
          <p:cNvGraphicFramePr/>
          <p:nvPr>
            <p:extLst>
              <p:ext uri="{D42A27DB-BD31-4B8C-83A1-F6EECF244321}">
                <p14:modId xmlns:p14="http://schemas.microsoft.com/office/powerpoint/2010/main" val="244680563"/>
              </p:ext>
            </p:extLst>
          </p:nvPr>
        </p:nvGraphicFramePr>
        <p:xfrm>
          <a:off x="4707475" y="1762262"/>
          <a:ext cx="4398010" cy="792420"/>
        </p:xfrm>
        <a:graphic>
          <a:graphicData uri="http://schemas.openxmlformats.org/drawingml/2006/table">
            <a:tbl>
              <a:tblPr>
                <a:noFill/>
                <a:tableStyleId>{98FB5CDA-F8FD-4115-9264-61E2FD7C5C1E}</a:tableStyleId>
              </a:tblPr>
              <a:tblGrid>
                <a:gridCol w="879602"/>
                <a:gridCol w="879602"/>
                <a:gridCol w="879602"/>
                <a:gridCol w="879602"/>
                <a:gridCol w="879602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D4IN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1208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2339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D4I4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2328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10" name="Shape 310"/>
          <p:cNvSpPr txBox="1"/>
          <p:nvPr/>
        </p:nvSpPr>
        <p:spPr>
          <a:xfrm>
            <a:off x="2072200" y="1331325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  (10^3 ns)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6418350" y="1331325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  (10^3 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ape 316"/>
          <p:cNvPicPr preferRelativeResize="0"/>
          <p:nvPr/>
        </p:nvPicPr>
        <p:blipFill rotWithShape="1">
          <a:blip r:embed="rId3">
            <a:alphaModFix amt="7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298002" y="75100"/>
            <a:ext cx="8531493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Performance of </a:t>
            </a:r>
            <a:r>
              <a:rPr lang="en" sz="3600" b="1" dirty="0" smtClean="0"/>
              <a:t>Different </a:t>
            </a:r>
            <a:r>
              <a:rPr lang="en" sz="3600" b="1" dirty="0"/>
              <a:t>L2 D </a:t>
            </a:r>
            <a:r>
              <a:rPr lang="en" sz="3600" b="1" dirty="0" smtClean="0"/>
              <a:t>Caches</a:t>
            </a:r>
            <a:endParaRPr lang="en" sz="3600" b="1" dirty="0"/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319" name="Shape 319"/>
          <p:cNvSpPr txBox="1"/>
          <p:nvPr/>
        </p:nvSpPr>
        <p:spPr>
          <a:xfrm>
            <a:off x="641400" y="144725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25275"/>
            <a:ext cx="4563750" cy="333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3749" y="3525274"/>
            <a:ext cx="4563749" cy="33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1434074" y="3000737"/>
            <a:ext cx="9088349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 dirty="0"/>
              <a:t> </a:t>
            </a:r>
            <a:r>
              <a:rPr lang="en" sz="2500" dirty="0">
                <a:solidFill>
                  <a:srgbClr val="FF0000"/>
                </a:solidFill>
              </a:rPr>
              <a:t>L1 : </a:t>
            </a:r>
            <a:r>
              <a:rPr lang="en" sz="2500" dirty="0" smtClean="0">
                <a:solidFill>
                  <a:srgbClr val="FF0000"/>
                </a:solidFill>
              </a:rPr>
              <a:t>16 words</a:t>
            </a:r>
            <a:r>
              <a:rPr lang="en" sz="2500" dirty="0">
                <a:solidFill>
                  <a:srgbClr val="FF0000"/>
                </a:solidFill>
              </a:rPr>
              <a:t>	 </a:t>
            </a:r>
            <a:r>
              <a:rPr lang="en" sz="2500" dirty="0" smtClean="0">
                <a:solidFill>
                  <a:srgbClr val="FF0000"/>
                </a:solidFill>
              </a:rPr>
              <a:t>           </a:t>
            </a:r>
            <a:r>
              <a:rPr lang="en" sz="2500" dirty="0">
                <a:solidFill>
                  <a:srgbClr val="FF0000"/>
                </a:solidFill>
              </a:rPr>
              <a:t>	  </a:t>
            </a:r>
            <a:r>
              <a:rPr lang="en" sz="2500" dirty="0" smtClean="0">
                <a:solidFill>
                  <a:srgbClr val="FF0000"/>
                </a:solidFill>
              </a:rPr>
              <a:t>L1</a:t>
            </a:r>
            <a:r>
              <a:rPr lang="en" sz="2500" dirty="0">
                <a:solidFill>
                  <a:srgbClr val="FF0000"/>
                </a:solidFill>
              </a:rPr>
              <a:t>: </a:t>
            </a:r>
            <a:r>
              <a:rPr lang="en" sz="2500" dirty="0" smtClean="0">
                <a:solidFill>
                  <a:srgbClr val="FF0000"/>
                </a:solidFill>
              </a:rPr>
              <a:t>32 words</a:t>
            </a:r>
            <a:endParaRPr lang="en" sz="2500" dirty="0">
              <a:solidFill>
                <a:srgbClr val="FF0000"/>
              </a:solidFill>
            </a:endParaRPr>
          </a:p>
        </p:txBody>
      </p:sp>
      <p:graphicFrame>
        <p:nvGraphicFramePr>
          <p:cNvPr id="323" name="Shape 323"/>
          <p:cNvGraphicFramePr/>
          <p:nvPr>
            <p:extLst>
              <p:ext uri="{D42A27DB-BD31-4B8C-83A1-F6EECF244321}">
                <p14:modId xmlns:p14="http://schemas.microsoft.com/office/powerpoint/2010/main" val="829132224"/>
              </p:ext>
            </p:extLst>
          </p:nvPr>
        </p:nvGraphicFramePr>
        <p:xfrm>
          <a:off x="212425" y="1465725"/>
          <a:ext cx="4351324" cy="1584840"/>
        </p:xfrm>
        <a:graphic>
          <a:graphicData uri="http://schemas.openxmlformats.org/drawingml/2006/table">
            <a:tbl>
              <a:tblPr>
                <a:noFill/>
                <a:tableStyleId>{98FB5CDA-F8FD-4115-9264-61E2FD7C5C1E}</a:tableStyleId>
              </a:tblPr>
              <a:tblGrid>
                <a:gridCol w="1087831"/>
                <a:gridCol w="1087831"/>
                <a:gridCol w="1087831"/>
                <a:gridCol w="1087831"/>
              </a:tblGrid>
              <a:tr h="36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DDI4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1391</a:t>
                      </a:r>
                    </a:p>
                  </a:txBody>
                  <a:tcPr marL="91425" marR="91425" marT="91425" marB="91425"/>
                </a:tc>
              </a:tr>
              <a:tr h="36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D2I4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1210</a:t>
                      </a:r>
                    </a:p>
                  </a:txBody>
                  <a:tcPr marL="91425" marR="91425" marT="91425" marB="91425"/>
                </a:tc>
              </a:tr>
              <a:tr h="36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D4I4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1210</a:t>
                      </a:r>
                    </a:p>
                  </a:txBody>
                  <a:tcPr marL="91425" marR="91425" marT="91425" marB="91425"/>
                </a:tc>
              </a:tr>
              <a:tr h="36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D8I4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432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1210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24" name="Shape 324"/>
          <p:cNvGraphicFramePr/>
          <p:nvPr/>
        </p:nvGraphicFramePr>
        <p:xfrm>
          <a:off x="4746025" y="1465725"/>
          <a:ext cx="4369125" cy="1584840"/>
        </p:xfrm>
        <a:graphic>
          <a:graphicData uri="http://schemas.openxmlformats.org/drawingml/2006/table">
            <a:tbl>
              <a:tblPr>
                <a:noFill/>
                <a:tableStyleId>{98FB5CDA-F8FD-4115-9264-61E2FD7C5C1E}</a:tableStyleId>
              </a:tblPr>
              <a:tblGrid>
                <a:gridCol w="1133400"/>
                <a:gridCol w="1133400"/>
                <a:gridCol w="1133400"/>
                <a:gridCol w="968925"/>
              </a:tblGrid>
              <a:tr h="36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DDI4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38.7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1220</a:t>
                      </a:r>
                    </a:p>
                  </a:txBody>
                  <a:tcPr marL="91425" marR="91425" marT="91425" marB="91425"/>
                </a:tc>
              </a:tr>
              <a:tr h="36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D2I4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1198</a:t>
                      </a:r>
                    </a:p>
                  </a:txBody>
                  <a:tcPr marL="91425" marR="91425" marT="91425" marB="91425"/>
                </a:tc>
              </a:tr>
              <a:tr h="36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D4I4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1198</a:t>
                      </a:r>
                    </a:p>
                  </a:txBody>
                  <a:tcPr marL="91425" marR="91425" marT="91425" marB="91425"/>
                </a:tc>
              </a:tr>
              <a:tr h="36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D8I4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1198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25" name="Shape 325"/>
          <p:cNvSpPr txBox="1"/>
          <p:nvPr/>
        </p:nvSpPr>
        <p:spPr>
          <a:xfrm>
            <a:off x="2105075" y="975775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  (10^3 ns)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6730800" y="975775"/>
            <a:ext cx="35151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  (10^3 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/>
          <p:cNvPicPr preferRelativeResize="0"/>
          <p:nvPr/>
        </p:nvPicPr>
        <p:blipFill rotWithShape="1">
          <a:blip r:embed="rId3">
            <a:alphaModFix amt="7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-72570" y="18149"/>
            <a:ext cx="9315793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Miss </a:t>
            </a:r>
            <a:r>
              <a:rPr lang="en" sz="3600" b="1" dirty="0" smtClean="0"/>
              <a:t>Rate between Different </a:t>
            </a:r>
            <a:r>
              <a:rPr lang="en" sz="3600" b="1" dirty="0"/>
              <a:t>L2 D </a:t>
            </a:r>
            <a:r>
              <a:rPr lang="en" sz="3600" b="1" dirty="0" smtClean="0"/>
              <a:t>Caches</a:t>
            </a:r>
            <a:endParaRPr lang="en" sz="3600" b="1" dirty="0"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334" name="Shape 334"/>
          <p:cNvSpPr txBox="1"/>
          <p:nvPr/>
        </p:nvSpPr>
        <p:spPr>
          <a:xfrm>
            <a:off x="641400" y="144725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1434075" y="2869162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 dirty="0"/>
              <a:t> </a:t>
            </a:r>
            <a:r>
              <a:rPr lang="en" sz="2500" dirty="0">
                <a:solidFill>
                  <a:srgbClr val="FF0000"/>
                </a:solidFill>
              </a:rPr>
              <a:t>L1 : </a:t>
            </a:r>
            <a:r>
              <a:rPr lang="en" sz="2500" dirty="0" smtClean="0">
                <a:solidFill>
                  <a:srgbClr val="FF0000"/>
                </a:solidFill>
              </a:rPr>
              <a:t>16 words  	                   </a:t>
            </a:r>
            <a:r>
              <a:rPr lang="en" sz="2500" dirty="0">
                <a:solidFill>
                  <a:srgbClr val="FF0000"/>
                </a:solidFill>
              </a:rPr>
              <a:t>L1: </a:t>
            </a:r>
            <a:r>
              <a:rPr lang="en" sz="2500" dirty="0" smtClean="0">
                <a:solidFill>
                  <a:srgbClr val="FF0000"/>
                </a:solidFill>
              </a:rPr>
              <a:t>32 words</a:t>
            </a:r>
            <a:endParaRPr lang="en" sz="2500" dirty="0">
              <a:solidFill>
                <a:srgbClr val="FF0000"/>
              </a:solidFill>
            </a:endParaRPr>
          </a:p>
        </p:txBody>
      </p:sp>
      <p:graphicFrame>
        <p:nvGraphicFramePr>
          <p:cNvPr id="336" name="Shape 336"/>
          <p:cNvGraphicFramePr/>
          <p:nvPr>
            <p:extLst>
              <p:ext uri="{D42A27DB-BD31-4B8C-83A1-F6EECF244321}">
                <p14:modId xmlns:p14="http://schemas.microsoft.com/office/powerpoint/2010/main" val="2624968135"/>
              </p:ext>
            </p:extLst>
          </p:nvPr>
        </p:nvGraphicFramePr>
        <p:xfrm>
          <a:off x="212425" y="1465725"/>
          <a:ext cx="4277336" cy="1220634"/>
        </p:xfrm>
        <a:graphic>
          <a:graphicData uri="http://schemas.openxmlformats.org/drawingml/2006/table">
            <a:tbl>
              <a:tblPr>
                <a:noFill/>
                <a:tableStyleId>{98FB5CDA-F8FD-4115-9264-61E2FD7C5C1E}</a:tableStyleId>
              </a:tblPr>
              <a:tblGrid>
                <a:gridCol w="1069334"/>
                <a:gridCol w="1069334"/>
                <a:gridCol w="1069334"/>
                <a:gridCol w="1069334"/>
              </a:tblGrid>
              <a:tr h="36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3.137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3.137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3.137</a:t>
                      </a:r>
                    </a:p>
                  </a:txBody>
                  <a:tcPr marL="91425" marR="91425" marT="91425" marB="91425"/>
                </a:tc>
              </a:tr>
              <a:tr h="36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2.043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2.043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2.043</a:t>
                      </a:r>
                    </a:p>
                  </a:txBody>
                  <a:tcPr marL="91425" marR="91425" marT="91425" marB="91425"/>
                </a:tc>
              </a:tr>
              <a:tr h="36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1.846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1.846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1.846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37" name="Shape 337"/>
          <p:cNvGraphicFramePr/>
          <p:nvPr>
            <p:extLst>
              <p:ext uri="{D42A27DB-BD31-4B8C-83A1-F6EECF244321}">
                <p14:modId xmlns:p14="http://schemas.microsoft.com/office/powerpoint/2010/main" val="3625983338"/>
              </p:ext>
            </p:extLst>
          </p:nvPr>
        </p:nvGraphicFramePr>
        <p:xfrm>
          <a:off x="4804230" y="1465725"/>
          <a:ext cx="4219132" cy="1234725"/>
        </p:xfrm>
        <a:graphic>
          <a:graphicData uri="http://schemas.openxmlformats.org/drawingml/2006/table">
            <a:tbl>
              <a:tblPr>
                <a:noFill/>
                <a:tableStyleId>{98FB5CDA-F8FD-4115-9264-61E2FD7C5C1E}</a:tableStyleId>
              </a:tblPr>
              <a:tblGrid>
                <a:gridCol w="1094490"/>
                <a:gridCol w="1094490"/>
                <a:gridCol w="1094490"/>
                <a:gridCol w="935662"/>
              </a:tblGrid>
              <a:tr h="41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1.831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1.831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1.831</a:t>
                      </a:r>
                    </a:p>
                  </a:txBody>
                  <a:tcPr marL="91425" marR="91425" marT="91425" marB="91425"/>
                </a:tc>
              </a:tr>
              <a:tr h="41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1.715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1.175</a:t>
                      </a:r>
                    </a:p>
                  </a:txBody>
                  <a:tcPr marL="91425" marR="91425" marT="91425" marB="91425"/>
                </a:tc>
              </a:tr>
              <a:tr h="41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1.685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1.685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1.685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38" name="Shape 338"/>
          <p:cNvSpPr txBox="1"/>
          <p:nvPr/>
        </p:nvSpPr>
        <p:spPr>
          <a:xfrm>
            <a:off x="2105075" y="975775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(%)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6730800" y="975775"/>
            <a:ext cx="35151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(%)</a:t>
            </a:r>
          </a:p>
        </p:txBody>
      </p:sp>
      <p:pic>
        <p:nvPicPr>
          <p:cNvPr id="340" name="Shape 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37" y="3495151"/>
            <a:ext cx="4369125" cy="309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9762" y="3541500"/>
            <a:ext cx="4533600" cy="309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Shape 346"/>
          <p:cNvPicPr preferRelativeResize="0"/>
          <p:nvPr/>
        </p:nvPicPr>
        <p:blipFill rotWithShape="1">
          <a:blip r:embed="rId3">
            <a:alphaModFix amt="7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786150" y="460200"/>
            <a:ext cx="8209800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Reference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349" name="Shape 349"/>
          <p:cNvSpPr txBox="1"/>
          <p:nvPr/>
        </p:nvSpPr>
        <p:spPr>
          <a:xfrm>
            <a:off x="641400" y="144725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236850" y="1595275"/>
            <a:ext cx="93084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Ref[1] : from lecture slides</a:t>
            </a:r>
          </a:p>
          <a:p>
            <a:pPr lvl="0">
              <a:spcBef>
                <a:spcPts val="0"/>
              </a:spcBef>
              <a:buNone/>
            </a:pPr>
            <a:endParaRPr sz="2800"/>
          </a:p>
          <a:p>
            <a:pPr lvl="0">
              <a:spcBef>
                <a:spcPts val="0"/>
              </a:spcBef>
              <a:buNone/>
            </a:pPr>
            <a:r>
              <a:rPr lang="en" sz="2800"/>
              <a:t>Ref[2] : https://en.wikipedia.org/wiki/Branch_predictor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/>
              <a:t>Thanks!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Any </a:t>
            </a:r>
            <a:r>
              <a:rPr lang="en" b="1" dirty="0" smtClean="0"/>
              <a:t>question?</a:t>
            </a:r>
            <a:endParaRPr lang="en" b="1" dirty="0"/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1032800" y="154775"/>
            <a:ext cx="4101900" cy="4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Baseline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cxnSp>
        <p:nvCxnSpPr>
          <p:cNvPr id="90" name="Shape 90"/>
          <p:cNvCxnSpPr/>
          <p:nvPr/>
        </p:nvCxnSpPr>
        <p:spPr>
          <a:xfrm>
            <a:off x="1167675" y="4785800"/>
            <a:ext cx="4687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 descr="完整電路圖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5" y="0"/>
            <a:ext cx="902325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4">
            <a:alphaModFix amt="5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561950" y="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91EA"/>
                </a:solidFill>
              </a:rPr>
              <a:t>Circuit </a:t>
            </a:r>
            <a:r>
              <a:rPr lang="en" sz="2400" b="1" dirty="0" smtClean="0">
                <a:solidFill>
                  <a:srgbClr val="0091EA"/>
                </a:solidFill>
              </a:rPr>
              <a:t>Design</a:t>
            </a:r>
            <a:endParaRPr lang="en" sz="2400" b="1" dirty="0">
              <a:solidFill>
                <a:srgbClr val="0091EA"/>
              </a:solidFill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0"/>
            <a:ext cx="3026099" cy="2368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124750" y="3667475"/>
            <a:ext cx="1726800" cy="1282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039187" y="85650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solidFill>
                  <a:srgbClr val="FF0000"/>
                </a:solidFill>
              </a:rPr>
              <a:t>J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 descr="完整電路圖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5" y="0"/>
            <a:ext cx="902325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4">
            <a:alphaModFix amt="6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6561950" y="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91EA"/>
                </a:solidFill>
              </a:rPr>
              <a:t>Circuit </a:t>
            </a:r>
            <a:r>
              <a:rPr lang="en" sz="2400" b="1" dirty="0" smtClean="0">
                <a:solidFill>
                  <a:srgbClr val="0091EA"/>
                </a:solidFill>
              </a:rPr>
              <a:t>Design</a:t>
            </a:r>
            <a:endParaRPr lang="en" sz="2400" b="1" dirty="0">
              <a:solidFill>
                <a:srgbClr val="0091EA"/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3799025" y="5887925"/>
            <a:ext cx="3535800" cy="970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424000" y="2286000"/>
            <a:ext cx="1052400" cy="2927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5324775" y="4521375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0000"/>
                </a:solidFill>
              </a:rPr>
              <a:t>Forwarding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786125" y="246401"/>
            <a:ext cx="7571700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Performance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 amt="10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786125" y="1183300"/>
            <a:ext cx="7341600" cy="3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0000"/>
              </a:buClr>
              <a:buSzPct val="100000"/>
              <a:buAutoNum type="arabicPeriod"/>
            </a:pPr>
            <a:r>
              <a:rPr lang="en" sz="2400" dirty="0">
                <a:solidFill>
                  <a:srgbClr val="FF0000"/>
                </a:solidFill>
              </a:rPr>
              <a:t>Area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2.  Execution time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3.  Cycle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</a:t>
            </a:r>
            <a:r>
              <a:rPr lang="en-US" sz="2400" dirty="0" smtClean="0">
                <a:solidFill>
                  <a:schemeClr val="tx1"/>
                </a:solidFill>
              </a:rPr>
              <a:t>Cycle length = 3.37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4</a:t>
            </a:r>
            <a:r>
              <a:rPr lang="en" sz="2400" dirty="0" smtClean="0">
                <a:solidFill>
                  <a:srgbClr val="FF0000"/>
                </a:solidFill>
              </a:rPr>
              <a:t>.  </a:t>
            </a:r>
            <a:r>
              <a:rPr lang="en" sz="2400" dirty="0">
                <a:solidFill>
                  <a:srgbClr val="FF0000"/>
                </a:solidFill>
              </a:rPr>
              <a:t>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281113(um^2) x 7576(ns) = </a:t>
            </a:r>
            <a:r>
              <a:rPr lang="en" sz="2400" b="1" dirty="0"/>
              <a:t>2.13x10^8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t="83566" b="6800"/>
          <a:stretch/>
        </p:blipFill>
        <p:spPr>
          <a:xfrm>
            <a:off x="786137" y="1820800"/>
            <a:ext cx="7880875" cy="4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 l="1632" t="32804"/>
          <a:stretch/>
        </p:blipFill>
        <p:spPr>
          <a:xfrm>
            <a:off x="875999" y="2910975"/>
            <a:ext cx="7791000" cy="1573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4294967295"/>
          </p:nvPr>
        </p:nvSpPr>
        <p:spPr>
          <a:xfrm>
            <a:off x="1032800" y="154775"/>
            <a:ext cx="4101900" cy="4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Branch Prediction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cxnSp>
        <p:nvCxnSpPr>
          <p:cNvPr id="129" name="Shape 129"/>
          <p:cNvCxnSpPr/>
          <p:nvPr/>
        </p:nvCxnSpPr>
        <p:spPr>
          <a:xfrm>
            <a:off x="1167675" y="4785800"/>
            <a:ext cx="4687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 descr="BrPred電路圖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00" y="722724"/>
            <a:ext cx="8809999" cy="600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786150" y="-176175"/>
            <a:ext cx="7571700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Circuit </a:t>
            </a:r>
            <a:r>
              <a:rPr lang="en" sz="3600" b="1" dirty="0" smtClean="0"/>
              <a:t>Design</a:t>
            </a:r>
            <a:endParaRPr lang="en" sz="3600" b="1" dirty="0"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4">
            <a:alphaModFix amt="10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786150" y="1183300"/>
            <a:ext cx="7341600" cy="3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</a:t>
            </a:r>
          </a:p>
        </p:txBody>
      </p:sp>
      <p:sp>
        <p:nvSpPr>
          <p:cNvPr id="139" name="Shape 139"/>
          <p:cNvSpPr/>
          <p:nvPr/>
        </p:nvSpPr>
        <p:spPr>
          <a:xfrm>
            <a:off x="3741475" y="1463700"/>
            <a:ext cx="1825500" cy="12663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030300" y="2158825"/>
            <a:ext cx="1190100" cy="12663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2250" y="1735625"/>
            <a:ext cx="892500" cy="12663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598475" y="146370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solidFill>
                  <a:srgbClr val="FF0000"/>
                </a:solidFill>
              </a:rPr>
              <a:t>BrPred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  <p:bldP spid="141" grpId="0" animBg="1"/>
      <p:bldP spid="1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BrPred電路圖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00" y="722724"/>
            <a:ext cx="8809999" cy="600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786149" y="-169548"/>
            <a:ext cx="7571700" cy="9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Circuit </a:t>
            </a:r>
            <a:r>
              <a:rPr lang="en" sz="3600" b="1" dirty="0" smtClean="0"/>
              <a:t>Design</a:t>
            </a:r>
            <a:endParaRPr lang="en" sz="3600" b="1" dirty="0"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4">
            <a:alphaModFix amt="10000"/>
          </a:blip>
          <a:srcRect t="33333"/>
          <a:stretch/>
        </p:blipFill>
        <p:spPr>
          <a:xfrm>
            <a:off x="4275974" y="2286000"/>
            <a:ext cx="4868024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592050" y="1776175"/>
            <a:ext cx="1825500" cy="179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2027025" y="146370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0000"/>
                </a:solidFill>
              </a:rPr>
              <a:t>J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838</Words>
  <Application>Microsoft Office PowerPoint</Application>
  <PresentationFormat>如螢幕大小 (4:3)</PresentationFormat>
  <Paragraphs>308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標楷體</vt:lpstr>
      <vt:lpstr>Roboto Slab</vt:lpstr>
      <vt:lpstr>Source Sans Pro</vt:lpstr>
      <vt:lpstr>新細明體</vt:lpstr>
      <vt:lpstr>Arial</vt:lpstr>
      <vt:lpstr>Cordelia template</vt:lpstr>
      <vt:lpstr>Computer Architecture Final Project</vt:lpstr>
      <vt:lpstr>Agenda</vt:lpstr>
      <vt:lpstr>PowerPoint 簡報</vt:lpstr>
      <vt:lpstr>PowerPoint 簡報</vt:lpstr>
      <vt:lpstr>PowerPoint 簡報</vt:lpstr>
      <vt:lpstr>Performance</vt:lpstr>
      <vt:lpstr>PowerPoint 簡報</vt:lpstr>
      <vt:lpstr>Circuit Design</vt:lpstr>
      <vt:lpstr>Circuit Design</vt:lpstr>
      <vt:lpstr>Branch Prediction Unit</vt:lpstr>
      <vt:lpstr>Branch Prediction Unit</vt:lpstr>
      <vt:lpstr>Branch Prediction Unit</vt:lpstr>
      <vt:lpstr>Branch Prediction Unit</vt:lpstr>
      <vt:lpstr>Performance under I_mem_BrPred(a)</vt:lpstr>
      <vt:lpstr>Performance under I_mem_BrPred(b)</vt:lpstr>
      <vt:lpstr>Performance under I_mem_BrPred(c)</vt:lpstr>
      <vt:lpstr>PowerPoint 簡報</vt:lpstr>
      <vt:lpstr>PowerPoint 簡報</vt:lpstr>
      <vt:lpstr>Design way for Cache</vt:lpstr>
      <vt:lpstr>Least Recently Used</vt:lpstr>
      <vt:lpstr>Performance with L2 I Cache</vt:lpstr>
      <vt:lpstr>Performance of Different L2 D Caches</vt:lpstr>
      <vt:lpstr>Miss Rate between Different L2 D Caches</vt:lpstr>
      <vt:lpstr>Reference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Final Project</dc:title>
  <cp:lastModifiedBy>莊育權</cp:lastModifiedBy>
  <cp:revision>11</cp:revision>
  <dcterms:modified xsi:type="dcterms:W3CDTF">2017-06-23T09:12:17Z</dcterms:modified>
</cp:coreProperties>
</file>