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95" r:id="rId3"/>
    <p:sldId id="296" r:id="rId4"/>
    <p:sldId id="307" r:id="rId5"/>
    <p:sldId id="297" r:id="rId6"/>
    <p:sldId id="299" r:id="rId7"/>
    <p:sldId id="300" r:id="rId8"/>
    <p:sldId id="301" r:id="rId9"/>
    <p:sldId id="303" r:id="rId10"/>
    <p:sldId id="310" r:id="rId11"/>
    <p:sldId id="311" r:id="rId12"/>
    <p:sldId id="308" r:id="rId13"/>
    <p:sldId id="302" r:id="rId14"/>
    <p:sldId id="305" r:id="rId15"/>
    <p:sldId id="28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NB" initials="A" lastIdx="1" clrIdx="0">
    <p:extLst>
      <p:ext uri="{19B8F6BF-5375-455C-9EA6-DF929625EA0E}">
        <p15:presenceInfo xmlns:p15="http://schemas.microsoft.com/office/powerpoint/2012/main" userId="ASUS-N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0EDEDA-9DCB-4068-B2D5-3AF079D55C0B}">
  <a:tblStyle styleId="{930EDEDA-9DCB-4068-B2D5-3AF079D55C0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66972" autoAdjust="0"/>
  </p:normalViewPr>
  <p:slideViewPr>
    <p:cSldViewPr snapToGrid="0">
      <p:cViewPr varScale="1">
        <p:scale>
          <a:sx n="91" d="100"/>
          <a:sy n="91" d="100"/>
        </p:scale>
        <p:origin x="5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26T00:19:02.869" idx="1">
    <p:pos x="10" y="10"/>
    <p:text>因應現今物聯網系統提倡使用LORA之趨勢，
運用LORA於物聯網中的興起結合國內目前實行的物聯網政策。業者和宅配人員合作，以每月一期租約方式出租GPS定位追蹤器。依照每期租約費用的不同，租方每月使用的服務次數會對應有所不同，租方可依照個人需求選擇方案。
消費者得以在郵寄貴重物品時將GPS定位器放入包裹中結合LORA以及MQTT協定，隨時藉由網頁追蹤包裹所在位置。待包裹送至目的地後，宅配人員會依照寄件人地址將GPS追蹤器寄回，使消費者得以重複使用此功能直至租約到期或是使用次數達該月使用上限。</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因應現今物聯網系統提倡使用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之趨勢，</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運用</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於物聯網中的興起結合國內目前實行的物聯網政策。業者和宅配人員合作，以每月一期租約方式出租</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定位追蹤器。依照每期租約費用的不同，租方每月使用的服務次數會對應有所不同，租方可依照個人需求選擇方案。</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nSpc>
                <a:spcPct val="150000"/>
              </a:lnSpc>
              <a:buFont typeface="Arial" panose="020B0604020202020204" pitchFamily="34" charset="0"/>
              <a:buChar cha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消費者得以在郵寄貴重物品時將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定位器放入包裹中結合</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LORA</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協定，隨時藉由網頁追蹤包裹所在位置。待包裹送至目的地後，宅配人員會依照寄件人地址將</a:t>
            </a:r>
            <a:r>
              <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追蹤器寄回，使消費者得以重複使用此功能直至租約到期或是使用次數達該月使用上限。</a:t>
            </a:r>
            <a:endParaRPr lang="en-US" altLang="zh-TW" sz="11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rPr>
              <a:t>使用租約而非販售的行銷模式主要是基於考量大部分的人並非隨時需要寄送貴重物品，同時希望使用這樣的服務不需過高花費，並且可於需要時再租用該服務，並降低使用定位服務的成本。另外租約方式會同時納入宅人寄回員費用，租約將可以提供宅配人員固定人工成本。</a:t>
            </a:r>
          </a:p>
          <a:p>
            <a:pPr marL="285750" indent="-285750">
              <a:lnSpc>
                <a:spcPct val="150000"/>
              </a:lnSpc>
              <a:buFont typeface="Arial" panose="020B0604020202020204" pitchFamily="34" charset="0"/>
              <a:buChar char="•"/>
            </a:pPr>
            <a:endParaRPr lang="zh-TW" altLang="en-US" sz="1100"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3125845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188905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7" name="Shape 39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7209426" y="502200"/>
            <a:ext cx="206100" cy="2061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0" name="Shape 10"/>
          <p:cNvSpPr/>
          <p:nvPr/>
        </p:nvSpPr>
        <p:spPr>
          <a:xfrm>
            <a:off x="1197475" y="-802775"/>
            <a:ext cx="6749100" cy="6749100"/>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1" name="Shape 11"/>
          <p:cNvSpPr txBox="1">
            <a:spLocks noGrp="1"/>
          </p:cNvSpPr>
          <p:nvPr>
            <p:ph type="ctrTitle"/>
          </p:nvPr>
        </p:nvSpPr>
        <p:spPr>
          <a:xfrm>
            <a:off x="2255426" y="1991827"/>
            <a:ext cx="4633199" cy="1159799"/>
          </a:xfrm>
          <a:prstGeom prst="rect">
            <a:avLst/>
          </a:prstGeom>
        </p:spPr>
        <p:txBody>
          <a:bodyPr lIns="91425" tIns="91425" rIns="91425" bIns="91425" anchor="ctr" anchorCtr="0"/>
          <a:lstStyle>
            <a:lvl1pPr lvl="0" algn="ctr">
              <a:spcBef>
                <a:spcPts val="0"/>
              </a:spcBef>
              <a:buSzPct val="100000"/>
              <a:defRPr sz="4800"/>
            </a:lvl1pPr>
            <a:lvl2pPr lvl="1" algn="ctr">
              <a:spcBef>
                <a:spcPts val="0"/>
              </a:spcBef>
              <a:buSzPct val="100000"/>
              <a:defRPr sz="6000"/>
            </a:lvl2pPr>
            <a:lvl3pPr lvl="2" algn="ctr">
              <a:spcBef>
                <a:spcPts val="0"/>
              </a:spcBef>
              <a:buSzPct val="100000"/>
              <a:defRPr sz="6000"/>
            </a:lvl3pPr>
            <a:lvl4pPr lvl="3" algn="ctr">
              <a:spcBef>
                <a:spcPts val="0"/>
              </a:spcBef>
              <a:buSzPct val="100000"/>
              <a:defRPr sz="6000"/>
            </a:lvl4pPr>
            <a:lvl5pPr lvl="4" algn="ctr">
              <a:spcBef>
                <a:spcPts val="0"/>
              </a:spcBef>
              <a:buSzPct val="100000"/>
              <a:defRPr sz="6000"/>
            </a:lvl5pPr>
            <a:lvl6pPr lvl="5" algn="ctr">
              <a:spcBef>
                <a:spcPts val="0"/>
              </a:spcBef>
              <a:buSzPct val="100000"/>
              <a:defRPr sz="6000"/>
            </a:lvl6pPr>
            <a:lvl7pPr lvl="6" algn="ctr">
              <a:spcBef>
                <a:spcPts val="0"/>
              </a:spcBef>
              <a:buSzPct val="100000"/>
              <a:defRPr sz="6000"/>
            </a:lvl7pPr>
            <a:lvl8pPr lvl="7" algn="ctr">
              <a:spcBef>
                <a:spcPts val="0"/>
              </a:spcBef>
              <a:buSzPct val="100000"/>
              <a:defRPr sz="6000"/>
            </a:lvl8pPr>
            <a:lvl9pPr lvl="8" algn="ctr">
              <a:spcBef>
                <a:spcPts val="0"/>
              </a:spcBef>
              <a:buSzPct val="100000"/>
              <a:defRPr sz="6000"/>
            </a:lvl9pPr>
          </a:lstStyle>
          <a:p>
            <a:endParaRPr/>
          </a:p>
        </p:txBody>
      </p:sp>
      <p:sp>
        <p:nvSpPr>
          <p:cNvPr id="12" name="Shape 12"/>
          <p:cNvSpPr/>
          <p:nvPr/>
        </p:nvSpPr>
        <p:spPr>
          <a:xfrm>
            <a:off x="267551" y="-886750"/>
            <a:ext cx="2347200" cy="2347200"/>
          </a:xfrm>
          <a:prstGeom prst="donut">
            <a:avLst>
              <a:gd name="adj" fmla="val 29778"/>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3" name="Shape 13"/>
          <p:cNvSpPr/>
          <p:nvPr/>
        </p:nvSpPr>
        <p:spPr>
          <a:xfrm>
            <a:off x="8348875" y="2882375"/>
            <a:ext cx="978600" cy="9786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4" name="Shape 14"/>
          <p:cNvSpPr/>
          <p:nvPr/>
        </p:nvSpPr>
        <p:spPr>
          <a:xfrm>
            <a:off x="2255425" y="541800"/>
            <a:ext cx="657600" cy="657600"/>
          </a:xfrm>
          <a:prstGeom prst="ellipse">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5" name="Shape 15"/>
          <p:cNvSpPr/>
          <p:nvPr/>
        </p:nvSpPr>
        <p:spPr>
          <a:xfrm>
            <a:off x="6752751" y="3465102"/>
            <a:ext cx="2284199" cy="2284199"/>
          </a:xfrm>
          <a:prstGeom prst="donut">
            <a:avLst>
              <a:gd name="adj" fmla="val 11909"/>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 name="Shape 16"/>
          <p:cNvSpPr/>
          <p:nvPr/>
        </p:nvSpPr>
        <p:spPr>
          <a:xfrm>
            <a:off x="137775" y="3193200"/>
            <a:ext cx="657600" cy="6576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 name="Shape 17"/>
          <p:cNvSpPr/>
          <p:nvPr/>
        </p:nvSpPr>
        <p:spPr>
          <a:xfrm>
            <a:off x="376551" y="4217277"/>
            <a:ext cx="1207799" cy="1207799"/>
          </a:xfrm>
          <a:prstGeom prst="donut">
            <a:avLst>
              <a:gd name="adj" fmla="val 42915"/>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8" name="Shape 18"/>
          <p:cNvSpPr/>
          <p:nvPr/>
        </p:nvSpPr>
        <p:spPr>
          <a:xfrm>
            <a:off x="8244626" y="2541952"/>
            <a:ext cx="304799" cy="3047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9" name="Shape 19"/>
          <p:cNvSpPr/>
          <p:nvPr/>
        </p:nvSpPr>
        <p:spPr>
          <a:xfrm>
            <a:off x="7598775" y="-300250"/>
            <a:ext cx="1370700" cy="13707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20" name="Shape 20"/>
          <p:cNvSpPr/>
          <p:nvPr/>
        </p:nvSpPr>
        <p:spPr>
          <a:xfrm>
            <a:off x="8244625" y="802850"/>
            <a:ext cx="657600" cy="657600"/>
          </a:xfrm>
          <a:prstGeom prst="ellipse">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21" name="Shape 21"/>
          <p:cNvSpPr/>
          <p:nvPr/>
        </p:nvSpPr>
        <p:spPr>
          <a:xfrm>
            <a:off x="213976" y="695902"/>
            <a:ext cx="871499" cy="871499"/>
          </a:xfrm>
          <a:prstGeom prst="ellipse">
            <a:avLst/>
          </a:prstGeom>
          <a:noFill/>
          <a:ln w="9525" cap="flat" cmpd="sng">
            <a:solidFill>
              <a:srgbClr val="00ACC3"/>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2" name="Shape 22"/>
          <p:cNvSpPr/>
          <p:nvPr/>
        </p:nvSpPr>
        <p:spPr>
          <a:xfrm>
            <a:off x="-122174" y="2933250"/>
            <a:ext cx="1177500" cy="1177500"/>
          </a:xfrm>
          <a:prstGeom prst="ellipse">
            <a:avLst/>
          </a:prstGeom>
          <a:noFill/>
          <a:ln w="9525" cap="flat" cmpd="sng">
            <a:solidFill>
              <a:srgbClr val="BBCD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3" name="Shape 23"/>
          <p:cNvSpPr/>
          <p:nvPr/>
        </p:nvSpPr>
        <p:spPr>
          <a:xfrm>
            <a:off x="8150075" y="708300"/>
            <a:ext cx="846600" cy="846600"/>
          </a:xfrm>
          <a:prstGeom prst="ellipse">
            <a:avLst/>
          </a:prstGeom>
          <a:noFill/>
          <a:ln w="9525" cap="flat" cmpd="sng">
            <a:solidFill>
              <a:srgbClr val="65BB48"/>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24" name="Shape 24"/>
          <p:cNvSpPr/>
          <p:nvPr/>
        </p:nvSpPr>
        <p:spPr>
          <a:xfrm>
            <a:off x="1055326" y="3904575"/>
            <a:ext cx="206100" cy="206100"/>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62"/>
        <p:cNvGrpSpPr/>
        <p:nvPr/>
      </p:nvGrpSpPr>
      <p:grpSpPr>
        <a:xfrm>
          <a:off x="0" y="0"/>
          <a:ext cx="0" cy="0"/>
          <a:chOff x="0" y="0"/>
          <a:chExt cx="0" cy="0"/>
        </a:xfrm>
      </p:grpSpPr>
      <p:sp>
        <p:nvSpPr>
          <p:cNvPr id="163" name="Shape 163"/>
          <p:cNvSpPr/>
          <p:nvPr/>
        </p:nvSpPr>
        <p:spPr>
          <a:xfrm>
            <a:off x="419102" y="-1581150"/>
            <a:ext cx="8305799" cy="8305799"/>
          </a:xfrm>
          <a:prstGeom prst="ellipse">
            <a:avLst/>
          </a:prstGeom>
          <a:noFill/>
          <a:ln w="9525" cap="flat" cmpd="sng">
            <a:solidFill>
              <a:srgbClr val="A1BECC"/>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4" name="Shape 164"/>
          <p:cNvSpPr/>
          <p:nvPr/>
        </p:nvSpPr>
        <p:spPr>
          <a:xfrm>
            <a:off x="-164199" y="686175"/>
            <a:ext cx="550500" cy="550500"/>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
        <p:nvSpPr>
          <p:cNvPr id="165" name="Shape 165"/>
          <p:cNvSpPr/>
          <p:nvPr/>
        </p:nvSpPr>
        <p:spPr>
          <a:xfrm>
            <a:off x="8204500" y="3898800"/>
            <a:ext cx="447000" cy="447000"/>
          </a:xfrm>
          <a:prstGeom prst="donut">
            <a:avLst>
              <a:gd name="adj" fmla="val 18608"/>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66" name="Shape 166"/>
          <p:cNvSpPr/>
          <p:nvPr/>
        </p:nvSpPr>
        <p:spPr>
          <a:xfrm>
            <a:off x="100426" y="-196925"/>
            <a:ext cx="741599" cy="741599"/>
          </a:xfrm>
          <a:prstGeom prst="donut">
            <a:avLst>
              <a:gd name="adj" fmla="val 37879"/>
            </a:avLst>
          </a:prstGeom>
          <a:solidFill>
            <a:srgbClr val="00ACC3">
              <a:alpha val="86670"/>
            </a:srgbClr>
          </a:solidFill>
          <a:ln>
            <a:noFill/>
          </a:ln>
        </p:spPr>
        <p:txBody>
          <a:bodyPr lIns="91425" tIns="91425" rIns="91425" bIns="91425" anchor="ctr" anchorCtr="0">
            <a:noAutofit/>
          </a:bodyPr>
          <a:lstStyle/>
          <a:p>
            <a:pPr lvl="0">
              <a:spcBef>
                <a:spcPts val="0"/>
              </a:spcBef>
              <a:buNone/>
            </a:pPr>
            <a:endParaRPr sz="1400"/>
          </a:p>
        </p:txBody>
      </p:sp>
      <p:sp>
        <p:nvSpPr>
          <p:cNvPr id="167" name="Shape 167"/>
          <p:cNvSpPr/>
          <p:nvPr/>
        </p:nvSpPr>
        <p:spPr>
          <a:xfrm>
            <a:off x="419101" y="686175"/>
            <a:ext cx="188100" cy="1881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68" name="Shape 168"/>
          <p:cNvSpPr/>
          <p:nvPr/>
        </p:nvSpPr>
        <p:spPr>
          <a:xfrm>
            <a:off x="8333725" y="4482500"/>
            <a:ext cx="978600" cy="978600"/>
          </a:xfrm>
          <a:prstGeom prst="ellipse">
            <a:avLst/>
          </a:prstGeom>
          <a:noFill/>
          <a:ln w="9525" cap="flat" cmpd="sng">
            <a:solidFill>
              <a:srgbClr val="ED4A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69" name="Shape 169"/>
          <p:cNvSpPr/>
          <p:nvPr/>
        </p:nvSpPr>
        <p:spPr>
          <a:xfrm>
            <a:off x="741751" y="4449752"/>
            <a:ext cx="397499" cy="397499"/>
          </a:xfrm>
          <a:prstGeom prst="donut">
            <a:avLst>
              <a:gd name="adj" fmla="val 8754"/>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0" name="Shape 170"/>
          <p:cNvSpPr/>
          <p:nvPr/>
        </p:nvSpPr>
        <p:spPr>
          <a:xfrm>
            <a:off x="8956301" y="4058696"/>
            <a:ext cx="287100" cy="287100"/>
          </a:xfrm>
          <a:prstGeom prst="ellipse">
            <a:avLst/>
          </a:prstGeom>
          <a:solidFill>
            <a:srgbClr val="ED4A00">
              <a:alpha val="86670"/>
            </a:srgbClr>
          </a:solidFill>
          <a:ln>
            <a:noFill/>
          </a:ln>
        </p:spPr>
        <p:txBody>
          <a:bodyPr lIns="91425" tIns="91425" rIns="91425" bIns="91425" anchor="ctr" anchorCtr="0">
            <a:noAutofit/>
          </a:bodyPr>
          <a:lstStyle/>
          <a:p>
            <a:pPr lvl="0">
              <a:spcBef>
                <a:spcPts val="0"/>
              </a:spcBef>
              <a:buNone/>
            </a:pPr>
            <a:endParaRPr sz="1400"/>
          </a:p>
        </p:txBody>
      </p:sp>
      <p:sp>
        <p:nvSpPr>
          <p:cNvPr id="171" name="Shape 171"/>
          <p:cNvSpPr/>
          <p:nvPr/>
        </p:nvSpPr>
        <p:spPr>
          <a:xfrm>
            <a:off x="-164200" y="4277702"/>
            <a:ext cx="741599" cy="741599"/>
          </a:xfrm>
          <a:prstGeom prst="donut">
            <a:avLst>
              <a:gd name="adj" fmla="val 39163"/>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2" name="Shape 172"/>
          <p:cNvSpPr/>
          <p:nvPr/>
        </p:nvSpPr>
        <p:spPr>
          <a:xfrm>
            <a:off x="8568725" y="4717502"/>
            <a:ext cx="508499" cy="508499"/>
          </a:xfrm>
          <a:prstGeom prst="ellipse">
            <a:avLst/>
          </a:prstGeom>
          <a:solidFill>
            <a:srgbClr val="E8004C">
              <a:alpha val="86670"/>
            </a:srgbClr>
          </a:solidFill>
          <a:ln>
            <a:noFill/>
          </a:ln>
        </p:spPr>
        <p:txBody>
          <a:bodyPr lIns="91425" tIns="91425" rIns="91425" bIns="91425" anchor="ctr" anchorCtr="0">
            <a:noAutofit/>
          </a:bodyPr>
          <a:lstStyle/>
          <a:p>
            <a:pPr lvl="0">
              <a:spcBef>
                <a:spcPts val="0"/>
              </a:spcBef>
              <a:buNone/>
            </a:pPr>
            <a:endParaRPr sz="1400"/>
          </a:p>
        </p:txBody>
      </p:sp>
      <p:sp>
        <p:nvSpPr>
          <p:cNvPr id="173" name="Shape 173"/>
          <p:cNvSpPr/>
          <p:nvPr/>
        </p:nvSpPr>
        <p:spPr>
          <a:xfrm>
            <a:off x="8077477" y="224126"/>
            <a:ext cx="304799" cy="304799"/>
          </a:xfrm>
          <a:prstGeom prst="donut">
            <a:avLst>
              <a:gd name="adj" fmla="val 30568"/>
            </a:avLst>
          </a:prstGeom>
          <a:solidFill>
            <a:srgbClr val="65BB48">
              <a:alpha val="86670"/>
            </a:srgbClr>
          </a:solidFill>
          <a:ln>
            <a:noFill/>
          </a:ln>
        </p:spPr>
        <p:txBody>
          <a:bodyPr lIns="91425" tIns="91425" rIns="91425" bIns="91425" anchor="ctr" anchorCtr="0">
            <a:noAutofit/>
          </a:bodyPr>
          <a:lstStyle/>
          <a:p>
            <a:pPr lvl="0">
              <a:spcBef>
                <a:spcPts val="0"/>
              </a:spcBef>
              <a:buNone/>
            </a:pPr>
            <a:endParaRPr sz="1400"/>
          </a:p>
        </p:txBody>
      </p:sp>
      <p:sp>
        <p:nvSpPr>
          <p:cNvPr id="174" name="Shape 174"/>
          <p:cNvSpPr/>
          <p:nvPr/>
        </p:nvSpPr>
        <p:spPr>
          <a:xfrm>
            <a:off x="8553250" y="328375"/>
            <a:ext cx="585599" cy="585599"/>
          </a:xfrm>
          <a:prstGeom prst="ellipse">
            <a:avLst/>
          </a:prstGeom>
          <a:solidFill>
            <a:srgbClr val="F8BB00">
              <a:alpha val="86670"/>
            </a:srgbClr>
          </a:solidFill>
          <a:ln>
            <a:noFill/>
          </a:ln>
        </p:spPr>
        <p:txBody>
          <a:bodyPr lIns="91425" tIns="91425" rIns="91425" bIns="91425" anchor="ctr" anchorCtr="0">
            <a:noAutofit/>
          </a:bodyPr>
          <a:lstStyle/>
          <a:p>
            <a:pPr lvl="0">
              <a:spcBef>
                <a:spcPts val="0"/>
              </a:spcBef>
              <a:buNone/>
            </a:pPr>
            <a:endParaRPr sz="1400"/>
          </a:p>
        </p:txBody>
      </p:sp>
      <p:sp>
        <p:nvSpPr>
          <p:cNvPr id="175" name="Shape 175"/>
          <p:cNvSpPr/>
          <p:nvPr/>
        </p:nvSpPr>
        <p:spPr>
          <a:xfrm>
            <a:off x="8876351" y="1187325"/>
            <a:ext cx="447000" cy="447000"/>
          </a:xfrm>
          <a:prstGeom prst="ellipse">
            <a:avLst/>
          </a:prstGeom>
          <a:solidFill>
            <a:srgbClr val="BBCD00">
              <a:alpha val="86670"/>
            </a:srgbClr>
          </a:solidFill>
          <a:ln>
            <a:noFill/>
          </a:ln>
        </p:spPr>
        <p:txBody>
          <a:bodyPr lIns="91425" tIns="91425" rIns="91425" bIns="91425" anchor="ctr" anchorCtr="0">
            <a:noAutofit/>
          </a:bodyPr>
          <a:lstStyle/>
          <a:p>
            <a:pPr lvl="0">
              <a:spcBef>
                <a:spcPts val="0"/>
              </a:spcBef>
              <a:buNone/>
            </a:pPr>
            <a:endParaRPr sz="1400"/>
          </a:p>
        </p:txBody>
      </p:sp>
      <p:sp>
        <p:nvSpPr>
          <p:cNvPr id="176" name="Shape 176"/>
          <p:cNvSpPr/>
          <p:nvPr/>
        </p:nvSpPr>
        <p:spPr>
          <a:xfrm>
            <a:off x="8449000" y="224125"/>
            <a:ext cx="794400" cy="794400"/>
          </a:xfrm>
          <a:prstGeom prst="ellipse">
            <a:avLst/>
          </a:prstGeom>
          <a:noFill/>
          <a:ln w="9525" cap="flat" cmpd="sng">
            <a:solidFill>
              <a:srgbClr val="F8BB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sz="1400"/>
          </a:p>
        </p:txBody>
      </p:sp>
      <p:sp>
        <p:nvSpPr>
          <p:cNvPr id="177" name="Shape 177"/>
          <p:cNvSpPr/>
          <p:nvPr/>
        </p:nvSpPr>
        <p:spPr>
          <a:xfrm>
            <a:off x="100426" y="3830627"/>
            <a:ext cx="304799" cy="304799"/>
          </a:xfrm>
          <a:prstGeom prst="ellipse">
            <a:avLst/>
          </a:prstGeom>
          <a:solidFill>
            <a:srgbClr val="00D1C6">
              <a:alpha val="86920"/>
            </a:srgbClr>
          </a:solidFill>
          <a:ln>
            <a:noFill/>
          </a:ln>
        </p:spPr>
        <p:txBody>
          <a:bodyPr lIns="91425" tIns="91425" rIns="91425" bIns="91425" anchor="ctr" anchorCtr="0">
            <a:noAutofit/>
          </a:bodyPr>
          <a:lstStyle/>
          <a:p>
            <a:pPr lvl="0">
              <a:spcBef>
                <a:spcPts val="0"/>
              </a:spcBef>
              <a:buNone/>
            </a:pPr>
            <a:endParaRPr sz="14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935876" y="909052"/>
            <a:ext cx="5275499" cy="641099"/>
          </a:xfrm>
          <a:prstGeom prst="rect">
            <a:avLst/>
          </a:prstGeom>
          <a:noFill/>
          <a:ln>
            <a:noFill/>
          </a:ln>
        </p:spPr>
        <p:txBody>
          <a:bodyPr lIns="91425" tIns="91425" rIns="91425" bIns="91425" anchor="b" anchorCtr="0"/>
          <a:lstStyle>
            <a:lvl1pPr lvl="0">
              <a:spcBef>
                <a:spcPts val="0"/>
              </a:spcBef>
              <a:buClr>
                <a:srgbClr val="617A86"/>
              </a:buClr>
              <a:buSzPct val="100000"/>
              <a:buFont typeface="Nixie One"/>
              <a:buNone/>
              <a:defRPr sz="1800">
                <a:solidFill>
                  <a:srgbClr val="617A86"/>
                </a:solidFill>
                <a:latin typeface="Nixie One"/>
                <a:ea typeface="Nixie One"/>
                <a:cs typeface="Nixie One"/>
                <a:sym typeface="Nixie One"/>
              </a:defRPr>
            </a:lvl1pPr>
            <a:lvl2pPr lvl="1">
              <a:spcBef>
                <a:spcPts val="0"/>
              </a:spcBef>
              <a:buClr>
                <a:srgbClr val="617A86"/>
              </a:buClr>
              <a:buSzPct val="100000"/>
              <a:buFont typeface="Nixie One"/>
              <a:buNone/>
              <a:defRPr sz="1800">
                <a:solidFill>
                  <a:srgbClr val="617A86"/>
                </a:solidFill>
                <a:latin typeface="Nixie One"/>
                <a:ea typeface="Nixie One"/>
                <a:cs typeface="Nixie One"/>
                <a:sym typeface="Nixie One"/>
              </a:defRPr>
            </a:lvl2pPr>
            <a:lvl3pPr lvl="2">
              <a:spcBef>
                <a:spcPts val="0"/>
              </a:spcBef>
              <a:buClr>
                <a:srgbClr val="617A86"/>
              </a:buClr>
              <a:buSzPct val="100000"/>
              <a:buFont typeface="Nixie One"/>
              <a:buNone/>
              <a:defRPr sz="1800">
                <a:solidFill>
                  <a:srgbClr val="617A86"/>
                </a:solidFill>
                <a:latin typeface="Nixie One"/>
                <a:ea typeface="Nixie One"/>
                <a:cs typeface="Nixie One"/>
                <a:sym typeface="Nixie One"/>
              </a:defRPr>
            </a:lvl3pPr>
            <a:lvl4pPr lvl="3">
              <a:spcBef>
                <a:spcPts val="0"/>
              </a:spcBef>
              <a:buClr>
                <a:srgbClr val="617A86"/>
              </a:buClr>
              <a:buSzPct val="100000"/>
              <a:buFont typeface="Nixie One"/>
              <a:buNone/>
              <a:defRPr sz="1800">
                <a:solidFill>
                  <a:srgbClr val="617A86"/>
                </a:solidFill>
                <a:latin typeface="Nixie One"/>
                <a:ea typeface="Nixie One"/>
                <a:cs typeface="Nixie One"/>
                <a:sym typeface="Nixie One"/>
              </a:defRPr>
            </a:lvl4pPr>
            <a:lvl5pPr lvl="4">
              <a:spcBef>
                <a:spcPts val="0"/>
              </a:spcBef>
              <a:buClr>
                <a:srgbClr val="617A86"/>
              </a:buClr>
              <a:buSzPct val="100000"/>
              <a:buFont typeface="Nixie One"/>
              <a:buNone/>
              <a:defRPr sz="1800">
                <a:solidFill>
                  <a:srgbClr val="617A86"/>
                </a:solidFill>
                <a:latin typeface="Nixie One"/>
                <a:ea typeface="Nixie One"/>
                <a:cs typeface="Nixie One"/>
                <a:sym typeface="Nixie One"/>
              </a:defRPr>
            </a:lvl5pPr>
            <a:lvl6pPr lvl="5">
              <a:spcBef>
                <a:spcPts val="0"/>
              </a:spcBef>
              <a:buClr>
                <a:srgbClr val="617A86"/>
              </a:buClr>
              <a:buSzPct val="100000"/>
              <a:buFont typeface="Nixie One"/>
              <a:buNone/>
              <a:defRPr sz="1800">
                <a:solidFill>
                  <a:srgbClr val="617A86"/>
                </a:solidFill>
                <a:latin typeface="Nixie One"/>
                <a:ea typeface="Nixie One"/>
                <a:cs typeface="Nixie One"/>
                <a:sym typeface="Nixie One"/>
              </a:defRPr>
            </a:lvl6pPr>
            <a:lvl7pPr lvl="6">
              <a:spcBef>
                <a:spcPts val="0"/>
              </a:spcBef>
              <a:buClr>
                <a:srgbClr val="617A86"/>
              </a:buClr>
              <a:buSzPct val="100000"/>
              <a:buFont typeface="Nixie One"/>
              <a:buNone/>
              <a:defRPr sz="1800">
                <a:solidFill>
                  <a:srgbClr val="617A86"/>
                </a:solidFill>
                <a:latin typeface="Nixie One"/>
                <a:ea typeface="Nixie One"/>
                <a:cs typeface="Nixie One"/>
                <a:sym typeface="Nixie One"/>
              </a:defRPr>
            </a:lvl7pPr>
            <a:lvl8pPr lvl="7">
              <a:spcBef>
                <a:spcPts val="0"/>
              </a:spcBef>
              <a:buClr>
                <a:srgbClr val="617A86"/>
              </a:buClr>
              <a:buSzPct val="100000"/>
              <a:buFont typeface="Nixie One"/>
              <a:buNone/>
              <a:defRPr sz="1800">
                <a:solidFill>
                  <a:srgbClr val="617A86"/>
                </a:solidFill>
                <a:latin typeface="Nixie One"/>
                <a:ea typeface="Nixie One"/>
                <a:cs typeface="Nixie One"/>
                <a:sym typeface="Nixie One"/>
              </a:defRPr>
            </a:lvl8pPr>
            <a:lvl9pPr lvl="8">
              <a:spcBef>
                <a:spcPts val="0"/>
              </a:spcBef>
              <a:buClr>
                <a:srgbClr val="617A86"/>
              </a:buClr>
              <a:buSzPct val="100000"/>
              <a:buFont typeface="Nixie One"/>
              <a:buNone/>
              <a:defRPr sz="1800">
                <a:solidFill>
                  <a:srgbClr val="617A86"/>
                </a:solidFill>
                <a:latin typeface="Nixie One"/>
                <a:ea typeface="Nixie One"/>
                <a:cs typeface="Nixie One"/>
                <a:sym typeface="Nixie One"/>
              </a:defRPr>
            </a:lvl9pPr>
          </a:lstStyle>
          <a:p>
            <a:endParaRPr/>
          </a:p>
        </p:txBody>
      </p:sp>
      <p:sp>
        <p:nvSpPr>
          <p:cNvPr id="7" name="Shape 7"/>
          <p:cNvSpPr txBox="1">
            <a:spLocks noGrp="1"/>
          </p:cNvSpPr>
          <p:nvPr>
            <p:ph type="body" idx="1"/>
          </p:nvPr>
        </p:nvSpPr>
        <p:spPr>
          <a:xfrm>
            <a:off x="2935876" y="1525759"/>
            <a:ext cx="5275499" cy="2786099"/>
          </a:xfrm>
          <a:prstGeom prst="rect">
            <a:avLst/>
          </a:prstGeom>
          <a:noFill/>
          <a:ln>
            <a:noFill/>
          </a:ln>
        </p:spPr>
        <p:txBody>
          <a:bodyPr lIns="91425" tIns="91425" rIns="91425" bIns="91425" anchor="t" anchorCtr="0"/>
          <a:lstStyle>
            <a:lvl1pPr lvl="0">
              <a:spcBef>
                <a:spcPts val="600"/>
              </a:spcBef>
              <a:buClr>
                <a:srgbClr val="A1BECC"/>
              </a:buClr>
              <a:buSzPct val="100000"/>
              <a:buFont typeface="Varela Round"/>
              <a:buChar char="◎"/>
              <a:defRPr sz="2400">
                <a:solidFill>
                  <a:srgbClr val="617A86"/>
                </a:solidFill>
                <a:latin typeface="Varela Round"/>
                <a:ea typeface="Varela Round"/>
                <a:cs typeface="Varela Round"/>
                <a:sym typeface="Varela Round"/>
              </a:defRPr>
            </a:lvl1pPr>
            <a:lvl2pPr lvl="1">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2pPr>
            <a:lvl3pPr lvl="2">
              <a:spcBef>
                <a:spcPts val="480"/>
              </a:spcBef>
              <a:buClr>
                <a:srgbClr val="A1BECC"/>
              </a:buClr>
              <a:buSzPct val="100000"/>
              <a:buFont typeface="Varela Round"/>
              <a:buChar char="￮"/>
              <a:defRPr sz="2400">
                <a:solidFill>
                  <a:srgbClr val="617A86"/>
                </a:solidFill>
                <a:latin typeface="Varela Round"/>
                <a:ea typeface="Varela Round"/>
                <a:cs typeface="Varela Round"/>
                <a:sym typeface="Varela Round"/>
              </a:defRPr>
            </a:lvl3pPr>
            <a:lvl4pPr lvl="3">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4pPr>
            <a:lvl5pPr lvl="4">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5pPr>
            <a:lvl6pPr lvl="5">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6pPr>
            <a:lvl7pPr lvl="6">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7pPr>
            <a:lvl8pPr lvl="7">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8pPr>
            <a:lvl9pPr lvl="8">
              <a:spcBef>
                <a:spcPts val="360"/>
              </a:spcBef>
              <a:buClr>
                <a:srgbClr val="A1BECC"/>
              </a:buClr>
              <a:buSzPct val="100000"/>
              <a:buFont typeface="Varela Round"/>
              <a:defRPr sz="2400">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jpeg"/><Relationship Id="rId7" Type="http://schemas.openxmlformats.org/officeDocument/2006/relationships/image" Target="../media/image6.png"/><Relationship Id="rId12" Type="http://schemas.openxmlformats.org/officeDocument/2006/relationships/image" Target="../media/image21.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4" name="Shape 189"/>
          <p:cNvSpPr txBox="1">
            <a:spLocks/>
          </p:cNvSpPr>
          <p:nvPr/>
        </p:nvSpPr>
        <p:spPr>
          <a:xfrm>
            <a:off x="1807613" y="3881516"/>
            <a:ext cx="5432171" cy="462551"/>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617A86"/>
              </a:buClr>
              <a:buSzPct val="100000"/>
              <a:buFont typeface="Nixie One"/>
              <a:buNone/>
              <a:defRPr sz="4800" b="0" i="0" u="none" strike="noStrike" cap="none">
                <a:solidFill>
                  <a:srgbClr val="617A86"/>
                </a:solidFill>
                <a:latin typeface="Nixie One"/>
                <a:ea typeface="Nixie One"/>
                <a:cs typeface="Nixie One"/>
                <a:sym typeface="Nixie One"/>
              </a:defRPr>
            </a:lvl1pPr>
            <a:lvl2pPr lvl="1"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2pPr>
            <a:lvl3pPr lvl="2"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3pPr>
            <a:lvl4pPr lvl="3"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4pPr>
            <a:lvl5pPr lvl="4"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5pPr>
            <a:lvl6pPr lvl="5"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6pPr>
            <a:lvl7pPr lvl="6"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7pPr>
            <a:lvl8pPr lvl="7"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8pPr>
            <a:lvl9pPr lvl="8" algn="ctr">
              <a:spcBef>
                <a:spcPts val="0"/>
              </a:spcBef>
              <a:buClr>
                <a:srgbClr val="617A86"/>
              </a:buClr>
              <a:buSzPct val="100000"/>
              <a:buFont typeface="Nixie One"/>
              <a:buNone/>
              <a:defRPr sz="6000">
                <a:solidFill>
                  <a:srgbClr val="617A86"/>
                </a:solidFill>
                <a:latin typeface="Nixie One"/>
                <a:ea typeface="Nixie One"/>
                <a:cs typeface="Nixie One"/>
                <a:sym typeface="Nixie One"/>
              </a:defRPr>
            </a:lvl9pPr>
          </a:lstStyle>
          <a:p>
            <a:r>
              <a:rPr lang="zh-TW" altLang="en-US" sz="2800" dirty="0">
                <a:solidFill>
                  <a:schemeClr val="tx1"/>
                </a:solidFill>
                <a:latin typeface="Times New Roman" panose="02020603050405020304" pitchFamily="18" charset="0"/>
                <a:ea typeface="標楷體" panose="03000509000000000000" pitchFamily="65" charset="-120"/>
              </a:rPr>
              <a:t>電信</a:t>
            </a:r>
            <a:r>
              <a:rPr lang="zh-TW" altLang="en-US" sz="2800" dirty="0" smtClean="0">
                <a:solidFill>
                  <a:schemeClr val="tx1"/>
                </a:solidFill>
                <a:latin typeface="Times New Roman" panose="02020603050405020304" pitchFamily="18" charset="0"/>
                <a:ea typeface="標楷體" panose="03000509000000000000" pitchFamily="65" charset="-120"/>
              </a:rPr>
              <a:t>所</a:t>
            </a:r>
            <a:r>
              <a:rPr lang="en" altLang="zh-TW" sz="2800" dirty="0" smtClean="0">
                <a:solidFill>
                  <a:schemeClr val="tx1"/>
                </a:solidFill>
                <a:latin typeface="Times New Roman" panose="02020603050405020304" pitchFamily="18" charset="0"/>
                <a:ea typeface="標楷體" panose="03000509000000000000" pitchFamily="65" charset="-120"/>
              </a:rPr>
              <a:t> </a:t>
            </a:r>
            <a:r>
              <a:rPr lang="zh-TW" altLang="en-US" sz="2800" dirty="0">
                <a:solidFill>
                  <a:schemeClr val="tx1"/>
                </a:solidFill>
                <a:latin typeface="Times New Roman" panose="02020603050405020304" pitchFamily="18" charset="0"/>
                <a:ea typeface="標楷體" panose="03000509000000000000" pitchFamily="65" charset="-120"/>
              </a:rPr>
              <a:t>林柏呈</a:t>
            </a:r>
            <a:r>
              <a:rPr lang="en" altLang="zh-TW" sz="2800" dirty="0">
                <a:solidFill>
                  <a:schemeClr val="tx1"/>
                </a:solidFill>
                <a:latin typeface="Times New Roman" panose="02020603050405020304" pitchFamily="18" charset="0"/>
                <a:ea typeface="標楷體" panose="03000509000000000000" pitchFamily="65" charset="-120"/>
              </a:rPr>
              <a:t> </a:t>
            </a:r>
            <a:endParaRPr lang="en" sz="2800" dirty="0">
              <a:solidFill>
                <a:schemeClr val="tx1"/>
              </a:solidFill>
              <a:latin typeface="Times New Roman" panose="02020603050405020304" pitchFamily="18" charset="0"/>
              <a:ea typeface="標楷體" panose="03000509000000000000" pitchFamily="65" charset="-120"/>
            </a:endParaRPr>
          </a:p>
        </p:txBody>
      </p:sp>
      <p:sp>
        <p:nvSpPr>
          <p:cNvPr id="3" name="矩形 2"/>
          <p:cNvSpPr/>
          <p:nvPr/>
        </p:nvSpPr>
        <p:spPr>
          <a:xfrm>
            <a:off x="1385582" y="1936211"/>
            <a:ext cx="6582761" cy="1323439"/>
          </a:xfrm>
          <a:prstGeom prst="rect">
            <a:avLst/>
          </a:prstGeom>
        </p:spPr>
        <p:txBody>
          <a:bodyPr wrap="square">
            <a:spAutoFit/>
          </a:bodyPr>
          <a:lstStyle/>
          <a:p>
            <a:pPr algn="ctr"/>
            <a:r>
              <a:rPr lang="en-US"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NB-IOT</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自動化</a:t>
            </a:r>
            <a:r>
              <a:rPr lang="zh-TW" altLang="zh-TW"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定位監測</a:t>
            </a:r>
            <a:r>
              <a:rPr lang="zh-TW" altLang="en-US" sz="4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系統應用於貨件追</a:t>
            </a:r>
            <a:r>
              <a:rPr lang="zh-TW" altLang="en-US" sz="40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縱</a:t>
            </a:r>
            <a:endParaRPr lang="zh-TW" altLang="en-US" sz="4000" dirty="0">
              <a:latin typeface="Times New Roman" panose="02020603050405020304" pitchFamily="18" charset="0"/>
              <a:ea typeface="標楷體" panose="03000509000000000000" pitchFamily="65" charset="-12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smtClean="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3" name="Picture 16" descr="「linkit smart 7688 duo」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845" y="2147882"/>
            <a:ext cx="2694584" cy="1796389"/>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p:cNvSpPr txBox="1"/>
          <p:nvPr/>
        </p:nvSpPr>
        <p:spPr>
          <a:xfrm>
            <a:off x="2837090" y="1447800"/>
            <a:ext cx="6074228" cy="3231654"/>
          </a:xfrm>
          <a:prstGeom prst="rect">
            <a:avLst/>
          </a:prstGeom>
          <a:noFill/>
        </p:spPr>
        <p:txBody>
          <a:bodyPr wrap="square" rtlCol="0">
            <a:spAutoFit/>
          </a:bodyPr>
          <a:lstStyle/>
          <a:p>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Linkit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Smart 7688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7688 Duo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這款開發</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板內</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置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功能</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MCU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規格 </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Microcontroller</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ATmega</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32U4</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，用於處理基本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I/O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功能</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Operating Voltage : 3.3V</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Digital I/O Pins : 23</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PWM Channels : 8</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Flash memory : 32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KB</a:t>
            </a:r>
          </a:p>
          <a:p>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MT7688AN MPU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規格</a:t>
            </a:r>
          </a:p>
          <a:p>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此</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MPU</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可運行</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一個基於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Linux based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OpenWRT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操作</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系統</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7688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上的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32mb flash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已經包含了這個 </a:t>
            </a:r>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linux</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作業系統</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支援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Node.js</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Python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並且透過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Package manager </a:t>
            </a:r>
            <a:r>
              <a:rPr lang="zh-TW" altLang="en-US" sz="1050" dirty="0">
                <a:latin typeface="Times New Roman" panose="02020603050405020304" pitchFamily="18" charset="0"/>
                <a:ea typeface="標楷體" panose="03000509000000000000" pitchFamily="65" charset="-120"/>
                <a:cs typeface="Times New Roman" panose="02020603050405020304" pitchFamily="18" charset="0"/>
              </a:rPr>
              <a:t>來自由安裝其他套件</a:t>
            </a:r>
          </a:p>
          <a:p>
            <a:r>
              <a:rPr lang="en-US" altLang="zh-TW" sz="1050" dirty="0" err="1">
                <a:latin typeface="Times New Roman" panose="02020603050405020304" pitchFamily="18" charset="0"/>
                <a:ea typeface="標楷體" panose="03000509000000000000" pitchFamily="65" charset="-120"/>
                <a:cs typeface="Times New Roman" panose="02020603050405020304" pitchFamily="18" charset="0"/>
              </a:rPr>
              <a:t>WiFi</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 : IEEE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802.11b/g/n</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Card Reader : Micro-SD only</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RAM : 128MB DDR2</a:t>
            </a:r>
          </a:p>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Flash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Memory : 32 MB</a:t>
            </a:r>
            <a:endParaRPr lang="en-US" altLang="zh-TW" sz="105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09420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6" name="圖片 5"/>
          <p:cNvPicPr>
            <a:picLocks noChangeAspect="1"/>
          </p:cNvPicPr>
          <p:nvPr/>
        </p:nvPicPr>
        <p:blipFill>
          <a:blip r:embed="rId2"/>
          <a:stretch>
            <a:fillRect/>
          </a:stretch>
        </p:blipFill>
        <p:spPr>
          <a:xfrm>
            <a:off x="1088904" y="1146269"/>
            <a:ext cx="6364408" cy="3706672"/>
          </a:xfrm>
          <a:prstGeom prst="rect">
            <a:avLst/>
          </a:prstGeom>
        </p:spPr>
      </p:pic>
    </p:spTree>
    <p:extLst>
      <p:ext uri="{BB962C8B-B14F-4D97-AF65-F5344CB8AC3E}">
        <p14:creationId xmlns:p14="http://schemas.microsoft.com/office/powerpoint/2010/main" val="1181906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err="1" smtClean="0">
                <a:latin typeface="Times New Roman" panose="02020603050405020304" pitchFamily="18" charset="0"/>
                <a:cs typeface="Times New Roman" panose="02020603050405020304" pitchFamily="18" charset="0"/>
              </a:rPr>
              <a:t>Mongodb</a:t>
            </a:r>
            <a:r>
              <a:rPr lang="en-US" altLang="zh-TW" sz="3600" dirty="0" smtClean="0">
                <a:latin typeface="Times New Roman" panose="02020603050405020304" pitchFamily="18" charset="0"/>
                <a:cs typeface="Times New Roman" panose="02020603050405020304" pitchFamily="18" charset="0"/>
              </a:rPr>
              <a:t> Database</a:t>
            </a:r>
            <a:endParaRPr lang="zh-TW" altLang="en-US" sz="36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2"/>
          <a:stretch>
            <a:fillRect/>
          </a:stretch>
        </p:blipFill>
        <p:spPr>
          <a:xfrm>
            <a:off x="861935" y="1050838"/>
            <a:ext cx="7176434" cy="3730567"/>
          </a:xfrm>
          <a:prstGeom prst="rect">
            <a:avLst/>
          </a:prstGeom>
        </p:spPr>
      </p:pic>
      <p:cxnSp>
        <p:nvCxnSpPr>
          <p:cNvPr id="11" name="直線接點 10"/>
          <p:cNvCxnSpPr/>
          <p:nvPr/>
        </p:nvCxnSpPr>
        <p:spPr>
          <a:xfrm flipV="1">
            <a:off x="4562255" y="1197921"/>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6058773" y="1210794"/>
            <a:ext cx="2317410" cy="67009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6707927" y="829210"/>
            <a:ext cx="1019103"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經</a:t>
            </a:r>
            <a:r>
              <a:rPr lang="zh-TW" altLang="en-US" sz="1600" dirty="0">
                <a:latin typeface="標楷體" panose="03000509000000000000" pitchFamily="65" charset="-120"/>
                <a:ea typeface="標楷體" panose="03000509000000000000" pitchFamily="65" charset="-120"/>
              </a:rPr>
              <a:t>度</a:t>
            </a:r>
          </a:p>
        </p:txBody>
      </p:sp>
      <p:sp>
        <p:nvSpPr>
          <p:cNvPr id="16" name="文字方塊 15"/>
          <p:cNvSpPr txBox="1"/>
          <p:nvPr/>
        </p:nvSpPr>
        <p:spPr>
          <a:xfrm>
            <a:off x="8315992" y="94002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緯</a:t>
            </a:r>
            <a:r>
              <a:rPr lang="zh-TW" altLang="en-US" sz="1600" dirty="0" smtClean="0">
                <a:latin typeface="標楷體" panose="03000509000000000000" pitchFamily="65" charset="-120"/>
                <a:ea typeface="標楷體" panose="03000509000000000000" pitchFamily="65" charset="-120"/>
              </a:rPr>
              <a:t>度</a:t>
            </a:r>
            <a:endParaRPr lang="zh-TW" altLang="en-US" sz="1600" dirty="0">
              <a:latin typeface="標楷體" panose="03000509000000000000" pitchFamily="65" charset="-120"/>
              <a:ea typeface="標楷體" panose="03000509000000000000" pitchFamily="65" charset="-120"/>
            </a:endParaRPr>
          </a:p>
        </p:txBody>
      </p:sp>
      <p:cxnSp>
        <p:nvCxnSpPr>
          <p:cNvPr id="17" name="直線接點 16"/>
          <p:cNvCxnSpPr/>
          <p:nvPr/>
        </p:nvCxnSpPr>
        <p:spPr>
          <a:xfrm flipV="1">
            <a:off x="4903491" y="1985527"/>
            <a:ext cx="3361010" cy="7252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8315991" y="1763899"/>
            <a:ext cx="1019103" cy="584775"/>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資料對應時間</a:t>
            </a:r>
            <a:endParaRPr lang="zh-TW" altLang="en-US" sz="1600" dirty="0">
              <a:latin typeface="標楷體" panose="03000509000000000000" pitchFamily="65" charset="-120"/>
              <a:ea typeface="標楷體" panose="03000509000000000000" pitchFamily="65" charset="-120"/>
            </a:endParaRPr>
          </a:p>
        </p:txBody>
      </p:sp>
      <p:sp>
        <p:nvSpPr>
          <p:cNvPr id="19" name="橢圓 18"/>
          <p:cNvSpPr/>
          <p:nvPr/>
        </p:nvSpPr>
        <p:spPr>
          <a:xfrm>
            <a:off x="4041508" y="1763899"/>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5532514" y="1777723"/>
            <a:ext cx="523512"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3360523" y="2564617"/>
            <a:ext cx="1542967" cy="2923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44220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HTTP User Interface</a:t>
            </a:r>
            <a:endParaRPr lang="zh-TW" altLang="en-US" sz="3600"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a:blip r:embed="rId2"/>
          <a:stretch>
            <a:fillRect/>
          </a:stretch>
        </p:blipFill>
        <p:spPr>
          <a:xfrm>
            <a:off x="1589657" y="1207567"/>
            <a:ext cx="5319239" cy="3419511"/>
          </a:xfrm>
          <a:prstGeom prst="rect">
            <a:avLst/>
          </a:prstGeom>
        </p:spPr>
      </p:pic>
      <p:cxnSp>
        <p:nvCxnSpPr>
          <p:cNvPr id="8" name="直線接點 7"/>
          <p:cNvCxnSpPr/>
          <p:nvPr/>
        </p:nvCxnSpPr>
        <p:spPr>
          <a:xfrm flipV="1">
            <a:off x="4516159" y="1675238"/>
            <a:ext cx="2722259" cy="795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flipV="1">
            <a:off x="5667884" y="2317412"/>
            <a:ext cx="1486772" cy="5095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238418" y="1524374"/>
            <a:ext cx="1019103" cy="338554"/>
          </a:xfrm>
          <a:prstGeom prst="rect">
            <a:avLst/>
          </a:prstGeom>
          <a:noFill/>
        </p:spPr>
        <p:txBody>
          <a:bodyPr wrap="square" rtlCol="0">
            <a:spAutoFit/>
          </a:bodyPr>
          <a:lstStyle/>
          <a:p>
            <a:r>
              <a:rPr lang="zh-TW" altLang="en-US" sz="1600" dirty="0">
                <a:latin typeface="標楷體" panose="03000509000000000000" pitchFamily="65" charset="-120"/>
                <a:ea typeface="標楷體" panose="03000509000000000000" pitchFamily="65" charset="-120"/>
              </a:rPr>
              <a:t>貨</a:t>
            </a:r>
            <a:r>
              <a:rPr lang="zh-TW" altLang="en-US" sz="1600" dirty="0" smtClean="0">
                <a:latin typeface="標楷體" panose="03000509000000000000" pitchFamily="65" charset="-120"/>
                <a:ea typeface="標楷體" panose="03000509000000000000" pitchFamily="65" charset="-120"/>
              </a:rPr>
              <a:t>件</a:t>
            </a:r>
            <a:r>
              <a:rPr lang="zh-TW" altLang="en-US" sz="1600" dirty="0">
                <a:latin typeface="標楷體" panose="03000509000000000000" pitchFamily="65" charset="-120"/>
                <a:ea typeface="標楷體" panose="03000509000000000000" pitchFamily="65" charset="-120"/>
              </a:rPr>
              <a:t>位置</a:t>
            </a:r>
          </a:p>
        </p:txBody>
      </p:sp>
      <p:sp>
        <p:nvSpPr>
          <p:cNvPr id="14" name="文字方塊 13"/>
          <p:cNvSpPr txBox="1"/>
          <p:nvPr/>
        </p:nvSpPr>
        <p:spPr>
          <a:xfrm>
            <a:off x="7238417" y="2132420"/>
            <a:ext cx="1291330" cy="338554"/>
          </a:xfrm>
          <a:prstGeom prst="rect">
            <a:avLst/>
          </a:prstGeom>
          <a:noFill/>
        </p:spPr>
        <p:txBody>
          <a:bodyPr wrap="square" rtlCol="0">
            <a:spAutoFit/>
          </a:bodyPr>
          <a:lstStyle/>
          <a:p>
            <a:r>
              <a:rPr lang="zh-TW" altLang="en-US" sz="1600" dirty="0" smtClean="0">
                <a:latin typeface="標楷體" panose="03000509000000000000" pitchFamily="65" charset="-120"/>
                <a:ea typeface="標楷體" panose="03000509000000000000" pitchFamily="65" charset="-120"/>
              </a:rPr>
              <a:t>鄰近警察</a:t>
            </a:r>
            <a:r>
              <a:rPr lang="zh-TW" altLang="en-US" sz="1600" dirty="0">
                <a:latin typeface="標楷體" panose="03000509000000000000" pitchFamily="65" charset="-120"/>
                <a:ea typeface="標楷體" panose="03000509000000000000" pitchFamily="65" charset="-120"/>
              </a:rPr>
              <a:t>局</a:t>
            </a:r>
          </a:p>
        </p:txBody>
      </p:sp>
    </p:spTree>
    <p:extLst>
      <p:ext uri="{BB962C8B-B14F-4D97-AF65-F5344CB8AC3E}">
        <p14:creationId xmlns:p14="http://schemas.microsoft.com/office/powerpoint/2010/main" val="2610060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0" descr="「SIMCOM SIM900 GPRS/GSM Module」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153904">
            <a:off x="3863413" y="3534102"/>
            <a:ext cx="1016868" cy="762651"/>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262193" y="1855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Future Work</a:t>
            </a:r>
          </a:p>
        </p:txBody>
      </p:sp>
      <p:sp>
        <p:nvSpPr>
          <p:cNvPr id="5" name="圓角矩形 4"/>
          <p:cNvSpPr/>
          <p:nvPr/>
        </p:nvSpPr>
        <p:spPr>
          <a:xfrm>
            <a:off x="3727728" y="440817"/>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52876" y="468984"/>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53140" y="921090"/>
            <a:ext cx="2596245" cy="269021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88885" y="2402879"/>
            <a:ext cx="1373896" cy="510531"/>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75833" y="484692"/>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8"/>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71519" y="754447"/>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61674" y="24242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95944" y="2224245"/>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72205" y="1042023"/>
            <a:ext cx="990211" cy="478848"/>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79345" y="1036632"/>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Shield</a:t>
            </a:r>
          </a:p>
        </p:txBody>
      </p:sp>
      <p:sp>
        <p:nvSpPr>
          <p:cNvPr id="58" name="文字方塊 57"/>
          <p:cNvSpPr txBox="1"/>
          <p:nvPr/>
        </p:nvSpPr>
        <p:spPr>
          <a:xfrm>
            <a:off x="3741213" y="-14431"/>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8"/>
          <a:stretch>
            <a:fillRect/>
          </a:stretch>
        </p:blipFill>
        <p:spPr>
          <a:xfrm>
            <a:off x="527788" y="2983114"/>
            <a:ext cx="623571" cy="586624"/>
          </a:xfrm>
          <a:prstGeom prst="rect">
            <a:avLst/>
          </a:prstGeom>
        </p:spPr>
      </p:pic>
      <p:pic>
        <p:nvPicPr>
          <p:cNvPr id="60" name="圖片 59"/>
          <p:cNvPicPr/>
          <p:nvPr/>
        </p:nvPicPr>
        <p:blipFill>
          <a:blip r:embed="rId9"/>
          <a:stretch>
            <a:fillRect/>
          </a:stretch>
        </p:blipFill>
        <p:spPr>
          <a:xfrm>
            <a:off x="1644715" y="1601029"/>
            <a:ext cx="961391" cy="1400175"/>
          </a:xfrm>
          <a:prstGeom prst="rect">
            <a:avLst/>
          </a:prstGeom>
        </p:spPr>
      </p:pic>
      <p:sp>
        <p:nvSpPr>
          <p:cNvPr id="61" name="圓角矩形 60"/>
          <p:cNvSpPr/>
          <p:nvPr/>
        </p:nvSpPr>
        <p:spPr>
          <a:xfrm>
            <a:off x="298596" y="1148790"/>
            <a:ext cx="1135137" cy="376392"/>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323744" y="11769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492387" y="293346"/>
            <a:ext cx="1649648" cy="395047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07019" y="1706052"/>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53044" y="1736501"/>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1" name="圖片 70" descr="「arduino uno」的圖片搜尋結果"/>
          <p:cNvPicPr/>
          <p:nvPr/>
        </p:nvPicPr>
        <p:blipFill>
          <a:blip r:embed="rId10">
            <a:extLst>
              <a:ext uri="{28A0092B-C50C-407E-A947-70E740481C1C}">
                <a14:useLocalDpi xmlns:a14="http://schemas.microsoft.com/office/drawing/2010/main" val="0"/>
              </a:ext>
            </a:extLst>
          </a:blip>
          <a:srcRect/>
          <a:stretch>
            <a:fillRect/>
          </a:stretch>
        </p:blipFill>
        <p:spPr bwMode="auto">
          <a:xfrm>
            <a:off x="414974" y="1520871"/>
            <a:ext cx="926465" cy="830203"/>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
        <p:nvSpPr>
          <p:cNvPr id="45" name="圓角矩形 44"/>
          <p:cNvSpPr/>
          <p:nvPr/>
        </p:nvSpPr>
        <p:spPr>
          <a:xfrm>
            <a:off x="3651235" y="2992441"/>
            <a:ext cx="1391260" cy="618863"/>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文字方塊 45"/>
          <p:cNvSpPr txBox="1"/>
          <p:nvPr/>
        </p:nvSpPr>
        <p:spPr>
          <a:xfrm>
            <a:off x="3723483" y="2964973"/>
            <a:ext cx="1389108" cy="646331"/>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SIMCOM SIM900 GPRS/GSM Module</a:t>
            </a:r>
            <a:endParaRPr lang="zh-TW" altLang="en-US" sz="1200" dirty="0">
              <a:latin typeface="Times New Roman" panose="02020603050405020304" pitchFamily="18" charset="0"/>
              <a:cs typeface="Times New Roman" panose="02020603050405020304" pitchFamily="18" charset="0"/>
            </a:endParaRPr>
          </a:p>
        </p:txBody>
      </p:sp>
      <p:cxnSp>
        <p:nvCxnSpPr>
          <p:cNvPr id="49" name="直線單箭頭接點 48"/>
          <p:cNvCxnSpPr/>
          <p:nvPr/>
        </p:nvCxnSpPr>
        <p:spPr>
          <a:xfrm flipH="1" flipV="1">
            <a:off x="6078088" y="2515309"/>
            <a:ext cx="26445" cy="4299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字方塊 52"/>
          <p:cNvSpPr txBox="1"/>
          <p:nvPr/>
        </p:nvSpPr>
        <p:spPr>
          <a:xfrm>
            <a:off x="5679066" y="2617597"/>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(6)</a:t>
            </a:r>
            <a:endParaRPr lang="zh-TW" altLang="en-US" sz="1200" dirty="0">
              <a:latin typeface="Times New Roman" panose="02020603050405020304" pitchFamily="18" charset="0"/>
              <a:cs typeface="Times New Roman" panose="02020603050405020304" pitchFamily="18" charset="0"/>
            </a:endParaRPr>
          </a:p>
        </p:txBody>
      </p:sp>
      <p:cxnSp>
        <p:nvCxnSpPr>
          <p:cNvPr id="54" name="直線單箭頭接點 53"/>
          <p:cNvCxnSpPr/>
          <p:nvPr/>
        </p:nvCxnSpPr>
        <p:spPr>
          <a:xfrm flipH="1" flipV="1">
            <a:off x="5155394" y="2423082"/>
            <a:ext cx="470127" cy="119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5255962" y="2461109"/>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(7)</a:t>
            </a:r>
            <a:endParaRPr lang="zh-TW" altLang="en-US" sz="1200" dirty="0">
              <a:latin typeface="Times New Roman" panose="02020603050405020304" pitchFamily="18" charset="0"/>
              <a:cs typeface="Times New Roman" panose="02020603050405020304" pitchFamily="18" charset="0"/>
            </a:endParaRPr>
          </a:p>
        </p:txBody>
      </p:sp>
      <p:cxnSp>
        <p:nvCxnSpPr>
          <p:cNvPr id="57" name="直線單箭頭接點 56"/>
          <p:cNvCxnSpPr/>
          <p:nvPr/>
        </p:nvCxnSpPr>
        <p:spPr>
          <a:xfrm flipH="1" flipV="1">
            <a:off x="2740724" y="2650138"/>
            <a:ext cx="732032" cy="381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flipH="1">
            <a:off x="2904187" y="2658612"/>
            <a:ext cx="34722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cxnSp>
        <p:nvCxnSpPr>
          <p:cNvPr id="65" name="直線單箭頭接點 64"/>
          <p:cNvCxnSpPr/>
          <p:nvPr/>
        </p:nvCxnSpPr>
        <p:spPr>
          <a:xfrm flipH="1">
            <a:off x="2717499" y="3996047"/>
            <a:ext cx="758340" cy="3107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文字方塊 65"/>
          <p:cNvSpPr txBox="1"/>
          <p:nvPr/>
        </p:nvSpPr>
        <p:spPr>
          <a:xfrm>
            <a:off x="3054341" y="4107656"/>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(9)</a:t>
            </a:r>
            <a:endParaRPr lang="zh-TW" altLang="en-US" sz="1200" dirty="0">
              <a:latin typeface="Times New Roman" panose="02020603050405020304" pitchFamily="18" charset="0"/>
              <a:cs typeface="Times New Roman" panose="02020603050405020304" pitchFamily="18" charset="0"/>
            </a:endParaRPr>
          </a:p>
        </p:txBody>
      </p:sp>
      <p:pic>
        <p:nvPicPr>
          <p:cNvPr id="39" name="圖片 38"/>
          <p:cNvPicPr>
            <a:picLocks noChangeAspect="1"/>
          </p:cNvPicPr>
          <p:nvPr/>
        </p:nvPicPr>
        <p:blipFill>
          <a:blip r:embed="rId11"/>
          <a:stretch>
            <a:fillRect/>
          </a:stretch>
        </p:blipFill>
        <p:spPr>
          <a:xfrm>
            <a:off x="3975903" y="2341129"/>
            <a:ext cx="697088" cy="512979"/>
          </a:xfrm>
          <a:prstGeom prst="rect">
            <a:avLst/>
          </a:prstGeom>
        </p:spPr>
      </p:pic>
      <p:sp>
        <p:nvSpPr>
          <p:cNvPr id="69" name="圓角矩形 68"/>
          <p:cNvSpPr/>
          <p:nvPr/>
        </p:nvSpPr>
        <p:spPr>
          <a:xfrm>
            <a:off x="1562781" y="3948966"/>
            <a:ext cx="1114523" cy="11191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3" name="Picture 14" descr="相關圖片"/>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586234" y="3988279"/>
            <a:ext cx="1069761" cy="1086243"/>
          </a:xfrm>
          <a:prstGeom prst="rect">
            <a:avLst/>
          </a:prstGeom>
          <a:noFill/>
          <a:extLst>
            <a:ext uri="{909E8E84-426E-40DD-AFC4-6F175D3DCCD1}">
              <a14:hiddenFill xmlns:a14="http://schemas.microsoft.com/office/drawing/2010/main">
                <a:solidFill>
                  <a:srgbClr val="FFFFFF"/>
                </a:solidFill>
              </a14:hiddenFill>
            </a:ext>
          </a:extLst>
        </p:spPr>
      </p:pic>
      <p:sp>
        <p:nvSpPr>
          <p:cNvPr id="74" name="文字方塊 73"/>
          <p:cNvSpPr txBox="1"/>
          <p:nvPr/>
        </p:nvSpPr>
        <p:spPr>
          <a:xfrm>
            <a:off x="2649254" y="4499375"/>
            <a:ext cx="1518207"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Police Station</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851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ctrTitle" idx="4294967295"/>
          </p:nvPr>
        </p:nvSpPr>
        <p:spPr>
          <a:xfrm>
            <a:off x="0" y="1392238"/>
            <a:ext cx="7772400" cy="1158875"/>
          </a:xfrm>
          <a:prstGeom prst="rect">
            <a:avLst/>
          </a:prstGeom>
        </p:spPr>
        <p:txBody>
          <a:bodyPr lIns="91425" tIns="91425" rIns="91425" bIns="91425" anchor="b" anchorCtr="0">
            <a:noAutofit/>
          </a:bodyPr>
          <a:lstStyle/>
          <a:p>
            <a:pPr algn="ctr"/>
            <a:r>
              <a:rPr lang="en" sz="4800" dirty="0">
                <a:latin typeface="Times New Roman" panose="02020603050405020304" pitchFamily="18" charset="0"/>
                <a:cs typeface="Times New Roman" panose="02020603050405020304" pitchFamily="18" charset="0"/>
              </a:rPr>
              <a:t>Thanks!</a:t>
            </a:r>
          </a:p>
        </p:txBody>
      </p:sp>
      <p:sp>
        <p:nvSpPr>
          <p:cNvPr id="402" name="Shape 402"/>
          <p:cNvSpPr/>
          <p:nvPr/>
        </p:nvSpPr>
        <p:spPr>
          <a:xfrm>
            <a:off x="4073929" y="2786988"/>
            <a:ext cx="996143" cy="996143"/>
          </a:xfrm>
          <a:custGeom>
            <a:avLst/>
            <a:gdLst/>
            <a:ahLst/>
            <a:cxnLst/>
            <a:rect l="0" t="0" r="0" b="0"/>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D1C6">
              <a:alpha val="86920"/>
            </a:srgbClr>
          </a:solidFill>
          <a:ln>
            <a:noFill/>
          </a:ln>
        </p:spPr>
        <p:txBody>
          <a:bodyPr lIns="91425" tIns="91425" rIns="91425" bIns="91425" anchor="ctr" anchorCtr="0">
            <a:noAutofit/>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83371"/>
            <a:ext cx="219103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Outline</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方塊 2"/>
          <p:cNvSpPr txBox="1"/>
          <p:nvPr/>
        </p:nvSpPr>
        <p:spPr>
          <a:xfrm>
            <a:off x="1024351" y="924470"/>
            <a:ext cx="6370820" cy="4154984"/>
          </a:xfrm>
          <a:prstGeom prst="rect">
            <a:avLst/>
          </a:prstGeom>
          <a:noFill/>
        </p:spPr>
        <p:txBody>
          <a:bodyPr wrap="square" rtlCol="0">
            <a:spAutoFit/>
          </a:bodyPr>
          <a:lstStyle/>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Motivation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Concept of Design</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Business Model</a:t>
            </a:r>
          </a:p>
          <a:p>
            <a:pPr marL="285744"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System Model</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Lora</a:t>
            </a: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MQTT</a:t>
            </a:r>
          </a:p>
          <a:p>
            <a:pPr marL="285744" lvl="3" indent="-287993">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Implementation</a:t>
            </a:r>
          </a:p>
          <a:p>
            <a:pPr marL="285744" lvl="3" indent="-287993">
              <a:buFont typeface="Arial" panose="020B0604020202020204" pitchFamily="34" charset="0"/>
              <a:buChar char="•"/>
            </a:pPr>
            <a:r>
              <a:rPr lang="en-US" altLang="zh-TW" sz="2400" dirty="0" err="1">
                <a:latin typeface="Times New Roman" panose="02020603050405020304" pitchFamily="18" charset="0"/>
                <a:cs typeface="Times New Roman" panose="02020603050405020304" pitchFamily="18" charset="0"/>
              </a:rPr>
              <a:t>Mongodb</a:t>
            </a:r>
            <a:r>
              <a:rPr lang="en-US" altLang="zh-TW" sz="2400" dirty="0">
                <a:latin typeface="Times New Roman" panose="02020603050405020304" pitchFamily="18" charset="0"/>
                <a:cs typeface="Times New Roman" panose="02020603050405020304" pitchFamily="18" charset="0"/>
              </a:rPr>
              <a:t> </a:t>
            </a:r>
            <a:r>
              <a:rPr lang="en-US" altLang="zh-TW" sz="2400" dirty="0" smtClean="0">
                <a:latin typeface="Times New Roman" panose="02020603050405020304" pitchFamily="18" charset="0"/>
                <a:cs typeface="Times New Roman" panose="02020603050405020304" pitchFamily="18" charset="0"/>
              </a:rPr>
              <a:t>Database</a:t>
            </a:r>
            <a:endParaRPr lang="en-US" altLang="zh-TW" sz="2400" dirty="0">
              <a:latin typeface="Times New Roman" panose="02020603050405020304" pitchFamily="18" charset="0"/>
              <a:cs typeface="Times New Roman" panose="02020603050405020304" pitchFamily="18" charset="0"/>
            </a:endParaRPr>
          </a:p>
          <a:p>
            <a:pPr marL="285744" lvl="3" indent="-287993">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Http User </a:t>
            </a:r>
            <a:r>
              <a:rPr lang="en-US" altLang="zh-TW" sz="2400" dirty="0" smtClean="0">
                <a:latin typeface="Times New Roman" panose="02020603050405020304" pitchFamily="18" charset="0"/>
                <a:cs typeface="Times New Roman" panose="02020603050405020304" pitchFamily="18" charset="0"/>
              </a:rPr>
              <a:t>Interface</a:t>
            </a:r>
          </a:p>
          <a:p>
            <a:pPr marL="285744" lvl="3" indent="-287993">
              <a:buFont typeface="Arial" panose="020B0604020202020204" pitchFamily="34" charset="0"/>
              <a:buChar char="•"/>
            </a:pPr>
            <a:r>
              <a:rPr lang="en-US" altLang="zh-TW" sz="2400" dirty="0" smtClean="0">
                <a:latin typeface="Times New Roman" panose="02020603050405020304" pitchFamily="18" charset="0"/>
                <a:cs typeface="Times New Roman" panose="02020603050405020304" pitchFamily="18" charset="0"/>
              </a:rPr>
              <a:t>Future </a:t>
            </a:r>
            <a:r>
              <a:rPr lang="en-US" altLang="zh-TW" sz="2400" dirty="0">
                <a:latin typeface="Times New Roman" panose="02020603050405020304" pitchFamily="18" charset="0"/>
                <a:cs typeface="Times New Roman" panose="02020603050405020304" pitchFamily="18" charset="0"/>
              </a:rPr>
              <a:t>Work</a:t>
            </a:r>
          </a:p>
          <a:p>
            <a:pPr marL="285744" lvl="6" indent="-287993">
              <a:buFont typeface="Arial" panose="020B0604020202020204" pitchFamily="34" charset="0"/>
              <a:buChar char="•"/>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795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24351" y="264065"/>
            <a:ext cx="3120429"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US" sz="3600" dirty="0">
                <a:latin typeface="Times New Roman" panose="02020603050405020304" pitchFamily="18" charset="0"/>
                <a:ea typeface="標楷體" panose="03000509000000000000" pitchFamily="65" charset="-120"/>
                <a:cs typeface="Times New Roman" panose="02020603050405020304" pitchFamily="18" charset="0"/>
              </a:rPr>
              <a:t>Motivation</a:t>
            </a:r>
            <a:endParaRPr lang="en" sz="3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026" name="Picture 2" descr="http://i.ebayimg.com/00/s/MjAwWDIwMA==/z/ttIAAOSwq7JT8ZfR/$_1.JPG?set_i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51" y="994394"/>
            <a:ext cx="3082299" cy="30822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ckage los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919" y="994393"/>
            <a:ext cx="3480216" cy="310609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305706" y="4617749"/>
            <a:ext cx="3798858" cy="261610"/>
          </a:xfrm>
          <a:prstGeom prst="rect">
            <a:avLst/>
          </a:prstGeom>
          <a:noFill/>
        </p:spPr>
        <p:txBody>
          <a:bodyPr wrap="square" rtlCol="0">
            <a:spAutoFit/>
          </a:bodyPr>
          <a:lstStyle/>
          <a:p>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Ref</a:t>
            </a:r>
            <a:r>
              <a:rPr lang="en-US" altLang="zh-TW" sz="400" dirty="0"/>
              <a:t>: </a:t>
            </a:r>
            <a:r>
              <a:rPr lang="en-US" altLang="zh-TW" sz="1050" dirty="0">
                <a:latin typeface="Times New Roman" panose="02020603050405020304" pitchFamily="18" charset="0"/>
                <a:ea typeface="標楷體" panose="03000509000000000000" pitchFamily="65" charset="-120"/>
                <a:cs typeface="Times New Roman" panose="02020603050405020304" pitchFamily="18" charset="0"/>
              </a:rPr>
              <a:t>https://www.jantoo.com/cartoons/keywords/losing-packages</a:t>
            </a:r>
            <a:endParaRPr lang="zh-TW" altLang="en-US" sz="105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45675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02581" y="73409"/>
            <a:ext cx="4483820"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7993">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Concept of Design</a:t>
            </a:r>
          </a:p>
        </p:txBody>
      </p:sp>
      <p:sp>
        <p:nvSpPr>
          <p:cNvPr id="4" name="文字方塊 3"/>
          <p:cNvSpPr txBox="1"/>
          <p:nvPr/>
        </p:nvSpPr>
        <p:spPr>
          <a:xfrm>
            <a:off x="831864" y="1386311"/>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將</a:t>
            </a: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放入貨件</a:t>
            </a:r>
          </a:p>
        </p:txBody>
      </p:sp>
      <p:sp>
        <p:nvSpPr>
          <p:cNvPr id="6" name="箭號: 向右 5"/>
          <p:cNvSpPr/>
          <p:nvPr/>
        </p:nvSpPr>
        <p:spPr>
          <a:xfrm>
            <a:off x="2094501" y="1496424"/>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2562900" y="1397844"/>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標楷體" panose="03000509000000000000" pitchFamily="65" charset="-120"/>
                <a:ea typeface="標楷體" panose="03000509000000000000" pitchFamily="65" charset="-120"/>
              </a:rPr>
              <a:t>GPS</a:t>
            </a:r>
            <a:r>
              <a:rPr lang="zh-TW" altLang="en-US" sz="1600" dirty="0">
                <a:latin typeface="標楷體" panose="03000509000000000000" pitchFamily="65" charset="-120"/>
                <a:ea typeface="標楷體" panose="03000509000000000000" pitchFamily="65" charset="-120"/>
              </a:rPr>
              <a:t>定位貨件位置</a:t>
            </a:r>
          </a:p>
        </p:txBody>
      </p:sp>
      <p:sp>
        <p:nvSpPr>
          <p:cNvPr id="9" name="箭號: 向右 8"/>
          <p:cNvSpPr/>
          <p:nvPr/>
        </p:nvSpPr>
        <p:spPr>
          <a:xfrm>
            <a:off x="3876684" y="150912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406269" y="1274732"/>
            <a:ext cx="1730863" cy="830997"/>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標楷體" panose="03000509000000000000" pitchFamily="65" charset="-120"/>
                <a:ea typeface="標楷體" panose="03000509000000000000" pitchFamily="65" charset="-120"/>
              </a:rPr>
              <a:t>位置資料利用</a:t>
            </a:r>
            <a:r>
              <a:rPr lang="en-US" altLang="zh-TW" sz="1600" dirty="0">
                <a:latin typeface="標楷體" panose="03000509000000000000" pitchFamily="65" charset="-120"/>
                <a:ea typeface="標楷體" panose="03000509000000000000" pitchFamily="65" charset="-120"/>
              </a:rPr>
              <a:t>Lora</a:t>
            </a:r>
            <a:r>
              <a:rPr lang="zh-TW" altLang="en-US" sz="1600" dirty="0">
                <a:latin typeface="標楷體" panose="03000509000000000000" pitchFamily="65" charset="-120"/>
                <a:ea typeface="標楷體" panose="03000509000000000000" pitchFamily="65" charset="-120"/>
              </a:rPr>
              <a:t>傳至鄰近</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Gateway</a:t>
            </a:r>
            <a:endParaRPr lang="zh-TW" altLang="en-US" sz="1600" dirty="0">
              <a:latin typeface="標楷體" panose="03000509000000000000" pitchFamily="65" charset="-120"/>
              <a:ea typeface="標楷體" panose="03000509000000000000" pitchFamily="65" charset="-120"/>
            </a:endParaRPr>
          </a:p>
        </p:txBody>
      </p:sp>
      <p:sp>
        <p:nvSpPr>
          <p:cNvPr id="13" name="箭號: 向右 12"/>
          <p:cNvSpPr/>
          <p:nvPr/>
        </p:nvSpPr>
        <p:spPr>
          <a:xfrm>
            <a:off x="6287658" y="1523971"/>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6822648" y="1397844"/>
            <a:ext cx="1615927"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資料藉由</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MQTT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傳至網頁伺服器</a:t>
            </a:r>
            <a:endParaRPr lang="zh-TW" altLang="en-US" sz="1600" dirty="0">
              <a:latin typeface="標楷體" panose="03000509000000000000" pitchFamily="65" charset="-120"/>
              <a:ea typeface="標楷體" panose="03000509000000000000" pitchFamily="65" charset="-120"/>
            </a:endParaRPr>
          </a:p>
        </p:txBody>
      </p:sp>
      <p:sp>
        <p:nvSpPr>
          <p:cNvPr id="15" name="箭號: 向右 14"/>
          <p:cNvSpPr/>
          <p:nvPr/>
        </p:nvSpPr>
        <p:spPr>
          <a:xfrm>
            <a:off x="42009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944982" y="2724928"/>
            <a:ext cx="1653332"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將資料存置資料庫與網頁前端</a:t>
            </a:r>
            <a:endParaRPr lang="zh-TW" altLang="en-US" sz="1600" dirty="0">
              <a:latin typeface="標楷體" panose="03000509000000000000" pitchFamily="65" charset="-120"/>
              <a:ea typeface="標楷體" panose="03000509000000000000" pitchFamily="65" charset="-120"/>
            </a:endParaRPr>
          </a:p>
        </p:txBody>
      </p:sp>
      <p:sp>
        <p:nvSpPr>
          <p:cNvPr id="19" name="箭號: 向右 18"/>
          <p:cNvSpPr/>
          <p:nvPr/>
        </p:nvSpPr>
        <p:spPr>
          <a:xfrm>
            <a:off x="2789460" y="2891893"/>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3260116" y="2744979"/>
            <a:ext cx="1475113"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隨時瀏覽網頁追蹤貨件位置</a:t>
            </a:r>
            <a:endParaRPr lang="zh-TW" altLang="en-US" sz="1600" dirty="0">
              <a:latin typeface="標楷體" panose="03000509000000000000" pitchFamily="65" charset="-120"/>
              <a:ea typeface="標楷體" panose="03000509000000000000" pitchFamily="65" charset="-120"/>
            </a:endParaRPr>
          </a:p>
        </p:txBody>
      </p:sp>
      <p:sp>
        <p:nvSpPr>
          <p:cNvPr id="21" name="箭號: 向右 20"/>
          <p:cNvSpPr/>
          <p:nvPr/>
        </p:nvSpPr>
        <p:spPr>
          <a:xfrm>
            <a:off x="4875648" y="2893616"/>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5357672" y="2868090"/>
            <a:ext cx="1122218" cy="338554"/>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貨件送達</a:t>
            </a:r>
            <a:endParaRPr lang="zh-TW" altLang="en-US" sz="1600" dirty="0">
              <a:latin typeface="標楷體" panose="03000509000000000000" pitchFamily="65" charset="-120"/>
              <a:ea typeface="標楷體" panose="03000509000000000000" pitchFamily="65" charset="-120"/>
            </a:endParaRPr>
          </a:p>
        </p:txBody>
      </p:sp>
      <p:sp>
        <p:nvSpPr>
          <p:cNvPr id="23" name="箭號: 向右 22"/>
          <p:cNvSpPr/>
          <p:nvPr/>
        </p:nvSpPr>
        <p:spPr>
          <a:xfrm>
            <a:off x="6717869" y="2891892"/>
            <a:ext cx="384464" cy="290945"/>
          </a:xfrm>
          <a:prstGeom prst="right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p:cNvSpPr txBox="1"/>
          <p:nvPr/>
        </p:nvSpPr>
        <p:spPr>
          <a:xfrm>
            <a:off x="7316357" y="2744979"/>
            <a:ext cx="1122218" cy="584775"/>
          </a:xfrm>
          <a:prstGeom prst="rect">
            <a:avLst/>
          </a:prstGeom>
          <a:solidFill>
            <a:schemeClr val="bg1"/>
          </a:solidFill>
          <a:ln>
            <a:solidFill>
              <a:schemeClr val="accent1">
                <a:lumMod val="60000"/>
                <a:lumOff val="40000"/>
              </a:schemeClr>
            </a:solidFill>
          </a:ln>
          <a:effectLst>
            <a:outerShdw blurRad="50800" dist="38100" dir="2700000" algn="tl" rotWithShape="0">
              <a:prstClr val="black">
                <a:alpha val="40000"/>
              </a:prstClr>
            </a:outerShdw>
          </a:effectLst>
        </p:spPr>
        <p:txBody>
          <a:bodyPr wrap="square" rtlCol="0">
            <a:spAutoFit/>
          </a:bodyPr>
          <a:lstStyle/>
          <a:p>
            <a:pPr lvl="0" algn="ct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寄還寄件者</a:t>
            </a:r>
            <a:endParaRPr lang="zh-TW" altLang="en-US"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45783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1010392" y="492384"/>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Business Model</a:t>
            </a:r>
          </a:p>
        </p:txBody>
      </p:sp>
      <p:sp>
        <p:nvSpPr>
          <p:cNvPr id="3" name="文字方塊 2"/>
          <p:cNvSpPr txBox="1"/>
          <p:nvPr/>
        </p:nvSpPr>
        <p:spPr>
          <a:xfrm>
            <a:off x="1010392" y="1237391"/>
            <a:ext cx="7665939"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資訊業者與宅配合作</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以每月一期的租約方式出租</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GPS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定位追蹤器。依每期使用次數的不同調整租約費用，業者可依市場需求選擇方案。</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文字方塊 3"/>
          <p:cNvSpPr txBox="1"/>
          <p:nvPr/>
        </p:nvSpPr>
        <p:spPr>
          <a:xfrm>
            <a:off x="1010392" y="2482426"/>
            <a:ext cx="7400078" cy="1754326"/>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使用租約模式之益處：</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非隨時需要寄送貴重物品</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降低成本</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buFont typeface="+mj-lt"/>
              <a:buAutoNum type="arabicPeriod"/>
            </a:pP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租約可提供宅配固定人工成本</a:t>
            </a:r>
          </a:p>
        </p:txBody>
      </p:sp>
    </p:spTree>
    <p:extLst>
      <p:ext uri="{BB962C8B-B14F-4D97-AF65-F5344CB8AC3E}">
        <p14:creationId xmlns:p14="http://schemas.microsoft.com/office/powerpoint/2010/main" val="1611779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89"/>
          <p:cNvSpPr txBox="1">
            <a:spLocks/>
          </p:cNvSpPr>
          <p:nvPr/>
        </p:nvSpPr>
        <p:spPr>
          <a:xfrm>
            <a:off x="293845" y="265827"/>
            <a:ext cx="5556331"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System Model</a:t>
            </a:r>
          </a:p>
        </p:txBody>
      </p:sp>
      <p:sp>
        <p:nvSpPr>
          <p:cNvPr id="5" name="圓角矩形 4"/>
          <p:cNvSpPr/>
          <p:nvPr/>
        </p:nvSpPr>
        <p:spPr>
          <a:xfrm>
            <a:off x="3735421" y="1455744"/>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3760569" y="1483910"/>
            <a:ext cx="1254880" cy="276999"/>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Linkit</a:t>
            </a:r>
            <a:r>
              <a:rPr lang="en-US" altLang="zh-TW" sz="1200" dirty="0">
                <a:latin typeface="Times New Roman" panose="02020603050405020304" pitchFamily="18" charset="0"/>
                <a:cs typeface="Times New Roman" panose="02020603050405020304" pitchFamily="18" charset="0"/>
              </a:rPr>
              <a:t> 7688 duo</a:t>
            </a:r>
            <a:endParaRPr lang="zh-TW" altLang="en-US" sz="1200" dirty="0">
              <a:latin typeface="Times New Roman" panose="02020603050405020304" pitchFamily="18" charset="0"/>
              <a:cs typeface="Times New Roman" panose="02020603050405020304" pitchFamily="18" charset="0"/>
            </a:endParaRPr>
          </a:p>
        </p:txBody>
      </p:sp>
      <p:sp>
        <p:nvSpPr>
          <p:cNvPr id="7" name="圓角矩形 6"/>
          <p:cNvSpPr/>
          <p:nvPr/>
        </p:nvSpPr>
        <p:spPr>
          <a:xfrm>
            <a:off x="123240" y="1554993"/>
            <a:ext cx="2596245" cy="2853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158987" y="3036781"/>
            <a:ext cx="1373896" cy="576256"/>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845933" y="1118594"/>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Gateway</a:t>
            </a:r>
            <a:endParaRPr lang="zh-TW" altLang="en-US" dirty="0">
              <a:latin typeface="Times New Roman" panose="02020603050405020304" pitchFamily="18" charset="0"/>
              <a:cs typeface="Times New Roman" panose="02020603050405020304" pitchFamily="18" charset="0"/>
            </a:endParaRPr>
          </a:p>
        </p:txBody>
      </p:sp>
      <p:cxnSp>
        <p:nvCxnSpPr>
          <p:cNvPr id="10" name="直線單箭頭接點 9"/>
          <p:cNvCxnSpPr/>
          <p:nvPr/>
        </p:nvCxnSpPr>
        <p:spPr>
          <a:xfrm flipV="1">
            <a:off x="5175426" y="2002776"/>
            <a:ext cx="462087" cy="48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圓角矩形 10"/>
          <p:cNvSpPr/>
          <p:nvPr/>
        </p:nvSpPr>
        <p:spPr>
          <a:xfrm>
            <a:off x="5650975" y="1538751"/>
            <a:ext cx="1434429" cy="98075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5824560" y="1231707"/>
            <a:ext cx="1046689"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Web Server</a:t>
            </a:r>
            <a:endParaRPr lang="zh-TW" altLang="en-US" dirty="0">
              <a:latin typeface="Times New Roman" panose="02020603050405020304" pitchFamily="18" charset="0"/>
              <a:cs typeface="Times New Roman" panose="02020603050405020304" pitchFamily="18" charset="0"/>
            </a:endParaRPr>
          </a:p>
        </p:txBody>
      </p:sp>
      <p:pic>
        <p:nvPicPr>
          <p:cNvPr id="13" name="Picture 2" descr="「nodejs」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6207" y="1607157"/>
            <a:ext cx="1683963" cy="85023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cxnSp>
        <p:nvCxnSpPr>
          <p:cNvPr id="14" name="直線單箭頭接點 13"/>
          <p:cNvCxnSpPr/>
          <p:nvPr/>
        </p:nvCxnSpPr>
        <p:spPr>
          <a:xfrm flipV="1">
            <a:off x="7110858" y="1829050"/>
            <a:ext cx="425247" cy="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4" descr="「mongodb」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2646" y="1502046"/>
            <a:ext cx="1156565" cy="11565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790075" y="1855199"/>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LORA</a:t>
            </a:r>
            <a:endParaRPr lang="zh-TW" altLang="en-US" sz="1200" dirty="0">
              <a:latin typeface="Times New Roman" panose="02020603050405020304" pitchFamily="18" charset="0"/>
              <a:cs typeface="Times New Roman" panose="02020603050405020304" pitchFamily="18" charset="0"/>
            </a:endParaRPr>
          </a:p>
        </p:txBody>
      </p:sp>
      <p:cxnSp>
        <p:nvCxnSpPr>
          <p:cNvPr id="17" name="直線單箭頭接點 16"/>
          <p:cNvCxnSpPr/>
          <p:nvPr/>
        </p:nvCxnSpPr>
        <p:spPr>
          <a:xfrm flipH="1">
            <a:off x="7085404" y="2360956"/>
            <a:ext cx="428357" cy="1531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圓角矩形 18"/>
          <p:cNvSpPr/>
          <p:nvPr/>
        </p:nvSpPr>
        <p:spPr>
          <a:xfrm>
            <a:off x="7533843" y="1502046"/>
            <a:ext cx="1361620" cy="113923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7784642" y="1163894"/>
            <a:ext cx="160506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Database</a:t>
            </a:r>
            <a:endParaRPr lang="zh-TW" altLang="en-US" dirty="0">
              <a:latin typeface="Times New Roman" panose="02020603050405020304" pitchFamily="18" charset="0"/>
              <a:cs typeface="Times New Roman" panose="02020603050405020304" pitchFamily="18" charset="0"/>
            </a:endParaRPr>
          </a:p>
        </p:txBody>
      </p:sp>
      <p:cxnSp>
        <p:nvCxnSpPr>
          <p:cNvPr id="21" name="直線單箭頭接點 20"/>
          <p:cNvCxnSpPr/>
          <p:nvPr/>
        </p:nvCxnSpPr>
        <p:spPr>
          <a:xfrm>
            <a:off x="6372947" y="2544518"/>
            <a:ext cx="896" cy="38717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5646712" y="2984140"/>
            <a:ext cx="1619336" cy="12596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3" name="Picture 6" descr="相關圖片"/>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1142" y="3082049"/>
            <a:ext cx="967537" cy="644380"/>
          </a:xfrm>
          <a:prstGeom prst="rect">
            <a:avLst/>
          </a:prstGeom>
          <a:noFill/>
          <a:extLst>
            <a:ext uri="{909E8E84-426E-40DD-AFC4-6F175D3DCCD1}">
              <a14:hiddenFill xmlns:a14="http://schemas.microsoft.com/office/drawing/2010/main">
                <a:solidFill>
                  <a:srgbClr val="FFFFFF"/>
                </a:solidFill>
              </a14:hiddenFill>
            </a:ext>
          </a:extLst>
        </p:spPr>
      </p:pic>
      <p:sp>
        <p:nvSpPr>
          <p:cNvPr id="24" name="文字方塊 23"/>
          <p:cNvSpPr txBox="1"/>
          <p:nvPr/>
        </p:nvSpPr>
        <p:spPr>
          <a:xfrm>
            <a:off x="5597015" y="3797085"/>
            <a:ext cx="2547893"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Google Map application</a:t>
            </a:r>
            <a:endParaRPr lang="zh-TW" altLang="en-US" sz="1200" dirty="0">
              <a:latin typeface="Times New Roman" panose="02020603050405020304" pitchFamily="18" charset="0"/>
              <a:cs typeface="Times New Roman" panose="02020603050405020304" pitchFamily="18" charset="0"/>
            </a:endParaRPr>
          </a:p>
        </p:txBody>
      </p:sp>
      <p:sp>
        <p:nvSpPr>
          <p:cNvPr id="25" name="文字方塊 24"/>
          <p:cNvSpPr txBox="1"/>
          <p:nvPr/>
        </p:nvSpPr>
        <p:spPr>
          <a:xfrm>
            <a:off x="7283107" y="3288138"/>
            <a:ext cx="1071316" cy="523220"/>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Http Interface</a:t>
            </a:r>
            <a:endParaRPr lang="zh-TW" altLang="en-US" dirty="0">
              <a:latin typeface="Times New Roman" panose="02020603050405020304" pitchFamily="18" charset="0"/>
              <a:cs typeface="Times New Roman" panose="02020603050405020304" pitchFamily="18" charset="0"/>
            </a:endParaRPr>
          </a:p>
        </p:txBody>
      </p:sp>
      <p:pic>
        <p:nvPicPr>
          <p:cNvPr id="30" name="Picture 16" descr="「linkit smart 7688 duo」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79212" y="1769373"/>
            <a:ext cx="1450048" cy="966699"/>
          </a:xfrm>
          <a:prstGeom prst="rect">
            <a:avLst/>
          </a:prstGeom>
          <a:noFill/>
          <a:extLst>
            <a:ext uri="{909E8E84-426E-40DD-AFC4-6F175D3DCCD1}">
              <a14:hiddenFill xmlns:a14="http://schemas.microsoft.com/office/drawing/2010/main">
                <a:solidFill>
                  <a:srgbClr val="FFFFFF"/>
                </a:solidFill>
              </a14:hiddenFill>
            </a:ext>
          </a:extLst>
        </p:spPr>
      </p:pic>
      <p:sp>
        <p:nvSpPr>
          <p:cNvPr id="31" name="文字方塊 30"/>
          <p:cNvSpPr txBox="1"/>
          <p:nvPr/>
        </p:nvSpPr>
        <p:spPr>
          <a:xfrm>
            <a:off x="231775" y="3058177"/>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Ublox</a:t>
            </a:r>
            <a:r>
              <a:rPr lang="en-US" altLang="zh-TW" sz="1200" dirty="0">
                <a:latin typeface="Times New Roman" panose="02020603050405020304" pitchFamily="18" charset="0"/>
                <a:cs typeface="Times New Roman" panose="02020603050405020304" pitchFamily="18" charset="0"/>
              </a:rPr>
              <a:t> NEO-6M V2 GPS</a:t>
            </a:r>
          </a:p>
        </p:txBody>
      </p:sp>
      <p:sp>
        <p:nvSpPr>
          <p:cNvPr id="32" name="文字方塊 31"/>
          <p:cNvSpPr txBox="1"/>
          <p:nvPr/>
        </p:nvSpPr>
        <p:spPr>
          <a:xfrm>
            <a:off x="2858311" y="2247513"/>
            <a:ext cx="483779"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(1)</a:t>
            </a:r>
            <a:endParaRPr lang="zh-TW" altLang="en-US" sz="1200" dirty="0">
              <a:latin typeface="Times New Roman" panose="02020603050405020304" pitchFamily="18" charset="0"/>
              <a:cs typeface="Times New Roman" panose="02020603050405020304" pitchFamily="18" charset="0"/>
            </a:endParaRPr>
          </a:p>
        </p:txBody>
      </p:sp>
      <p:sp>
        <p:nvSpPr>
          <p:cNvPr id="33" name="文字方塊 32"/>
          <p:cNvSpPr txBox="1"/>
          <p:nvPr/>
        </p:nvSpPr>
        <p:spPr>
          <a:xfrm>
            <a:off x="5212432" y="2036331"/>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(2)</a:t>
            </a:r>
            <a:endParaRPr lang="zh-TW" altLang="en-US" sz="1200" dirty="0">
              <a:latin typeface="Times New Roman" panose="02020603050405020304" pitchFamily="18" charset="0"/>
              <a:cs typeface="Times New Roman" panose="02020603050405020304" pitchFamily="18" charset="0"/>
            </a:endParaRPr>
          </a:p>
        </p:txBody>
      </p:sp>
      <p:sp>
        <p:nvSpPr>
          <p:cNvPr id="34" name="文字方塊 33"/>
          <p:cNvSpPr txBox="1"/>
          <p:nvPr/>
        </p:nvSpPr>
        <p:spPr>
          <a:xfrm>
            <a:off x="7105487" y="1890372"/>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p:txBody>
      </p:sp>
      <p:sp>
        <p:nvSpPr>
          <p:cNvPr id="35" name="文字方塊 34"/>
          <p:cNvSpPr txBox="1"/>
          <p:nvPr/>
        </p:nvSpPr>
        <p:spPr>
          <a:xfrm>
            <a:off x="7138831" y="2424803"/>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(4)</a:t>
            </a:r>
            <a:endParaRPr lang="zh-TW" altLang="en-US" sz="1200" dirty="0">
              <a:latin typeface="Times New Roman" panose="02020603050405020304" pitchFamily="18" charset="0"/>
              <a:cs typeface="Times New Roman" panose="02020603050405020304" pitchFamily="18" charset="0"/>
            </a:endParaRPr>
          </a:p>
        </p:txBody>
      </p:sp>
      <p:sp>
        <p:nvSpPr>
          <p:cNvPr id="51" name="圓角矩形 50"/>
          <p:cNvSpPr/>
          <p:nvPr/>
        </p:nvSpPr>
        <p:spPr>
          <a:xfrm>
            <a:off x="1542307" y="1675925"/>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p:cNvSpPr txBox="1"/>
          <p:nvPr/>
        </p:nvSpPr>
        <p:spPr>
          <a:xfrm>
            <a:off x="1549446" y="1670534"/>
            <a:ext cx="1228319"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sp>
        <p:nvSpPr>
          <p:cNvPr id="58" name="文字方塊 57"/>
          <p:cNvSpPr txBox="1"/>
          <p:nvPr/>
        </p:nvSpPr>
        <p:spPr>
          <a:xfrm>
            <a:off x="3748905" y="1000496"/>
            <a:ext cx="1765067"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Lora Mote</a:t>
            </a:r>
            <a:endParaRPr lang="zh-TW" altLang="en-US" dirty="0">
              <a:latin typeface="Times New Roman" panose="02020603050405020304" pitchFamily="18" charset="0"/>
              <a:cs typeface="Times New Roman" panose="02020603050405020304" pitchFamily="18" charset="0"/>
            </a:endParaRPr>
          </a:p>
        </p:txBody>
      </p:sp>
      <p:pic>
        <p:nvPicPr>
          <p:cNvPr id="59" name="圖片 58"/>
          <p:cNvPicPr/>
          <p:nvPr/>
        </p:nvPicPr>
        <p:blipFill>
          <a:blip r:embed="rId6"/>
          <a:stretch>
            <a:fillRect/>
          </a:stretch>
        </p:blipFill>
        <p:spPr>
          <a:xfrm>
            <a:off x="534149" y="3750268"/>
            <a:ext cx="623571" cy="475615"/>
          </a:xfrm>
          <a:prstGeom prst="rect">
            <a:avLst/>
          </a:prstGeom>
        </p:spPr>
      </p:pic>
      <p:pic>
        <p:nvPicPr>
          <p:cNvPr id="60" name="圖片 59"/>
          <p:cNvPicPr/>
          <p:nvPr/>
        </p:nvPicPr>
        <p:blipFill>
          <a:blip r:embed="rId7"/>
          <a:stretch>
            <a:fillRect/>
          </a:stretch>
        </p:blipFill>
        <p:spPr>
          <a:xfrm>
            <a:off x="1609927" y="2326724"/>
            <a:ext cx="961391" cy="1400175"/>
          </a:xfrm>
          <a:prstGeom prst="rect">
            <a:avLst/>
          </a:prstGeom>
        </p:spPr>
      </p:pic>
      <p:sp>
        <p:nvSpPr>
          <p:cNvPr id="61" name="圓角矩形 60"/>
          <p:cNvSpPr/>
          <p:nvPr/>
        </p:nvSpPr>
        <p:spPr>
          <a:xfrm>
            <a:off x="268697" y="1782692"/>
            <a:ext cx="1135137" cy="3051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p:cNvSpPr txBox="1"/>
          <p:nvPr/>
        </p:nvSpPr>
        <p:spPr>
          <a:xfrm>
            <a:off x="293845" y="1810858"/>
            <a:ext cx="1254880" cy="276999"/>
          </a:xfrm>
          <a:prstGeom prst="rect">
            <a:avLst/>
          </a:prstGeom>
          <a:noFill/>
          <a:ln>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Arduino Uno</a:t>
            </a:r>
            <a:endParaRPr lang="zh-TW" altLang="en-US" sz="1200" dirty="0">
              <a:latin typeface="Times New Roman" panose="02020603050405020304" pitchFamily="18" charset="0"/>
              <a:cs typeface="Times New Roman" panose="02020603050405020304" pitchFamily="18" charset="0"/>
            </a:endParaRPr>
          </a:p>
        </p:txBody>
      </p:sp>
      <p:sp>
        <p:nvSpPr>
          <p:cNvPr id="63" name="圓角矩形 62"/>
          <p:cNvSpPr/>
          <p:nvPr/>
        </p:nvSpPr>
        <p:spPr>
          <a:xfrm>
            <a:off x="3500079" y="1308273"/>
            <a:ext cx="1649648" cy="367770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圓角矩形 66"/>
          <p:cNvSpPr/>
          <p:nvPr/>
        </p:nvSpPr>
        <p:spPr>
          <a:xfrm>
            <a:off x="3814712" y="2720977"/>
            <a:ext cx="990211" cy="522567"/>
          </a:xfrm>
          <a:prstGeom prst="roundRect">
            <a:avLst/>
          </a:prstGeom>
          <a:solidFill>
            <a:schemeClr val="bg1"/>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文字方塊 67"/>
          <p:cNvSpPr txBox="1"/>
          <p:nvPr/>
        </p:nvSpPr>
        <p:spPr>
          <a:xfrm>
            <a:off x="3860736" y="2751427"/>
            <a:ext cx="951877" cy="461665"/>
          </a:xfrm>
          <a:prstGeom prst="rect">
            <a:avLst/>
          </a:prstGeom>
          <a:noFill/>
          <a:ln>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Dragino</a:t>
            </a:r>
            <a:r>
              <a:rPr lang="en-US" altLang="zh-TW" sz="1200" dirty="0">
                <a:latin typeface="Times New Roman" panose="02020603050405020304" pitchFamily="18" charset="0"/>
                <a:cs typeface="Times New Roman" panose="02020603050405020304" pitchFamily="18" charset="0"/>
              </a:rPr>
              <a:t> Lora </a:t>
            </a:r>
            <a:r>
              <a:rPr lang="en-US" altLang="zh-TW" sz="1200" dirty="0" err="1">
                <a:latin typeface="Times New Roman" panose="02020603050405020304" pitchFamily="18" charset="0"/>
                <a:cs typeface="Times New Roman" panose="02020603050405020304" pitchFamily="18" charset="0"/>
              </a:rPr>
              <a:t>Sheild</a:t>
            </a:r>
            <a:endParaRPr lang="en-US" altLang="zh-TW" sz="1200" dirty="0">
              <a:latin typeface="Times New Roman" panose="02020603050405020304" pitchFamily="18" charset="0"/>
              <a:cs typeface="Times New Roman" panose="02020603050405020304" pitchFamily="18" charset="0"/>
            </a:endParaRPr>
          </a:p>
        </p:txBody>
      </p:sp>
      <p:pic>
        <p:nvPicPr>
          <p:cNvPr id="70" name="圖片 69"/>
          <p:cNvPicPr/>
          <p:nvPr/>
        </p:nvPicPr>
        <p:blipFill>
          <a:blip r:embed="rId7"/>
          <a:stretch>
            <a:fillRect/>
          </a:stretch>
        </p:blipFill>
        <p:spPr>
          <a:xfrm>
            <a:off x="3947366" y="3460992"/>
            <a:ext cx="961391" cy="1400175"/>
          </a:xfrm>
          <a:prstGeom prst="rect">
            <a:avLst/>
          </a:prstGeom>
        </p:spPr>
      </p:pic>
      <p:pic>
        <p:nvPicPr>
          <p:cNvPr id="71" name="圖片 70" descr="「arduino uno」的圖片搜尋結果"/>
          <p:cNvPicPr/>
          <p:nvPr/>
        </p:nvPicPr>
        <p:blipFill>
          <a:blip r:embed="rId8">
            <a:extLst>
              <a:ext uri="{28A0092B-C50C-407E-A947-70E740481C1C}">
                <a14:useLocalDpi xmlns:a14="http://schemas.microsoft.com/office/drawing/2010/main" val="0"/>
              </a:ext>
            </a:extLst>
          </a:blip>
          <a:srcRect/>
          <a:stretch>
            <a:fillRect/>
          </a:stretch>
        </p:blipFill>
        <p:spPr bwMode="auto">
          <a:xfrm>
            <a:off x="385076" y="2154773"/>
            <a:ext cx="926465" cy="673100"/>
          </a:xfrm>
          <a:prstGeom prst="rect">
            <a:avLst/>
          </a:prstGeom>
          <a:noFill/>
          <a:ln>
            <a:noFill/>
          </a:ln>
        </p:spPr>
      </p:pic>
      <p:cxnSp>
        <p:nvCxnSpPr>
          <p:cNvPr id="72" name="直線單箭頭接點 71"/>
          <p:cNvCxnSpPr/>
          <p:nvPr/>
        </p:nvCxnSpPr>
        <p:spPr>
          <a:xfrm>
            <a:off x="2749386" y="2212280"/>
            <a:ext cx="750695" cy="1718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102298" y="1644192"/>
            <a:ext cx="1202871"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MQTT</a:t>
            </a:r>
            <a:endParaRPr lang="zh-TW" altLang="en-US" sz="1200" dirty="0">
              <a:latin typeface="Times New Roman" panose="02020603050405020304" pitchFamily="18" charset="0"/>
              <a:cs typeface="Times New Roman" panose="02020603050405020304" pitchFamily="18" charset="0"/>
            </a:endParaRPr>
          </a:p>
        </p:txBody>
      </p:sp>
      <p:sp>
        <p:nvSpPr>
          <p:cNvPr id="76" name="文字方塊 75"/>
          <p:cNvSpPr txBox="1"/>
          <p:nvPr/>
        </p:nvSpPr>
        <p:spPr>
          <a:xfrm>
            <a:off x="6400838" y="2577164"/>
            <a:ext cx="513773"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(5)</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30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4963856" y="1105340"/>
            <a:ext cx="3957137" cy="3001967"/>
          </a:xfrm>
          <a:prstGeom prst="rect">
            <a:avLst/>
          </a:prstGeom>
        </p:spPr>
      </p:pic>
      <p:sp>
        <p:nvSpPr>
          <p:cNvPr id="2" name="Shape 189"/>
          <p:cNvSpPr txBox="1">
            <a:spLocks/>
          </p:cNvSpPr>
          <p:nvPr/>
        </p:nvSpPr>
        <p:spPr>
          <a:xfrm>
            <a:off x="1024352" y="464241"/>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Lora</a:t>
            </a:r>
          </a:p>
        </p:txBody>
      </p:sp>
      <p:sp>
        <p:nvSpPr>
          <p:cNvPr id="3" name="文字方塊 2"/>
          <p:cNvSpPr txBox="1"/>
          <p:nvPr/>
        </p:nvSpPr>
        <p:spPr>
          <a:xfrm>
            <a:off x="551201" y="1199213"/>
            <a:ext cx="6977923" cy="3631763"/>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low data rate</a:t>
            </a:r>
          </a:p>
          <a:p>
            <a:pPr lvl="0">
              <a:lnSpc>
                <a:spcPct val="150000"/>
              </a:lnSpc>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(range from 0.3 kbps to 50 kbps)</a:t>
            </a: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低功耗</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長距離</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line-of-sight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可以傳到</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20km</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遠</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marL="285744" indent="-285744">
              <a:lnSpc>
                <a:spcPct val="150000"/>
              </a:lnSpc>
              <a:buFont typeface="Arial" panose="020B0604020202020204" pitchFamily="34" charset="0"/>
              <a:buChar char="•"/>
            </a:pP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長電池壽命 </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(Bi-directional communication with</a:t>
            </a:r>
          </a:p>
          <a:p>
            <a:pPr lvl="0">
              <a:lnSpc>
                <a:spcPct val="150000"/>
              </a:lnSpc>
            </a:pP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Class-A)</a:t>
            </a:r>
            <a:endParaRPr lang="zh-TW" altLang="zh-TW" sz="20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p:cNvSpPr txBox="1"/>
          <p:nvPr/>
        </p:nvSpPr>
        <p:spPr>
          <a:xfrm>
            <a:off x="809469" y="4414604"/>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https://read01.com/5xzLQE.html</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342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MQTT」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4563" y="1815048"/>
            <a:ext cx="4555188" cy="1973623"/>
          </a:xfrm>
          <a:prstGeom prst="rect">
            <a:avLst/>
          </a:prstGeom>
          <a:noFill/>
          <a:extLst>
            <a:ext uri="{909E8E84-426E-40DD-AFC4-6F175D3DCCD1}">
              <a14:hiddenFill xmlns:a14="http://schemas.microsoft.com/office/drawing/2010/main">
                <a:solidFill>
                  <a:srgbClr val="FFFFFF"/>
                </a:solidFill>
              </a14:hiddenFill>
            </a:ext>
          </a:extLst>
        </p:spPr>
      </p:pic>
      <p:sp>
        <p:nvSpPr>
          <p:cNvPr id="2" name="Shape 189"/>
          <p:cNvSpPr txBox="1">
            <a:spLocks/>
          </p:cNvSpPr>
          <p:nvPr/>
        </p:nvSpPr>
        <p:spPr>
          <a:xfrm>
            <a:off x="769520" y="468262"/>
            <a:ext cx="4117275" cy="641099"/>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MQTT</a:t>
            </a:r>
          </a:p>
        </p:txBody>
      </p:sp>
      <p:sp>
        <p:nvSpPr>
          <p:cNvPr id="3" name="文字方塊 2"/>
          <p:cNvSpPr txBox="1"/>
          <p:nvPr/>
        </p:nvSpPr>
        <p:spPr>
          <a:xfrm>
            <a:off x="431280" y="1205272"/>
            <a:ext cx="6977923" cy="3416320"/>
          </a:xfrm>
          <a:prstGeom prst="rect">
            <a:avLst/>
          </a:prstGeom>
          <a:noFill/>
        </p:spPr>
        <p:txBody>
          <a:bodyPr wrap="square" rtlCol="0">
            <a:spAutoFit/>
          </a:bodyPr>
          <a:lstStyle/>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Allow devices to publish-and-subscribe to </a:t>
            </a:r>
          </a:p>
          <a:p>
            <a:pPr lvl="0">
              <a:lnSpc>
                <a:spcPct val="150000"/>
              </a:lnSpc>
            </a:pPr>
            <a:r>
              <a:rPr lang="en-US" altLang="zh-TW" sz="1800" dirty="0">
                <a:latin typeface="Times New Roman" panose="02020603050405020304" pitchFamily="18" charset="0"/>
                <a:cs typeface="Times New Roman" panose="02020603050405020304" pitchFamily="18" charset="0"/>
              </a:rPr>
              <a:t>     messages being broadcast over an </a:t>
            </a:r>
          </a:p>
          <a:p>
            <a:pPr lvl="0">
              <a:lnSpc>
                <a:spcPct val="150000"/>
              </a:lnSpc>
            </a:pPr>
            <a:r>
              <a:rPr lang="en-US" altLang="zh-TW" sz="1800" dirty="0">
                <a:latin typeface="Times New Roman" panose="02020603050405020304" pitchFamily="18" charset="0"/>
                <a:cs typeface="Times New Roman" panose="02020603050405020304" pitchFamily="18" charset="0"/>
              </a:rPr>
              <a:t>     TCP/IP network.</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Messages are simply composed of </a:t>
            </a:r>
          </a:p>
          <a:p>
            <a:pPr lvl="0">
              <a:lnSpc>
                <a:spcPct val="150000"/>
              </a:lnSpc>
            </a:pPr>
            <a:r>
              <a:rPr lang="en-US" altLang="zh-TW" sz="1800" dirty="0">
                <a:latin typeface="Times New Roman" panose="02020603050405020304" pitchFamily="18" charset="0"/>
                <a:cs typeface="Times New Roman" panose="02020603050405020304" pitchFamily="18" charset="0"/>
              </a:rPr>
              <a:t>       a topic and a payload</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MQTT can handle everything from Ethernet </a:t>
            </a:r>
          </a:p>
          <a:p>
            <a:pPr lvl="0">
              <a:lnSpc>
                <a:spcPct val="150000"/>
              </a:lnSpc>
            </a:pPr>
            <a:r>
              <a:rPr lang="en-US" altLang="zh-TW" sz="1800" dirty="0">
                <a:latin typeface="Times New Roman" panose="02020603050405020304" pitchFamily="18" charset="0"/>
                <a:cs typeface="Times New Roman" panose="02020603050405020304" pitchFamily="18" charset="0"/>
              </a:rPr>
              <a:t>     to packet sized data to megabytes</a:t>
            </a:r>
          </a:p>
          <a:p>
            <a:pPr marL="285744" indent="-285744">
              <a:lnSpc>
                <a:spcPct val="150000"/>
              </a:lnSpc>
              <a:buFont typeface="Arial" panose="020B0604020202020204" pitchFamily="34" charset="0"/>
              <a:buChar char="•"/>
            </a:pPr>
            <a:r>
              <a:rPr lang="en-US" altLang="zh-TW" sz="1800" dirty="0">
                <a:latin typeface="Times New Roman" panose="02020603050405020304" pitchFamily="18" charset="0"/>
                <a:cs typeface="Times New Roman" panose="02020603050405020304" pitchFamily="18" charset="0"/>
              </a:rPr>
              <a:t>Has options for managing unreliable connections</a:t>
            </a:r>
          </a:p>
        </p:txBody>
      </p:sp>
      <p:sp>
        <p:nvSpPr>
          <p:cNvPr id="5" name="文字方塊 4"/>
          <p:cNvSpPr txBox="1"/>
          <p:nvPr/>
        </p:nvSpPr>
        <p:spPr>
          <a:xfrm>
            <a:off x="891915" y="4621592"/>
            <a:ext cx="7689955" cy="307777"/>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Ref: http://blog.maxkit.com.tw/2014/01/mqtt.html</a:t>
            </a:r>
            <a:endParaRPr lang="zh-TW" altLang="en-US" dirty="0">
              <a:latin typeface="Times New Roman" panose="02020603050405020304" pitchFamily="18" charset="0"/>
              <a:cs typeface="Times New Roman" panose="02020603050405020304" pitchFamily="18" charset="0"/>
            </a:endParaRPr>
          </a:p>
        </p:txBody>
      </p:sp>
      <p:pic>
        <p:nvPicPr>
          <p:cNvPr id="7" name="Picture 2" descr="「MQTT」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187" y="1146029"/>
            <a:ext cx="2074860" cy="50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61935" y="299804"/>
            <a:ext cx="5194091" cy="646331"/>
          </a:xfrm>
          <a:prstGeom prst="rect">
            <a:avLst/>
          </a:prstGeom>
          <a:noFill/>
        </p:spPr>
        <p:txBody>
          <a:bodyPr wrap="square" rtlCol="0">
            <a:spAutoFit/>
          </a:bodyPr>
          <a:lstStyle/>
          <a:p>
            <a:pPr marL="285744" indent="-285744">
              <a:buFont typeface="Arial" panose="020B0604020202020204" pitchFamily="34" charset="0"/>
              <a:buChar char="•"/>
            </a:pPr>
            <a:r>
              <a:rPr lang="en-US" altLang="zh-TW" sz="3600" dirty="0">
                <a:latin typeface="Times New Roman" panose="02020603050405020304" pitchFamily="18" charset="0"/>
                <a:cs typeface="Times New Roman" panose="02020603050405020304" pitchFamily="18" charset="0"/>
              </a:rPr>
              <a:t>Implementation</a:t>
            </a:r>
            <a:endParaRPr lang="zh-TW" altLang="en-US" sz="3600" dirty="0">
              <a:latin typeface="Times New Roman" panose="02020603050405020304" pitchFamily="18" charset="0"/>
              <a:cs typeface="Times New Roman" panose="02020603050405020304" pitchFamily="18" charset="0"/>
            </a:endParaRPr>
          </a:p>
        </p:txBody>
      </p:sp>
      <p:pic>
        <p:nvPicPr>
          <p:cNvPr id="1026" name="Picture 2" descr="https://scontent-nrt1-1.xx.fbcdn.net/v/t34.0-12/19478025_1610550225630927_2093808000_n.jpg?oh=be7caf111fcded1761be42dc640ec617&amp;oe=5951CF0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13" y="1982362"/>
            <a:ext cx="2145502" cy="2860669"/>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p:cNvPicPr>
            <a:picLocks noChangeAspect="1"/>
          </p:cNvPicPr>
          <p:nvPr/>
        </p:nvPicPr>
        <p:blipFill>
          <a:blip r:embed="rId3"/>
          <a:stretch>
            <a:fillRect/>
          </a:stretch>
        </p:blipFill>
        <p:spPr>
          <a:xfrm>
            <a:off x="2753630" y="1982362"/>
            <a:ext cx="1924817" cy="2860669"/>
          </a:xfrm>
          <a:prstGeom prst="rect">
            <a:avLst/>
          </a:prstGeom>
        </p:spPr>
      </p:pic>
      <p:sp>
        <p:nvSpPr>
          <p:cNvPr id="4" name="文字方塊 3"/>
          <p:cNvSpPr txBox="1"/>
          <p:nvPr/>
        </p:nvSpPr>
        <p:spPr>
          <a:xfrm>
            <a:off x="339432" y="1437911"/>
            <a:ext cx="1347169"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Mote</a:t>
            </a:r>
            <a:endParaRPr lang="zh-TW" altLang="en-US" sz="20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2630354" y="1437911"/>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Lora Gateway</a:t>
            </a:r>
            <a:endParaRPr lang="zh-TW" altLang="en-US" sz="20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a:blip r:embed="rId4"/>
          <a:stretch>
            <a:fillRect/>
          </a:stretch>
        </p:blipFill>
        <p:spPr>
          <a:xfrm>
            <a:off x="5013496" y="2364100"/>
            <a:ext cx="3746484" cy="2097191"/>
          </a:xfrm>
          <a:prstGeom prst="rect">
            <a:avLst/>
          </a:prstGeom>
        </p:spPr>
      </p:pic>
      <p:sp>
        <p:nvSpPr>
          <p:cNvPr id="10" name="文字方塊 9"/>
          <p:cNvSpPr txBox="1"/>
          <p:nvPr/>
        </p:nvSpPr>
        <p:spPr>
          <a:xfrm>
            <a:off x="5006515" y="1722934"/>
            <a:ext cx="1760161" cy="400110"/>
          </a:xfrm>
          <a:prstGeom prst="rect">
            <a:avLst/>
          </a:prstGeom>
          <a:noFill/>
        </p:spPr>
        <p:txBody>
          <a:bodyPr wrap="square" rtlCol="0">
            <a:spAutoFit/>
          </a:bodyPr>
          <a:lstStyle/>
          <a:p>
            <a:r>
              <a:rPr lang="en-US" altLang="zh-TW" sz="2000" dirty="0" smtClean="0">
                <a:latin typeface="Times New Roman" panose="02020603050405020304" pitchFamily="18" charset="0"/>
                <a:cs typeface="Times New Roman" panose="02020603050405020304" pitchFamily="18" charset="0"/>
              </a:rPr>
              <a:t>GPS System</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4644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494</TotalTime>
  <Words>626</Words>
  <Application>Microsoft Office PowerPoint</Application>
  <PresentationFormat>如螢幕大小 (16:9)</PresentationFormat>
  <Paragraphs>129</Paragraphs>
  <Slides>15</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Nixie One</vt:lpstr>
      <vt:lpstr>Varela Round</vt:lpstr>
      <vt:lpstr>新細明體</vt:lpstr>
      <vt:lpstr>標楷體</vt:lpstr>
      <vt:lpstr>Arial</vt:lpstr>
      <vt:lpstr>Times New Roman</vt:lpstr>
      <vt:lpstr>Puck template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ASUS-NB</dc:creator>
  <cp:lastModifiedBy>ASUS-NB</cp:lastModifiedBy>
  <cp:revision>129</cp:revision>
  <dcterms:modified xsi:type="dcterms:W3CDTF">2017-06-26T08:04:58Z</dcterms:modified>
</cp:coreProperties>
</file>