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95" r:id="rId3"/>
    <p:sldId id="296" r:id="rId4"/>
    <p:sldId id="307" r:id="rId5"/>
    <p:sldId id="297" r:id="rId6"/>
    <p:sldId id="299" r:id="rId7"/>
    <p:sldId id="300" r:id="rId8"/>
    <p:sldId id="301" r:id="rId9"/>
    <p:sldId id="303" r:id="rId10"/>
    <p:sldId id="302" r:id="rId11"/>
    <p:sldId id="305" r:id="rId12"/>
    <p:sldId id="280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0EDEDA-9DCB-4068-B2D5-3AF079D55C0B}">
  <a:tblStyle styleId="{930EDEDA-9DCB-4068-B2D5-3AF079D55C0B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971" autoAdjust="0"/>
  </p:normalViewPr>
  <p:slideViewPr>
    <p:cSldViewPr snapToGrid="0">
      <p:cViewPr varScale="1">
        <p:scale>
          <a:sx n="91" d="100"/>
          <a:sy n="91" d="100"/>
        </p:scale>
        <p:origin x="5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8905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7209426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0" name="Shape 10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2255426" y="1991827"/>
            <a:ext cx="4633199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267551" y="-88675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3" name="Shape 13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4" name="Shape 14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5" name="Shape 15"/>
          <p:cNvSpPr/>
          <p:nvPr/>
        </p:nvSpPr>
        <p:spPr>
          <a:xfrm>
            <a:off x="6752751" y="3465102"/>
            <a:ext cx="2284199" cy="2284199"/>
          </a:xfrm>
          <a:prstGeom prst="donut">
            <a:avLst>
              <a:gd name="adj" fmla="val 11909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6" name="Shape 16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7" name="Shape 17"/>
          <p:cNvSpPr/>
          <p:nvPr/>
        </p:nvSpPr>
        <p:spPr>
          <a:xfrm>
            <a:off x="376551" y="4217277"/>
            <a:ext cx="1207799" cy="1207799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8" name="Shape 18"/>
          <p:cNvSpPr/>
          <p:nvPr/>
        </p:nvSpPr>
        <p:spPr>
          <a:xfrm>
            <a:off x="8244626" y="2541952"/>
            <a:ext cx="304799" cy="304799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9" name="Shape 19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20" name="Shape 20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21" name="Shape 21"/>
          <p:cNvSpPr/>
          <p:nvPr/>
        </p:nvSpPr>
        <p:spPr>
          <a:xfrm>
            <a:off x="213976" y="695902"/>
            <a:ext cx="871499" cy="871499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22" name="Shape 22"/>
          <p:cNvSpPr/>
          <p:nvPr/>
        </p:nvSpPr>
        <p:spPr>
          <a:xfrm>
            <a:off x="-122174" y="2933250"/>
            <a:ext cx="1177500" cy="11775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23" name="Shape 23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24" name="Shape 24"/>
          <p:cNvSpPr/>
          <p:nvPr/>
        </p:nvSpPr>
        <p:spPr>
          <a:xfrm>
            <a:off x="1055326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419102" y="-1581150"/>
            <a:ext cx="8305799" cy="8305799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64" name="Shape 164"/>
          <p:cNvSpPr/>
          <p:nvPr/>
        </p:nvSpPr>
        <p:spPr>
          <a:xfrm>
            <a:off x="-164199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65" name="Shape 165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66" name="Shape 166"/>
          <p:cNvSpPr/>
          <p:nvPr/>
        </p:nvSpPr>
        <p:spPr>
          <a:xfrm>
            <a:off x="100426" y="-196925"/>
            <a:ext cx="741599" cy="741599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67" name="Shape 167"/>
          <p:cNvSpPr/>
          <p:nvPr/>
        </p:nvSpPr>
        <p:spPr>
          <a:xfrm>
            <a:off x="419101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68" name="Shape 168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69" name="Shape 169"/>
          <p:cNvSpPr/>
          <p:nvPr/>
        </p:nvSpPr>
        <p:spPr>
          <a:xfrm>
            <a:off x="741751" y="4449752"/>
            <a:ext cx="397499" cy="397499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70" name="Shape 170"/>
          <p:cNvSpPr/>
          <p:nvPr/>
        </p:nvSpPr>
        <p:spPr>
          <a:xfrm>
            <a:off x="8956301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71" name="Shape 171"/>
          <p:cNvSpPr/>
          <p:nvPr/>
        </p:nvSpPr>
        <p:spPr>
          <a:xfrm>
            <a:off x="-164200" y="4277702"/>
            <a:ext cx="741599" cy="741599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72" name="Shape 172"/>
          <p:cNvSpPr/>
          <p:nvPr/>
        </p:nvSpPr>
        <p:spPr>
          <a:xfrm>
            <a:off x="8568725" y="4717502"/>
            <a:ext cx="508499" cy="508499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73" name="Shape 173"/>
          <p:cNvSpPr/>
          <p:nvPr/>
        </p:nvSpPr>
        <p:spPr>
          <a:xfrm>
            <a:off x="8077477" y="224126"/>
            <a:ext cx="304799" cy="304799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74" name="Shape 174"/>
          <p:cNvSpPr/>
          <p:nvPr/>
        </p:nvSpPr>
        <p:spPr>
          <a:xfrm>
            <a:off x="8553250" y="328375"/>
            <a:ext cx="585599" cy="585599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75" name="Shape 175"/>
          <p:cNvSpPr/>
          <p:nvPr/>
        </p:nvSpPr>
        <p:spPr>
          <a:xfrm>
            <a:off x="8876351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76" name="Shape 176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77" name="Shape 177"/>
          <p:cNvSpPr/>
          <p:nvPr/>
        </p:nvSpPr>
        <p:spPr>
          <a:xfrm>
            <a:off x="100426" y="3830627"/>
            <a:ext cx="304799" cy="304799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935876" y="909052"/>
            <a:ext cx="5275499" cy="64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935876" y="1525759"/>
            <a:ext cx="5275499" cy="27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A1BECC"/>
              </a:buClr>
              <a:buSzPct val="1000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480"/>
              </a:spcBef>
              <a:buClr>
                <a:srgbClr val="A1BECC"/>
              </a:buClr>
              <a:buSzPct val="1000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spcBef>
                <a:spcPts val="480"/>
              </a:spcBef>
              <a:buClr>
                <a:srgbClr val="A1BECC"/>
              </a:buClr>
              <a:buSzPct val="1000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7.jpeg"/><Relationship Id="rId7" Type="http://schemas.openxmlformats.org/officeDocument/2006/relationships/image" Target="../media/image6.png"/><Relationship Id="rId12" Type="http://schemas.openxmlformats.org/officeDocument/2006/relationships/image" Target="../media/image19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8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89"/>
          <p:cNvSpPr txBox="1">
            <a:spLocks/>
          </p:cNvSpPr>
          <p:nvPr/>
        </p:nvSpPr>
        <p:spPr>
          <a:xfrm>
            <a:off x="1807613" y="3881516"/>
            <a:ext cx="5432171" cy="4625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ct val="100000"/>
              <a:buFont typeface="Nixie One"/>
              <a:buNone/>
              <a:defRPr sz="4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60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60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60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60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60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60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60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60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zh-TW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電信</a:t>
            </a:r>
            <a:r>
              <a:rPr lang="zh-TW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所</a:t>
            </a:r>
            <a:r>
              <a:rPr lang="en" altLang="zh-TW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林柏呈</a:t>
            </a:r>
            <a:r>
              <a:rPr lang="en" altLang="zh-TW" sz="2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en" sz="2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85582" y="1936211"/>
            <a:ext cx="658276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NB-IOT</a:t>
            </a:r>
            <a:r>
              <a:rPr lang="zh-TW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自動化</a:t>
            </a:r>
            <a:r>
              <a:rPr lang="zh-TW" altLang="zh-TW" sz="4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定位監測</a:t>
            </a:r>
            <a:r>
              <a:rPr lang="zh-TW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系統應用於貨件追縱之構想</a:t>
            </a:r>
            <a:endParaRPr lang="zh-TW" altLang="en-US" sz="4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861935" y="299804"/>
            <a:ext cx="5194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User Interface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657" y="1207567"/>
            <a:ext cx="5319239" cy="341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060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20" descr="「SIMCOM SIM900 GPRS/GSM Module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53904">
            <a:off x="3863413" y="3534102"/>
            <a:ext cx="1016868" cy="76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hape 189"/>
          <p:cNvSpPr txBox="1">
            <a:spLocks/>
          </p:cNvSpPr>
          <p:nvPr/>
        </p:nvSpPr>
        <p:spPr>
          <a:xfrm>
            <a:off x="262193" y="18557"/>
            <a:ext cx="5556331" cy="641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3727728" y="440817"/>
            <a:ext cx="1135137" cy="3051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752876" y="468984"/>
            <a:ext cx="125488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Linkit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7688 duo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53140" y="921090"/>
            <a:ext cx="2596245" cy="269021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188885" y="2402879"/>
            <a:ext cx="1373896" cy="51053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75833" y="484692"/>
            <a:ext cx="1765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Lora Gateway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5175426" y="2002778"/>
            <a:ext cx="462087" cy="48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5650975" y="1538751"/>
            <a:ext cx="1434429" cy="98075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824560" y="1231707"/>
            <a:ext cx="104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2" descr="「nodejs」的圖片搜尋結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207" y="1607157"/>
            <a:ext cx="1683963" cy="850236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線單箭頭接點 13"/>
          <p:cNvCxnSpPr/>
          <p:nvPr/>
        </p:nvCxnSpPr>
        <p:spPr>
          <a:xfrm flipV="1">
            <a:off x="7110858" y="1829050"/>
            <a:ext cx="425247" cy="8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「mongodb」的圖片搜尋結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646" y="1502046"/>
            <a:ext cx="1156565" cy="115656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/>
          <p:cNvSpPr txBox="1"/>
          <p:nvPr/>
        </p:nvSpPr>
        <p:spPr>
          <a:xfrm>
            <a:off x="2790075" y="1855199"/>
            <a:ext cx="1202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7085404" y="2360956"/>
            <a:ext cx="428357" cy="1531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7533843" y="1502046"/>
            <a:ext cx="1361620" cy="113923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7784642" y="1163894"/>
            <a:ext cx="1605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6372947" y="2544518"/>
            <a:ext cx="896" cy="38717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5646712" y="2984140"/>
            <a:ext cx="1619336" cy="125968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3" name="Picture 6" descr="相關圖片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142" y="3082049"/>
            <a:ext cx="967537" cy="64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字方塊 23"/>
          <p:cNvSpPr txBox="1"/>
          <p:nvPr/>
        </p:nvSpPr>
        <p:spPr>
          <a:xfrm>
            <a:off x="5597015" y="3797085"/>
            <a:ext cx="25478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Map application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83107" y="3288138"/>
            <a:ext cx="107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Interface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Picture 16" descr="「linkit smart 7688 duo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19" y="754447"/>
            <a:ext cx="1450048" cy="966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文字方塊 30"/>
          <p:cNvSpPr txBox="1"/>
          <p:nvPr/>
        </p:nvSpPr>
        <p:spPr>
          <a:xfrm>
            <a:off x="261674" y="2424277"/>
            <a:ext cx="122831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Ublox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NEO-6M V2 GPS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2895944" y="2224245"/>
            <a:ext cx="483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5212432" y="2036331"/>
            <a:ext cx="513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105487" y="1890372"/>
            <a:ext cx="513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7138831" y="2424803"/>
            <a:ext cx="513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圓角矩形 50"/>
          <p:cNvSpPr/>
          <p:nvPr/>
        </p:nvSpPr>
        <p:spPr>
          <a:xfrm>
            <a:off x="1572205" y="1042023"/>
            <a:ext cx="990211" cy="4788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/>
          <p:cNvSpPr txBox="1"/>
          <p:nvPr/>
        </p:nvSpPr>
        <p:spPr>
          <a:xfrm>
            <a:off x="1579345" y="1036632"/>
            <a:ext cx="122831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Dragino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Lora Shield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3741213" y="-14431"/>
            <a:ext cx="1765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Lora Mote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9" name="圖片 58"/>
          <p:cNvPicPr/>
          <p:nvPr/>
        </p:nvPicPr>
        <p:blipFill>
          <a:blip r:embed="rId8"/>
          <a:stretch>
            <a:fillRect/>
          </a:stretch>
        </p:blipFill>
        <p:spPr>
          <a:xfrm>
            <a:off x="527788" y="2983114"/>
            <a:ext cx="623571" cy="586624"/>
          </a:xfrm>
          <a:prstGeom prst="rect">
            <a:avLst/>
          </a:prstGeom>
        </p:spPr>
      </p:pic>
      <p:pic>
        <p:nvPicPr>
          <p:cNvPr id="60" name="圖片 59"/>
          <p:cNvPicPr/>
          <p:nvPr/>
        </p:nvPicPr>
        <p:blipFill>
          <a:blip r:embed="rId9"/>
          <a:stretch>
            <a:fillRect/>
          </a:stretch>
        </p:blipFill>
        <p:spPr>
          <a:xfrm>
            <a:off x="1644715" y="1601029"/>
            <a:ext cx="961391" cy="1400175"/>
          </a:xfrm>
          <a:prstGeom prst="rect">
            <a:avLst/>
          </a:prstGeom>
        </p:spPr>
      </p:pic>
      <p:sp>
        <p:nvSpPr>
          <p:cNvPr id="61" name="圓角矩形 60"/>
          <p:cNvSpPr/>
          <p:nvPr/>
        </p:nvSpPr>
        <p:spPr>
          <a:xfrm>
            <a:off x="298596" y="1148790"/>
            <a:ext cx="1135137" cy="376392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/>
          <p:cNvSpPr txBox="1"/>
          <p:nvPr/>
        </p:nvSpPr>
        <p:spPr>
          <a:xfrm>
            <a:off x="323744" y="1176958"/>
            <a:ext cx="125488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圓角矩形 62"/>
          <p:cNvSpPr/>
          <p:nvPr/>
        </p:nvSpPr>
        <p:spPr>
          <a:xfrm>
            <a:off x="3492387" y="293346"/>
            <a:ext cx="1649648" cy="395047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圓角矩形 66"/>
          <p:cNvSpPr/>
          <p:nvPr/>
        </p:nvSpPr>
        <p:spPr>
          <a:xfrm>
            <a:off x="3807019" y="1706052"/>
            <a:ext cx="990211" cy="5225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/>
          <p:cNvSpPr txBox="1"/>
          <p:nvPr/>
        </p:nvSpPr>
        <p:spPr>
          <a:xfrm>
            <a:off x="3853044" y="1736501"/>
            <a:ext cx="95187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Dragino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Lora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Sheild</a:t>
            </a:r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" name="圖片 70" descr="「arduino uno」的圖片搜尋結果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74" y="1520871"/>
            <a:ext cx="926465" cy="8302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直線單箭頭接點 71"/>
          <p:cNvCxnSpPr/>
          <p:nvPr/>
        </p:nvCxnSpPr>
        <p:spPr>
          <a:xfrm>
            <a:off x="2749386" y="2212280"/>
            <a:ext cx="750695" cy="1718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5102298" y="1644192"/>
            <a:ext cx="1202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MQTT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6400838" y="2577164"/>
            <a:ext cx="513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圓角矩形 44"/>
          <p:cNvSpPr/>
          <p:nvPr/>
        </p:nvSpPr>
        <p:spPr>
          <a:xfrm>
            <a:off x="3651235" y="2992441"/>
            <a:ext cx="1391260" cy="61886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3723483" y="2964973"/>
            <a:ext cx="138910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SIMCOM SIM900 GPRS/GSM Module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線單箭頭接點 48"/>
          <p:cNvCxnSpPr/>
          <p:nvPr/>
        </p:nvCxnSpPr>
        <p:spPr>
          <a:xfrm flipH="1" flipV="1">
            <a:off x="6078088" y="2515309"/>
            <a:ext cx="26445" cy="42999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5679066" y="2617597"/>
            <a:ext cx="513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直線單箭頭接點 53"/>
          <p:cNvCxnSpPr/>
          <p:nvPr/>
        </p:nvCxnSpPr>
        <p:spPr>
          <a:xfrm flipH="1" flipV="1">
            <a:off x="5155394" y="2423082"/>
            <a:ext cx="470127" cy="119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5255962" y="2461109"/>
            <a:ext cx="513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(7)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 flipH="1" flipV="1">
            <a:off x="2740724" y="2650138"/>
            <a:ext cx="732032" cy="381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 flipH="1">
            <a:off x="2904187" y="2658612"/>
            <a:ext cx="347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(8)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直線單箭頭接點 64"/>
          <p:cNvCxnSpPr/>
          <p:nvPr/>
        </p:nvCxnSpPr>
        <p:spPr>
          <a:xfrm flipH="1">
            <a:off x="2717499" y="3996047"/>
            <a:ext cx="758340" cy="31070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3054341" y="4107656"/>
            <a:ext cx="483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(9)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圖片 3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75903" y="2341129"/>
            <a:ext cx="697088" cy="512979"/>
          </a:xfrm>
          <a:prstGeom prst="rect">
            <a:avLst/>
          </a:prstGeom>
        </p:spPr>
      </p:pic>
      <p:sp>
        <p:nvSpPr>
          <p:cNvPr id="69" name="圓角矩形 68"/>
          <p:cNvSpPr/>
          <p:nvPr/>
        </p:nvSpPr>
        <p:spPr>
          <a:xfrm>
            <a:off x="1562781" y="3948966"/>
            <a:ext cx="1114523" cy="111918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3" name="Picture 14" descr="相關圖片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234" y="3988279"/>
            <a:ext cx="1069761" cy="10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文字方塊 73"/>
          <p:cNvSpPr txBox="1"/>
          <p:nvPr/>
        </p:nvSpPr>
        <p:spPr>
          <a:xfrm>
            <a:off x="2649254" y="4499375"/>
            <a:ext cx="1518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Police Station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851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ctrTitle" idx="4294967295"/>
          </p:nvPr>
        </p:nvSpPr>
        <p:spPr>
          <a:xfrm>
            <a:off x="685799" y="1391776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e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</a:p>
        </p:txBody>
      </p:sp>
      <p:sp>
        <p:nvSpPr>
          <p:cNvPr id="402" name="Shape 402"/>
          <p:cNvSpPr/>
          <p:nvPr/>
        </p:nvSpPr>
        <p:spPr>
          <a:xfrm>
            <a:off x="4073929" y="2786988"/>
            <a:ext cx="996143" cy="996143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89"/>
          <p:cNvSpPr txBox="1">
            <a:spLocks/>
          </p:cNvSpPr>
          <p:nvPr/>
        </p:nvSpPr>
        <p:spPr>
          <a:xfrm>
            <a:off x="1024351" y="283371"/>
            <a:ext cx="2191039" cy="641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Outline</a:t>
            </a:r>
            <a:endParaRPr lang="en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024351" y="924470"/>
            <a:ext cx="63708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7993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marL="285744" indent="-287993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of Design</a:t>
            </a:r>
          </a:p>
          <a:p>
            <a:pPr marL="285744" indent="-287993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Model</a:t>
            </a:r>
          </a:p>
          <a:p>
            <a:pPr marL="285744" indent="-287993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Model</a:t>
            </a:r>
          </a:p>
          <a:p>
            <a:pPr marL="285744" lvl="3" indent="-287993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</a:p>
          <a:p>
            <a:pPr marL="285744" lvl="3" indent="-287993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MQTT</a:t>
            </a:r>
          </a:p>
          <a:p>
            <a:pPr marL="285744" lvl="3" indent="-287993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285744" lvl="3" indent="-287993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User Interface</a:t>
            </a:r>
          </a:p>
          <a:p>
            <a:pPr marL="285744" lvl="3" indent="-287993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marL="285744" lvl="6" indent="-287993"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79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89"/>
          <p:cNvSpPr txBox="1">
            <a:spLocks/>
          </p:cNvSpPr>
          <p:nvPr/>
        </p:nvSpPr>
        <p:spPr>
          <a:xfrm>
            <a:off x="1024351" y="264065"/>
            <a:ext cx="3120429" cy="641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Motivation</a:t>
            </a:r>
            <a:endParaRPr lang="en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://i.ebayimg.com/00/s/MjAwWDIwMA==/z/ttIAAOSwq7JT8ZfR/$_1.JPG?set_id=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51" y="994394"/>
            <a:ext cx="3082299" cy="308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「package lost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919" y="994393"/>
            <a:ext cx="3480216" cy="310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305706" y="4617749"/>
            <a:ext cx="3798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Ref</a:t>
            </a:r>
            <a:r>
              <a:rPr lang="en-US" altLang="zh-TW" sz="400" dirty="0"/>
              <a:t>: </a:t>
            </a:r>
            <a:r>
              <a:rPr lang="en-US" altLang="zh-TW" sz="105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https://www.jantoo.com/cartoons/keywords/losing-packages</a:t>
            </a:r>
            <a:endParaRPr lang="zh-TW" altLang="en-US" sz="105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675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89"/>
          <p:cNvSpPr txBox="1">
            <a:spLocks/>
          </p:cNvSpPr>
          <p:nvPr/>
        </p:nvSpPr>
        <p:spPr>
          <a:xfrm>
            <a:off x="1002581" y="73409"/>
            <a:ext cx="4483820" cy="641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285744" indent="-287993">
              <a:buFont typeface="Arial" panose="020B0604020202020204" pitchFamily="34" charset="0"/>
              <a:buChar char="•"/>
            </a:pP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of Design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831864" y="1386311"/>
            <a:ext cx="112221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將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GPS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放入貨件</a:t>
            </a:r>
          </a:p>
        </p:txBody>
      </p:sp>
      <p:sp>
        <p:nvSpPr>
          <p:cNvPr id="6" name="箭號: 向右 5"/>
          <p:cNvSpPr/>
          <p:nvPr/>
        </p:nvSpPr>
        <p:spPr>
          <a:xfrm>
            <a:off x="2094501" y="1496424"/>
            <a:ext cx="384464" cy="2909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562900" y="1397844"/>
            <a:ext cx="112221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GPS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定位貨件位置</a:t>
            </a:r>
          </a:p>
        </p:txBody>
      </p:sp>
      <p:sp>
        <p:nvSpPr>
          <p:cNvPr id="9" name="箭號: 向右 8"/>
          <p:cNvSpPr/>
          <p:nvPr/>
        </p:nvSpPr>
        <p:spPr>
          <a:xfrm>
            <a:off x="3876684" y="1509126"/>
            <a:ext cx="384464" cy="2909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4406269" y="1274732"/>
            <a:ext cx="1730863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位置資料利用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Lora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傳至鄰近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Gateway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箭號: 向右 12"/>
          <p:cNvSpPr/>
          <p:nvPr/>
        </p:nvSpPr>
        <p:spPr>
          <a:xfrm>
            <a:off x="6287658" y="1523971"/>
            <a:ext cx="384464" cy="2909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6822648" y="1397844"/>
            <a:ext cx="161592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資料藉由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MQTT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傳至網頁伺服器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箭號: 向右 14"/>
          <p:cNvSpPr/>
          <p:nvPr/>
        </p:nvSpPr>
        <p:spPr>
          <a:xfrm>
            <a:off x="420099" y="2891892"/>
            <a:ext cx="384464" cy="2909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944982" y="2724928"/>
            <a:ext cx="165333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將資料存置資料庫與網頁前端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箭號: 向右 18"/>
          <p:cNvSpPr/>
          <p:nvPr/>
        </p:nvSpPr>
        <p:spPr>
          <a:xfrm>
            <a:off x="2789460" y="2891893"/>
            <a:ext cx="384464" cy="2909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3260116" y="2744979"/>
            <a:ext cx="147511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隨時瀏覽網頁追蹤貨件位置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1" name="箭號: 向右 20"/>
          <p:cNvSpPr/>
          <p:nvPr/>
        </p:nvSpPr>
        <p:spPr>
          <a:xfrm>
            <a:off x="4875648" y="2893616"/>
            <a:ext cx="384464" cy="2909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5357672" y="2868090"/>
            <a:ext cx="112221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貨件送達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箭號: 向右 22"/>
          <p:cNvSpPr/>
          <p:nvPr/>
        </p:nvSpPr>
        <p:spPr>
          <a:xfrm>
            <a:off x="6717869" y="2891892"/>
            <a:ext cx="384464" cy="2909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7316357" y="2744979"/>
            <a:ext cx="112221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GPS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寄還寄件者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4578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89"/>
          <p:cNvSpPr txBox="1">
            <a:spLocks/>
          </p:cNvSpPr>
          <p:nvPr/>
        </p:nvSpPr>
        <p:spPr>
          <a:xfrm>
            <a:off x="1010392" y="492384"/>
            <a:ext cx="4117275" cy="641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Model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010392" y="1237391"/>
            <a:ext cx="766593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資訊業者與宅配合作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以每月一期的租約方式出租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GPS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定位追蹤器。依每期使用次數的不同調整租約費用，業者可依市場需求選擇方案。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10392" y="2482426"/>
            <a:ext cx="74000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使用租約模式之益處：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非隨時需要寄送貴重物品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降低成本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租約可提供宅配固定人工成本</a:t>
            </a:r>
          </a:p>
        </p:txBody>
      </p:sp>
    </p:spTree>
    <p:extLst>
      <p:ext uri="{BB962C8B-B14F-4D97-AF65-F5344CB8AC3E}">
        <p14:creationId xmlns:p14="http://schemas.microsoft.com/office/powerpoint/2010/main" val="1611779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89"/>
          <p:cNvSpPr txBox="1">
            <a:spLocks/>
          </p:cNvSpPr>
          <p:nvPr/>
        </p:nvSpPr>
        <p:spPr>
          <a:xfrm>
            <a:off x="293845" y="265827"/>
            <a:ext cx="5556331" cy="641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Model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3735421" y="1455744"/>
            <a:ext cx="1135137" cy="3051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760569" y="1483910"/>
            <a:ext cx="125488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Linkit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7688 duo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23240" y="1554993"/>
            <a:ext cx="2596245" cy="285359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158987" y="3036781"/>
            <a:ext cx="1373896" cy="576256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45933" y="1118594"/>
            <a:ext cx="1765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Lora Gateway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5175426" y="2002776"/>
            <a:ext cx="462087" cy="48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5650975" y="1538751"/>
            <a:ext cx="1434429" cy="98075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824560" y="1231707"/>
            <a:ext cx="104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2" descr="「nodejs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207" y="1607157"/>
            <a:ext cx="1683963" cy="850236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線單箭頭接點 13"/>
          <p:cNvCxnSpPr/>
          <p:nvPr/>
        </p:nvCxnSpPr>
        <p:spPr>
          <a:xfrm flipV="1">
            <a:off x="7110858" y="1829050"/>
            <a:ext cx="425247" cy="8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「mongodb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646" y="1502046"/>
            <a:ext cx="1156565" cy="115656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/>
          <p:cNvSpPr txBox="1"/>
          <p:nvPr/>
        </p:nvSpPr>
        <p:spPr>
          <a:xfrm>
            <a:off x="2790075" y="1855199"/>
            <a:ext cx="1202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7085404" y="2360956"/>
            <a:ext cx="428357" cy="1531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7533843" y="1502046"/>
            <a:ext cx="1361620" cy="113923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7784642" y="1163894"/>
            <a:ext cx="1605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6372947" y="2544518"/>
            <a:ext cx="896" cy="38717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5646712" y="2984140"/>
            <a:ext cx="1619336" cy="125968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3" name="Picture 6" descr="相關圖片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142" y="3082049"/>
            <a:ext cx="967537" cy="64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字方塊 23"/>
          <p:cNvSpPr txBox="1"/>
          <p:nvPr/>
        </p:nvSpPr>
        <p:spPr>
          <a:xfrm>
            <a:off x="5597015" y="3797085"/>
            <a:ext cx="25478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Map application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83107" y="3288138"/>
            <a:ext cx="107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Interface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Picture 16" descr="「linkit smart 7688 duo」的圖片搜尋結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212" y="1769373"/>
            <a:ext cx="1450048" cy="966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文字方塊 30"/>
          <p:cNvSpPr txBox="1"/>
          <p:nvPr/>
        </p:nvSpPr>
        <p:spPr>
          <a:xfrm>
            <a:off x="231775" y="3058177"/>
            <a:ext cx="122831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Ublox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NEO-6M V2 GPS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2858311" y="2247513"/>
            <a:ext cx="483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5212432" y="2036331"/>
            <a:ext cx="513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105487" y="1890372"/>
            <a:ext cx="513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7138831" y="2424803"/>
            <a:ext cx="513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圓角矩形 50"/>
          <p:cNvSpPr/>
          <p:nvPr/>
        </p:nvSpPr>
        <p:spPr>
          <a:xfrm>
            <a:off x="1542307" y="1675925"/>
            <a:ext cx="990211" cy="5225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/>
          <p:cNvSpPr txBox="1"/>
          <p:nvPr/>
        </p:nvSpPr>
        <p:spPr>
          <a:xfrm>
            <a:off x="1549446" y="1670534"/>
            <a:ext cx="122831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Dragino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Lora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Sheild</a:t>
            </a:r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3748905" y="1000496"/>
            <a:ext cx="1765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Lora Mote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9" name="圖片 58"/>
          <p:cNvPicPr/>
          <p:nvPr/>
        </p:nvPicPr>
        <p:blipFill>
          <a:blip r:embed="rId6"/>
          <a:stretch>
            <a:fillRect/>
          </a:stretch>
        </p:blipFill>
        <p:spPr>
          <a:xfrm>
            <a:off x="534149" y="3750268"/>
            <a:ext cx="623571" cy="475615"/>
          </a:xfrm>
          <a:prstGeom prst="rect">
            <a:avLst/>
          </a:prstGeom>
        </p:spPr>
      </p:pic>
      <p:pic>
        <p:nvPicPr>
          <p:cNvPr id="60" name="圖片 59"/>
          <p:cNvPicPr/>
          <p:nvPr/>
        </p:nvPicPr>
        <p:blipFill>
          <a:blip r:embed="rId7"/>
          <a:stretch>
            <a:fillRect/>
          </a:stretch>
        </p:blipFill>
        <p:spPr>
          <a:xfrm>
            <a:off x="1609927" y="2326724"/>
            <a:ext cx="961391" cy="1400175"/>
          </a:xfrm>
          <a:prstGeom prst="rect">
            <a:avLst/>
          </a:prstGeom>
        </p:spPr>
      </p:pic>
      <p:sp>
        <p:nvSpPr>
          <p:cNvPr id="61" name="圓角矩形 60"/>
          <p:cNvSpPr/>
          <p:nvPr/>
        </p:nvSpPr>
        <p:spPr>
          <a:xfrm>
            <a:off x="268697" y="1782692"/>
            <a:ext cx="1135137" cy="3051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/>
          <p:cNvSpPr txBox="1"/>
          <p:nvPr/>
        </p:nvSpPr>
        <p:spPr>
          <a:xfrm>
            <a:off x="293845" y="1810858"/>
            <a:ext cx="125488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圓角矩形 62"/>
          <p:cNvSpPr/>
          <p:nvPr/>
        </p:nvSpPr>
        <p:spPr>
          <a:xfrm>
            <a:off x="3500079" y="1308273"/>
            <a:ext cx="1649648" cy="367770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圓角矩形 66"/>
          <p:cNvSpPr/>
          <p:nvPr/>
        </p:nvSpPr>
        <p:spPr>
          <a:xfrm>
            <a:off x="3814712" y="2720977"/>
            <a:ext cx="990211" cy="5225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/>
          <p:cNvSpPr txBox="1"/>
          <p:nvPr/>
        </p:nvSpPr>
        <p:spPr>
          <a:xfrm>
            <a:off x="3860736" y="2751427"/>
            <a:ext cx="95187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Dragino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Lora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Sheild</a:t>
            </a:r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0" name="圖片 69"/>
          <p:cNvPicPr/>
          <p:nvPr/>
        </p:nvPicPr>
        <p:blipFill>
          <a:blip r:embed="rId7"/>
          <a:stretch>
            <a:fillRect/>
          </a:stretch>
        </p:blipFill>
        <p:spPr>
          <a:xfrm>
            <a:off x="3947366" y="3460992"/>
            <a:ext cx="961391" cy="1400175"/>
          </a:xfrm>
          <a:prstGeom prst="rect">
            <a:avLst/>
          </a:prstGeom>
        </p:spPr>
      </p:pic>
      <p:pic>
        <p:nvPicPr>
          <p:cNvPr id="71" name="圖片 70" descr="「arduino uno」的圖片搜尋結果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76" y="2154773"/>
            <a:ext cx="926465" cy="673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直線單箭頭接點 71"/>
          <p:cNvCxnSpPr/>
          <p:nvPr/>
        </p:nvCxnSpPr>
        <p:spPr>
          <a:xfrm>
            <a:off x="2749386" y="2212280"/>
            <a:ext cx="750695" cy="1718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5102298" y="1644192"/>
            <a:ext cx="1202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MQTT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6400838" y="2577164"/>
            <a:ext cx="513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309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856" y="1105340"/>
            <a:ext cx="3957137" cy="3001967"/>
          </a:xfrm>
          <a:prstGeom prst="rect">
            <a:avLst/>
          </a:prstGeom>
        </p:spPr>
      </p:pic>
      <p:sp>
        <p:nvSpPr>
          <p:cNvPr id="2" name="Shape 189"/>
          <p:cNvSpPr txBox="1">
            <a:spLocks/>
          </p:cNvSpPr>
          <p:nvPr/>
        </p:nvSpPr>
        <p:spPr>
          <a:xfrm>
            <a:off x="1024352" y="464241"/>
            <a:ext cx="4117275" cy="641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551201" y="1199213"/>
            <a:ext cx="697792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low data rate</a:t>
            </a:r>
          </a:p>
          <a:p>
            <a:pPr lvl="0">
              <a:lnSpc>
                <a:spcPct val="150000"/>
              </a:lnSpc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(range from 0.3 kbps to 50 kbps)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低功耗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長距離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line-of-sight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可以傳到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20km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遠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長電池壽命 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(Bi-directional communication with</a:t>
            </a:r>
          </a:p>
          <a:p>
            <a:pPr lvl="0">
              <a:lnSpc>
                <a:spcPct val="15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Class-A)</a:t>
            </a:r>
            <a:endParaRPr lang="zh-TW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09469" y="4414604"/>
            <a:ext cx="7689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Ref: https://read01.com/5xzLQE.html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424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「MQTT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563" y="1815048"/>
            <a:ext cx="4555188" cy="197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hape 189"/>
          <p:cNvSpPr txBox="1">
            <a:spLocks/>
          </p:cNvSpPr>
          <p:nvPr/>
        </p:nvSpPr>
        <p:spPr>
          <a:xfrm>
            <a:off x="769520" y="468262"/>
            <a:ext cx="4117275" cy="641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MQTT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431280" y="1205272"/>
            <a:ext cx="69779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devices to publish-and-subscribe to </a:t>
            </a:r>
          </a:p>
          <a:p>
            <a:pPr lvl="0">
              <a:lnSpc>
                <a:spcPct val="150000"/>
              </a:lnSpc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messages being broadcast over an </a:t>
            </a:r>
          </a:p>
          <a:p>
            <a:pPr lvl="0">
              <a:lnSpc>
                <a:spcPct val="150000"/>
              </a:lnSpc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TCP/IP network.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 are simply composed of </a:t>
            </a:r>
          </a:p>
          <a:p>
            <a:pPr lvl="0">
              <a:lnSpc>
                <a:spcPct val="150000"/>
              </a:lnSpc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a topic and a payload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MQTT can handle everything from Ethernet </a:t>
            </a:r>
          </a:p>
          <a:p>
            <a:pPr lvl="0">
              <a:lnSpc>
                <a:spcPct val="150000"/>
              </a:lnSpc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to packet sized data to megabytes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options for managing unreliable connections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91915" y="4621592"/>
            <a:ext cx="7689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Ref: http://blog.maxkit.com.tw/2014/01/mqtt.html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「MQTT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187" y="1146029"/>
            <a:ext cx="2074860" cy="50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884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861935" y="299804"/>
            <a:ext cx="5194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scontent-nrt1-1.xx.fbcdn.net/v/t34.0-12/19478025_1610550225630927_2093808000_n.jpg?oh=be7caf111fcded1761be42dc640ec617&amp;oe=5951CF0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3" y="1982362"/>
            <a:ext cx="2145502" cy="286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630" y="1982362"/>
            <a:ext cx="1924817" cy="2860669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339432" y="1437911"/>
            <a:ext cx="1347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Lora Mote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630354" y="1437911"/>
            <a:ext cx="1760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Lora Gateway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496" y="2364100"/>
            <a:ext cx="3746484" cy="2097191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5006515" y="1722934"/>
            <a:ext cx="1760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GPS System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464475"/>
      </p:ext>
    </p:extLst>
  </p:cSld>
  <p:clrMapOvr>
    <a:masterClrMapping/>
  </p:clrMapOvr>
</p:sld>
</file>

<file path=ppt/theme/theme1.xml><?xml version="1.0" encoding="utf-8"?>
<a:theme xmlns:a="http://schemas.openxmlformats.org/drawingml/2006/main" name="Pu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371</Words>
  <Application>Microsoft Office PowerPoint</Application>
  <PresentationFormat>如螢幕大小 (16:9)</PresentationFormat>
  <Paragraphs>99</Paragraphs>
  <Slides>12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Nixie One</vt:lpstr>
      <vt:lpstr>Varela Round</vt:lpstr>
      <vt:lpstr>新細明體</vt:lpstr>
      <vt:lpstr>標楷體</vt:lpstr>
      <vt:lpstr>Arial</vt:lpstr>
      <vt:lpstr>Times New Roman</vt:lpstr>
      <vt:lpstr>Puck template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ASUS-NB</dc:creator>
  <cp:lastModifiedBy>ASUS-NB</cp:lastModifiedBy>
  <cp:revision>121</cp:revision>
  <dcterms:modified xsi:type="dcterms:W3CDTF">2017-06-25T15:50:56Z</dcterms:modified>
</cp:coreProperties>
</file>