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95" r:id="rId3"/>
    <p:sldId id="296" r:id="rId4"/>
    <p:sldId id="307" r:id="rId5"/>
    <p:sldId id="297" r:id="rId6"/>
    <p:sldId id="299" r:id="rId7"/>
    <p:sldId id="300" r:id="rId8"/>
    <p:sldId id="301" r:id="rId9"/>
    <p:sldId id="303" r:id="rId10"/>
    <p:sldId id="302" r:id="rId11"/>
    <p:sldId id="308" r:id="rId12"/>
    <p:sldId id="305" r:id="rId13"/>
    <p:sldId id="280"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NB" initials="A" lastIdx="1" clrIdx="0">
    <p:extLst>
      <p:ext uri="{19B8F6BF-5375-455C-9EA6-DF929625EA0E}">
        <p15:presenceInfo xmlns:p15="http://schemas.microsoft.com/office/powerpoint/2012/main" userId="ASUS-N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0EDEDA-9DCB-4068-B2D5-3AF079D55C0B}">
  <a:tblStyle styleId="{930EDEDA-9DCB-4068-B2D5-3AF079D55C0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6972" autoAdjust="0"/>
  </p:normalViewPr>
  <p:slideViewPr>
    <p:cSldViewPr snapToGrid="0">
      <p:cViewPr varScale="1">
        <p:scale>
          <a:sx n="91" d="100"/>
          <a:sy n="91" d="100"/>
        </p:scale>
        <p:origin x="56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6-26T00:19:02.869" idx="1">
    <p:pos x="10" y="10"/>
    <p:text>因應現今物聯網系統提倡使用LORA之趨勢，
運用LORA於物聯網中的興起結合國內目前實行的物聯網政策。業者和宅配人員合作，以每月一期租約方式出租GPS定位追蹤器。依照每期租約費用的不同，租方每月使用的服務次數會對應有所不同，租方可依照個人需求選擇方案。
消費者得以在郵寄貴重物品時將GPS定位器放入包裹中結合LORA以及MQTT協定，隨時藉由網頁追蹤包裹所在位置。待包裹送至目的地後，宅配人員會依照寄件人地址將GPS追蹤器寄回，使消費者得以重複使用此功能直至租約到期或是使用次數達該月使用上限。</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因應現今物聯網系統提倡使用</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之趨勢，</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運用</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於物聯網中的興起結合國內目前實行的物聯網政策。業者和宅配人員合作，以每月一期租約方式出租</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定位追蹤器。依照每期租約費用的不同，租方每月使用的服務次數會對應有所不同，租方可依照個人需求選擇方案。</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消費者得以在郵寄貴重物品時將</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定位器放入包裹中結合</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以及</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MQTT</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協定，隨時藉由網頁追蹤包裹所在位置。待包裹送至目的地後，宅配人員會依照寄件人地址將</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追蹤器寄回，使消費者得以重複使用此功能直至租約到期或是使用次數達該月使用上限。</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marR="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使用租約而非販售的行銷模式主要是基於考量大部分的人並非隨時需要寄送貴重物品，同時希望使用這樣的服務不需過高花費，並且可於需要時再租用該服務，並降低使用定位服務的成本。另外租約方式會同時納入宅人寄回員費用，租約將可以提供宅配人員固定人工成本。</a:t>
            </a:r>
          </a:p>
          <a:p>
            <a:pPr marL="285750" indent="-285750">
              <a:lnSpc>
                <a:spcPct val="150000"/>
              </a:lnSpc>
              <a:buFont typeface="Arial" panose="020B0604020202020204" pitchFamily="34" charset="0"/>
              <a:buChar char="•"/>
            </a:pPr>
            <a:endPar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3125845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18890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7209426" y="502200"/>
            <a:ext cx="206100" cy="2061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0" name="Shape 10"/>
          <p:cNvSpPr/>
          <p:nvPr/>
        </p:nvSpPr>
        <p:spPr>
          <a:xfrm>
            <a:off x="1197475" y="-802775"/>
            <a:ext cx="6749100" cy="6749100"/>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1" name="Shape 11"/>
          <p:cNvSpPr txBox="1">
            <a:spLocks noGrp="1"/>
          </p:cNvSpPr>
          <p:nvPr>
            <p:ph type="ctrTitle"/>
          </p:nvPr>
        </p:nvSpPr>
        <p:spPr>
          <a:xfrm>
            <a:off x="2255426" y="1991827"/>
            <a:ext cx="4633199"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
        <p:nvSpPr>
          <p:cNvPr id="12" name="Shape 12"/>
          <p:cNvSpPr/>
          <p:nvPr/>
        </p:nvSpPr>
        <p:spPr>
          <a:xfrm>
            <a:off x="267551" y="-886750"/>
            <a:ext cx="2347200" cy="2347200"/>
          </a:xfrm>
          <a:prstGeom prst="donut">
            <a:avLst>
              <a:gd name="adj" fmla="val 29778"/>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3" name="Shape 13"/>
          <p:cNvSpPr/>
          <p:nvPr/>
        </p:nvSpPr>
        <p:spPr>
          <a:xfrm>
            <a:off x="8348875" y="2882375"/>
            <a:ext cx="978600" cy="978600"/>
          </a:xfrm>
          <a:prstGeom prst="ellipse">
            <a:avLst/>
          </a:prstGeom>
          <a:solidFill>
            <a:srgbClr val="ED4A00">
              <a:alpha val="86670"/>
            </a:srgbClr>
          </a:solidFill>
          <a:ln>
            <a:noFill/>
          </a:ln>
        </p:spPr>
        <p:txBody>
          <a:bodyPr lIns="91425" tIns="91425" rIns="91425" bIns="91425" anchor="ctr" anchorCtr="0">
            <a:noAutofit/>
          </a:bodyPr>
          <a:lstStyle/>
          <a:p>
            <a:pPr lvl="0">
              <a:spcBef>
                <a:spcPts val="0"/>
              </a:spcBef>
              <a:buNone/>
            </a:pPr>
            <a:endParaRPr sz="1400"/>
          </a:p>
        </p:txBody>
      </p:sp>
      <p:sp>
        <p:nvSpPr>
          <p:cNvPr id="14" name="Shape 14"/>
          <p:cNvSpPr/>
          <p:nvPr/>
        </p:nvSpPr>
        <p:spPr>
          <a:xfrm>
            <a:off x="2255425" y="541800"/>
            <a:ext cx="657600" cy="657600"/>
          </a:xfrm>
          <a:prstGeom prst="ellipse">
            <a:avLst/>
          </a:prstGeom>
          <a:solidFill>
            <a:srgbClr val="00ACC3">
              <a:alpha val="86670"/>
            </a:srgbClr>
          </a:solidFill>
          <a:ln>
            <a:noFill/>
          </a:ln>
        </p:spPr>
        <p:txBody>
          <a:bodyPr lIns="91425" tIns="91425" rIns="91425" bIns="91425" anchor="ctr" anchorCtr="0">
            <a:noAutofit/>
          </a:bodyPr>
          <a:lstStyle/>
          <a:p>
            <a:pPr lvl="0">
              <a:spcBef>
                <a:spcPts val="0"/>
              </a:spcBef>
              <a:buNone/>
            </a:pPr>
            <a:endParaRPr sz="1400"/>
          </a:p>
        </p:txBody>
      </p:sp>
      <p:sp>
        <p:nvSpPr>
          <p:cNvPr id="15" name="Shape 15"/>
          <p:cNvSpPr/>
          <p:nvPr/>
        </p:nvSpPr>
        <p:spPr>
          <a:xfrm>
            <a:off x="6752751" y="3465102"/>
            <a:ext cx="2284199" cy="2284199"/>
          </a:xfrm>
          <a:prstGeom prst="donut">
            <a:avLst>
              <a:gd name="adj" fmla="val 11909"/>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6" name="Shape 16"/>
          <p:cNvSpPr/>
          <p:nvPr/>
        </p:nvSpPr>
        <p:spPr>
          <a:xfrm>
            <a:off x="137775" y="3193200"/>
            <a:ext cx="657600" cy="6576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 name="Shape 17"/>
          <p:cNvSpPr/>
          <p:nvPr/>
        </p:nvSpPr>
        <p:spPr>
          <a:xfrm>
            <a:off x="376551" y="4217277"/>
            <a:ext cx="1207799" cy="1207799"/>
          </a:xfrm>
          <a:prstGeom prst="donut">
            <a:avLst>
              <a:gd name="adj" fmla="val 42915"/>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8" name="Shape 18"/>
          <p:cNvSpPr/>
          <p:nvPr/>
        </p:nvSpPr>
        <p:spPr>
          <a:xfrm>
            <a:off x="8244626" y="2541952"/>
            <a:ext cx="304799" cy="304799"/>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sz="1400"/>
          </a:p>
        </p:txBody>
      </p:sp>
      <p:sp>
        <p:nvSpPr>
          <p:cNvPr id="19" name="Shape 19"/>
          <p:cNvSpPr/>
          <p:nvPr/>
        </p:nvSpPr>
        <p:spPr>
          <a:xfrm>
            <a:off x="7598775" y="-300250"/>
            <a:ext cx="1370700" cy="13707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20" name="Shape 20"/>
          <p:cNvSpPr/>
          <p:nvPr/>
        </p:nvSpPr>
        <p:spPr>
          <a:xfrm>
            <a:off x="8244625" y="802850"/>
            <a:ext cx="657600" cy="657600"/>
          </a:xfrm>
          <a:prstGeom prst="ellipse">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21" name="Shape 21"/>
          <p:cNvSpPr/>
          <p:nvPr/>
        </p:nvSpPr>
        <p:spPr>
          <a:xfrm>
            <a:off x="213976" y="695902"/>
            <a:ext cx="871499" cy="871499"/>
          </a:xfrm>
          <a:prstGeom prst="ellipse">
            <a:avLst/>
          </a:prstGeom>
          <a:noFill/>
          <a:ln w="9525" cap="flat" cmpd="sng">
            <a:solidFill>
              <a:srgbClr val="00ACC3"/>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2" name="Shape 22"/>
          <p:cNvSpPr/>
          <p:nvPr/>
        </p:nvSpPr>
        <p:spPr>
          <a:xfrm>
            <a:off x="-122174" y="2933250"/>
            <a:ext cx="1177500" cy="1177500"/>
          </a:xfrm>
          <a:prstGeom prst="ellipse">
            <a:avLst/>
          </a:prstGeom>
          <a:noFill/>
          <a:ln w="9525" cap="flat" cmpd="sng">
            <a:solidFill>
              <a:srgbClr val="BBCD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3" name="Shape 23"/>
          <p:cNvSpPr/>
          <p:nvPr/>
        </p:nvSpPr>
        <p:spPr>
          <a:xfrm>
            <a:off x="8150075" y="708300"/>
            <a:ext cx="846600" cy="846600"/>
          </a:xfrm>
          <a:prstGeom prst="ellipse">
            <a:avLst/>
          </a:prstGeom>
          <a:noFill/>
          <a:ln w="9525" cap="flat" cmpd="sng">
            <a:solidFill>
              <a:srgbClr val="65BB48"/>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4" name="Shape 24"/>
          <p:cNvSpPr/>
          <p:nvPr/>
        </p:nvSpPr>
        <p:spPr>
          <a:xfrm>
            <a:off x="1055326" y="3904575"/>
            <a:ext cx="206100" cy="206100"/>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p:nvPr/>
        </p:nvSpPr>
        <p:spPr>
          <a:xfrm>
            <a:off x="419102" y="-1581150"/>
            <a:ext cx="8305799" cy="8305799"/>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64" name="Shape 164"/>
          <p:cNvSpPr/>
          <p:nvPr/>
        </p:nvSpPr>
        <p:spPr>
          <a:xfrm>
            <a:off x="-164199" y="686175"/>
            <a:ext cx="550500" cy="5505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65" name="Shape 165"/>
          <p:cNvSpPr/>
          <p:nvPr/>
        </p:nvSpPr>
        <p:spPr>
          <a:xfrm>
            <a:off x="8204500" y="3898800"/>
            <a:ext cx="447000" cy="447000"/>
          </a:xfrm>
          <a:prstGeom prst="donut">
            <a:avLst>
              <a:gd name="adj" fmla="val 18608"/>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66" name="Shape 166"/>
          <p:cNvSpPr/>
          <p:nvPr/>
        </p:nvSpPr>
        <p:spPr>
          <a:xfrm>
            <a:off x="100426" y="-196925"/>
            <a:ext cx="741599" cy="741599"/>
          </a:xfrm>
          <a:prstGeom prst="donut">
            <a:avLst>
              <a:gd name="adj" fmla="val 37879"/>
            </a:avLst>
          </a:prstGeom>
          <a:solidFill>
            <a:srgbClr val="00ACC3">
              <a:alpha val="86670"/>
            </a:srgbClr>
          </a:solidFill>
          <a:ln>
            <a:noFill/>
          </a:ln>
        </p:spPr>
        <p:txBody>
          <a:bodyPr lIns="91425" tIns="91425" rIns="91425" bIns="91425" anchor="ctr" anchorCtr="0">
            <a:noAutofit/>
          </a:bodyPr>
          <a:lstStyle/>
          <a:p>
            <a:pPr lvl="0">
              <a:spcBef>
                <a:spcPts val="0"/>
              </a:spcBef>
              <a:buNone/>
            </a:pPr>
            <a:endParaRPr sz="1400"/>
          </a:p>
        </p:txBody>
      </p:sp>
      <p:sp>
        <p:nvSpPr>
          <p:cNvPr id="167" name="Shape 167"/>
          <p:cNvSpPr/>
          <p:nvPr/>
        </p:nvSpPr>
        <p:spPr>
          <a:xfrm>
            <a:off x="419101" y="686175"/>
            <a:ext cx="188100" cy="1881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68" name="Shape 168"/>
          <p:cNvSpPr/>
          <p:nvPr/>
        </p:nvSpPr>
        <p:spPr>
          <a:xfrm>
            <a:off x="8333725" y="4482500"/>
            <a:ext cx="978600" cy="978600"/>
          </a:xfrm>
          <a:prstGeom prst="ellipse">
            <a:avLst/>
          </a:prstGeom>
          <a:noFill/>
          <a:ln w="9525" cap="flat" cmpd="sng">
            <a:solidFill>
              <a:srgbClr val="ED4A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69" name="Shape 169"/>
          <p:cNvSpPr/>
          <p:nvPr/>
        </p:nvSpPr>
        <p:spPr>
          <a:xfrm>
            <a:off x="741751" y="4449752"/>
            <a:ext cx="397499" cy="397499"/>
          </a:xfrm>
          <a:prstGeom prst="donut">
            <a:avLst>
              <a:gd name="adj" fmla="val 8754"/>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70" name="Shape 170"/>
          <p:cNvSpPr/>
          <p:nvPr/>
        </p:nvSpPr>
        <p:spPr>
          <a:xfrm>
            <a:off x="8956301" y="4058696"/>
            <a:ext cx="287100" cy="287100"/>
          </a:xfrm>
          <a:prstGeom prst="ellipse">
            <a:avLst/>
          </a:prstGeom>
          <a:solidFill>
            <a:srgbClr val="ED4A00">
              <a:alpha val="86670"/>
            </a:srgbClr>
          </a:solidFill>
          <a:ln>
            <a:noFill/>
          </a:ln>
        </p:spPr>
        <p:txBody>
          <a:bodyPr lIns="91425" tIns="91425" rIns="91425" bIns="91425" anchor="ctr" anchorCtr="0">
            <a:noAutofit/>
          </a:bodyPr>
          <a:lstStyle/>
          <a:p>
            <a:pPr lvl="0">
              <a:spcBef>
                <a:spcPts val="0"/>
              </a:spcBef>
              <a:buNone/>
            </a:pPr>
            <a:endParaRPr sz="1400"/>
          </a:p>
        </p:txBody>
      </p:sp>
      <p:sp>
        <p:nvSpPr>
          <p:cNvPr id="171" name="Shape 171"/>
          <p:cNvSpPr/>
          <p:nvPr/>
        </p:nvSpPr>
        <p:spPr>
          <a:xfrm>
            <a:off x="-164200" y="4277702"/>
            <a:ext cx="741599" cy="741599"/>
          </a:xfrm>
          <a:prstGeom prst="donut">
            <a:avLst>
              <a:gd name="adj" fmla="val 39163"/>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2" name="Shape 172"/>
          <p:cNvSpPr/>
          <p:nvPr/>
        </p:nvSpPr>
        <p:spPr>
          <a:xfrm>
            <a:off x="8568725" y="4717502"/>
            <a:ext cx="508499" cy="508499"/>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sz="1400"/>
          </a:p>
        </p:txBody>
      </p:sp>
      <p:sp>
        <p:nvSpPr>
          <p:cNvPr id="173" name="Shape 173"/>
          <p:cNvSpPr/>
          <p:nvPr/>
        </p:nvSpPr>
        <p:spPr>
          <a:xfrm>
            <a:off x="8077477" y="224126"/>
            <a:ext cx="304799" cy="304799"/>
          </a:xfrm>
          <a:prstGeom prst="donut">
            <a:avLst>
              <a:gd name="adj" fmla="val 30568"/>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74" name="Shape 174"/>
          <p:cNvSpPr/>
          <p:nvPr/>
        </p:nvSpPr>
        <p:spPr>
          <a:xfrm>
            <a:off x="8553250" y="328375"/>
            <a:ext cx="585599" cy="585599"/>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75" name="Shape 175"/>
          <p:cNvSpPr/>
          <p:nvPr/>
        </p:nvSpPr>
        <p:spPr>
          <a:xfrm>
            <a:off x="8876351" y="1187325"/>
            <a:ext cx="447000" cy="4470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6" name="Shape 176"/>
          <p:cNvSpPr/>
          <p:nvPr/>
        </p:nvSpPr>
        <p:spPr>
          <a:xfrm>
            <a:off x="8449000" y="224125"/>
            <a:ext cx="794400" cy="794400"/>
          </a:xfrm>
          <a:prstGeom prst="ellipse">
            <a:avLst/>
          </a:prstGeom>
          <a:noFill/>
          <a:ln w="9525" cap="flat" cmpd="sng">
            <a:solidFill>
              <a:srgbClr val="F8BB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77" name="Shape 177"/>
          <p:cNvSpPr/>
          <p:nvPr/>
        </p:nvSpPr>
        <p:spPr>
          <a:xfrm>
            <a:off x="100426" y="3830627"/>
            <a:ext cx="304799" cy="304799"/>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935876" y="909052"/>
            <a:ext cx="5275499" cy="641099"/>
          </a:xfrm>
          <a:prstGeom prst="rect">
            <a:avLst/>
          </a:prstGeom>
          <a:noFill/>
          <a:ln>
            <a:noFill/>
          </a:ln>
        </p:spPr>
        <p:txBody>
          <a:bodyPr lIns="91425" tIns="91425" rIns="91425" bIns="91425" anchor="b" anchorCtr="0"/>
          <a:lstStyle>
            <a:lvl1pPr lvl="0">
              <a:spcBef>
                <a:spcPts val="0"/>
              </a:spcBef>
              <a:buClr>
                <a:srgbClr val="617A86"/>
              </a:buClr>
              <a:buSzPct val="100000"/>
              <a:buFont typeface="Nixie One"/>
              <a:buNone/>
              <a:defRPr sz="1800">
                <a:solidFill>
                  <a:srgbClr val="617A86"/>
                </a:solidFill>
                <a:latin typeface="Nixie One"/>
                <a:ea typeface="Nixie One"/>
                <a:cs typeface="Nixie One"/>
                <a:sym typeface="Nixie One"/>
              </a:defRPr>
            </a:lvl1pPr>
            <a:lvl2pPr lvl="1">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2935876" y="1525759"/>
            <a:ext cx="5275499" cy="2786099"/>
          </a:xfrm>
          <a:prstGeom prst="rect">
            <a:avLst/>
          </a:prstGeom>
          <a:noFill/>
          <a:ln>
            <a:noFill/>
          </a:ln>
        </p:spPr>
        <p:txBody>
          <a:bodyPr lIns="91425" tIns="91425" rIns="91425" bIns="91425" anchor="t" anchorCtr="0"/>
          <a:lstStyle>
            <a:lvl1pPr lvl="0">
              <a:spcBef>
                <a:spcPts val="600"/>
              </a:spcBef>
              <a:buClr>
                <a:srgbClr val="A1BECC"/>
              </a:buClr>
              <a:buSzPct val="100000"/>
              <a:buFont typeface="Varela Round"/>
              <a:buChar char="◎"/>
              <a:defRPr sz="2400">
                <a:solidFill>
                  <a:srgbClr val="617A86"/>
                </a:solidFill>
                <a:latin typeface="Varela Round"/>
                <a:ea typeface="Varela Round"/>
                <a:cs typeface="Varela Round"/>
                <a:sym typeface="Varela Round"/>
              </a:defRPr>
            </a:lvl1pPr>
            <a:lvl2pPr lvl="1">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2pPr>
            <a:lvl3pPr lvl="2">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3pPr>
            <a:lvl4pPr lvl="3">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4pPr>
            <a:lvl5pPr lvl="4">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5pPr>
            <a:lvl6pPr lvl="5">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6pPr>
            <a:lvl7pPr lvl="6">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7pPr>
            <a:lvl8pPr lvl="7">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8pPr>
            <a:lvl9pPr lvl="8">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8.jpeg"/><Relationship Id="rId7" Type="http://schemas.openxmlformats.org/officeDocument/2006/relationships/image" Target="../media/image6.png"/><Relationship Id="rId12" Type="http://schemas.openxmlformats.org/officeDocument/2006/relationships/image" Target="../media/image20.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9.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4" name="Shape 189"/>
          <p:cNvSpPr txBox="1">
            <a:spLocks/>
          </p:cNvSpPr>
          <p:nvPr/>
        </p:nvSpPr>
        <p:spPr>
          <a:xfrm>
            <a:off x="1807613" y="3881516"/>
            <a:ext cx="5432171" cy="46255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ct val="100000"/>
              <a:buFont typeface="Nixie One"/>
              <a:buNone/>
              <a:defRPr sz="4800" b="0" i="0" u="none" strike="noStrike" cap="none">
                <a:solidFill>
                  <a:srgbClr val="617A86"/>
                </a:solidFill>
                <a:latin typeface="Nixie One"/>
                <a:ea typeface="Nixie One"/>
                <a:cs typeface="Nixie One"/>
                <a:sym typeface="Nixie One"/>
              </a:defRPr>
            </a:lvl1pPr>
            <a:lvl2pPr lvl="1"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2pPr>
            <a:lvl3pPr lvl="2"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3pPr>
            <a:lvl4pPr lvl="3"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4pPr>
            <a:lvl5pPr lvl="4"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5pPr>
            <a:lvl6pPr lvl="5"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6pPr>
            <a:lvl7pPr lvl="6"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7pPr>
            <a:lvl8pPr lvl="7"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8pPr>
            <a:lvl9pPr lvl="8"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9pPr>
          </a:lstStyle>
          <a:p>
            <a:r>
              <a:rPr lang="zh-TW" altLang="en-US" sz="2800" dirty="0">
                <a:solidFill>
                  <a:schemeClr val="tx1"/>
                </a:solidFill>
                <a:latin typeface="Times New Roman" panose="02020603050405020304" pitchFamily="18" charset="0"/>
                <a:ea typeface="標楷體" panose="03000509000000000000" pitchFamily="65" charset="-120"/>
              </a:rPr>
              <a:t>電信</a:t>
            </a:r>
            <a:r>
              <a:rPr lang="zh-TW" altLang="en-US" sz="2800" dirty="0" smtClean="0">
                <a:solidFill>
                  <a:schemeClr val="tx1"/>
                </a:solidFill>
                <a:latin typeface="Times New Roman" panose="02020603050405020304" pitchFamily="18" charset="0"/>
                <a:ea typeface="標楷體" panose="03000509000000000000" pitchFamily="65" charset="-120"/>
              </a:rPr>
              <a:t>所</a:t>
            </a:r>
            <a:r>
              <a:rPr lang="en" altLang="zh-TW" sz="2800" dirty="0" smtClean="0">
                <a:solidFill>
                  <a:schemeClr val="tx1"/>
                </a:solidFill>
                <a:latin typeface="Times New Roman" panose="02020603050405020304" pitchFamily="18" charset="0"/>
                <a:ea typeface="標楷體" panose="03000509000000000000" pitchFamily="65" charset="-120"/>
              </a:rPr>
              <a:t> </a:t>
            </a:r>
            <a:r>
              <a:rPr lang="zh-TW" altLang="en-US" sz="2800" dirty="0">
                <a:solidFill>
                  <a:schemeClr val="tx1"/>
                </a:solidFill>
                <a:latin typeface="Times New Roman" panose="02020603050405020304" pitchFamily="18" charset="0"/>
                <a:ea typeface="標楷體" panose="03000509000000000000" pitchFamily="65" charset="-120"/>
              </a:rPr>
              <a:t>林柏呈</a:t>
            </a:r>
            <a:r>
              <a:rPr lang="en" altLang="zh-TW" sz="2800" dirty="0">
                <a:solidFill>
                  <a:schemeClr val="tx1"/>
                </a:solidFill>
                <a:latin typeface="Times New Roman" panose="02020603050405020304" pitchFamily="18" charset="0"/>
                <a:ea typeface="標楷體" panose="03000509000000000000" pitchFamily="65" charset="-120"/>
              </a:rPr>
              <a:t> </a:t>
            </a:r>
            <a:endParaRPr lang="en" sz="2800" dirty="0">
              <a:solidFill>
                <a:schemeClr val="tx1"/>
              </a:solidFill>
              <a:latin typeface="Times New Roman" panose="02020603050405020304" pitchFamily="18" charset="0"/>
              <a:ea typeface="標楷體" panose="03000509000000000000" pitchFamily="65" charset="-120"/>
            </a:endParaRPr>
          </a:p>
        </p:txBody>
      </p:sp>
      <p:sp>
        <p:nvSpPr>
          <p:cNvPr id="3" name="矩形 2"/>
          <p:cNvSpPr/>
          <p:nvPr/>
        </p:nvSpPr>
        <p:spPr>
          <a:xfrm>
            <a:off x="1385582" y="1936211"/>
            <a:ext cx="6582761" cy="1323439"/>
          </a:xfrm>
          <a:prstGeom prst="rect">
            <a:avLst/>
          </a:prstGeom>
        </p:spPr>
        <p:txBody>
          <a:bodyPr wrap="square">
            <a:spAutoFit/>
          </a:bodyPr>
          <a:lstStyle/>
          <a:p>
            <a:pPr algn="ctr"/>
            <a:r>
              <a:rPr lang="en-US" altLang="zh-TW"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NB-IOT</a:t>
            </a:r>
            <a:r>
              <a:rPr lang="zh-TW" altLang="en-US"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自動化</a:t>
            </a:r>
            <a:r>
              <a:rPr lang="zh-TW" altLang="zh-TW"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定位監測</a:t>
            </a:r>
            <a:r>
              <a:rPr lang="zh-TW" altLang="en-US"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系統應用於貨件追</a:t>
            </a:r>
            <a:r>
              <a:rPr lang="zh-TW" altLang="en-US" sz="4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縱</a:t>
            </a:r>
            <a:endParaRPr lang="zh-TW" altLang="en-US" sz="4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HTTP User Interface</a:t>
            </a:r>
            <a:endParaRPr lang="zh-TW" altLang="en-US" sz="3600"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1589657" y="1207567"/>
            <a:ext cx="5319239" cy="3419511"/>
          </a:xfrm>
          <a:prstGeom prst="rect">
            <a:avLst/>
          </a:prstGeom>
        </p:spPr>
      </p:pic>
      <p:cxnSp>
        <p:nvCxnSpPr>
          <p:cNvPr id="8" name="直線接點 7"/>
          <p:cNvCxnSpPr/>
          <p:nvPr/>
        </p:nvCxnSpPr>
        <p:spPr>
          <a:xfrm flipV="1">
            <a:off x="4516159" y="1675238"/>
            <a:ext cx="2722259" cy="7957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V="1">
            <a:off x="5667884" y="2317412"/>
            <a:ext cx="1486772" cy="5095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7238418" y="1524374"/>
            <a:ext cx="1019103"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貨</a:t>
            </a:r>
            <a:r>
              <a:rPr lang="zh-TW" altLang="en-US" sz="1600" dirty="0" smtClean="0">
                <a:latin typeface="標楷體" panose="03000509000000000000" pitchFamily="65" charset="-120"/>
                <a:ea typeface="標楷體" panose="03000509000000000000" pitchFamily="65" charset="-120"/>
              </a:rPr>
              <a:t>件</a:t>
            </a:r>
            <a:r>
              <a:rPr lang="zh-TW" altLang="en-US" sz="1600" dirty="0">
                <a:latin typeface="標楷體" panose="03000509000000000000" pitchFamily="65" charset="-120"/>
                <a:ea typeface="標楷體" panose="03000509000000000000" pitchFamily="65" charset="-120"/>
              </a:rPr>
              <a:t>位置</a:t>
            </a:r>
          </a:p>
        </p:txBody>
      </p:sp>
      <p:sp>
        <p:nvSpPr>
          <p:cNvPr id="14" name="文字方塊 13"/>
          <p:cNvSpPr txBox="1"/>
          <p:nvPr/>
        </p:nvSpPr>
        <p:spPr>
          <a:xfrm>
            <a:off x="7238417" y="2132420"/>
            <a:ext cx="1291330"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鄰近警察</a:t>
            </a:r>
            <a:r>
              <a:rPr lang="zh-TW" altLang="en-US" sz="1600" dirty="0">
                <a:latin typeface="標楷體" panose="03000509000000000000" pitchFamily="65" charset="-120"/>
                <a:ea typeface="標楷體" panose="03000509000000000000" pitchFamily="65" charset="-120"/>
              </a:rPr>
              <a:t>局</a:t>
            </a:r>
          </a:p>
        </p:txBody>
      </p:sp>
    </p:spTree>
    <p:extLst>
      <p:ext uri="{BB962C8B-B14F-4D97-AF65-F5344CB8AC3E}">
        <p14:creationId xmlns:p14="http://schemas.microsoft.com/office/powerpoint/2010/main" val="2610060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err="1" smtClean="0">
                <a:latin typeface="Times New Roman" panose="02020603050405020304" pitchFamily="18" charset="0"/>
                <a:cs typeface="Times New Roman" panose="02020603050405020304" pitchFamily="18" charset="0"/>
              </a:rPr>
              <a:t>Mongodb</a:t>
            </a:r>
            <a:r>
              <a:rPr lang="en-US" altLang="zh-TW" sz="3600" dirty="0" smtClean="0">
                <a:latin typeface="Times New Roman" panose="02020603050405020304" pitchFamily="18" charset="0"/>
                <a:cs typeface="Times New Roman" panose="02020603050405020304" pitchFamily="18" charset="0"/>
              </a:rPr>
              <a:t> Database</a:t>
            </a:r>
            <a:endParaRPr lang="zh-TW" altLang="en-US" sz="3600" dirty="0">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2"/>
          <a:stretch>
            <a:fillRect/>
          </a:stretch>
        </p:blipFill>
        <p:spPr>
          <a:xfrm>
            <a:off x="861935" y="1050838"/>
            <a:ext cx="7176434" cy="3730567"/>
          </a:xfrm>
          <a:prstGeom prst="rect">
            <a:avLst/>
          </a:prstGeom>
        </p:spPr>
      </p:pic>
      <p:cxnSp>
        <p:nvCxnSpPr>
          <p:cNvPr id="11" name="直線接點 10"/>
          <p:cNvCxnSpPr/>
          <p:nvPr/>
        </p:nvCxnSpPr>
        <p:spPr>
          <a:xfrm flipV="1">
            <a:off x="4562255" y="1197921"/>
            <a:ext cx="2317410" cy="6700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6058773" y="1210794"/>
            <a:ext cx="2317410" cy="6700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6707927" y="829210"/>
            <a:ext cx="1019103"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經</a:t>
            </a:r>
            <a:r>
              <a:rPr lang="zh-TW" altLang="en-US" sz="1600" dirty="0">
                <a:latin typeface="標楷體" panose="03000509000000000000" pitchFamily="65" charset="-120"/>
                <a:ea typeface="標楷體" panose="03000509000000000000" pitchFamily="65" charset="-120"/>
              </a:rPr>
              <a:t>度</a:t>
            </a:r>
            <a:endParaRPr lang="zh-TW" altLang="en-US" sz="1600" dirty="0">
              <a:latin typeface="標楷體" panose="03000509000000000000" pitchFamily="65" charset="-120"/>
              <a:ea typeface="標楷體" panose="03000509000000000000" pitchFamily="65" charset="-120"/>
            </a:endParaRPr>
          </a:p>
        </p:txBody>
      </p:sp>
      <p:sp>
        <p:nvSpPr>
          <p:cNvPr id="16" name="文字方塊 15"/>
          <p:cNvSpPr txBox="1"/>
          <p:nvPr/>
        </p:nvSpPr>
        <p:spPr>
          <a:xfrm>
            <a:off x="8315992" y="940024"/>
            <a:ext cx="1019103"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緯</a:t>
            </a:r>
            <a:r>
              <a:rPr lang="zh-TW" altLang="en-US" sz="1600" dirty="0" smtClean="0">
                <a:latin typeface="標楷體" panose="03000509000000000000" pitchFamily="65" charset="-120"/>
                <a:ea typeface="標楷體" panose="03000509000000000000" pitchFamily="65" charset="-120"/>
              </a:rPr>
              <a:t>度</a:t>
            </a:r>
            <a:endParaRPr lang="zh-TW" altLang="en-US" sz="1600" dirty="0">
              <a:latin typeface="標楷體" panose="03000509000000000000" pitchFamily="65" charset="-120"/>
              <a:ea typeface="標楷體" panose="03000509000000000000" pitchFamily="65" charset="-120"/>
            </a:endParaRPr>
          </a:p>
        </p:txBody>
      </p:sp>
      <p:cxnSp>
        <p:nvCxnSpPr>
          <p:cNvPr id="17" name="直線接點 16"/>
          <p:cNvCxnSpPr/>
          <p:nvPr/>
        </p:nvCxnSpPr>
        <p:spPr>
          <a:xfrm flipV="1">
            <a:off x="4903491" y="1985527"/>
            <a:ext cx="3361010" cy="7252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8315991" y="1763899"/>
            <a:ext cx="1019103" cy="584775"/>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資料對應時間</a:t>
            </a:r>
            <a:endParaRPr lang="zh-TW" altLang="en-US" sz="1600" dirty="0">
              <a:latin typeface="標楷體" panose="03000509000000000000" pitchFamily="65" charset="-120"/>
              <a:ea typeface="標楷體" panose="03000509000000000000" pitchFamily="65" charset="-120"/>
            </a:endParaRPr>
          </a:p>
        </p:txBody>
      </p:sp>
      <p:sp>
        <p:nvSpPr>
          <p:cNvPr id="19" name="橢圓 18"/>
          <p:cNvSpPr/>
          <p:nvPr/>
        </p:nvSpPr>
        <p:spPr>
          <a:xfrm>
            <a:off x="4041508" y="1763899"/>
            <a:ext cx="523512" cy="2923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5532514" y="1777723"/>
            <a:ext cx="523512" cy="2923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3360523" y="2564617"/>
            <a:ext cx="1542967" cy="2923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442200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0" descr="「SIMCOM SIM900 GPRS/GSM Module」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153904">
            <a:off x="3863413" y="3534102"/>
            <a:ext cx="1016868" cy="762651"/>
          </a:xfrm>
          <a:prstGeom prst="rect">
            <a:avLst/>
          </a:prstGeom>
          <a:noFill/>
          <a:extLst>
            <a:ext uri="{909E8E84-426E-40DD-AFC4-6F175D3DCCD1}">
              <a14:hiddenFill xmlns:a14="http://schemas.microsoft.com/office/drawing/2010/main">
                <a:solidFill>
                  <a:srgbClr val="FFFFFF"/>
                </a:solidFill>
              </a14:hiddenFill>
            </a:ext>
          </a:extLst>
        </p:spPr>
      </p:pic>
      <p:sp>
        <p:nvSpPr>
          <p:cNvPr id="2" name="Shape 189"/>
          <p:cNvSpPr txBox="1">
            <a:spLocks/>
          </p:cNvSpPr>
          <p:nvPr/>
        </p:nvSpPr>
        <p:spPr>
          <a:xfrm>
            <a:off x="262193" y="18557"/>
            <a:ext cx="5556331"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Future Work</a:t>
            </a:r>
          </a:p>
        </p:txBody>
      </p:sp>
      <p:sp>
        <p:nvSpPr>
          <p:cNvPr id="5" name="圓角矩形 4"/>
          <p:cNvSpPr/>
          <p:nvPr/>
        </p:nvSpPr>
        <p:spPr>
          <a:xfrm>
            <a:off x="3727728" y="440817"/>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752876" y="468984"/>
            <a:ext cx="1254880" cy="276999"/>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Linkit</a:t>
            </a:r>
            <a:r>
              <a:rPr lang="en-US" altLang="zh-TW" sz="1200" dirty="0">
                <a:latin typeface="Times New Roman" panose="02020603050405020304" pitchFamily="18" charset="0"/>
                <a:cs typeface="Times New Roman" panose="02020603050405020304" pitchFamily="18" charset="0"/>
              </a:rPr>
              <a:t> 7688 duo</a:t>
            </a:r>
            <a:endParaRPr lang="zh-TW" altLang="en-US" sz="1200" dirty="0">
              <a:latin typeface="Times New Roman" panose="02020603050405020304" pitchFamily="18" charset="0"/>
              <a:cs typeface="Times New Roman" panose="02020603050405020304" pitchFamily="18" charset="0"/>
            </a:endParaRPr>
          </a:p>
        </p:txBody>
      </p:sp>
      <p:sp>
        <p:nvSpPr>
          <p:cNvPr id="7" name="圓角矩形 6"/>
          <p:cNvSpPr/>
          <p:nvPr/>
        </p:nvSpPr>
        <p:spPr>
          <a:xfrm>
            <a:off x="153140" y="921090"/>
            <a:ext cx="2596245" cy="269021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188885" y="2402879"/>
            <a:ext cx="1373896" cy="510531"/>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75833" y="484692"/>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Gateway</a:t>
            </a:r>
            <a:endParaRPr lang="zh-TW" altLang="en-US" dirty="0">
              <a:latin typeface="Times New Roman" panose="02020603050405020304" pitchFamily="18" charset="0"/>
              <a:cs typeface="Times New Roman" panose="02020603050405020304" pitchFamily="18" charset="0"/>
            </a:endParaRPr>
          </a:p>
        </p:txBody>
      </p:sp>
      <p:cxnSp>
        <p:nvCxnSpPr>
          <p:cNvPr id="10" name="直線單箭頭接點 9"/>
          <p:cNvCxnSpPr/>
          <p:nvPr/>
        </p:nvCxnSpPr>
        <p:spPr>
          <a:xfrm flipV="1">
            <a:off x="5175426" y="2002778"/>
            <a:ext cx="462087" cy="4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a:xfrm>
            <a:off x="5650975" y="1538751"/>
            <a:ext cx="1434429" cy="98075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824560" y="1231707"/>
            <a:ext cx="1046689"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Web Server</a:t>
            </a:r>
            <a:endParaRPr lang="zh-TW" altLang="en-US" dirty="0">
              <a:latin typeface="Times New Roman" panose="02020603050405020304" pitchFamily="18" charset="0"/>
              <a:cs typeface="Times New Roman" panose="02020603050405020304" pitchFamily="18" charset="0"/>
            </a:endParaRPr>
          </a:p>
        </p:txBody>
      </p:sp>
      <p:pic>
        <p:nvPicPr>
          <p:cNvPr id="13" name="Picture 2" descr="「nodejs」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6207" y="1607157"/>
            <a:ext cx="1683963" cy="8502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cxnSp>
        <p:nvCxnSpPr>
          <p:cNvPr id="14" name="直線單箭頭接點 13"/>
          <p:cNvCxnSpPr/>
          <p:nvPr/>
        </p:nvCxnSpPr>
        <p:spPr>
          <a:xfrm flipV="1">
            <a:off x="7110858" y="1829050"/>
            <a:ext cx="425247" cy="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4" descr="「mongodb」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2646" y="1502046"/>
            <a:ext cx="1156565" cy="11565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790075" y="1855199"/>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LORA</a:t>
            </a:r>
            <a:endParaRPr lang="zh-TW" altLang="en-US" sz="1200" dirty="0">
              <a:latin typeface="Times New Roman" panose="02020603050405020304" pitchFamily="18" charset="0"/>
              <a:cs typeface="Times New Roman" panose="02020603050405020304" pitchFamily="18" charset="0"/>
            </a:endParaRPr>
          </a:p>
        </p:txBody>
      </p:sp>
      <p:cxnSp>
        <p:nvCxnSpPr>
          <p:cNvPr id="17" name="直線單箭頭接點 16"/>
          <p:cNvCxnSpPr/>
          <p:nvPr/>
        </p:nvCxnSpPr>
        <p:spPr>
          <a:xfrm flipH="1">
            <a:off x="7085404" y="2360956"/>
            <a:ext cx="428357" cy="153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7533843" y="1502046"/>
            <a:ext cx="1361620" cy="113923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7784642" y="1163894"/>
            <a:ext cx="160506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Database</a:t>
            </a:r>
            <a:endParaRPr lang="zh-TW" altLang="en-US" dirty="0">
              <a:latin typeface="Times New Roman" panose="02020603050405020304" pitchFamily="18" charset="0"/>
              <a:cs typeface="Times New Roman" panose="02020603050405020304" pitchFamily="18" charset="0"/>
            </a:endParaRPr>
          </a:p>
        </p:txBody>
      </p:sp>
      <p:cxnSp>
        <p:nvCxnSpPr>
          <p:cNvPr id="21" name="直線單箭頭接點 20"/>
          <p:cNvCxnSpPr/>
          <p:nvPr/>
        </p:nvCxnSpPr>
        <p:spPr>
          <a:xfrm>
            <a:off x="6372947" y="2544518"/>
            <a:ext cx="896" cy="3871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5646712" y="2984140"/>
            <a:ext cx="1619336" cy="12596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3" name="Picture 6" descr="相關圖片"/>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81142" y="3082049"/>
            <a:ext cx="967537" cy="644380"/>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5597015" y="3797085"/>
            <a:ext cx="2547893"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Google Map application</a:t>
            </a:r>
            <a:endParaRPr lang="zh-TW" altLang="en-US" sz="1200" dirty="0">
              <a:latin typeface="Times New Roman" panose="02020603050405020304" pitchFamily="18" charset="0"/>
              <a:cs typeface="Times New Roman" panose="02020603050405020304" pitchFamily="18" charset="0"/>
            </a:endParaRPr>
          </a:p>
        </p:txBody>
      </p:sp>
      <p:sp>
        <p:nvSpPr>
          <p:cNvPr id="25" name="文字方塊 24"/>
          <p:cNvSpPr txBox="1"/>
          <p:nvPr/>
        </p:nvSpPr>
        <p:spPr>
          <a:xfrm>
            <a:off x="7283107" y="3288138"/>
            <a:ext cx="1071316" cy="523220"/>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Http Interface</a:t>
            </a:r>
            <a:endParaRPr lang="zh-TW" altLang="en-US" dirty="0">
              <a:latin typeface="Times New Roman" panose="02020603050405020304" pitchFamily="18" charset="0"/>
              <a:cs typeface="Times New Roman" panose="02020603050405020304" pitchFamily="18" charset="0"/>
            </a:endParaRPr>
          </a:p>
        </p:txBody>
      </p:sp>
      <p:pic>
        <p:nvPicPr>
          <p:cNvPr id="30" name="Picture 16" descr="「linkit smart 7688 duo」的圖片搜尋結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1519" y="754447"/>
            <a:ext cx="1450048" cy="966699"/>
          </a:xfrm>
          <a:prstGeom prst="rect">
            <a:avLst/>
          </a:prstGeom>
          <a:noFill/>
          <a:extLst>
            <a:ext uri="{909E8E84-426E-40DD-AFC4-6F175D3DCCD1}">
              <a14:hiddenFill xmlns:a14="http://schemas.microsoft.com/office/drawing/2010/main">
                <a:solidFill>
                  <a:srgbClr val="FFFFFF"/>
                </a:solidFill>
              </a14:hiddenFill>
            </a:ext>
          </a:extLst>
        </p:spPr>
      </p:pic>
      <p:sp>
        <p:nvSpPr>
          <p:cNvPr id="31" name="文字方塊 30"/>
          <p:cNvSpPr txBox="1"/>
          <p:nvPr/>
        </p:nvSpPr>
        <p:spPr>
          <a:xfrm>
            <a:off x="261674" y="2424277"/>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Ublox</a:t>
            </a:r>
            <a:r>
              <a:rPr lang="en-US" altLang="zh-TW" sz="1200" dirty="0">
                <a:latin typeface="Times New Roman" panose="02020603050405020304" pitchFamily="18" charset="0"/>
                <a:cs typeface="Times New Roman" panose="02020603050405020304" pitchFamily="18" charset="0"/>
              </a:rPr>
              <a:t> NEO-6M V2 GPS</a:t>
            </a:r>
          </a:p>
        </p:txBody>
      </p:sp>
      <p:sp>
        <p:nvSpPr>
          <p:cNvPr id="32" name="文字方塊 31"/>
          <p:cNvSpPr txBox="1"/>
          <p:nvPr/>
        </p:nvSpPr>
        <p:spPr>
          <a:xfrm>
            <a:off x="2895944" y="2224245"/>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(1)</a:t>
            </a:r>
            <a:endParaRPr lang="zh-TW" altLang="en-US" sz="1200"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5212432" y="2036331"/>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(2)</a:t>
            </a:r>
            <a:endParaRPr lang="zh-TW" altLang="en-US" sz="1200" dirty="0">
              <a:latin typeface="Times New Roman" panose="02020603050405020304" pitchFamily="18" charset="0"/>
              <a:cs typeface="Times New Roman" panose="02020603050405020304" pitchFamily="18" charset="0"/>
            </a:endParaRPr>
          </a:p>
        </p:txBody>
      </p:sp>
      <p:sp>
        <p:nvSpPr>
          <p:cNvPr id="34" name="文字方塊 33"/>
          <p:cNvSpPr txBox="1"/>
          <p:nvPr/>
        </p:nvSpPr>
        <p:spPr>
          <a:xfrm>
            <a:off x="7105487" y="1890372"/>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p:txBody>
      </p:sp>
      <p:sp>
        <p:nvSpPr>
          <p:cNvPr id="35" name="文字方塊 34"/>
          <p:cNvSpPr txBox="1"/>
          <p:nvPr/>
        </p:nvSpPr>
        <p:spPr>
          <a:xfrm>
            <a:off x="7138831" y="2424803"/>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(4)</a:t>
            </a:r>
            <a:endParaRPr lang="zh-TW" altLang="en-US" sz="1200" dirty="0">
              <a:latin typeface="Times New Roman" panose="02020603050405020304" pitchFamily="18" charset="0"/>
              <a:cs typeface="Times New Roman" panose="02020603050405020304" pitchFamily="18" charset="0"/>
            </a:endParaRPr>
          </a:p>
        </p:txBody>
      </p:sp>
      <p:sp>
        <p:nvSpPr>
          <p:cNvPr id="51" name="圓角矩形 50"/>
          <p:cNvSpPr/>
          <p:nvPr/>
        </p:nvSpPr>
        <p:spPr>
          <a:xfrm>
            <a:off x="1572205" y="1042023"/>
            <a:ext cx="990211" cy="478848"/>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1579345" y="1036632"/>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Shield</a:t>
            </a:r>
          </a:p>
        </p:txBody>
      </p:sp>
      <p:sp>
        <p:nvSpPr>
          <p:cNvPr id="58" name="文字方塊 57"/>
          <p:cNvSpPr txBox="1"/>
          <p:nvPr/>
        </p:nvSpPr>
        <p:spPr>
          <a:xfrm>
            <a:off x="3741213" y="-14431"/>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Mote</a:t>
            </a:r>
            <a:endParaRPr lang="zh-TW" altLang="en-US" dirty="0">
              <a:latin typeface="Times New Roman" panose="02020603050405020304" pitchFamily="18" charset="0"/>
              <a:cs typeface="Times New Roman" panose="02020603050405020304" pitchFamily="18" charset="0"/>
            </a:endParaRPr>
          </a:p>
        </p:txBody>
      </p:sp>
      <p:pic>
        <p:nvPicPr>
          <p:cNvPr id="59" name="圖片 58"/>
          <p:cNvPicPr/>
          <p:nvPr/>
        </p:nvPicPr>
        <p:blipFill>
          <a:blip r:embed="rId8"/>
          <a:stretch>
            <a:fillRect/>
          </a:stretch>
        </p:blipFill>
        <p:spPr>
          <a:xfrm>
            <a:off x="527788" y="2983114"/>
            <a:ext cx="623571" cy="586624"/>
          </a:xfrm>
          <a:prstGeom prst="rect">
            <a:avLst/>
          </a:prstGeom>
        </p:spPr>
      </p:pic>
      <p:pic>
        <p:nvPicPr>
          <p:cNvPr id="60" name="圖片 59"/>
          <p:cNvPicPr/>
          <p:nvPr/>
        </p:nvPicPr>
        <p:blipFill>
          <a:blip r:embed="rId9"/>
          <a:stretch>
            <a:fillRect/>
          </a:stretch>
        </p:blipFill>
        <p:spPr>
          <a:xfrm>
            <a:off x="1644715" y="1601029"/>
            <a:ext cx="961391" cy="1400175"/>
          </a:xfrm>
          <a:prstGeom prst="rect">
            <a:avLst/>
          </a:prstGeom>
        </p:spPr>
      </p:pic>
      <p:sp>
        <p:nvSpPr>
          <p:cNvPr id="61" name="圓角矩形 60"/>
          <p:cNvSpPr/>
          <p:nvPr/>
        </p:nvSpPr>
        <p:spPr>
          <a:xfrm>
            <a:off x="298596" y="1148790"/>
            <a:ext cx="1135137" cy="376392"/>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p:cNvSpPr txBox="1"/>
          <p:nvPr/>
        </p:nvSpPr>
        <p:spPr>
          <a:xfrm>
            <a:off x="323744" y="1176958"/>
            <a:ext cx="1254880"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Arduino Uno</a:t>
            </a:r>
            <a:endParaRPr lang="zh-TW" altLang="en-US" sz="1200" dirty="0">
              <a:latin typeface="Times New Roman" panose="02020603050405020304" pitchFamily="18" charset="0"/>
              <a:cs typeface="Times New Roman" panose="02020603050405020304" pitchFamily="18" charset="0"/>
            </a:endParaRPr>
          </a:p>
        </p:txBody>
      </p:sp>
      <p:sp>
        <p:nvSpPr>
          <p:cNvPr id="63" name="圓角矩形 62"/>
          <p:cNvSpPr/>
          <p:nvPr/>
        </p:nvSpPr>
        <p:spPr>
          <a:xfrm>
            <a:off x="3492387" y="293346"/>
            <a:ext cx="1649648" cy="395047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圓角矩形 66"/>
          <p:cNvSpPr/>
          <p:nvPr/>
        </p:nvSpPr>
        <p:spPr>
          <a:xfrm>
            <a:off x="3807019" y="1706052"/>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3853044" y="1736501"/>
            <a:ext cx="951877"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pic>
        <p:nvPicPr>
          <p:cNvPr id="71" name="圖片 70" descr="「arduino uno」的圖片搜尋結果"/>
          <p:cNvPicPr/>
          <p:nvPr/>
        </p:nvPicPr>
        <p:blipFill>
          <a:blip r:embed="rId10">
            <a:extLst>
              <a:ext uri="{28A0092B-C50C-407E-A947-70E740481C1C}">
                <a14:useLocalDpi xmlns:a14="http://schemas.microsoft.com/office/drawing/2010/main" val="0"/>
              </a:ext>
            </a:extLst>
          </a:blip>
          <a:srcRect/>
          <a:stretch>
            <a:fillRect/>
          </a:stretch>
        </p:blipFill>
        <p:spPr bwMode="auto">
          <a:xfrm>
            <a:off x="414974" y="1520871"/>
            <a:ext cx="926465" cy="830203"/>
          </a:xfrm>
          <a:prstGeom prst="rect">
            <a:avLst/>
          </a:prstGeom>
          <a:noFill/>
          <a:ln>
            <a:noFill/>
          </a:ln>
        </p:spPr>
      </p:pic>
      <p:cxnSp>
        <p:nvCxnSpPr>
          <p:cNvPr id="72" name="直線單箭頭接點 71"/>
          <p:cNvCxnSpPr/>
          <p:nvPr/>
        </p:nvCxnSpPr>
        <p:spPr>
          <a:xfrm>
            <a:off x="2749386" y="2212280"/>
            <a:ext cx="750695" cy="171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5102298" y="1644192"/>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MQTT</a:t>
            </a:r>
            <a:endParaRPr lang="zh-TW" altLang="en-US" sz="1200" dirty="0">
              <a:latin typeface="Times New Roman" panose="02020603050405020304" pitchFamily="18" charset="0"/>
              <a:cs typeface="Times New Roman" panose="02020603050405020304" pitchFamily="18" charset="0"/>
            </a:endParaRPr>
          </a:p>
        </p:txBody>
      </p:sp>
      <p:sp>
        <p:nvSpPr>
          <p:cNvPr id="76" name="文字方塊 75"/>
          <p:cNvSpPr txBox="1"/>
          <p:nvPr/>
        </p:nvSpPr>
        <p:spPr>
          <a:xfrm>
            <a:off x="6400838" y="2577164"/>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(5)</a:t>
            </a:r>
            <a:endParaRPr lang="zh-TW" altLang="en-US" sz="1200" dirty="0">
              <a:latin typeface="Times New Roman" panose="02020603050405020304" pitchFamily="18" charset="0"/>
              <a:cs typeface="Times New Roman" panose="02020603050405020304" pitchFamily="18" charset="0"/>
            </a:endParaRPr>
          </a:p>
        </p:txBody>
      </p:sp>
      <p:sp>
        <p:nvSpPr>
          <p:cNvPr id="45" name="圓角矩形 44"/>
          <p:cNvSpPr/>
          <p:nvPr/>
        </p:nvSpPr>
        <p:spPr>
          <a:xfrm>
            <a:off x="3651235" y="2992441"/>
            <a:ext cx="1391260" cy="618863"/>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723483" y="2964973"/>
            <a:ext cx="1389108" cy="646331"/>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SIMCOM SIM900 GPRS/GSM Module</a:t>
            </a:r>
            <a:endParaRPr lang="zh-TW" altLang="en-US" sz="1200" dirty="0">
              <a:latin typeface="Times New Roman" panose="02020603050405020304" pitchFamily="18" charset="0"/>
              <a:cs typeface="Times New Roman" panose="02020603050405020304" pitchFamily="18" charset="0"/>
            </a:endParaRPr>
          </a:p>
        </p:txBody>
      </p:sp>
      <p:cxnSp>
        <p:nvCxnSpPr>
          <p:cNvPr id="49" name="直線單箭頭接點 48"/>
          <p:cNvCxnSpPr/>
          <p:nvPr/>
        </p:nvCxnSpPr>
        <p:spPr>
          <a:xfrm flipH="1" flipV="1">
            <a:off x="6078088" y="2515309"/>
            <a:ext cx="26445" cy="42999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679066" y="2617597"/>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(6)</a:t>
            </a:r>
            <a:endParaRPr lang="zh-TW" altLang="en-US" sz="1200" dirty="0">
              <a:latin typeface="Times New Roman" panose="02020603050405020304" pitchFamily="18" charset="0"/>
              <a:cs typeface="Times New Roman" panose="02020603050405020304" pitchFamily="18" charset="0"/>
            </a:endParaRPr>
          </a:p>
        </p:txBody>
      </p:sp>
      <p:cxnSp>
        <p:nvCxnSpPr>
          <p:cNvPr id="54" name="直線單箭頭接點 53"/>
          <p:cNvCxnSpPr/>
          <p:nvPr/>
        </p:nvCxnSpPr>
        <p:spPr>
          <a:xfrm flipH="1" flipV="1">
            <a:off x="5155394" y="2423082"/>
            <a:ext cx="470127" cy="119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5255962" y="2461109"/>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(7)</a:t>
            </a:r>
            <a:endParaRPr lang="zh-TW" altLang="en-US" sz="1200" dirty="0">
              <a:latin typeface="Times New Roman" panose="02020603050405020304" pitchFamily="18" charset="0"/>
              <a:cs typeface="Times New Roman" panose="02020603050405020304" pitchFamily="18" charset="0"/>
            </a:endParaRPr>
          </a:p>
        </p:txBody>
      </p:sp>
      <p:cxnSp>
        <p:nvCxnSpPr>
          <p:cNvPr id="57" name="直線單箭頭接點 56"/>
          <p:cNvCxnSpPr/>
          <p:nvPr/>
        </p:nvCxnSpPr>
        <p:spPr>
          <a:xfrm flipH="1" flipV="1">
            <a:off x="2740724" y="2650138"/>
            <a:ext cx="732032" cy="38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flipH="1">
            <a:off x="2904187" y="2658612"/>
            <a:ext cx="34722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cxnSp>
        <p:nvCxnSpPr>
          <p:cNvPr id="65" name="直線單箭頭接點 64"/>
          <p:cNvCxnSpPr/>
          <p:nvPr/>
        </p:nvCxnSpPr>
        <p:spPr>
          <a:xfrm flipH="1">
            <a:off x="2717499" y="3996047"/>
            <a:ext cx="758340" cy="3107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文字方塊 65"/>
          <p:cNvSpPr txBox="1"/>
          <p:nvPr/>
        </p:nvSpPr>
        <p:spPr>
          <a:xfrm>
            <a:off x="3054341" y="4107656"/>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(9)</a:t>
            </a:r>
            <a:endParaRPr lang="zh-TW" altLang="en-US" sz="1200" dirty="0">
              <a:latin typeface="Times New Roman" panose="02020603050405020304" pitchFamily="18" charset="0"/>
              <a:cs typeface="Times New Roman" panose="02020603050405020304" pitchFamily="18" charset="0"/>
            </a:endParaRPr>
          </a:p>
        </p:txBody>
      </p:sp>
      <p:pic>
        <p:nvPicPr>
          <p:cNvPr id="39" name="圖片 38"/>
          <p:cNvPicPr>
            <a:picLocks noChangeAspect="1"/>
          </p:cNvPicPr>
          <p:nvPr/>
        </p:nvPicPr>
        <p:blipFill>
          <a:blip r:embed="rId11"/>
          <a:stretch>
            <a:fillRect/>
          </a:stretch>
        </p:blipFill>
        <p:spPr>
          <a:xfrm>
            <a:off x="3975903" y="2341129"/>
            <a:ext cx="697088" cy="512979"/>
          </a:xfrm>
          <a:prstGeom prst="rect">
            <a:avLst/>
          </a:prstGeom>
        </p:spPr>
      </p:pic>
      <p:sp>
        <p:nvSpPr>
          <p:cNvPr id="69" name="圓角矩形 68"/>
          <p:cNvSpPr/>
          <p:nvPr/>
        </p:nvSpPr>
        <p:spPr>
          <a:xfrm>
            <a:off x="1562781" y="3948966"/>
            <a:ext cx="1114523" cy="11191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3" name="Picture 14" descr="相關圖片"/>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86234" y="3988279"/>
            <a:ext cx="1069761" cy="1086243"/>
          </a:xfrm>
          <a:prstGeom prst="rect">
            <a:avLst/>
          </a:prstGeom>
          <a:noFill/>
          <a:extLst>
            <a:ext uri="{909E8E84-426E-40DD-AFC4-6F175D3DCCD1}">
              <a14:hiddenFill xmlns:a14="http://schemas.microsoft.com/office/drawing/2010/main">
                <a:solidFill>
                  <a:srgbClr val="FFFFFF"/>
                </a:solidFill>
              </a14:hiddenFill>
            </a:ext>
          </a:extLst>
        </p:spPr>
      </p:pic>
      <p:sp>
        <p:nvSpPr>
          <p:cNvPr id="74" name="文字方塊 73"/>
          <p:cNvSpPr txBox="1"/>
          <p:nvPr/>
        </p:nvSpPr>
        <p:spPr>
          <a:xfrm>
            <a:off x="2649254" y="4499375"/>
            <a:ext cx="1518207"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Police Station</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851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ctrTitle" idx="4294967295"/>
          </p:nvPr>
        </p:nvSpPr>
        <p:spPr>
          <a:xfrm>
            <a:off x="685799" y="1391776"/>
            <a:ext cx="7772400" cy="1159799"/>
          </a:xfrm>
          <a:prstGeom prst="rect">
            <a:avLst/>
          </a:prstGeom>
        </p:spPr>
        <p:txBody>
          <a:bodyPr lIns="91425" tIns="91425" rIns="91425" bIns="91425" anchor="b" anchorCtr="0">
            <a:noAutofit/>
          </a:bodyPr>
          <a:lstStyle/>
          <a:p>
            <a:pPr algn="ctr"/>
            <a:r>
              <a:rPr lang="en" sz="4800" dirty="0">
                <a:latin typeface="Times New Roman" panose="02020603050405020304" pitchFamily="18" charset="0"/>
                <a:cs typeface="Times New Roman" panose="02020603050405020304" pitchFamily="18" charset="0"/>
              </a:rPr>
              <a:t>Thanks!</a:t>
            </a:r>
          </a:p>
        </p:txBody>
      </p:sp>
      <p:sp>
        <p:nvSpPr>
          <p:cNvPr id="402" name="Shape 402"/>
          <p:cNvSpPr/>
          <p:nvPr/>
        </p:nvSpPr>
        <p:spPr>
          <a:xfrm>
            <a:off x="4073929" y="2786988"/>
            <a:ext cx="996143" cy="996143"/>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lIns="91425" tIns="91425" rIns="91425" bIns="91425" anchor="ctr" anchorCtr="0">
            <a:no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24351" y="283371"/>
            <a:ext cx="2191039"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Outline</a:t>
            </a:r>
            <a:endParaRPr lang="en"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方塊 2"/>
          <p:cNvSpPr txBox="1"/>
          <p:nvPr/>
        </p:nvSpPr>
        <p:spPr>
          <a:xfrm>
            <a:off x="1024351" y="924470"/>
            <a:ext cx="6370820" cy="4154984"/>
          </a:xfrm>
          <a:prstGeom prst="rect">
            <a:avLst/>
          </a:prstGeom>
          <a:noFill/>
        </p:spPr>
        <p:txBody>
          <a:bodyPr wrap="square" rtlCol="0">
            <a:spAutoFit/>
          </a:bodyPr>
          <a:lstStyle/>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Motivation</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Concept of Design</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Business Model</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System Model</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Lora</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MQTT</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Implementation</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Http User </a:t>
            </a:r>
            <a:r>
              <a:rPr lang="en-US" altLang="zh-TW" sz="2400" dirty="0" smtClean="0">
                <a:latin typeface="Times New Roman" panose="02020603050405020304" pitchFamily="18" charset="0"/>
                <a:cs typeface="Times New Roman" panose="02020603050405020304" pitchFamily="18" charset="0"/>
              </a:rPr>
              <a:t>Interface</a:t>
            </a:r>
          </a:p>
          <a:p>
            <a:pPr marL="285744" lvl="3" indent="-287993">
              <a:buFont typeface="Arial" panose="020B0604020202020204" pitchFamily="34" charset="0"/>
              <a:buChar char="•"/>
            </a:pPr>
            <a:r>
              <a:rPr lang="en-US" altLang="zh-TW" sz="2400" dirty="0" err="1" smtClean="0">
                <a:latin typeface="Times New Roman" panose="02020603050405020304" pitchFamily="18" charset="0"/>
                <a:cs typeface="Times New Roman" panose="02020603050405020304" pitchFamily="18" charset="0"/>
              </a:rPr>
              <a:t>Mongodb</a:t>
            </a:r>
            <a:r>
              <a:rPr lang="en-US" altLang="zh-TW" sz="2400" dirty="0" smtClean="0">
                <a:latin typeface="Times New Roman" panose="02020603050405020304" pitchFamily="18" charset="0"/>
                <a:cs typeface="Times New Roman" panose="02020603050405020304" pitchFamily="18" charset="0"/>
              </a:rPr>
              <a:t> Database</a:t>
            </a:r>
            <a:endParaRPr lang="en-US" altLang="zh-TW" sz="2400" dirty="0">
              <a:latin typeface="Times New Roman" panose="02020603050405020304" pitchFamily="18" charset="0"/>
              <a:cs typeface="Times New Roman" panose="02020603050405020304" pitchFamily="18" charset="0"/>
            </a:endParaRP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Future Work</a:t>
            </a:r>
          </a:p>
          <a:p>
            <a:pPr marL="285744" lvl="6" indent="-287993">
              <a:buFont typeface="Arial" panose="020B0604020202020204" pitchFamily="34" charset="0"/>
              <a:buChar char="•"/>
            </a:pPr>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795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24351" y="264065"/>
            <a:ext cx="3120429"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sz="3600" dirty="0">
                <a:latin typeface="Times New Roman" panose="02020603050405020304" pitchFamily="18" charset="0"/>
                <a:ea typeface="標楷體" panose="03000509000000000000" pitchFamily="65" charset="-120"/>
                <a:cs typeface="Times New Roman" panose="02020603050405020304" pitchFamily="18" charset="0"/>
              </a:rPr>
              <a:t>Motivation</a:t>
            </a:r>
            <a:endParaRPr lang="en"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26" name="Picture 2" descr="http://i.ebayimg.com/00/s/MjAwWDIwMA==/z/ttIAAOSwq7JT8ZfR/$_1.JPG?set_i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51" y="994394"/>
            <a:ext cx="3082299" cy="3082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ckage los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919" y="994393"/>
            <a:ext cx="3480216" cy="310609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305706" y="4617749"/>
            <a:ext cx="3798858" cy="261610"/>
          </a:xfrm>
          <a:prstGeom prst="rect">
            <a:avLst/>
          </a:prstGeom>
          <a:noFill/>
        </p:spPr>
        <p:txBody>
          <a:bodyPr wrap="square" rtlCol="0">
            <a:spAutoFit/>
          </a:bodyPr>
          <a:lstStyle/>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Ref</a:t>
            </a:r>
            <a:r>
              <a:rPr lang="en-US" altLang="zh-TW" sz="400" dirty="0"/>
              <a:t>: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https://www.jantoo.com/cartoons/keywords/losing-packages</a:t>
            </a:r>
            <a:endParaRPr lang="zh-TW" altLang="en-US" sz="105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4567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02581" y="73409"/>
            <a:ext cx="4483820"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7993">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Concept of Design</a:t>
            </a:r>
          </a:p>
        </p:txBody>
      </p:sp>
      <p:sp>
        <p:nvSpPr>
          <p:cNvPr id="4" name="文字方塊 3"/>
          <p:cNvSpPr txBox="1"/>
          <p:nvPr/>
        </p:nvSpPr>
        <p:spPr>
          <a:xfrm>
            <a:off x="831864" y="1386311"/>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標楷體" panose="03000509000000000000" pitchFamily="65" charset="-120"/>
                <a:ea typeface="標楷體" panose="03000509000000000000" pitchFamily="65" charset="-120"/>
              </a:rPr>
              <a:t>將</a:t>
            </a:r>
            <a:r>
              <a:rPr lang="en-US" altLang="zh-TW" sz="1600" dirty="0">
                <a:latin typeface="標楷體" panose="03000509000000000000" pitchFamily="65" charset="-120"/>
                <a:ea typeface="標楷體" panose="03000509000000000000" pitchFamily="65" charset="-120"/>
              </a:rPr>
              <a:t>GPS</a:t>
            </a:r>
            <a:r>
              <a:rPr lang="zh-TW" altLang="en-US" sz="1600" dirty="0">
                <a:latin typeface="標楷體" panose="03000509000000000000" pitchFamily="65" charset="-120"/>
                <a:ea typeface="標楷體" panose="03000509000000000000" pitchFamily="65" charset="-120"/>
              </a:rPr>
              <a:t>放入貨件</a:t>
            </a:r>
          </a:p>
        </p:txBody>
      </p:sp>
      <p:sp>
        <p:nvSpPr>
          <p:cNvPr id="6" name="箭號: 向右 5"/>
          <p:cNvSpPr/>
          <p:nvPr/>
        </p:nvSpPr>
        <p:spPr>
          <a:xfrm>
            <a:off x="2094501" y="1496424"/>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2562900" y="1397844"/>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en-US" altLang="zh-TW" sz="1600" dirty="0">
                <a:latin typeface="標楷體" panose="03000509000000000000" pitchFamily="65" charset="-120"/>
                <a:ea typeface="標楷體" panose="03000509000000000000" pitchFamily="65" charset="-120"/>
              </a:rPr>
              <a:t>GPS</a:t>
            </a:r>
            <a:r>
              <a:rPr lang="zh-TW" altLang="en-US" sz="1600" dirty="0">
                <a:latin typeface="標楷體" panose="03000509000000000000" pitchFamily="65" charset="-120"/>
                <a:ea typeface="標楷體" panose="03000509000000000000" pitchFamily="65" charset="-120"/>
              </a:rPr>
              <a:t>定位貨件位置</a:t>
            </a:r>
          </a:p>
        </p:txBody>
      </p:sp>
      <p:sp>
        <p:nvSpPr>
          <p:cNvPr id="9" name="箭號: 向右 8"/>
          <p:cNvSpPr/>
          <p:nvPr/>
        </p:nvSpPr>
        <p:spPr>
          <a:xfrm>
            <a:off x="3876684" y="1509126"/>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406269" y="1274732"/>
            <a:ext cx="1730863" cy="830997"/>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標楷體" panose="03000509000000000000" pitchFamily="65" charset="-120"/>
                <a:ea typeface="標楷體" panose="03000509000000000000" pitchFamily="65" charset="-120"/>
              </a:rPr>
              <a:t>位置資料利用</a:t>
            </a:r>
            <a:r>
              <a:rPr lang="en-US" altLang="zh-TW" sz="1600" dirty="0">
                <a:latin typeface="標楷體" panose="03000509000000000000" pitchFamily="65" charset="-120"/>
                <a:ea typeface="標楷體" panose="03000509000000000000" pitchFamily="65" charset="-120"/>
              </a:rPr>
              <a:t>Lora</a:t>
            </a:r>
            <a:r>
              <a:rPr lang="zh-TW" altLang="en-US" sz="1600" dirty="0">
                <a:latin typeface="標楷體" panose="03000509000000000000" pitchFamily="65" charset="-120"/>
                <a:ea typeface="標楷體" panose="03000509000000000000" pitchFamily="65" charset="-120"/>
              </a:rPr>
              <a:t>傳至鄰近</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Gateway</a:t>
            </a:r>
            <a:endParaRPr lang="zh-TW" altLang="en-US" sz="1600" dirty="0">
              <a:latin typeface="標楷體" panose="03000509000000000000" pitchFamily="65" charset="-120"/>
              <a:ea typeface="標楷體" panose="03000509000000000000" pitchFamily="65" charset="-120"/>
            </a:endParaRPr>
          </a:p>
        </p:txBody>
      </p:sp>
      <p:sp>
        <p:nvSpPr>
          <p:cNvPr id="13" name="箭號: 向右 12"/>
          <p:cNvSpPr/>
          <p:nvPr/>
        </p:nvSpPr>
        <p:spPr>
          <a:xfrm>
            <a:off x="6287658" y="1523971"/>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822648" y="1397844"/>
            <a:ext cx="1615927"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資料藉由</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MQTT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傳至網頁伺服器</a:t>
            </a:r>
            <a:endParaRPr lang="zh-TW" altLang="en-US" sz="1600" dirty="0">
              <a:latin typeface="標楷體" panose="03000509000000000000" pitchFamily="65" charset="-120"/>
              <a:ea typeface="標楷體" panose="03000509000000000000" pitchFamily="65" charset="-120"/>
            </a:endParaRPr>
          </a:p>
        </p:txBody>
      </p:sp>
      <p:sp>
        <p:nvSpPr>
          <p:cNvPr id="15" name="箭號: 向右 14"/>
          <p:cNvSpPr/>
          <p:nvPr/>
        </p:nvSpPr>
        <p:spPr>
          <a:xfrm>
            <a:off x="420099" y="2891892"/>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944982" y="2724928"/>
            <a:ext cx="1653332"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將資料存置資料庫與網頁前端</a:t>
            </a:r>
            <a:endParaRPr lang="zh-TW" altLang="en-US" sz="1600" dirty="0">
              <a:latin typeface="標楷體" panose="03000509000000000000" pitchFamily="65" charset="-120"/>
              <a:ea typeface="標楷體" panose="03000509000000000000" pitchFamily="65" charset="-120"/>
            </a:endParaRPr>
          </a:p>
        </p:txBody>
      </p:sp>
      <p:sp>
        <p:nvSpPr>
          <p:cNvPr id="19" name="箭號: 向右 18"/>
          <p:cNvSpPr/>
          <p:nvPr/>
        </p:nvSpPr>
        <p:spPr>
          <a:xfrm>
            <a:off x="2789460" y="2891893"/>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3260116" y="2744979"/>
            <a:ext cx="1475113"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隨時瀏覽網頁追蹤貨件位置</a:t>
            </a:r>
            <a:endParaRPr lang="zh-TW" altLang="en-US" sz="1600" dirty="0">
              <a:latin typeface="標楷體" panose="03000509000000000000" pitchFamily="65" charset="-120"/>
              <a:ea typeface="標楷體" panose="03000509000000000000" pitchFamily="65" charset="-120"/>
            </a:endParaRPr>
          </a:p>
        </p:txBody>
      </p:sp>
      <p:sp>
        <p:nvSpPr>
          <p:cNvPr id="21" name="箭號: 向右 20"/>
          <p:cNvSpPr/>
          <p:nvPr/>
        </p:nvSpPr>
        <p:spPr>
          <a:xfrm>
            <a:off x="4875648" y="2893616"/>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357672" y="2868090"/>
            <a:ext cx="1122218" cy="338554"/>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貨件送達</a:t>
            </a:r>
            <a:endParaRPr lang="zh-TW" altLang="en-US" sz="1600" dirty="0">
              <a:latin typeface="標楷體" panose="03000509000000000000" pitchFamily="65" charset="-120"/>
              <a:ea typeface="標楷體" panose="03000509000000000000" pitchFamily="65" charset="-120"/>
            </a:endParaRPr>
          </a:p>
        </p:txBody>
      </p:sp>
      <p:sp>
        <p:nvSpPr>
          <p:cNvPr id="23" name="箭號: 向右 22"/>
          <p:cNvSpPr/>
          <p:nvPr/>
        </p:nvSpPr>
        <p:spPr>
          <a:xfrm>
            <a:off x="6717869" y="2891892"/>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7316357" y="2744979"/>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寄還寄件者</a:t>
            </a:r>
            <a:endParaRPr lang="zh-TW" altLang="en-US"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14578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10392" y="492384"/>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Business Model</a:t>
            </a:r>
          </a:p>
        </p:txBody>
      </p:sp>
      <p:sp>
        <p:nvSpPr>
          <p:cNvPr id="3" name="文字方塊 2"/>
          <p:cNvSpPr txBox="1"/>
          <p:nvPr/>
        </p:nvSpPr>
        <p:spPr>
          <a:xfrm>
            <a:off x="1010392" y="1237391"/>
            <a:ext cx="766593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資訊業者與宅配合作</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以每月一期的租約方式出租</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定位追蹤器。依每期使用次數的不同調整租約費用，業者可依市場需求選擇方案。</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文字方塊 3"/>
          <p:cNvSpPr txBox="1"/>
          <p:nvPr/>
        </p:nvSpPr>
        <p:spPr>
          <a:xfrm>
            <a:off x="1010392" y="2482426"/>
            <a:ext cx="7400078" cy="1754326"/>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使用租約模式之益處：</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非隨時需要寄送貴重物品</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降低成本</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租約可提供宅配固定人工成本</a:t>
            </a:r>
          </a:p>
        </p:txBody>
      </p:sp>
    </p:spTree>
    <p:extLst>
      <p:ext uri="{BB962C8B-B14F-4D97-AF65-F5344CB8AC3E}">
        <p14:creationId xmlns:p14="http://schemas.microsoft.com/office/powerpoint/2010/main" val="1611779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293845" y="265827"/>
            <a:ext cx="5556331"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System Model</a:t>
            </a:r>
          </a:p>
        </p:txBody>
      </p:sp>
      <p:sp>
        <p:nvSpPr>
          <p:cNvPr id="5" name="圓角矩形 4"/>
          <p:cNvSpPr/>
          <p:nvPr/>
        </p:nvSpPr>
        <p:spPr>
          <a:xfrm>
            <a:off x="3735421" y="1455744"/>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760569" y="1483910"/>
            <a:ext cx="1254880" cy="276999"/>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Linkit</a:t>
            </a:r>
            <a:r>
              <a:rPr lang="en-US" altLang="zh-TW" sz="1200" dirty="0">
                <a:latin typeface="Times New Roman" panose="02020603050405020304" pitchFamily="18" charset="0"/>
                <a:cs typeface="Times New Roman" panose="02020603050405020304" pitchFamily="18" charset="0"/>
              </a:rPr>
              <a:t> 7688 duo</a:t>
            </a:r>
            <a:endParaRPr lang="zh-TW" altLang="en-US" sz="1200" dirty="0">
              <a:latin typeface="Times New Roman" panose="02020603050405020304" pitchFamily="18" charset="0"/>
              <a:cs typeface="Times New Roman" panose="02020603050405020304" pitchFamily="18" charset="0"/>
            </a:endParaRPr>
          </a:p>
        </p:txBody>
      </p:sp>
      <p:sp>
        <p:nvSpPr>
          <p:cNvPr id="7" name="圓角矩形 6"/>
          <p:cNvSpPr/>
          <p:nvPr/>
        </p:nvSpPr>
        <p:spPr>
          <a:xfrm>
            <a:off x="123240" y="1554993"/>
            <a:ext cx="2596245" cy="2853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158987" y="3036781"/>
            <a:ext cx="1373896" cy="576256"/>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45933" y="1118594"/>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Gateway</a:t>
            </a:r>
            <a:endParaRPr lang="zh-TW" altLang="en-US" dirty="0">
              <a:latin typeface="Times New Roman" panose="02020603050405020304" pitchFamily="18" charset="0"/>
              <a:cs typeface="Times New Roman" panose="02020603050405020304" pitchFamily="18" charset="0"/>
            </a:endParaRPr>
          </a:p>
        </p:txBody>
      </p:sp>
      <p:cxnSp>
        <p:nvCxnSpPr>
          <p:cNvPr id="10" name="直線單箭頭接點 9"/>
          <p:cNvCxnSpPr/>
          <p:nvPr/>
        </p:nvCxnSpPr>
        <p:spPr>
          <a:xfrm flipV="1">
            <a:off x="5175426" y="2002776"/>
            <a:ext cx="462087" cy="4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a:xfrm>
            <a:off x="5650975" y="1538751"/>
            <a:ext cx="1434429" cy="98075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824560" y="1231707"/>
            <a:ext cx="1046689"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Web Server</a:t>
            </a:r>
            <a:endParaRPr lang="zh-TW" altLang="en-US" dirty="0">
              <a:latin typeface="Times New Roman" panose="02020603050405020304" pitchFamily="18" charset="0"/>
              <a:cs typeface="Times New Roman" panose="02020603050405020304" pitchFamily="18" charset="0"/>
            </a:endParaRPr>
          </a:p>
        </p:txBody>
      </p:sp>
      <p:pic>
        <p:nvPicPr>
          <p:cNvPr id="13" name="Picture 2" descr="「nodejs」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207" y="1607157"/>
            <a:ext cx="1683963" cy="8502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cxnSp>
        <p:nvCxnSpPr>
          <p:cNvPr id="14" name="直線單箭頭接點 13"/>
          <p:cNvCxnSpPr/>
          <p:nvPr/>
        </p:nvCxnSpPr>
        <p:spPr>
          <a:xfrm flipV="1">
            <a:off x="7110858" y="1829050"/>
            <a:ext cx="425247" cy="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4" descr="「mongodb」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646" y="1502046"/>
            <a:ext cx="1156565" cy="11565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790075" y="1855199"/>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LORA</a:t>
            </a:r>
            <a:endParaRPr lang="zh-TW" altLang="en-US" sz="1200" dirty="0">
              <a:latin typeface="Times New Roman" panose="02020603050405020304" pitchFamily="18" charset="0"/>
              <a:cs typeface="Times New Roman" panose="02020603050405020304" pitchFamily="18" charset="0"/>
            </a:endParaRPr>
          </a:p>
        </p:txBody>
      </p:sp>
      <p:cxnSp>
        <p:nvCxnSpPr>
          <p:cNvPr id="17" name="直線單箭頭接點 16"/>
          <p:cNvCxnSpPr/>
          <p:nvPr/>
        </p:nvCxnSpPr>
        <p:spPr>
          <a:xfrm flipH="1">
            <a:off x="7085404" y="2360956"/>
            <a:ext cx="428357" cy="153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7533843" y="1502046"/>
            <a:ext cx="1361620" cy="113923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7784642" y="1163894"/>
            <a:ext cx="160506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Database</a:t>
            </a:r>
            <a:endParaRPr lang="zh-TW" altLang="en-US" dirty="0">
              <a:latin typeface="Times New Roman" panose="02020603050405020304" pitchFamily="18" charset="0"/>
              <a:cs typeface="Times New Roman" panose="02020603050405020304" pitchFamily="18" charset="0"/>
            </a:endParaRPr>
          </a:p>
        </p:txBody>
      </p:sp>
      <p:cxnSp>
        <p:nvCxnSpPr>
          <p:cNvPr id="21" name="直線單箭頭接點 20"/>
          <p:cNvCxnSpPr/>
          <p:nvPr/>
        </p:nvCxnSpPr>
        <p:spPr>
          <a:xfrm>
            <a:off x="6372947" y="2544518"/>
            <a:ext cx="896" cy="3871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5646712" y="2984140"/>
            <a:ext cx="1619336" cy="12596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3" name="Picture 6" descr="相關圖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1142" y="3082049"/>
            <a:ext cx="967537" cy="644380"/>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5597015" y="3797085"/>
            <a:ext cx="2547893"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Google Map application</a:t>
            </a:r>
            <a:endParaRPr lang="zh-TW" altLang="en-US" sz="1200" dirty="0">
              <a:latin typeface="Times New Roman" panose="02020603050405020304" pitchFamily="18" charset="0"/>
              <a:cs typeface="Times New Roman" panose="02020603050405020304" pitchFamily="18" charset="0"/>
            </a:endParaRPr>
          </a:p>
        </p:txBody>
      </p:sp>
      <p:sp>
        <p:nvSpPr>
          <p:cNvPr id="25" name="文字方塊 24"/>
          <p:cNvSpPr txBox="1"/>
          <p:nvPr/>
        </p:nvSpPr>
        <p:spPr>
          <a:xfrm>
            <a:off x="7283107" y="3288138"/>
            <a:ext cx="1071316" cy="523220"/>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Http Interface</a:t>
            </a:r>
            <a:endParaRPr lang="zh-TW" altLang="en-US" dirty="0">
              <a:latin typeface="Times New Roman" panose="02020603050405020304" pitchFamily="18" charset="0"/>
              <a:cs typeface="Times New Roman" panose="02020603050405020304" pitchFamily="18" charset="0"/>
            </a:endParaRPr>
          </a:p>
        </p:txBody>
      </p:sp>
      <p:pic>
        <p:nvPicPr>
          <p:cNvPr id="30" name="Picture 16" descr="「linkit smart 7688 duo」的圖片搜尋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9212" y="1769373"/>
            <a:ext cx="1450048" cy="966699"/>
          </a:xfrm>
          <a:prstGeom prst="rect">
            <a:avLst/>
          </a:prstGeom>
          <a:noFill/>
          <a:extLst>
            <a:ext uri="{909E8E84-426E-40DD-AFC4-6F175D3DCCD1}">
              <a14:hiddenFill xmlns:a14="http://schemas.microsoft.com/office/drawing/2010/main">
                <a:solidFill>
                  <a:srgbClr val="FFFFFF"/>
                </a:solidFill>
              </a14:hiddenFill>
            </a:ext>
          </a:extLst>
        </p:spPr>
      </p:pic>
      <p:sp>
        <p:nvSpPr>
          <p:cNvPr id="31" name="文字方塊 30"/>
          <p:cNvSpPr txBox="1"/>
          <p:nvPr/>
        </p:nvSpPr>
        <p:spPr>
          <a:xfrm>
            <a:off x="231775" y="3058177"/>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Ublox</a:t>
            </a:r>
            <a:r>
              <a:rPr lang="en-US" altLang="zh-TW" sz="1200" dirty="0">
                <a:latin typeface="Times New Roman" panose="02020603050405020304" pitchFamily="18" charset="0"/>
                <a:cs typeface="Times New Roman" panose="02020603050405020304" pitchFamily="18" charset="0"/>
              </a:rPr>
              <a:t> NEO-6M V2 GPS</a:t>
            </a:r>
          </a:p>
        </p:txBody>
      </p:sp>
      <p:sp>
        <p:nvSpPr>
          <p:cNvPr id="32" name="文字方塊 31"/>
          <p:cNvSpPr txBox="1"/>
          <p:nvPr/>
        </p:nvSpPr>
        <p:spPr>
          <a:xfrm>
            <a:off x="2858311" y="2247513"/>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(1)</a:t>
            </a:r>
            <a:endParaRPr lang="zh-TW" altLang="en-US" sz="1200"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5212432" y="2036331"/>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(2)</a:t>
            </a:r>
            <a:endParaRPr lang="zh-TW" altLang="en-US" sz="1200" dirty="0">
              <a:latin typeface="Times New Roman" panose="02020603050405020304" pitchFamily="18" charset="0"/>
              <a:cs typeface="Times New Roman" panose="02020603050405020304" pitchFamily="18" charset="0"/>
            </a:endParaRPr>
          </a:p>
        </p:txBody>
      </p:sp>
      <p:sp>
        <p:nvSpPr>
          <p:cNvPr id="34" name="文字方塊 33"/>
          <p:cNvSpPr txBox="1"/>
          <p:nvPr/>
        </p:nvSpPr>
        <p:spPr>
          <a:xfrm>
            <a:off x="7105487" y="1890372"/>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p:txBody>
      </p:sp>
      <p:sp>
        <p:nvSpPr>
          <p:cNvPr id="35" name="文字方塊 34"/>
          <p:cNvSpPr txBox="1"/>
          <p:nvPr/>
        </p:nvSpPr>
        <p:spPr>
          <a:xfrm>
            <a:off x="7138831" y="2424803"/>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(4)</a:t>
            </a:r>
            <a:endParaRPr lang="zh-TW" altLang="en-US" sz="1200" dirty="0">
              <a:latin typeface="Times New Roman" panose="02020603050405020304" pitchFamily="18" charset="0"/>
              <a:cs typeface="Times New Roman" panose="02020603050405020304" pitchFamily="18" charset="0"/>
            </a:endParaRPr>
          </a:p>
        </p:txBody>
      </p:sp>
      <p:sp>
        <p:nvSpPr>
          <p:cNvPr id="51" name="圓角矩形 50"/>
          <p:cNvSpPr/>
          <p:nvPr/>
        </p:nvSpPr>
        <p:spPr>
          <a:xfrm>
            <a:off x="1542307" y="1675925"/>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1549446" y="1670534"/>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3748905" y="1000496"/>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Mote</a:t>
            </a:r>
            <a:endParaRPr lang="zh-TW" altLang="en-US" dirty="0">
              <a:latin typeface="Times New Roman" panose="02020603050405020304" pitchFamily="18" charset="0"/>
              <a:cs typeface="Times New Roman" panose="02020603050405020304" pitchFamily="18" charset="0"/>
            </a:endParaRPr>
          </a:p>
        </p:txBody>
      </p:sp>
      <p:pic>
        <p:nvPicPr>
          <p:cNvPr id="59" name="圖片 58"/>
          <p:cNvPicPr/>
          <p:nvPr/>
        </p:nvPicPr>
        <p:blipFill>
          <a:blip r:embed="rId6"/>
          <a:stretch>
            <a:fillRect/>
          </a:stretch>
        </p:blipFill>
        <p:spPr>
          <a:xfrm>
            <a:off x="534149" y="3750268"/>
            <a:ext cx="623571" cy="475615"/>
          </a:xfrm>
          <a:prstGeom prst="rect">
            <a:avLst/>
          </a:prstGeom>
        </p:spPr>
      </p:pic>
      <p:pic>
        <p:nvPicPr>
          <p:cNvPr id="60" name="圖片 59"/>
          <p:cNvPicPr/>
          <p:nvPr/>
        </p:nvPicPr>
        <p:blipFill>
          <a:blip r:embed="rId7"/>
          <a:stretch>
            <a:fillRect/>
          </a:stretch>
        </p:blipFill>
        <p:spPr>
          <a:xfrm>
            <a:off x="1609927" y="2326724"/>
            <a:ext cx="961391" cy="1400175"/>
          </a:xfrm>
          <a:prstGeom prst="rect">
            <a:avLst/>
          </a:prstGeom>
        </p:spPr>
      </p:pic>
      <p:sp>
        <p:nvSpPr>
          <p:cNvPr id="61" name="圓角矩形 60"/>
          <p:cNvSpPr/>
          <p:nvPr/>
        </p:nvSpPr>
        <p:spPr>
          <a:xfrm>
            <a:off x="268697" y="1782692"/>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p:cNvSpPr txBox="1"/>
          <p:nvPr/>
        </p:nvSpPr>
        <p:spPr>
          <a:xfrm>
            <a:off x="293845" y="1810858"/>
            <a:ext cx="1254880"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Arduino Uno</a:t>
            </a:r>
            <a:endParaRPr lang="zh-TW" altLang="en-US" sz="1200" dirty="0">
              <a:latin typeface="Times New Roman" panose="02020603050405020304" pitchFamily="18" charset="0"/>
              <a:cs typeface="Times New Roman" panose="02020603050405020304" pitchFamily="18" charset="0"/>
            </a:endParaRPr>
          </a:p>
        </p:txBody>
      </p:sp>
      <p:sp>
        <p:nvSpPr>
          <p:cNvPr id="63" name="圓角矩形 62"/>
          <p:cNvSpPr/>
          <p:nvPr/>
        </p:nvSpPr>
        <p:spPr>
          <a:xfrm>
            <a:off x="3500079" y="1308273"/>
            <a:ext cx="1649648" cy="367770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圓角矩形 66"/>
          <p:cNvSpPr/>
          <p:nvPr/>
        </p:nvSpPr>
        <p:spPr>
          <a:xfrm>
            <a:off x="3814712" y="2720977"/>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3860736" y="2751427"/>
            <a:ext cx="951877"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pic>
        <p:nvPicPr>
          <p:cNvPr id="70" name="圖片 69"/>
          <p:cNvPicPr/>
          <p:nvPr/>
        </p:nvPicPr>
        <p:blipFill>
          <a:blip r:embed="rId7"/>
          <a:stretch>
            <a:fillRect/>
          </a:stretch>
        </p:blipFill>
        <p:spPr>
          <a:xfrm>
            <a:off x="3947366" y="3460992"/>
            <a:ext cx="961391" cy="1400175"/>
          </a:xfrm>
          <a:prstGeom prst="rect">
            <a:avLst/>
          </a:prstGeom>
        </p:spPr>
      </p:pic>
      <p:pic>
        <p:nvPicPr>
          <p:cNvPr id="71" name="圖片 70" descr="「arduino uno」的圖片搜尋結果"/>
          <p:cNvPicPr/>
          <p:nvPr/>
        </p:nvPicPr>
        <p:blipFill>
          <a:blip r:embed="rId8">
            <a:extLst>
              <a:ext uri="{28A0092B-C50C-407E-A947-70E740481C1C}">
                <a14:useLocalDpi xmlns:a14="http://schemas.microsoft.com/office/drawing/2010/main" val="0"/>
              </a:ext>
            </a:extLst>
          </a:blip>
          <a:srcRect/>
          <a:stretch>
            <a:fillRect/>
          </a:stretch>
        </p:blipFill>
        <p:spPr bwMode="auto">
          <a:xfrm>
            <a:off x="385076" y="2154773"/>
            <a:ext cx="926465" cy="673100"/>
          </a:xfrm>
          <a:prstGeom prst="rect">
            <a:avLst/>
          </a:prstGeom>
          <a:noFill/>
          <a:ln>
            <a:noFill/>
          </a:ln>
        </p:spPr>
      </p:pic>
      <p:cxnSp>
        <p:nvCxnSpPr>
          <p:cNvPr id="72" name="直線單箭頭接點 71"/>
          <p:cNvCxnSpPr/>
          <p:nvPr/>
        </p:nvCxnSpPr>
        <p:spPr>
          <a:xfrm>
            <a:off x="2749386" y="2212280"/>
            <a:ext cx="750695" cy="171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5102298" y="1644192"/>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MQTT</a:t>
            </a:r>
            <a:endParaRPr lang="zh-TW" altLang="en-US" sz="1200" dirty="0">
              <a:latin typeface="Times New Roman" panose="02020603050405020304" pitchFamily="18" charset="0"/>
              <a:cs typeface="Times New Roman" panose="02020603050405020304" pitchFamily="18" charset="0"/>
            </a:endParaRPr>
          </a:p>
        </p:txBody>
      </p:sp>
      <p:sp>
        <p:nvSpPr>
          <p:cNvPr id="76" name="文字方塊 75"/>
          <p:cNvSpPr txBox="1"/>
          <p:nvPr/>
        </p:nvSpPr>
        <p:spPr>
          <a:xfrm>
            <a:off x="6400838" y="2577164"/>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(5)</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309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4963856" y="1105340"/>
            <a:ext cx="3957137" cy="3001967"/>
          </a:xfrm>
          <a:prstGeom prst="rect">
            <a:avLst/>
          </a:prstGeom>
        </p:spPr>
      </p:pic>
      <p:sp>
        <p:nvSpPr>
          <p:cNvPr id="2" name="Shape 189"/>
          <p:cNvSpPr txBox="1">
            <a:spLocks/>
          </p:cNvSpPr>
          <p:nvPr/>
        </p:nvSpPr>
        <p:spPr>
          <a:xfrm>
            <a:off x="1024352" y="464241"/>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Lora</a:t>
            </a:r>
          </a:p>
        </p:txBody>
      </p:sp>
      <p:sp>
        <p:nvSpPr>
          <p:cNvPr id="3" name="文字方塊 2"/>
          <p:cNvSpPr txBox="1"/>
          <p:nvPr/>
        </p:nvSpPr>
        <p:spPr>
          <a:xfrm>
            <a:off x="551201" y="1199213"/>
            <a:ext cx="6977923" cy="3631763"/>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low data rate</a:t>
            </a:r>
          </a:p>
          <a:p>
            <a:pPr lvl="0">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(range from 0.3 kbps to 50 kbps)</a:t>
            </a:r>
          </a:p>
          <a:p>
            <a:pPr marL="285744" indent="-285744">
              <a:lnSpc>
                <a:spcPct val="150000"/>
              </a:lnSpc>
              <a:buFont typeface="Arial" panose="020B0604020202020204" pitchFamily="34" charset="0"/>
              <a:buChar char="•"/>
            </a:pP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低功耗</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長距離</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line-of-sight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可以傳到</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20km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遠</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長電池壽命 </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0">
              <a:lnSpc>
                <a:spcPct val="15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(Bi-directional communication with</a:t>
            </a:r>
          </a:p>
          <a:p>
            <a:pPr lvl="0">
              <a:lnSpc>
                <a:spcPct val="15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Class-A)</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p:cNvSpPr txBox="1"/>
          <p:nvPr/>
        </p:nvSpPr>
        <p:spPr>
          <a:xfrm>
            <a:off x="809469" y="4414604"/>
            <a:ext cx="768995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Ref: https://read01.com/5xzLQE.html</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42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MQT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563" y="1815048"/>
            <a:ext cx="4555188" cy="1973623"/>
          </a:xfrm>
          <a:prstGeom prst="rect">
            <a:avLst/>
          </a:prstGeom>
          <a:noFill/>
          <a:extLst>
            <a:ext uri="{909E8E84-426E-40DD-AFC4-6F175D3DCCD1}">
              <a14:hiddenFill xmlns:a14="http://schemas.microsoft.com/office/drawing/2010/main">
                <a:solidFill>
                  <a:srgbClr val="FFFFFF"/>
                </a:solidFill>
              </a14:hiddenFill>
            </a:ext>
          </a:extLst>
        </p:spPr>
      </p:pic>
      <p:sp>
        <p:nvSpPr>
          <p:cNvPr id="2" name="Shape 189"/>
          <p:cNvSpPr txBox="1">
            <a:spLocks/>
          </p:cNvSpPr>
          <p:nvPr/>
        </p:nvSpPr>
        <p:spPr>
          <a:xfrm>
            <a:off x="769520" y="468262"/>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MQTT</a:t>
            </a:r>
          </a:p>
        </p:txBody>
      </p:sp>
      <p:sp>
        <p:nvSpPr>
          <p:cNvPr id="3" name="文字方塊 2"/>
          <p:cNvSpPr txBox="1"/>
          <p:nvPr/>
        </p:nvSpPr>
        <p:spPr>
          <a:xfrm>
            <a:off x="431280" y="1205272"/>
            <a:ext cx="6977923" cy="3416320"/>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Allow devices to publish-and-subscribe to </a:t>
            </a:r>
          </a:p>
          <a:p>
            <a:pPr lvl="0">
              <a:lnSpc>
                <a:spcPct val="150000"/>
              </a:lnSpc>
            </a:pPr>
            <a:r>
              <a:rPr lang="en-US" altLang="zh-TW" sz="1800" dirty="0">
                <a:latin typeface="Times New Roman" panose="02020603050405020304" pitchFamily="18" charset="0"/>
                <a:cs typeface="Times New Roman" panose="02020603050405020304" pitchFamily="18" charset="0"/>
              </a:rPr>
              <a:t>     messages being broadcast over an </a:t>
            </a:r>
          </a:p>
          <a:p>
            <a:pPr lvl="0">
              <a:lnSpc>
                <a:spcPct val="150000"/>
              </a:lnSpc>
            </a:pPr>
            <a:r>
              <a:rPr lang="en-US" altLang="zh-TW" sz="1800" dirty="0">
                <a:latin typeface="Times New Roman" panose="02020603050405020304" pitchFamily="18" charset="0"/>
                <a:cs typeface="Times New Roman" panose="02020603050405020304" pitchFamily="18" charset="0"/>
              </a:rPr>
              <a:t>     TCP/IP network.</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Messages are simply composed of </a:t>
            </a:r>
          </a:p>
          <a:p>
            <a:pPr lvl="0">
              <a:lnSpc>
                <a:spcPct val="150000"/>
              </a:lnSpc>
            </a:pPr>
            <a:r>
              <a:rPr lang="en-US" altLang="zh-TW" sz="1800" dirty="0">
                <a:latin typeface="Times New Roman" panose="02020603050405020304" pitchFamily="18" charset="0"/>
                <a:cs typeface="Times New Roman" panose="02020603050405020304" pitchFamily="18" charset="0"/>
              </a:rPr>
              <a:t>       a topic and a payload</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MQTT can handle everything from Ethernet </a:t>
            </a:r>
          </a:p>
          <a:p>
            <a:pPr lvl="0">
              <a:lnSpc>
                <a:spcPct val="150000"/>
              </a:lnSpc>
            </a:pPr>
            <a:r>
              <a:rPr lang="en-US" altLang="zh-TW" sz="1800" dirty="0">
                <a:latin typeface="Times New Roman" panose="02020603050405020304" pitchFamily="18" charset="0"/>
                <a:cs typeface="Times New Roman" panose="02020603050405020304" pitchFamily="18" charset="0"/>
              </a:rPr>
              <a:t>     to packet sized data to megabytes</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Has options for managing unreliable connections</a:t>
            </a:r>
          </a:p>
        </p:txBody>
      </p:sp>
      <p:sp>
        <p:nvSpPr>
          <p:cNvPr id="5" name="文字方塊 4"/>
          <p:cNvSpPr txBox="1"/>
          <p:nvPr/>
        </p:nvSpPr>
        <p:spPr>
          <a:xfrm>
            <a:off x="891915" y="4621592"/>
            <a:ext cx="768995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Ref: http://blog.maxkit.com.tw/2014/01/mqtt.html</a:t>
            </a:r>
            <a:endParaRPr lang="zh-TW" altLang="en-US" dirty="0">
              <a:latin typeface="Times New Roman" panose="02020603050405020304" pitchFamily="18" charset="0"/>
              <a:cs typeface="Times New Roman" panose="02020603050405020304" pitchFamily="18" charset="0"/>
            </a:endParaRPr>
          </a:p>
        </p:txBody>
      </p:sp>
      <p:pic>
        <p:nvPicPr>
          <p:cNvPr id="7" name="Picture 2" descr="「MQT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187" y="1146029"/>
            <a:ext cx="2074860" cy="50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88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Implementation</a:t>
            </a:r>
            <a:endParaRPr lang="zh-TW" altLang="en-US" sz="3600" dirty="0">
              <a:latin typeface="Times New Roman" panose="02020603050405020304" pitchFamily="18" charset="0"/>
              <a:cs typeface="Times New Roman" panose="02020603050405020304" pitchFamily="18" charset="0"/>
            </a:endParaRPr>
          </a:p>
        </p:txBody>
      </p:sp>
      <p:pic>
        <p:nvPicPr>
          <p:cNvPr id="1026" name="Picture 2" descr="https://scontent-nrt1-1.xx.fbcdn.net/v/t34.0-12/19478025_1610550225630927_2093808000_n.jpg?oh=be7caf111fcded1761be42dc640ec617&amp;oe=5951CF0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3" y="1982362"/>
            <a:ext cx="2145502" cy="2860669"/>
          </a:xfrm>
          <a:prstGeom prst="rect">
            <a:avLst/>
          </a:prstGeom>
          <a:noFill/>
          <a:extLst>
            <a:ext uri="{909E8E84-426E-40DD-AFC4-6F175D3DCCD1}">
              <a14:hiddenFill xmlns:a14="http://schemas.microsoft.com/office/drawing/2010/main">
                <a:solidFill>
                  <a:srgbClr val="FFFFFF"/>
                </a:solidFill>
              </a14:hiddenFill>
            </a:ext>
          </a:extLst>
        </p:spPr>
      </p:pic>
      <p:pic>
        <p:nvPicPr>
          <p:cNvPr id="3" name="圖片 2"/>
          <p:cNvPicPr>
            <a:picLocks noChangeAspect="1"/>
          </p:cNvPicPr>
          <p:nvPr/>
        </p:nvPicPr>
        <p:blipFill>
          <a:blip r:embed="rId3"/>
          <a:stretch>
            <a:fillRect/>
          </a:stretch>
        </p:blipFill>
        <p:spPr>
          <a:xfrm>
            <a:off x="2753630" y="1982362"/>
            <a:ext cx="1924817" cy="2860669"/>
          </a:xfrm>
          <a:prstGeom prst="rect">
            <a:avLst/>
          </a:prstGeom>
        </p:spPr>
      </p:pic>
      <p:sp>
        <p:nvSpPr>
          <p:cNvPr id="4" name="文字方塊 3"/>
          <p:cNvSpPr txBox="1"/>
          <p:nvPr/>
        </p:nvSpPr>
        <p:spPr>
          <a:xfrm>
            <a:off x="339432" y="1437911"/>
            <a:ext cx="1347169"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Lora Mote</a:t>
            </a:r>
            <a:endParaRPr lang="zh-TW" altLang="en-US" sz="2000" dirty="0">
              <a:latin typeface="Times New Roman" panose="02020603050405020304" pitchFamily="18" charset="0"/>
              <a:cs typeface="Times New Roman" panose="02020603050405020304" pitchFamily="18" charset="0"/>
            </a:endParaRPr>
          </a:p>
        </p:txBody>
      </p:sp>
      <p:sp>
        <p:nvSpPr>
          <p:cNvPr id="7" name="文字方塊 6"/>
          <p:cNvSpPr txBox="1"/>
          <p:nvPr/>
        </p:nvSpPr>
        <p:spPr>
          <a:xfrm>
            <a:off x="2630354" y="1437911"/>
            <a:ext cx="1760161"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Lora Gateway</a:t>
            </a:r>
            <a:endParaRPr lang="zh-TW" altLang="en-US" sz="2000" dirty="0">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4"/>
          <a:stretch>
            <a:fillRect/>
          </a:stretch>
        </p:blipFill>
        <p:spPr>
          <a:xfrm>
            <a:off x="5013496" y="2364100"/>
            <a:ext cx="3746484" cy="2097191"/>
          </a:xfrm>
          <a:prstGeom prst="rect">
            <a:avLst/>
          </a:prstGeom>
        </p:spPr>
      </p:pic>
      <p:sp>
        <p:nvSpPr>
          <p:cNvPr id="10" name="文字方塊 9"/>
          <p:cNvSpPr txBox="1"/>
          <p:nvPr/>
        </p:nvSpPr>
        <p:spPr>
          <a:xfrm>
            <a:off x="5006515" y="1722934"/>
            <a:ext cx="1760161"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GPS System</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464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607</Words>
  <Application>Microsoft Office PowerPoint</Application>
  <PresentationFormat>如螢幕大小 (16:9)</PresentationFormat>
  <Paragraphs>110</Paragraphs>
  <Slides>13</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13</vt:i4>
      </vt:variant>
    </vt:vector>
  </HeadingPairs>
  <TitlesOfParts>
    <vt:vector size="20" baseType="lpstr">
      <vt:lpstr>Nixie One</vt:lpstr>
      <vt:lpstr>Varela Round</vt:lpstr>
      <vt:lpstr>新細明體</vt:lpstr>
      <vt:lpstr>標楷體</vt:lpstr>
      <vt:lpstr>Arial</vt:lpstr>
      <vt:lpstr>Times New Roman</vt:lpstr>
      <vt:lpstr>Puck template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ASUS-NB</dc:creator>
  <cp:lastModifiedBy>ASUS-NB</cp:lastModifiedBy>
  <cp:revision>126</cp:revision>
  <dcterms:modified xsi:type="dcterms:W3CDTF">2017-06-26T07:26:18Z</dcterms:modified>
</cp:coreProperties>
</file>