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280" r:id="rId2"/>
    <p:sldId id="263" r:id="rId3"/>
    <p:sldId id="281" r:id="rId4"/>
    <p:sldId id="296" r:id="rId5"/>
    <p:sldId id="300" r:id="rId6"/>
    <p:sldId id="301" r:id="rId7"/>
    <p:sldId id="302" r:id="rId8"/>
    <p:sldId id="303" r:id="rId9"/>
    <p:sldId id="304" r:id="rId10"/>
    <p:sldId id="305" r:id="rId11"/>
    <p:sldId id="306" r:id="rId12"/>
    <p:sldId id="307" r:id="rId13"/>
    <p:sldId id="309" r:id="rId14"/>
    <p:sldId id="310" r:id="rId15"/>
    <p:sldId id="311" r:id="rId16"/>
    <p:sldId id="297" r:id="rId17"/>
    <p:sldId id="312" r:id="rId18"/>
    <p:sldId id="318" r:id="rId19"/>
    <p:sldId id="319" r:id="rId20"/>
    <p:sldId id="320" r:id="rId21"/>
    <p:sldId id="321" r:id="rId22"/>
    <p:sldId id="322" r:id="rId23"/>
    <p:sldId id="315" r:id="rId24"/>
    <p:sldId id="323" r:id="rId25"/>
    <p:sldId id="324" r:id="rId26"/>
    <p:sldId id="325" r:id="rId27"/>
    <p:sldId id="326" r:id="rId28"/>
    <p:sldId id="327" r:id="rId29"/>
    <p:sldId id="298" r:id="rId30"/>
    <p:sldId id="313" r:id="rId31"/>
    <p:sldId id="328" r:id="rId32"/>
    <p:sldId id="329" r:id="rId33"/>
    <p:sldId id="330" r:id="rId34"/>
    <p:sldId id="331" r:id="rId35"/>
    <p:sldId id="332" r:id="rId36"/>
    <p:sldId id="333" r:id="rId37"/>
    <p:sldId id="334" r:id="rId38"/>
    <p:sldId id="335" r:id="rId39"/>
    <p:sldId id="336" r:id="rId40"/>
    <p:sldId id="316" r:id="rId41"/>
    <p:sldId id="338" r:id="rId42"/>
    <p:sldId id="337" r:id="rId43"/>
    <p:sldId id="339" r:id="rId44"/>
    <p:sldId id="340" r:id="rId45"/>
    <p:sldId id="341" r:id="rId46"/>
    <p:sldId id="299" r:id="rId47"/>
    <p:sldId id="314" r:id="rId48"/>
    <p:sldId id="342" r:id="rId49"/>
    <p:sldId id="343" r:id="rId50"/>
    <p:sldId id="344" r:id="rId51"/>
    <p:sldId id="345" r:id="rId52"/>
    <p:sldId id="346" r:id="rId53"/>
    <p:sldId id="347" r:id="rId54"/>
    <p:sldId id="348" r:id="rId55"/>
    <p:sldId id="349" r:id="rId56"/>
    <p:sldId id="350" r:id="rId57"/>
    <p:sldId id="317" r:id="rId58"/>
    <p:sldId id="351" r:id="rId59"/>
    <p:sldId id="352" r:id="rId60"/>
    <p:sldId id="353" r:id="rId61"/>
    <p:sldId id="354" r:id="rId62"/>
    <p:sldId id="278" r:id="rId63"/>
    <p:sldId id="282" r:id="rId64"/>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1" autoAdjust="0"/>
    <p:restoredTop sz="86307" autoAdjust="0"/>
  </p:normalViewPr>
  <p:slideViewPr>
    <p:cSldViewPr snapToGrid="0">
      <p:cViewPr varScale="1">
        <p:scale>
          <a:sx n="92" d="100"/>
          <a:sy n="92" d="100"/>
        </p:scale>
        <p:origin x="123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customXml" Target="../customXml/item3.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0F0108-2C04-483A-8A27-52701926E4E3}" type="datetimeFigureOut">
              <a:rPr lang="es-PE" smtClean="0"/>
              <a:t>3/04/2024</a:t>
            </a:fld>
            <a:endParaRPr lang="es-PE"/>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A7EF88-CF8C-444D-9BBB-A8E9F4482EAA}" type="slidenum">
              <a:rPr lang="es-PE" smtClean="0"/>
              <a:t>‹Nº›</a:t>
            </a:fld>
            <a:endParaRPr lang="es-PE"/>
          </a:p>
        </p:txBody>
      </p:sp>
    </p:spTree>
    <p:extLst>
      <p:ext uri="{BB962C8B-B14F-4D97-AF65-F5344CB8AC3E}">
        <p14:creationId xmlns:p14="http://schemas.microsoft.com/office/powerpoint/2010/main" val="3138639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5"/>
          </p:nvPr>
        </p:nvSpPr>
        <p:spPr/>
        <p:txBody>
          <a:bodyPr/>
          <a:lstStyle/>
          <a:p>
            <a:fld id="{47A7EF88-CF8C-444D-9BBB-A8E9F4482EAA}" type="slidenum">
              <a:rPr lang="es-PE" smtClean="0"/>
              <a:t>7</a:t>
            </a:fld>
            <a:endParaRPr lang="es-PE"/>
          </a:p>
        </p:txBody>
      </p:sp>
    </p:spTree>
    <p:extLst>
      <p:ext uri="{BB962C8B-B14F-4D97-AF65-F5344CB8AC3E}">
        <p14:creationId xmlns:p14="http://schemas.microsoft.com/office/powerpoint/2010/main" val="1791103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5"/>
          </p:nvPr>
        </p:nvSpPr>
        <p:spPr/>
        <p:txBody>
          <a:bodyPr/>
          <a:lstStyle/>
          <a:p>
            <a:fld id="{47A7EF88-CF8C-444D-9BBB-A8E9F4482EAA}" type="slidenum">
              <a:rPr lang="es-PE" smtClean="0"/>
              <a:t>14</a:t>
            </a:fld>
            <a:endParaRPr lang="es-PE"/>
          </a:p>
        </p:txBody>
      </p:sp>
    </p:spTree>
    <p:extLst>
      <p:ext uri="{BB962C8B-B14F-4D97-AF65-F5344CB8AC3E}">
        <p14:creationId xmlns:p14="http://schemas.microsoft.com/office/powerpoint/2010/main" val="23666237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5"/>
          </p:nvPr>
        </p:nvSpPr>
        <p:spPr/>
        <p:txBody>
          <a:bodyPr/>
          <a:lstStyle/>
          <a:p>
            <a:fld id="{47A7EF88-CF8C-444D-9BBB-A8E9F4482EAA}" type="slidenum">
              <a:rPr lang="es-PE" smtClean="0"/>
              <a:t>15</a:t>
            </a:fld>
            <a:endParaRPr lang="es-PE"/>
          </a:p>
        </p:txBody>
      </p:sp>
    </p:spTree>
    <p:extLst>
      <p:ext uri="{BB962C8B-B14F-4D97-AF65-F5344CB8AC3E}">
        <p14:creationId xmlns:p14="http://schemas.microsoft.com/office/powerpoint/2010/main" val="28883248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5"/>
          </p:nvPr>
        </p:nvSpPr>
        <p:spPr/>
        <p:txBody>
          <a:bodyPr/>
          <a:lstStyle/>
          <a:p>
            <a:fld id="{47A7EF88-CF8C-444D-9BBB-A8E9F4482EAA}" type="slidenum">
              <a:rPr lang="es-PE" smtClean="0"/>
              <a:t>42</a:t>
            </a:fld>
            <a:endParaRPr lang="es-PE"/>
          </a:p>
        </p:txBody>
      </p:sp>
    </p:spTree>
    <p:extLst>
      <p:ext uri="{BB962C8B-B14F-4D97-AF65-F5344CB8AC3E}">
        <p14:creationId xmlns:p14="http://schemas.microsoft.com/office/powerpoint/2010/main" val="17178427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84B89A-BB20-D5EA-122D-6A5550CE5B8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a:extLst>
              <a:ext uri="{FF2B5EF4-FFF2-40B4-BE49-F238E27FC236}">
                <a16:creationId xmlns:a16="http://schemas.microsoft.com/office/drawing/2014/main" id="{26E50523-F029-8792-F7A8-860F8EDA62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4" name="Marcador de fecha 3">
            <a:extLst>
              <a:ext uri="{FF2B5EF4-FFF2-40B4-BE49-F238E27FC236}">
                <a16:creationId xmlns:a16="http://schemas.microsoft.com/office/drawing/2014/main" id="{4F0B801C-C4B2-7C40-3CF4-1F88E6CCBCBD}"/>
              </a:ext>
            </a:extLst>
          </p:cNvPr>
          <p:cNvSpPr>
            <a:spLocks noGrp="1"/>
          </p:cNvSpPr>
          <p:nvPr>
            <p:ph type="dt" sz="half" idx="10"/>
          </p:nvPr>
        </p:nvSpPr>
        <p:spPr/>
        <p:txBody>
          <a:bodyPr/>
          <a:lstStyle/>
          <a:p>
            <a:fld id="{5F1CE0E0-F544-4D09-9A5D-01894343CCD3}" type="datetimeFigureOut">
              <a:rPr lang="es-PE" smtClean="0"/>
              <a:t>3/04/2024</a:t>
            </a:fld>
            <a:endParaRPr lang="es-PE"/>
          </a:p>
        </p:txBody>
      </p:sp>
      <p:sp>
        <p:nvSpPr>
          <p:cNvPr id="5" name="Marcador de pie de página 4">
            <a:extLst>
              <a:ext uri="{FF2B5EF4-FFF2-40B4-BE49-F238E27FC236}">
                <a16:creationId xmlns:a16="http://schemas.microsoft.com/office/drawing/2014/main" id="{B1601EB1-EECE-4137-796E-D644DE7DF7F3}"/>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A0BD7285-596B-A514-D380-29D983BFDC0F}"/>
              </a:ext>
            </a:extLst>
          </p:cNvPr>
          <p:cNvSpPr>
            <a:spLocks noGrp="1"/>
          </p:cNvSpPr>
          <p:nvPr>
            <p:ph type="sldNum" sz="quarter" idx="12"/>
          </p:nvPr>
        </p:nvSpPr>
        <p:spPr/>
        <p:txBody>
          <a:bodyPr/>
          <a:lstStyle/>
          <a:p>
            <a:fld id="{C691D9D3-6A34-4BA0-A5B2-5BF9256A294E}" type="slidenum">
              <a:rPr lang="es-PE" smtClean="0"/>
              <a:t>‹Nº›</a:t>
            </a:fld>
            <a:endParaRPr lang="es-PE"/>
          </a:p>
        </p:txBody>
      </p:sp>
    </p:spTree>
    <p:extLst>
      <p:ext uri="{BB962C8B-B14F-4D97-AF65-F5344CB8AC3E}">
        <p14:creationId xmlns:p14="http://schemas.microsoft.com/office/powerpoint/2010/main" val="63020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9183AB-611D-9C61-76C8-28678AD45D38}"/>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B6705995-F21C-368A-5B2D-DC7A36A25D31}"/>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D99C24D3-3DD3-2033-D247-52DCB7BA41AB}"/>
              </a:ext>
            </a:extLst>
          </p:cNvPr>
          <p:cNvSpPr>
            <a:spLocks noGrp="1"/>
          </p:cNvSpPr>
          <p:nvPr>
            <p:ph type="dt" sz="half" idx="10"/>
          </p:nvPr>
        </p:nvSpPr>
        <p:spPr/>
        <p:txBody>
          <a:bodyPr/>
          <a:lstStyle/>
          <a:p>
            <a:fld id="{5F1CE0E0-F544-4D09-9A5D-01894343CCD3}" type="datetimeFigureOut">
              <a:rPr lang="es-PE" smtClean="0"/>
              <a:t>3/04/2024</a:t>
            </a:fld>
            <a:endParaRPr lang="es-PE"/>
          </a:p>
        </p:txBody>
      </p:sp>
      <p:sp>
        <p:nvSpPr>
          <p:cNvPr id="5" name="Marcador de pie de página 4">
            <a:extLst>
              <a:ext uri="{FF2B5EF4-FFF2-40B4-BE49-F238E27FC236}">
                <a16:creationId xmlns:a16="http://schemas.microsoft.com/office/drawing/2014/main" id="{60AFCE46-3502-6380-83C9-360AF6EE8088}"/>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F6382E85-C411-A3F5-4EA2-37BEF3452B47}"/>
              </a:ext>
            </a:extLst>
          </p:cNvPr>
          <p:cNvSpPr>
            <a:spLocks noGrp="1"/>
          </p:cNvSpPr>
          <p:nvPr>
            <p:ph type="sldNum" sz="quarter" idx="12"/>
          </p:nvPr>
        </p:nvSpPr>
        <p:spPr/>
        <p:txBody>
          <a:bodyPr/>
          <a:lstStyle/>
          <a:p>
            <a:fld id="{C691D9D3-6A34-4BA0-A5B2-5BF9256A294E}" type="slidenum">
              <a:rPr lang="es-PE" smtClean="0"/>
              <a:t>‹Nº›</a:t>
            </a:fld>
            <a:endParaRPr lang="es-PE"/>
          </a:p>
        </p:txBody>
      </p:sp>
    </p:spTree>
    <p:extLst>
      <p:ext uri="{BB962C8B-B14F-4D97-AF65-F5344CB8AC3E}">
        <p14:creationId xmlns:p14="http://schemas.microsoft.com/office/powerpoint/2010/main" val="2735342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570418D-D6D5-7FE9-B99D-4A4580733B2F}"/>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FC30A536-19E6-E2DC-0C96-C96DEBCEBDD6}"/>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A1EF3E81-DFE4-BFFD-812C-659BF42509C6}"/>
              </a:ext>
            </a:extLst>
          </p:cNvPr>
          <p:cNvSpPr>
            <a:spLocks noGrp="1"/>
          </p:cNvSpPr>
          <p:nvPr>
            <p:ph type="dt" sz="half" idx="10"/>
          </p:nvPr>
        </p:nvSpPr>
        <p:spPr/>
        <p:txBody>
          <a:bodyPr/>
          <a:lstStyle/>
          <a:p>
            <a:fld id="{5F1CE0E0-F544-4D09-9A5D-01894343CCD3}" type="datetimeFigureOut">
              <a:rPr lang="es-PE" smtClean="0"/>
              <a:t>3/04/2024</a:t>
            </a:fld>
            <a:endParaRPr lang="es-PE"/>
          </a:p>
        </p:txBody>
      </p:sp>
      <p:sp>
        <p:nvSpPr>
          <p:cNvPr id="5" name="Marcador de pie de página 4">
            <a:extLst>
              <a:ext uri="{FF2B5EF4-FFF2-40B4-BE49-F238E27FC236}">
                <a16:creationId xmlns:a16="http://schemas.microsoft.com/office/drawing/2014/main" id="{DF744A5A-C6E9-C76D-C643-333E84CBFA6B}"/>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E59550DB-4111-31C1-E65B-59541EC06123}"/>
              </a:ext>
            </a:extLst>
          </p:cNvPr>
          <p:cNvSpPr>
            <a:spLocks noGrp="1"/>
          </p:cNvSpPr>
          <p:nvPr>
            <p:ph type="sldNum" sz="quarter" idx="12"/>
          </p:nvPr>
        </p:nvSpPr>
        <p:spPr/>
        <p:txBody>
          <a:bodyPr/>
          <a:lstStyle/>
          <a:p>
            <a:fld id="{C691D9D3-6A34-4BA0-A5B2-5BF9256A294E}" type="slidenum">
              <a:rPr lang="es-PE" smtClean="0"/>
              <a:t>‹Nº›</a:t>
            </a:fld>
            <a:endParaRPr lang="es-PE"/>
          </a:p>
        </p:txBody>
      </p:sp>
    </p:spTree>
    <p:extLst>
      <p:ext uri="{BB962C8B-B14F-4D97-AF65-F5344CB8AC3E}">
        <p14:creationId xmlns:p14="http://schemas.microsoft.com/office/powerpoint/2010/main" val="4221939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46FA74-8AD6-EAB2-FB51-DC18493E06C4}"/>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E3C42EEF-2D23-814C-63BD-693B7AC9F4CC}"/>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ACAD6AFE-F53A-4E58-C003-E7E48436523B}"/>
              </a:ext>
            </a:extLst>
          </p:cNvPr>
          <p:cNvSpPr>
            <a:spLocks noGrp="1"/>
          </p:cNvSpPr>
          <p:nvPr>
            <p:ph type="dt" sz="half" idx="10"/>
          </p:nvPr>
        </p:nvSpPr>
        <p:spPr/>
        <p:txBody>
          <a:bodyPr/>
          <a:lstStyle/>
          <a:p>
            <a:fld id="{5F1CE0E0-F544-4D09-9A5D-01894343CCD3}" type="datetimeFigureOut">
              <a:rPr lang="es-PE" smtClean="0"/>
              <a:t>3/04/2024</a:t>
            </a:fld>
            <a:endParaRPr lang="es-PE"/>
          </a:p>
        </p:txBody>
      </p:sp>
      <p:sp>
        <p:nvSpPr>
          <p:cNvPr id="5" name="Marcador de pie de página 4">
            <a:extLst>
              <a:ext uri="{FF2B5EF4-FFF2-40B4-BE49-F238E27FC236}">
                <a16:creationId xmlns:a16="http://schemas.microsoft.com/office/drawing/2014/main" id="{827A36B2-B554-1155-DD9F-841BD37CF49F}"/>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5601CB0B-FDA6-ED37-5AA5-37D2EE95AC02}"/>
              </a:ext>
            </a:extLst>
          </p:cNvPr>
          <p:cNvSpPr>
            <a:spLocks noGrp="1"/>
          </p:cNvSpPr>
          <p:nvPr>
            <p:ph type="sldNum" sz="quarter" idx="12"/>
          </p:nvPr>
        </p:nvSpPr>
        <p:spPr/>
        <p:txBody>
          <a:bodyPr/>
          <a:lstStyle/>
          <a:p>
            <a:fld id="{C691D9D3-6A34-4BA0-A5B2-5BF9256A294E}" type="slidenum">
              <a:rPr lang="es-PE" smtClean="0"/>
              <a:t>‹Nº›</a:t>
            </a:fld>
            <a:endParaRPr lang="es-PE"/>
          </a:p>
        </p:txBody>
      </p:sp>
    </p:spTree>
    <p:extLst>
      <p:ext uri="{BB962C8B-B14F-4D97-AF65-F5344CB8AC3E}">
        <p14:creationId xmlns:p14="http://schemas.microsoft.com/office/powerpoint/2010/main" val="4241074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ECB828-13F1-1C00-F04F-E8025D4CE7A9}"/>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91746A27-A2BF-DF14-100A-32A9C0DA24D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50224EF2-CF75-93E1-CF80-0670923292E9}"/>
              </a:ext>
            </a:extLst>
          </p:cNvPr>
          <p:cNvSpPr>
            <a:spLocks noGrp="1"/>
          </p:cNvSpPr>
          <p:nvPr>
            <p:ph type="dt" sz="half" idx="10"/>
          </p:nvPr>
        </p:nvSpPr>
        <p:spPr/>
        <p:txBody>
          <a:bodyPr/>
          <a:lstStyle/>
          <a:p>
            <a:fld id="{5F1CE0E0-F544-4D09-9A5D-01894343CCD3}" type="datetimeFigureOut">
              <a:rPr lang="es-PE" smtClean="0"/>
              <a:t>3/04/2024</a:t>
            </a:fld>
            <a:endParaRPr lang="es-PE"/>
          </a:p>
        </p:txBody>
      </p:sp>
      <p:sp>
        <p:nvSpPr>
          <p:cNvPr id="5" name="Marcador de pie de página 4">
            <a:extLst>
              <a:ext uri="{FF2B5EF4-FFF2-40B4-BE49-F238E27FC236}">
                <a16:creationId xmlns:a16="http://schemas.microsoft.com/office/drawing/2014/main" id="{E68C7AC6-48B6-6940-DA89-FC7A8069F2A3}"/>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658E0239-5F5C-A990-7F0F-9B470F6CF7F3}"/>
              </a:ext>
            </a:extLst>
          </p:cNvPr>
          <p:cNvSpPr>
            <a:spLocks noGrp="1"/>
          </p:cNvSpPr>
          <p:nvPr>
            <p:ph type="sldNum" sz="quarter" idx="12"/>
          </p:nvPr>
        </p:nvSpPr>
        <p:spPr/>
        <p:txBody>
          <a:bodyPr/>
          <a:lstStyle/>
          <a:p>
            <a:fld id="{C691D9D3-6A34-4BA0-A5B2-5BF9256A294E}" type="slidenum">
              <a:rPr lang="es-PE" smtClean="0"/>
              <a:t>‹Nº›</a:t>
            </a:fld>
            <a:endParaRPr lang="es-PE"/>
          </a:p>
        </p:txBody>
      </p:sp>
    </p:spTree>
    <p:extLst>
      <p:ext uri="{BB962C8B-B14F-4D97-AF65-F5344CB8AC3E}">
        <p14:creationId xmlns:p14="http://schemas.microsoft.com/office/powerpoint/2010/main" val="1643015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CC83EA-9F28-E5D6-41C9-421B33EA68E7}"/>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EE75811A-EFCE-4442-A430-94744EE1763F}"/>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a16="http://schemas.microsoft.com/office/drawing/2014/main" id="{A9FCDBFA-1461-097F-1664-6BC8B330BDDA}"/>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id="{D812686B-B962-99B2-95AE-D2A6AE847237}"/>
              </a:ext>
            </a:extLst>
          </p:cNvPr>
          <p:cNvSpPr>
            <a:spLocks noGrp="1"/>
          </p:cNvSpPr>
          <p:nvPr>
            <p:ph type="dt" sz="half" idx="10"/>
          </p:nvPr>
        </p:nvSpPr>
        <p:spPr/>
        <p:txBody>
          <a:bodyPr/>
          <a:lstStyle/>
          <a:p>
            <a:fld id="{5F1CE0E0-F544-4D09-9A5D-01894343CCD3}" type="datetimeFigureOut">
              <a:rPr lang="es-PE" smtClean="0"/>
              <a:t>3/04/2024</a:t>
            </a:fld>
            <a:endParaRPr lang="es-PE"/>
          </a:p>
        </p:txBody>
      </p:sp>
      <p:sp>
        <p:nvSpPr>
          <p:cNvPr id="6" name="Marcador de pie de página 5">
            <a:extLst>
              <a:ext uri="{FF2B5EF4-FFF2-40B4-BE49-F238E27FC236}">
                <a16:creationId xmlns:a16="http://schemas.microsoft.com/office/drawing/2014/main" id="{59BF057F-BB4F-AEEA-2985-AA2B51190671}"/>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EF21DF35-1B62-B085-9385-FF28319890E0}"/>
              </a:ext>
            </a:extLst>
          </p:cNvPr>
          <p:cNvSpPr>
            <a:spLocks noGrp="1"/>
          </p:cNvSpPr>
          <p:nvPr>
            <p:ph type="sldNum" sz="quarter" idx="12"/>
          </p:nvPr>
        </p:nvSpPr>
        <p:spPr/>
        <p:txBody>
          <a:bodyPr/>
          <a:lstStyle/>
          <a:p>
            <a:fld id="{C691D9D3-6A34-4BA0-A5B2-5BF9256A294E}" type="slidenum">
              <a:rPr lang="es-PE" smtClean="0"/>
              <a:t>‹Nº›</a:t>
            </a:fld>
            <a:endParaRPr lang="es-PE"/>
          </a:p>
        </p:txBody>
      </p:sp>
    </p:spTree>
    <p:extLst>
      <p:ext uri="{BB962C8B-B14F-4D97-AF65-F5344CB8AC3E}">
        <p14:creationId xmlns:p14="http://schemas.microsoft.com/office/powerpoint/2010/main" val="4215660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60FBB4-FF07-2A9F-2627-1AFA1C658C66}"/>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9D912705-0EFD-0F28-F635-86656E0E7B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C3B579A1-1774-02B9-EC8A-6333CC26A39F}"/>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id="{25E3B850-393A-800F-8BC0-5BA4770066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0ACC4C66-FF4D-0F48-D69F-8B8354811F25}"/>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id="{D2F5066A-345D-0A97-F60C-CA9033A7F6D5}"/>
              </a:ext>
            </a:extLst>
          </p:cNvPr>
          <p:cNvSpPr>
            <a:spLocks noGrp="1"/>
          </p:cNvSpPr>
          <p:nvPr>
            <p:ph type="dt" sz="half" idx="10"/>
          </p:nvPr>
        </p:nvSpPr>
        <p:spPr/>
        <p:txBody>
          <a:bodyPr/>
          <a:lstStyle/>
          <a:p>
            <a:fld id="{5F1CE0E0-F544-4D09-9A5D-01894343CCD3}" type="datetimeFigureOut">
              <a:rPr lang="es-PE" smtClean="0"/>
              <a:t>3/04/2024</a:t>
            </a:fld>
            <a:endParaRPr lang="es-PE"/>
          </a:p>
        </p:txBody>
      </p:sp>
      <p:sp>
        <p:nvSpPr>
          <p:cNvPr id="8" name="Marcador de pie de página 7">
            <a:extLst>
              <a:ext uri="{FF2B5EF4-FFF2-40B4-BE49-F238E27FC236}">
                <a16:creationId xmlns:a16="http://schemas.microsoft.com/office/drawing/2014/main" id="{A0B227EF-3C40-E77F-4912-CF0FAF451EAB}"/>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id="{84803FD6-9BAF-0F47-40BE-3C276670A104}"/>
              </a:ext>
            </a:extLst>
          </p:cNvPr>
          <p:cNvSpPr>
            <a:spLocks noGrp="1"/>
          </p:cNvSpPr>
          <p:nvPr>
            <p:ph type="sldNum" sz="quarter" idx="12"/>
          </p:nvPr>
        </p:nvSpPr>
        <p:spPr/>
        <p:txBody>
          <a:bodyPr/>
          <a:lstStyle/>
          <a:p>
            <a:fld id="{C691D9D3-6A34-4BA0-A5B2-5BF9256A294E}" type="slidenum">
              <a:rPr lang="es-PE" smtClean="0"/>
              <a:t>‹Nº›</a:t>
            </a:fld>
            <a:endParaRPr lang="es-PE"/>
          </a:p>
        </p:txBody>
      </p:sp>
    </p:spTree>
    <p:extLst>
      <p:ext uri="{BB962C8B-B14F-4D97-AF65-F5344CB8AC3E}">
        <p14:creationId xmlns:p14="http://schemas.microsoft.com/office/powerpoint/2010/main" val="893362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7C6247-012A-0394-33AB-C65AB119815F}"/>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28DB3290-9A15-4EB9-2F85-1A92C347ADC4}"/>
              </a:ext>
            </a:extLst>
          </p:cNvPr>
          <p:cNvSpPr>
            <a:spLocks noGrp="1"/>
          </p:cNvSpPr>
          <p:nvPr>
            <p:ph type="dt" sz="half" idx="10"/>
          </p:nvPr>
        </p:nvSpPr>
        <p:spPr/>
        <p:txBody>
          <a:bodyPr/>
          <a:lstStyle/>
          <a:p>
            <a:fld id="{5F1CE0E0-F544-4D09-9A5D-01894343CCD3}" type="datetimeFigureOut">
              <a:rPr lang="es-PE" smtClean="0"/>
              <a:t>3/04/2024</a:t>
            </a:fld>
            <a:endParaRPr lang="es-PE"/>
          </a:p>
        </p:txBody>
      </p:sp>
      <p:sp>
        <p:nvSpPr>
          <p:cNvPr id="4" name="Marcador de pie de página 3">
            <a:extLst>
              <a:ext uri="{FF2B5EF4-FFF2-40B4-BE49-F238E27FC236}">
                <a16:creationId xmlns:a16="http://schemas.microsoft.com/office/drawing/2014/main" id="{62CF1215-95DA-2E8D-6EEB-0DEAC43792E9}"/>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387B98F0-F537-DAFE-8E7B-34C50E011A07}"/>
              </a:ext>
            </a:extLst>
          </p:cNvPr>
          <p:cNvSpPr>
            <a:spLocks noGrp="1"/>
          </p:cNvSpPr>
          <p:nvPr>
            <p:ph type="sldNum" sz="quarter" idx="12"/>
          </p:nvPr>
        </p:nvSpPr>
        <p:spPr/>
        <p:txBody>
          <a:bodyPr/>
          <a:lstStyle/>
          <a:p>
            <a:fld id="{C691D9D3-6A34-4BA0-A5B2-5BF9256A294E}" type="slidenum">
              <a:rPr lang="es-PE" smtClean="0"/>
              <a:t>‹Nº›</a:t>
            </a:fld>
            <a:endParaRPr lang="es-PE"/>
          </a:p>
        </p:txBody>
      </p:sp>
    </p:spTree>
    <p:extLst>
      <p:ext uri="{BB962C8B-B14F-4D97-AF65-F5344CB8AC3E}">
        <p14:creationId xmlns:p14="http://schemas.microsoft.com/office/powerpoint/2010/main" val="3532609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30F73FA-0A03-9DF7-6DFC-72813E5810BF}"/>
              </a:ext>
            </a:extLst>
          </p:cNvPr>
          <p:cNvSpPr>
            <a:spLocks noGrp="1"/>
          </p:cNvSpPr>
          <p:nvPr>
            <p:ph type="dt" sz="half" idx="10"/>
          </p:nvPr>
        </p:nvSpPr>
        <p:spPr/>
        <p:txBody>
          <a:bodyPr/>
          <a:lstStyle/>
          <a:p>
            <a:fld id="{5F1CE0E0-F544-4D09-9A5D-01894343CCD3}" type="datetimeFigureOut">
              <a:rPr lang="es-PE" smtClean="0"/>
              <a:t>3/04/2024</a:t>
            </a:fld>
            <a:endParaRPr lang="es-PE"/>
          </a:p>
        </p:txBody>
      </p:sp>
      <p:sp>
        <p:nvSpPr>
          <p:cNvPr id="3" name="Marcador de pie de página 2">
            <a:extLst>
              <a:ext uri="{FF2B5EF4-FFF2-40B4-BE49-F238E27FC236}">
                <a16:creationId xmlns:a16="http://schemas.microsoft.com/office/drawing/2014/main" id="{87AC38A6-2A02-2910-0672-2EB66FC77514}"/>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id="{05AD76C6-3C00-C8D1-31B3-3E13472F5D36}"/>
              </a:ext>
            </a:extLst>
          </p:cNvPr>
          <p:cNvSpPr>
            <a:spLocks noGrp="1"/>
          </p:cNvSpPr>
          <p:nvPr>
            <p:ph type="sldNum" sz="quarter" idx="12"/>
          </p:nvPr>
        </p:nvSpPr>
        <p:spPr/>
        <p:txBody>
          <a:bodyPr/>
          <a:lstStyle/>
          <a:p>
            <a:fld id="{C691D9D3-6A34-4BA0-A5B2-5BF9256A294E}" type="slidenum">
              <a:rPr lang="es-PE" smtClean="0"/>
              <a:t>‹Nº›</a:t>
            </a:fld>
            <a:endParaRPr lang="es-PE"/>
          </a:p>
        </p:txBody>
      </p:sp>
    </p:spTree>
    <p:extLst>
      <p:ext uri="{BB962C8B-B14F-4D97-AF65-F5344CB8AC3E}">
        <p14:creationId xmlns:p14="http://schemas.microsoft.com/office/powerpoint/2010/main" val="2385305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E1BCBD-69B0-240D-53F4-6C70A1D3785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CF15A6E0-D68D-A956-175F-6062EFCE79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id="{C9228B11-E9D6-4A5C-60F8-A9E68BF530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46EE8E1-51E8-81A4-69F9-7DF89E5B9FA7}"/>
              </a:ext>
            </a:extLst>
          </p:cNvPr>
          <p:cNvSpPr>
            <a:spLocks noGrp="1"/>
          </p:cNvSpPr>
          <p:nvPr>
            <p:ph type="dt" sz="half" idx="10"/>
          </p:nvPr>
        </p:nvSpPr>
        <p:spPr/>
        <p:txBody>
          <a:bodyPr/>
          <a:lstStyle/>
          <a:p>
            <a:fld id="{5F1CE0E0-F544-4D09-9A5D-01894343CCD3}" type="datetimeFigureOut">
              <a:rPr lang="es-PE" smtClean="0"/>
              <a:t>3/04/2024</a:t>
            </a:fld>
            <a:endParaRPr lang="es-PE"/>
          </a:p>
        </p:txBody>
      </p:sp>
      <p:sp>
        <p:nvSpPr>
          <p:cNvPr id="6" name="Marcador de pie de página 5">
            <a:extLst>
              <a:ext uri="{FF2B5EF4-FFF2-40B4-BE49-F238E27FC236}">
                <a16:creationId xmlns:a16="http://schemas.microsoft.com/office/drawing/2014/main" id="{764FC71E-B69A-30AB-9F4E-AF924AECF789}"/>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8AB3CA4E-62B2-7209-08D0-73FBE10F1F5B}"/>
              </a:ext>
            </a:extLst>
          </p:cNvPr>
          <p:cNvSpPr>
            <a:spLocks noGrp="1"/>
          </p:cNvSpPr>
          <p:nvPr>
            <p:ph type="sldNum" sz="quarter" idx="12"/>
          </p:nvPr>
        </p:nvSpPr>
        <p:spPr/>
        <p:txBody>
          <a:bodyPr/>
          <a:lstStyle/>
          <a:p>
            <a:fld id="{C691D9D3-6A34-4BA0-A5B2-5BF9256A294E}" type="slidenum">
              <a:rPr lang="es-PE" smtClean="0"/>
              <a:t>‹Nº›</a:t>
            </a:fld>
            <a:endParaRPr lang="es-PE"/>
          </a:p>
        </p:txBody>
      </p:sp>
    </p:spTree>
    <p:extLst>
      <p:ext uri="{BB962C8B-B14F-4D97-AF65-F5344CB8AC3E}">
        <p14:creationId xmlns:p14="http://schemas.microsoft.com/office/powerpoint/2010/main" val="3589406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D4DED1-7634-13C1-E79A-F66EDDBFC4B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id="{EDC4E5DC-6CC6-3755-5CDE-19E2284365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a16="http://schemas.microsoft.com/office/drawing/2014/main" id="{D7AD73C0-F37A-656A-D344-B4BF16912D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B6525A9-80A4-F033-5491-A0B25F468274}"/>
              </a:ext>
            </a:extLst>
          </p:cNvPr>
          <p:cNvSpPr>
            <a:spLocks noGrp="1"/>
          </p:cNvSpPr>
          <p:nvPr>
            <p:ph type="dt" sz="half" idx="10"/>
          </p:nvPr>
        </p:nvSpPr>
        <p:spPr/>
        <p:txBody>
          <a:bodyPr/>
          <a:lstStyle/>
          <a:p>
            <a:fld id="{5F1CE0E0-F544-4D09-9A5D-01894343CCD3}" type="datetimeFigureOut">
              <a:rPr lang="es-PE" smtClean="0"/>
              <a:t>3/04/2024</a:t>
            </a:fld>
            <a:endParaRPr lang="es-PE"/>
          </a:p>
        </p:txBody>
      </p:sp>
      <p:sp>
        <p:nvSpPr>
          <p:cNvPr id="6" name="Marcador de pie de página 5">
            <a:extLst>
              <a:ext uri="{FF2B5EF4-FFF2-40B4-BE49-F238E27FC236}">
                <a16:creationId xmlns:a16="http://schemas.microsoft.com/office/drawing/2014/main" id="{BCCA862B-1FDE-C8E4-5DC2-DE9D85A223D4}"/>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48E7C521-3E8C-0E4C-3EE1-8BE97ACB0159}"/>
              </a:ext>
            </a:extLst>
          </p:cNvPr>
          <p:cNvSpPr>
            <a:spLocks noGrp="1"/>
          </p:cNvSpPr>
          <p:nvPr>
            <p:ph type="sldNum" sz="quarter" idx="12"/>
          </p:nvPr>
        </p:nvSpPr>
        <p:spPr/>
        <p:txBody>
          <a:bodyPr/>
          <a:lstStyle/>
          <a:p>
            <a:fld id="{C691D9D3-6A34-4BA0-A5B2-5BF9256A294E}" type="slidenum">
              <a:rPr lang="es-PE" smtClean="0"/>
              <a:t>‹Nº›</a:t>
            </a:fld>
            <a:endParaRPr lang="es-PE"/>
          </a:p>
        </p:txBody>
      </p:sp>
    </p:spTree>
    <p:extLst>
      <p:ext uri="{BB962C8B-B14F-4D97-AF65-F5344CB8AC3E}">
        <p14:creationId xmlns:p14="http://schemas.microsoft.com/office/powerpoint/2010/main" val="2803401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A91D6AB-982C-EE12-E300-6EE1C52DB4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BBC07913-48ED-9743-46C1-CA12FDC794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E95E8B74-E2B6-D369-54F7-7C07EBBA25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F1CE0E0-F544-4D09-9A5D-01894343CCD3}" type="datetimeFigureOut">
              <a:rPr lang="es-PE" smtClean="0"/>
              <a:t>3/04/2024</a:t>
            </a:fld>
            <a:endParaRPr lang="es-PE"/>
          </a:p>
        </p:txBody>
      </p:sp>
      <p:sp>
        <p:nvSpPr>
          <p:cNvPr id="5" name="Marcador de pie de página 4">
            <a:extLst>
              <a:ext uri="{FF2B5EF4-FFF2-40B4-BE49-F238E27FC236}">
                <a16:creationId xmlns:a16="http://schemas.microsoft.com/office/drawing/2014/main" id="{7ACA9542-62AC-6DAC-EE2A-BD83671EE9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PE"/>
          </a:p>
        </p:txBody>
      </p:sp>
      <p:sp>
        <p:nvSpPr>
          <p:cNvPr id="6" name="Marcador de número de diapositiva 5">
            <a:extLst>
              <a:ext uri="{FF2B5EF4-FFF2-40B4-BE49-F238E27FC236}">
                <a16:creationId xmlns:a16="http://schemas.microsoft.com/office/drawing/2014/main" id="{8F1B02F6-0ED4-13F2-5A6E-B7F2686294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691D9D3-6A34-4BA0-A5B2-5BF9256A294E}" type="slidenum">
              <a:rPr lang="es-PE" smtClean="0"/>
              <a:t>‹Nº›</a:t>
            </a:fld>
            <a:endParaRPr lang="es-PE"/>
          </a:p>
        </p:txBody>
      </p:sp>
    </p:spTree>
    <p:extLst>
      <p:ext uri="{BB962C8B-B14F-4D97-AF65-F5344CB8AC3E}">
        <p14:creationId xmlns:p14="http://schemas.microsoft.com/office/powerpoint/2010/main" val="39017400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velneo.com/blog/10-preguntas-hacen-los-buenos-desarrolladores-las-entrevistas-trabajo"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32C4B8-1FE8-28C4-AD27-94453EE37B4E}"/>
              </a:ext>
            </a:extLst>
          </p:cNvPr>
          <p:cNvSpPr>
            <a:spLocks noGrp="1"/>
          </p:cNvSpPr>
          <p:nvPr>
            <p:ph type="ctrTitle"/>
          </p:nvPr>
        </p:nvSpPr>
        <p:spPr/>
        <p:txBody>
          <a:bodyPr/>
          <a:lstStyle/>
          <a:p>
            <a:r>
              <a:rPr lang="es-MX" b="1" dirty="0"/>
              <a:t>Ingeniería de Requisitos</a:t>
            </a:r>
            <a:endParaRPr lang="es-PE" b="1" dirty="0"/>
          </a:p>
        </p:txBody>
      </p:sp>
      <p:sp>
        <p:nvSpPr>
          <p:cNvPr id="3" name="Subtítulo 2">
            <a:extLst>
              <a:ext uri="{FF2B5EF4-FFF2-40B4-BE49-F238E27FC236}">
                <a16:creationId xmlns:a16="http://schemas.microsoft.com/office/drawing/2014/main" id="{7F8A5116-0DC9-7780-A4A9-A8948C018336}"/>
              </a:ext>
            </a:extLst>
          </p:cNvPr>
          <p:cNvSpPr>
            <a:spLocks noGrp="1"/>
          </p:cNvSpPr>
          <p:nvPr>
            <p:ph type="subTitle" idx="1"/>
          </p:nvPr>
        </p:nvSpPr>
        <p:spPr>
          <a:xfrm>
            <a:off x="809469" y="3602037"/>
            <a:ext cx="10043410" cy="1149845"/>
          </a:xfrm>
        </p:spPr>
        <p:txBody>
          <a:bodyPr>
            <a:noAutofit/>
          </a:bodyPr>
          <a:lstStyle/>
          <a:p>
            <a:r>
              <a:rPr lang="es-PE" sz="2800" b="1" dirty="0">
                <a:solidFill>
                  <a:srgbClr val="BF4E14"/>
                </a:solidFill>
                <a:effectLst/>
                <a:latin typeface="Aptos" panose="020B0004020202020204" pitchFamily="34" charset="0"/>
                <a:ea typeface="DengXian" panose="02010600030101010101" pitchFamily="2" charset="-122"/>
                <a:cs typeface="Times New Roman" panose="02020603050405020304" pitchFamily="18" charset="0"/>
              </a:rPr>
              <a:t>Sesión 2</a:t>
            </a:r>
          </a:p>
          <a:p>
            <a:r>
              <a:rPr lang="es-PE" sz="2800" b="1" dirty="0">
                <a:solidFill>
                  <a:srgbClr val="BF4E14"/>
                </a:solidFill>
                <a:latin typeface="Aptos" panose="020B0004020202020204" pitchFamily="34" charset="0"/>
                <a:ea typeface="DengXian" panose="02010600030101010101" pitchFamily="2" charset="-122"/>
                <a:cs typeface="Times New Roman" panose="02020603050405020304" pitchFamily="18" charset="0"/>
              </a:rPr>
              <a:t>Elicitación de Requisitos</a:t>
            </a:r>
          </a:p>
        </p:txBody>
      </p:sp>
      <p:sp>
        <p:nvSpPr>
          <p:cNvPr id="4" name="CuadroTexto 3">
            <a:extLst>
              <a:ext uri="{FF2B5EF4-FFF2-40B4-BE49-F238E27FC236}">
                <a16:creationId xmlns:a16="http://schemas.microsoft.com/office/drawing/2014/main" id="{01A8BBEF-F187-FBDA-47A3-39E37B611BA9}"/>
              </a:ext>
            </a:extLst>
          </p:cNvPr>
          <p:cNvSpPr txBox="1"/>
          <p:nvPr/>
        </p:nvSpPr>
        <p:spPr>
          <a:xfrm>
            <a:off x="7000406" y="5306518"/>
            <a:ext cx="5006715" cy="830997"/>
          </a:xfrm>
          <a:prstGeom prst="rect">
            <a:avLst/>
          </a:prstGeom>
          <a:noFill/>
        </p:spPr>
        <p:txBody>
          <a:bodyPr wrap="square" rtlCol="0">
            <a:spAutoFit/>
          </a:bodyPr>
          <a:lstStyle/>
          <a:p>
            <a:pPr algn="ctr"/>
            <a:r>
              <a:rPr lang="es-MX" sz="2400" b="1" i="1" dirty="0"/>
              <a:t>Prof. Ciro Rodriguez</a:t>
            </a:r>
          </a:p>
          <a:p>
            <a:pPr algn="ctr"/>
            <a:r>
              <a:rPr lang="es-MX" sz="2400" i="1" dirty="0"/>
              <a:t>crodriguezro@unmsm.edu.pe</a:t>
            </a:r>
            <a:endParaRPr lang="es-PE" sz="2400" i="1" dirty="0"/>
          </a:p>
        </p:txBody>
      </p:sp>
    </p:spTree>
    <p:extLst>
      <p:ext uri="{BB962C8B-B14F-4D97-AF65-F5344CB8AC3E}">
        <p14:creationId xmlns:p14="http://schemas.microsoft.com/office/powerpoint/2010/main" val="657429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rmAutofit/>
          </a:bodyPr>
          <a:lstStyle/>
          <a:p>
            <a:r>
              <a:rPr lang="es-PE" b="1" dirty="0">
                <a:effectLst/>
                <a:latin typeface="Calibri" panose="020F0502020204030204" pitchFamily="34" charset="0"/>
                <a:ea typeface="Times New Roman" panose="02020603050405020304" pitchFamily="18" charset="0"/>
                <a:cs typeface="Times New Roman" panose="02020603050405020304" pitchFamily="18" charset="0"/>
              </a:rPr>
              <a:t>Técnicas – Entrevista - </a:t>
            </a:r>
            <a:r>
              <a:rPr lang="es-PE" sz="4400" b="1" kern="100" dirty="0">
                <a:effectLst/>
                <a:latin typeface="Aptos" panose="020B0004020202020204" pitchFamily="34" charset="0"/>
                <a:ea typeface="DengXian" panose="02010600030101010101" pitchFamily="2" charset="-122"/>
                <a:cs typeface="Times New Roman" panose="02020603050405020304" pitchFamily="18" charset="0"/>
              </a:rPr>
              <a:t>Qué Hacer y No Hacer</a:t>
            </a:r>
            <a:endParaRPr lang="es-PE" b="1" dirty="0"/>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911957" y="1577975"/>
            <a:ext cx="5603142" cy="4914900"/>
          </a:xfrm>
        </p:spPr>
        <p:txBody>
          <a:bodyPr>
            <a:normAutofit/>
          </a:bodyPr>
          <a:lstStyle/>
          <a:p>
            <a:pPr marL="0" indent="0" algn="just">
              <a:lnSpc>
                <a:spcPct val="100000"/>
              </a:lnSpc>
              <a:spcBef>
                <a:spcPts val="0"/>
              </a:spcBef>
              <a:buNone/>
            </a:pPr>
            <a:r>
              <a:rPr lang="es-PE" sz="2400" kern="100" dirty="0">
                <a:effectLst/>
                <a:latin typeface="Aptos" panose="020B0004020202020204" pitchFamily="34" charset="0"/>
                <a:ea typeface="DengXian" panose="02010600030101010101" pitchFamily="2" charset="-122"/>
                <a:cs typeface="Times New Roman" panose="02020603050405020304" pitchFamily="18" charset="0"/>
              </a:rPr>
              <a:t>La conducción efectiva de las entrevistas en el proceso de </a:t>
            </a:r>
            <a:r>
              <a:rPr lang="es-PE" sz="2400" b="1" kern="100" dirty="0">
                <a:effectLst/>
                <a:latin typeface="Aptos" panose="020B0004020202020204" pitchFamily="34" charset="0"/>
                <a:ea typeface="DengXian" panose="02010600030101010101" pitchFamily="2" charset="-122"/>
                <a:cs typeface="Times New Roman" panose="02020603050405020304" pitchFamily="18" charset="0"/>
              </a:rPr>
              <a:t>elicitación de requisitos </a:t>
            </a:r>
            <a:r>
              <a:rPr lang="es-PE" sz="2400" kern="100" dirty="0">
                <a:effectLst/>
                <a:latin typeface="Aptos" panose="020B0004020202020204" pitchFamily="34" charset="0"/>
                <a:ea typeface="DengXian" panose="02010600030101010101" pitchFamily="2" charset="-122"/>
                <a:cs typeface="Times New Roman" panose="02020603050405020304" pitchFamily="18" charset="0"/>
              </a:rPr>
              <a:t>es una habilidad que se afina con la </a:t>
            </a:r>
            <a:r>
              <a:rPr lang="es-PE" sz="2400" b="1" kern="100" dirty="0">
                <a:effectLst/>
                <a:latin typeface="Aptos" panose="020B0004020202020204" pitchFamily="34" charset="0"/>
                <a:ea typeface="DengXian" panose="02010600030101010101" pitchFamily="2" charset="-122"/>
                <a:cs typeface="Times New Roman" panose="02020603050405020304" pitchFamily="18" charset="0"/>
              </a:rPr>
              <a:t>práctica</a:t>
            </a:r>
            <a:r>
              <a:rPr lang="es-PE" sz="2400" kern="100" dirty="0">
                <a:effectLst/>
                <a:latin typeface="Aptos" panose="020B0004020202020204" pitchFamily="34" charset="0"/>
                <a:ea typeface="DengXian" panose="02010600030101010101" pitchFamily="2" charset="-122"/>
                <a:cs typeface="Times New Roman" panose="02020603050405020304" pitchFamily="18" charset="0"/>
              </a:rPr>
              <a:t> y la </a:t>
            </a:r>
            <a:r>
              <a:rPr lang="es-PE" sz="2400" b="1" kern="100" dirty="0">
                <a:effectLst/>
                <a:latin typeface="Aptos" panose="020B0004020202020204" pitchFamily="34" charset="0"/>
                <a:ea typeface="DengXian" panose="02010600030101010101" pitchFamily="2" charset="-122"/>
                <a:cs typeface="Times New Roman" panose="02020603050405020304" pitchFamily="18" charset="0"/>
              </a:rPr>
              <a:t>experiencia</a:t>
            </a:r>
            <a:r>
              <a:rPr lang="es-PE" sz="2400" kern="100" dirty="0">
                <a:effectLst/>
                <a:latin typeface="Aptos" panose="020B0004020202020204" pitchFamily="34" charset="0"/>
                <a:ea typeface="DengXian" panose="02010600030101010101" pitchFamily="2" charset="-122"/>
                <a:cs typeface="Times New Roman" panose="02020603050405020304" pitchFamily="18" charset="0"/>
              </a:rPr>
              <a:t>. </a:t>
            </a:r>
          </a:p>
          <a:p>
            <a:pPr marL="0" indent="0" algn="just">
              <a:lnSpc>
                <a:spcPct val="100000"/>
              </a:lnSpc>
              <a:spcBef>
                <a:spcPts val="0"/>
              </a:spcBef>
              <a:buNone/>
            </a:pPr>
            <a:endParaRPr lang="es-PE" sz="2400" kern="100" dirty="0">
              <a:effectLst/>
              <a:latin typeface="Aptos" panose="020B0004020202020204" pitchFamily="34" charset="0"/>
              <a:ea typeface="DengXian" panose="02010600030101010101" pitchFamily="2" charset="-122"/>
              <a:cs typeface="Times New Roman" panose="02020603050405020304" pitchFamily="18" charset="0"/>
            </a:endParaRPr>
          </a:p>
          <a:p>
            <a:pPr marL="0" indent="0" algn="just">
              <a:lnSpc>
                <a:spcPct val="100000"/>
              </a:lnSpc>
              <a:spcBef>
                <a:spcPts val="0"/>
              </a:spcBef>
              <a:buNone/>
            </a:pPr>
            <a:r>
              <a:rPr lang="es-PE" sz="2400" kern="100" dirty="0">
                <a:effectLst/>
                <a:latin typeface="Aptos" panose="020B0004020202020204" pitchFamily="34" charset="0"/>
                <a:ea typeface="DengXian" panose="02010600030101010101" pitchFamily="2" charset="-122"/>
                <a:cs typeface="Times New Roman" panose="02020603050405020304" pitchFamily="18" charset="0"/>
              </a:rPr>
              <a:t>Prestando atención a la estructura de la entrevista y las directrices sobre qué hacer y qué no hacer, los </a:t>
            </a:r>
            <a:r>
              <a:rPr lang="es-PE" sz="2400" b="1" kern="100" dirty="0">
                <a:effectLst/>
                <a:latin typeface="Aptos" panose="020B0004020202020204" pitchFamily="34" charset="0"/>
                <a:ea typeface="DengXian" panose="02010600030101010101" pitchFamily="2" charset="-122"/>
                <a:cs typeface="Times New Roman" panose="02020603050405020304" pitchFamily="18" charset="0"/>
              </a:rPr>
              <a:t>ingenieros de requisitos </a:t>
            </a:r>
            <a:r>
              <a:rPr lang="es-PE" sz="2400" kern="100" dirty="0">
                <a:effectLst/>
                <a:latin typeface="Aptos" panose="020B0004020202020204" pitchFamily="34" charset="0"/>
                <a:ea typeface="DengXian" panose="02010600030101010101" pitchFamily="2" charset="-122"/>
                <a:cs typeface="Times New Roman" panose="02020603050405020304" pitchFamily="18" charset="0"/>
              </a:rPr>
              <a:t>pueden maximizar la eficacia de las </a:t>
            </a:r>
            <a:r>
              <a:rPr lang="es-PE" sz="2400" b="1" kern="100" dirty="0">
                <a:effectLst/>
                <a:latin typeface="Aptos" panose="020B0004020202020204" pitchFamily="34" charset="0"/>
                <a:ea typeface="DengXian" panose="02010600030101010101" pitchFamily="2" charset="-122"/>
                <a:cs typeface="Times New Roman" panose="02020603050405020304" pitchFamily="18" charset="0"/>
              </a:rPr>
              <a:t>entrevistas</a:t>
            </a:r>
            <a:r>
              <a:rPr lang="es-PE" sz="2400" kern="100" dirty="0">
                <a:effectLst/>
                <a:latin typeface="Aptos" panose="020B0004020202020204" pitchFamily="34" charset="0"/>
                <a:ea typeface="DengXian" panose="02010600030101010101" pitchFamily="2" charset="-122"/>
                <a:cs typeface="Times New Roman" panose="02020603050405020304" pitchFamily="18" charset="0"/>
              </a:rPr>
              <a:t> como una </a:t>
            </a:r>
            <a:r>
              <a:rPr lang="es-PE" sz="2400" b="1" kern="100" dirty="0">
                <a:effectLst/>
                <a:latin typeface="Aptos" panose="020B0004020202020204" pitchFamily="34" charset="0"/>
                <a:ea typeface="DengXian" panose="02010600030101010101" pitchFamily="2" charset="-122"/>
                <a:cs typeface="Times New Roman" panose="02020603050405020304" pitchFamily="18" charset="0"/>
              </a:rPr>
              <a:t>poderosa herramienta</a:t>
            </a:r>
            <a:r>
              <a:rPr lang="es-PE" sz="2400" kern="100" dirty="0">
                <a:effectLst/>
                <a:latin typeface="Aptos" panose="020B0004020202020204" pitchFamily="34" charset="0"/>
                <a:ea typeface="DengXian" panose="02010600030101010101" pitchFamily="2" charset="-122"/>
                <a:cs typeface="Times New Roman" panose="02020603050405020304" pitchFamily="18" charset="0"/>
              </a:rPr>
              <a:t> para el </a:t>
            </a:r>
            <a:r>
              <a:rPr lang="es-PE" sz="2400" b="1" kern="100" dirty="0">
                <a:effectLst/>
                <a:latin typeface="Aptos" panose="020B0004020202020204" pitchFamily="34" charset="0"/>
                <a:ea typeface="DengXian" panose="02010600030101010101" pitchFamily="2" charset="-122"/>
                <a:cs typeface="Times New Roman" panose="02020603050405020304" pitchFamily="18" charset="0"/>
              </a:rPr>
              <a:t>descubrimiento de requisitos</a:t>
            </a:r>
            <a:r>
              <a:rPr lang="es-PE" sz="2400" kern="100" dirty="0">
                <a:effectLst/>
                <a:latin typeface="Aptos" panose="020B0004020202020204" pitchFamily="34" charset="0"/>
                <a:ea typeface="DengXian" panose="02010600030101010101" pitchFamily="2" charset="-122"/>
                <a:cs typeface="Times New Roman" panose="02020603050405020304" pitchFamily="18" charset="0"/>
              </a:rPr>
              <a:t>.</a:t>
            </a:r>
          </a:p>
        </p:txBody>
      </p:sp>
      <p:pic>
        <p:nvPicPr>
          <p:cNvPr id="2050" name="Picture 2" descr="Qué es una entrevista estructurada? - Evalart">
            <a:extLst>
              <a:ext uri="{FF2B5EF4-FFF2-40B4-BE49-F238E27FC236}">
                <a16:creationId xmlns:a16="http://schemas.microsoft.com/office/drawing/2014/main" id="{B17E35DB-ACCA-6623-524C-FC436F0D894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8806"/>
          <a:stretch/>
        </p:blipFill>
        <p:spPr bwMode="auto">
          <a:xfrm>
            <a:off x="7033424" y="1690688"/>
            <a:ext cx="4640251"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8668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rmAutofit/>
          </a:bodyPr>
          <a:lstStyle/>
          <a:p>
            <a:r>
              <a:rPr lang="es-PE" b="1" dirty="0">
                <a:effectLst/>
                <a:latin typeface="Calibri" panose="020F0502020204030204" pitchFamily="34" charset="0"/>
                <a:ea typeface="Times New Roman" panose="02020603050405020304" pitchFamily="18" charset="0"/>
                <a:cs typeface="Times New Roman" panose="02020603050405020304" pitchFamily="18" charset="0"/>
              </a:rPr>
              <a:t>Entrevista - </a:t>
            </a:r>
            <a:r>
              <a:rPr lang="es-PE" sz="4400" b="1" kern="100" dirty="0">
                <a:effectLst/>
                <a:latin typeface="Aptos" panose="020B0004020202020204" pitchFamily="34" charset="0"/>
                <a:ea typeface="DengXian" panose="02010600030101010101" pitchFamily="2" charset="-122"/>
                <a:cs typeface="Times New Roman" panose="02020603050405020304" pitchFamily="18" charset="0"/>
              </a:rPr>
              <a:t>Caso: AtletaInteligente</a:t>
            </a:r>
            <a:endParaRPr lang="es-PE" b="1" dirty="0"/>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911957" y="1577975"/>
            <a:ext cx="10320616" cy="4914900"/>
          </a:xfrm>
        </p:spPr>
        <p:txBody>
          <a:bodyPr>
            <a:noAutofit/>
          </a:bodyPr>
          <a:lstStyle/>
          <a:p>
            <a:pPr marL="0" indent="0">
              <a:lnSpc>
                <a:spcPct val="100000"/>
              </a:lnSpc>
              <a:spcBef>
                <a:spcPts val="0"/>
              </a:spcBef>
              <a:buNone/>
            </a:pPr>
            <a:r>
              <a:rPr lang="es-PE" sz="2400" b="1" kern="100" dirty="0">
                <a:effectLst/>
                <a:latin typeface="Aptos" panose="020B0004020202020204" pitchFamily="34" charset="0"/>
                <a:ea typeface="DengXian" panose="02010600030101010101" pitchFamily="2" charset="-122"/>
                <a:cs typeface="Times New Roman" panose="02020603050405020304" pitchFamily="18" charset="0"/>
              </a:rPr>
              <a:t>Caso: Desarrollo de Software Inteligente para Deportistas</a:t>
            </a:r>
          </a:p>
          <a:p>
            <a:pPr marL="0" indent="0">
              <a:lnSpc>
                <a:spcPct val="100000"/>
              </a:lnSpc>
              <a:spcBef>
                <a:spcPts val="0"/>
              </a:spcBef>
              <a:buNone/>
            </a:pPr>
            <a:endParaRPr lang="es-PE" sz="2400" kern="100" dirty="0">
              <a:effectLst/>
              <a:latin typeface="Aptos" panose="020B0004020202020204" pitchFamily="34" charset="0"/>
              <a:ea typeface="DengXian" panose="02010600030101010101" pitchFamily="2" charset="-122"/>
              <a:cs typeface="Times New Roman" panose="02020603050405020304" pitchFamily="18" charset="0"/>
            </a:endParaRPr>
          </a:p>
          <a:p>
            <a:pPr marL="0" indent="0" algn="just">
              <a:lnSpc>
                <a:spcPct val="100000"/>
              </a:lnSpc>
              <a:spcBef>
                <a:spcPts val="0"/>
              </a:spcBef>
              <a:buNone/>
            </a:pPr>
            <a:r>
              <a:rPr lang="es-PE" sz="2400" kern="100" dirty="0">
                <a:effectLst/>
                <a:latin typeface="Aptos" panose="020B0004020202020204" pitchFamily="34" charset="0"/>
                <a:ea typeface="DengXian" panose="02010600030101010101" pitchFamily="2" charset="-122"/>
                <a:cs typeface="Times New Roman" panose="02020603050405020304" pitchFamily="18" charset="0"/>
              </a:rPr>
              <a:t>En el ámbito competitivo del deporte moderno, tanto deportistas como entrenadores buscan constantemente maneras de mejorar el rendimiento, la estrategia y el bienestar físico. </a:t>
            </a:r>
          </a:p>
          <a:p>
            <a:pPr marL="0" indent="0" algn="just">
              <a:lnSpc>
                <a:spcPct val="100000"/>
              </a:lnSpc>
              <a:spcBef>
                <a:spcPts val="0"/>
              </a:spcBef>
              <a:buNone/>
            </a:pPr>
            <a:endParaRPr lang="es-PE" sz="1000" kern="100" dirty="0">
              <a:latin typeface="Aptos" panose="020B0004020202020204" pitchFamily="34" charset="0"/>
              <a:ea typeface="DengXian" panose="02010600030101010101" pitchFamily="2" charset="-122"/>
              <a:cs typeface="Times New Roman" panose="02020603050405020304" pitchFamily="18" charset="0"/>
            </a:endParaRPr>
          </a:p>
          <a:p>
            <a:pPr marL="0" indent="0" algn="just">
              <a:lnSpc>
                <a:spcPct val="100000"/>
              </a:lnSpc>
              <a:spcBef>
                <a:spcPts val="0"/>
              </a:spcBef>
              <a:buNone/>
            </a:pPr>
            <a:r>
              <a:rPr lang="es-PE" sz="2400" kern="100" dirty="0">
                <a:effectLst/>
                <a:latin typeface="Aptos" panose="020B0004020202020204" pitchFamily="34" charset="0"/>
                <a:ea typeface="DengXian" panose="02010600030101010101" pitchFamily="2" charset="-122"/>
                <a:cs typeface="Times New Roman" panose="02020603050405020304" pitchFamily="18" charset="0"/>
              </a:rPr>
              <a:t>Reconociendo esta necesidad, se propone el desarrollo de “</a:t>
            </a:r>
            <a:r>
              <a:rPr lang="es-PE" sz="2400" b="1" kern="100" dirty="0">
                <a:effectLst/>
                <a:latin typeface="Aptos" panose="020B0004020202020204" pitchFamily="34" charset="0"/>
                <a:ea typeface="DengXian" panose="02010600030101010101" pitchFamily="2" charset="-122"/>
                <a:cs typeface="Times New Roman" panose="02020603050405020304" pitchFamily="18" charset="0"/>
              </a:rPr>
              <a:t>AtletaInteligente</a:t>
            </a:r>
            <a:r>
              <a:rPr lang="es-PE" sz="2400" kern="100" dirty="0">
                <a:effectLst/>
                <a:latin typeface="Aptos" panose="020B0004020202020204" pitchFamily="34" charset="0"/>
                <a:ea typeface="DengXian" panose="02010600030101010101" pitchFamily="2" charset="-122"/>
                <a:cs typeface="Times New Roman" panose="02020603050405020304" pitchFamily="18" charset="0"/>
              </a:rPr>
              <a:t>", un software inteligente diseñado para ofrecer análisis detallados del rendimiento de los atletas, recomendaciones personalizadas para entrenamiento, nutrición y recuperación, así como el monitoreo de la salud. </a:t>
            </a:r>
          </a:p>
          <a:p>
            <a:pPr marL="0" indent="0" algn="just">
              <a:lnSpc>
                <a:spcPct val="100000"/>
              </a:lnSpc>
              <a:spcBef>
                <a:spcPts val="0"/>
              </a:spcBef>
              <a:buNone/>
            </a:pPr>
            <a:endParaRPr lang="es-PE" sz="1000" kern="100" dirty="0">
              <a:effectLst/>
              <a:latin typeface="Aptos" panose="020B0004020202020204" pitchFamily="34" charset="0"/>
              <a:ea typeface="DengXian" panose="02010600030101010101" pitchFamily="2" charset="-122"/>
              <a:cs typeface="Times New Roman" panose="02020603050405020304" pitchFamily="18" charset="0"/>
            </a:endParaRPr>
          </a:p>
          <a:p>
            <a:pPr marL="0" indent="0" algn="just">
              <a:lnSpc>
                <a:spcPct val="100000"/>
              </a:lnSpc>
              <a:spcBef>
                <a:spcPts val="0"/>
              </a:spcBef>
              <a:buNone/>
            </a:pPr>
            <a:r>
              <a:rPr lang="es-PE" sz="2400" b="1" kern="100" dirty="0">
                <a:effectLst/>
                <a:latin typeface="Aptos" panose="020B0004020202020204" pitchFamily="34" charset="0"/>
                <a:ea typeface="DengXian" panose="02010600030101010101" pitchFamily="2" charset="-122"/>
                <a:cs typeface="Times New Roman" panose="02020603050405020304" pitchFamily="18" charset="0"/>
              </a:rPr>
              <a:t>AtletaInteligente</a:t>
            </a:r>
            <a:r>
              <a:rPr lang="es-PE" sz="2400" kern="100" dirty="0">
                <a:effectLst/>
                <a:latin typeface="Aptos" panose="020B0004020202020204" pitchFamily="34" charset="0"/>
                <a:ea typeface="DengXian" panose="02010600030101010101" pitchFamily="2" charset="-122"/>
                <a:cs typeface="Times New Roman" panose="02020603050405020304" pitchFamily="18" charset="0"/>
              </a:rPr>
              <a:t> tiene como objetivo ayudar a los deportistas a alcanzar su máximo potencial y mejorar su marca personal.</a:t>
            </a:r>
          </a:p>
        </p:txBody>
      </p:sp>
    </p:spTree>
    <p:extLst>
      <p:ext uri="{BB962C8B-B14F-4D97-AF65-F5344CB8AC3E}">
        <p14:creationId xmlns:p14="http://schemas.microsoft.com/office/powerpoint/2010/main" val="3449300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rmAutofit/>
          </a:bodyPr>
          <a:lstStyle/>
          <a:p>
            <a:r>
              <a:rPr lang="es-PE" b="1" dirty="0">
                <a:effectLst/>
                <a:latin typeface="Calibri" panose="020F0502020204030204" pitchFamily="34" charset="0"/>
                <a:ea typeface="Times New Roman" panose="02020603050405020304" pitchFamily="18" charset="0"/>
                <a:cs typeface="Times New Roman" panose="02020603050405020304" pitchFamily="18" charset="0"/>
              </a:rPr>
              <a:t>Entrevista - </a:t>
            </a:r>
            <a:r>
              <a:rPr lang="es-PE" sz="4400" b="1" kern="100" dirty="0">
                <a:effectLst/>
                <a:latin typeface="Aptos" panose="020B0004020202020204" pitchFamily="34" charset="0"/>
                <a:ea typeface="DengXian" panose="02010600030101010101" pitchFamily="2" charset="-122"/>
                <a:cs typeface="Times New Roman" panose="02020603050405020304" pitchFamily="18" charset="0"/>
              </a:rPr>
              <a:t>Objetivos del Software</a:t>
            </a:r>
            <a:endParaRPr lang="es-PE" b="1" dirty="0"/>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911957" y="1577975"/>
            <a:ext cx="10320616" cy="4914900"/>
          </a:xfrm>
        </p:spPr>
        <p:txBody>
          <a:bodyPr>
            <a:noAutofit/>
          </a:bodyPr>
          <a:lstStyle/>
          <a:p>
            <a:pPr marL="342900" lvl="0" indent="-342900" algn="just">
              <a:lnSpc>
                <a:spcPct val="100000"/>
              </a:lnSpc>
              <a:spcBef>
                <a:spcPts val="0"/>
              </a:spcBef>
              <a:buFont typeface="+mj-lt"/>
              <a:buAutoNum type="arabicPeriod"/>
              <a:tabLst>
                <a:tab pos="457200" algn="l"/>
              </a:tabLst>
            </a:pPr>
            <a:r>
              <a:rPr lang="es-PE" sz="2400" b="1" kern="100" dirty="0">
                <a:effectLst/>
                <a:latin typeface="Aptos" panose="020B0004020202020204" pitchFamily="34" charset="0"/>
                <a:ea typeface="DengXian" panose="02010600030101010101" pitchFamily="2" charset="-122"/>
                <a:cs typeface="Times New Roman" panose="02020603050405020304" pitchFamily="18" charset="0"/>
              </a:rPr>
              <a:t>Análisis de Rendimiento</a:t>
            </a:r>
            <a:r>
              <a:rPr lang="es-PE" sz="2400" kern="100" dirty="0">
                <a:effectLst/>
                <a:latin typeface="Aptos" panose="020B0004020202020204" pitchFamily="34" charset="0"/>
                <a:ea typeface="DengXian" panose="02010600030101010101" pitchFamily="2" charset="-122"/>
                <a:cs typeface="Times New Roman" panose="02020603050405020304" pitchFamily="18" charset="0"/>
              </a:rPr>
              <a:t>: Utilizar algoritmos avanzados para analizar el rendimiento del deportista, identificar fortalezas y debilidades, y proporcionar recomendaciones específicas para mejorar.</a:t>
            </a:r>
          </a:p>
          <a:p>
            <a:pPr marL="342900" lvl="0" indent="-342900" algn="just">
              <a:lnSpc>
                <a:spcPct val="100000"/>
              </a:lnSpc>
              <a:spcBef>
                <a:spcPts val="0"/>
              </a:spcBef>
              <a:buFont typeface="+mj-lt"/>
              <a:buAutoNum type="arabicPeriod"/>
              <a:tabLst>
                <a:tab pos="457200" algn="l"/>
              </a:tabLst>
            </a:pPr>
            <a:r>
              <a:rPr lang="es-PE" sz="2400" b="1" kern="100" dirty="0">
                <a:effectLst/>
                <a:latin typeface="Aptos" panose="020B0004020202020204" pitchFamily="34" charset="0"/>
                <a:ea typeface="DengXian" panose="02010600030101010101" pitchFamily="2" charset="-122"/>
                <a:cs typeface="Times New Roman" panose="02020603050405020304" pitchFamily="18" charset="0"/>
              </a:rPr>
              <a:t>Planes de Entrenamiento Personalizados</a:t>
            </a:r>
            <a:r>
              <a:rPr lang="es-PE" sz="2400" kern="100" dirty="0">
                <a:effectLst/>
                <a:latin typeface="Aptos" panose="020B0004020202020204" pitchFamily="34" charset="0"/>
                <a:ea typeface="DengXian" panose="02010600030101010101" pitchFamily="2" charset="-122"/>
                <a:cs typeface="Times New Roman" panose="02020603050405020304" pitchFamily="18" charset="0"/>
              </a:rPr>
              <a:t>: Generar programas de entrenamiento a medida basados en la disciplina deportiva, el estado físico actual del deportista, sus objetivos y su historial de lesiones.</a:t>
            </a:r>
          </a:p>
          <a:p>
            <a:pPr marL="342900" lvl="0" indent="-342900" algn="just">
              <a:lnSpc>
                <a:spcPct val="100000"/>
              </a:lnSpc>
              <a:spcBef>
                <a:spcPts val="0"/>
              </a:spcBef>
              <a:buFont typeface="+mj-lt"/>
              <a:buAutoNum type="arabicPeriod"/>
              <a:tabLst>
                <a:tab pos="457200" algn="l"/>
              </a:tabLst>
            </a:pPr>
            <a:r>
              <a:rPr lang="es-PE" sz="2400" b="1" kern="100" dirty="0">
                <a:effectLst/>
                <a:latin typeface="Aptos" panose="020B0004020202020204" pitchFamily="34" charset="0"/>
                <a:ea typeface="DengXian" panose="02010600030101010101" pitchFamily="2" charset="-122"/>
                <a:cs typeface="Times New Roman" panose="02020603050405020304" pitchFamily="18" charset="0"/>
              </a:rPr>
              <a:t>Monitoreo de la Salud y Recuperación</a:t>
            </a:r>
            <a:r>
              <a:rPr lang="es-PE" sz="2400" kern="100" dirty="0">
                <a:effectLst/>
                <a:latin typeface="Aptos" panose="020B0004020202020204" pitchFamily="34" charset="0"/>
                <a:ea typeface="DengXian" panose="02010600030101010101" pitchFamily="2" charset="-122"/>
                <a:cs typeface="Times New Roman" panose="02020603050405020304" pitchFamily="18" charset="0"/>
              </a:rPr>
              <a:t>: Integrar sensores para supervisar signos vitales y establecer pautas de recuperación óptimas </a:t>
            </a:r>
            <a:r>
              <a:rPr lang="es-PE" sz="2400" kern="100" dirty="0" err="1">
                <a:effectLst/>
                <a:latin typeface="Aptos" panose="020B0004020202020204" pitchFamily="34" charset="0"/>
                <a:ea typeface="DengXian" panose="02010600030101010101" pitchFamily="2" charset="-122"/>
                <a:cs typeface="Times New Roman" panose="02020603050405020304" pitchFamily="18" charset="0"/>
              </a:rPr>
              <a:t>post-entrenamiento</a:t>
            </a:r>
            <a:r>
              <a:rPr lang="es-PE" sz="2400" kern="100" dirty="0">
                <a:effectLst/>
                <a:latin typeface="Aptos" panose="020B0004020202020204" pitchFamily="34" charset="0"/>
                <a:ea typeface="DengXian" panose="02010600030101010101" pitchFamily="2" charset="-122"/>
                <a:cs typeface="Times New Roman" panose="02020603050405020304" pitchFamily="18" charset="0"/>
              </a:rPr>
              <a:t> o competición, incluyendo sugerencias de nutrición e hidratación.</a:t>
            </a:r>
          </a:p>
          <a:p>
            <a:pPr marL="342900" lvl="0" indent="-342900" algn="just">
              <a:lnSpc>
                <a:spcPct val="100000"/>
              </a:lnSpc>
              <a:spcBef>
                <a:spcPts val="0"/>
              </a:spcBef>
              <a:buFont typeface="+mj-lt"/>
              <a:buAutoNum type="arabicPeriod"/>
              <a:tabLst>
                <a:tab pos="457200" algn="l"/>
              </a:tabLst>
            </a:pPr>
            <a:r>
              <a:rPr lang="es-PE" sz="2400" b="1" kern="100" dirty="0">
                <a:effectLst/>
                <a:latin typeface="Aptos" panose="020B0004020202020204" pitchFamily="34" charset="0"/>
                <a:ea typeface="DengXian" panose="02010600030101010101" pitchFamily="2" charset="-122"/>
                <a:cs typeface="Times New Roman" panose="02020603050405020304" pitchFamily="18" charset="0"/>
              </a:rPr>
              <a:t>Proyección de Carrera y Competencias</a:t>
            </a:r>
            <a:r>
              <a:rPr lang="es-PE" sz="2400" kern="100" dirty="0">
                <a:effectLst/>
                <a:latin typeface="Aptos" panose="020B0004020202020204" pitchFamily="34" charset="0"/>
                <a:ea typeface="DengXian" panose="02010600030101010101" pitchFamily="2" charset="-122"/>
                <a:cs typeface="Times New Roman" panose="02020603050405020304" pitchFamily="18" charset="0"/>
              </a:rPr>
              <a:t>: Analizar tendencias y datos para proyectar posibles resultados en competencias futuras, ayudando en la estrategia y preparación mental.</a:t>
            </a:r>
          </a:p>
        </p:txBody>
      </p:sp>
    </p:spTree>
    <p:extLst>
      <p:ext uri="{BB962C8B-B14F-4D97-AF65-F5344CB8AC3E}">
        <p14:creationId xmlns:p14="http://schemas.microsoft.com/office/powerpoint/2010/main" val="3470622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rmAutofit/>
          </a:bodyPr>
          <a:lstStyle/>
          <a:p>
            <a:r>
              <a:rPr lang="es-PE" b="1" dirty="0">
                <a:effectLst/>
                <a:latin typeface="Calibri" panose="020F0502020204030204" pitchFamily="34" charset="0"/>
                <a:ea typeface="Times New Roman" panose="02020603050405020304" pitchFamily="18" charset="0"/>
                <a:cs typeface="Times New Roman" panose="02020603050405020304" pitchFamily="18" charset="0"/>
              </a:rPr>
              <a:t>Entrevista - </a:t>
            </a:r>
            <a:r>
              <a:rPr lang="es-PE" sz="4400" b="1" kern="100" dirty="0">
                <a:effectLst/>
                <a:latin typeface="Aptos" panose="020B0004020202020204" pitchFamily="34" charset="0"/>
                <a:ea typeface="DengXian" panose="02010600030101010101" pitchFamily="2" charset="-122"/>
                <a:cs typeface="Times New Roman" panose="02020603050405020304" pitchFamily="18" charset="0"/>
              </a:rPr>
              <a:t>Elicitación de Requisitos</a:t>
            </a:r>
            <a:endParaRPr lang="es-PE" b="1" dirty="0"/>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911957" y="1577975"/>
            <a:ext cx="10320616" cy="4157807"/>
          </a:xfrm>
        </p:spPr>
        <p:txBody>
          <a:bodyPr>
            <a:noAutofit/>
          </a:bodyPr>
          <a:lstStyle/>
          <a:p>
            <a:pPr marL="0" indent="0" algn="just">
              <a:lnSpc>
                <a:spcPct val="100000"/>
              </a:lnSpc>
              <a:spcBef>
                <a:spcPts val="0"/>
              </a:spcBef>
              <a:buNone/>
            </a:pPr>
            <a:r>
              <a:rPr lang="es-PE" sz="2400" kern="100" dirty="0">
                <a:effectLst/>
                <a:latin typeface="Aptos" panose="020B0004020202020204" pitchFamily="34" charset="0"/>
                <a:ea typeface="DengXian" panose="02010600030101010101" pitchFamily="2" charset="-122"/>
                <a:cs typeface="Times New Roman" panose="02020603050405020304" pitchFamily="18" charset="0"/>
              </a:rPr>
              <a:t>Para el desarrollo de </a:t>
            </a:r>
            <a:r>
              <a:rPr lang="es-PE" sz="2400" b="1" kern="100" dirty="0">
                <a:effectLst/>
                <a:latin typeface="Aptos" panose="020B0004020202020204" pitchFamily="34" charset="0"/>
                <a:ea typeface="DengXian" panose="02010600030101010101" pitchFamily="2" charset="-122"/>
                <a:cs typeface="Times New Roman" panose="02020603050405020304" pitchFamily="18" charset="0"/>
              </a:rPr>
              <a:t>AtletaInteligente</a:t>
            </a:r>
            <a:r>
              <a:rPr lang="es-PE" sz="2400" kern="100" dirty="0">
                <a:effectLst/>
                <a:latin typeface="Aptos" panose="020B0004020202020204" pitchFamily="34" charset="0"/>
                <a:ea typeface="DengXian" panose="02010600030101010101" pitchFamily="2" charset="-122"/>
                <a:cs typeface="Times New Roman" panose="02020603050405020304" pitchFamily="18" charset="0"/>
              </a:rPr>
              <a:t>, se llevará a cabo un proceso meticuloso de elicitación de requisitos, involucrando</a:t>
            </a:r>
            <a:r>
              <a:rPr lang="es-PE" sz="2400" kern="100" dirty="0">
                <a:latin typeface="Aptos" panose="020B0004020202020204" pitchFamily="34" charset="0"/>
                <a:ea typeface="DengXian" panose="02010600030101010101" pitchFamily="2" charset="-122"/>
                <a:cs typeface="Times New Roman" panose="02020603050405020304" pitchFamily="18" charset="0"/>
              </a:rPr>
              <a:t> </a:t>
            </a:r>
            <a:r>
              <a:rPr lang="es-PE" sz="2400" b="1" kern="100" dirty="0">
                <a:latin typeface="Aptos" panose="020B0004020202020204" pitchFamily="34" charset="0"/>
                <a:ea typeface="DengXian" panose="02010600030101010101" pitchFamily="2" charset="-122"/>
                <a:cs typeface="Times New Roman" panose="02020603050405020304" pitchFamily="18" charset="0"/>
              </a:rPr>
              <a:t>entrevistas</a:t>
            </a:r>
            <a:r>
              <a:rPr lang="es-PE" sz="2400" kern="100" dirty="0">
                <a:latin typeface="Aptos" panose="020B0004020202020204" pitchFamily="34" charset="0"/>
                <a:ea typeface="DengXian" panose="02010600030101010101" pitchFamily="2" charset="-122"/>
                <a:cs typeface="Times New Roman" panose="02020603050405020304" pitchFamily="18" charset="0"/>
              </a:rPr>
              <a:t> con:</a:t>
            </a:r>
            <a:r>
              <a:rPr lang="es-PE" sz="2400" kern="100" dirty="0">
                <a:effectLst/>
                <a:latin typeface="Aptos" panose="020B0004020202020204" pitchFamily="34" charset="0"/>
                <a:ea typeface="DengXian" panose="02010600030101010101" pitchFamily="2" charset="-122"/>
                <a:cs typeface="Times New Roman" panose="02020603050405020304" pitchFamily="18" charset="0"/>
              </a:rPr>
              <a:t> </a:t>
            </a:r>
          </a:p>
          <a:p>
            <a:pPr marL="0" indent="0" algn="just">
              <a:lnSpc>
                <a:spcPct val="100000"/>
              </a:lnSpc>
              <a:spcBef>
                <a:spcPts val="0"/>
              </a:spcBef>
              <a:buNone/>
            </a:pPr>
            <a:endParaRPr lang="es-PE" sz="1000" kern="100" dirty="0">
              <a:effectLst/>
              <a:latin typeface="Aptos" panose="020B0004020202020204" pitchFamily="34" charset="0"/>
              <a:ea typeface="DengXian" panose="02010600030101010101" pitchFamily="2" charset="-122"/>
              <a:cs typeface="Times New Roman" panose="02020603050405020304" pitchFamily="18" charset="0"/>
            </a:endParaRPr>
          </a:p>
          <a:p>
            <a:pPr marL="0" indent="0" algn="just">
              <a:lnSpc>
                <a:spcPct val="100000"/>
              </a:lnSpc>
              <a:spcBef>
                <a:spcPts val="0"/>
              </a:spcBef>
              <a:buNone/>
            </a:pPr>
            <a:endParaRPr lang="es-PE" sz="1000" kern="100" dirty="0">
              <a:effectLst/>
              <a:latin typeface="Aptos" panose="020B0004020202020204" pitchFamily="34" charset="0"/>
              <a:ea typeface="DengXian" panose="02010600030101010101" pitchFamily="2" charset="-122"/>
              <a:cs typeface="Times New Roman" panose="02020603050405020304" pitchFamily="18" charset="0"/>
            </a:endParaRPr>
          </a:p>
          <a:p>
            <a:pPr algn="just">
              <a:lnSpc>
                <a:spcPct val="100000"/>
              </a:lnSpc>
              <a:spcBef>
                <a:spcPts val="0"/>
              </a:spcBef>
            </a:pPr>
            <a:r>
              <a:rPr lang="es-PE" sz="2400" kern="100" dirty="0">
                <a:effectLst/>
                <a:latin typeface="Aptos" panose="020B0004020202020204" pitchFamily="34" charset="0"/>
                <a:ea typeface="DengXian" panose="02010600030101010101" pitchFamily="2" charset="-122"/>
                <a:cs typeface="Times New Roman" panose="02020603050405020304" pitchFamily="18" charset="0"/>
              </a:rPr>
              <a:t>deportistas profesionales</a:t>
            </a:r>
          </a:p>
          <a:p>
            <a:pPr algn="just">
              <a:lnSpc>
                <a:spcPct val="100000"/>
              </a:lnSpc>
              <a:spcBef>
                <a:spcPts val="0"/>
              </a:spcBef>
            </a:pPr>
            <a:r>
              <a:rPr lang="es-PE" sz="2400" kern="100" dirty="0">
                <a:effectLst/>
                <a:latin typeface="Aptos" panose="020B0004020202020204" pitchFamily="34" charset="0"/>
                <a:ea typeface="DengXian" panose="02010600030101010101" pitchFamily="2" charset="-122"/>
                <a:cs typeface="Times New Roman" panose="02020603050405020304" pitchFamily="18" charset="0"/>
              </a:rPr>
              <a:t>entrenadores</a:t>
            </a:r>
          </a:p>
          <a:p>
            <a:pPr algn="just">
              <a:lnSpc>
                <a:spcPct val="100000"/>
              </a:lnSpc>
              <a:spcBef>
                <a:spcPts val="0"/>
              </a:spcBef>
            </a:pPr>
            <a:r>
              <a:rPr lang="es-PE" sz="2400" kern="100" dirty="0">
                <a:effectLst/>
                <a:latin typeface="Aptos" panose="020B0004020202020204" pitchFamily="34" charset="0"/>
                <a:ea typeface="DengXian" panose="02010600030101010101" pitchFamily="2" charset="-122"/>
                <a:cs typeface="Times New Roman" panose="02020603050405020304" pitchFamily="18" charset="0"/>
              </a:rPr>
              <a:t>nutricionistas</a:t>
            </a:r>
          </a:p>
          <a:p>
            <a:pPr algn="just">
              <a:lnSpc>
                <a:spcPct val="100000"/>
              </a:lnSpc>
              <a:spcBef>
                <a:spcPts val="0"/>
              </a:spcBef>
            </a:pPr>
            <a:r>
              <a:rPr lang="es-PE" sz="2400" kern="100" dirty="0">
                <a:effectLst/>
                <a:latin typeface="Aptos" panose="020B0004020202020204" pitchFamily="34" charset="0"/>
                <a:ea typeface="DengXian" panose="02010600030101010101" pitchFamily="2" charset="-122"/>
                <a:cs typeface="Times New Roman" panose="02020603050405020304" pitchFamily="18" charset="0"/>
              </a:rPr>
              <a:t>fisioterapeutas</a:t>
            </a:r>
          </a:p>
          <a:p>
            <a:pPr algn="just">
              <a:lnSpc>
                <a:spcPct val="100000"/>
              </a:lnSpc>
              <a:spcBef>
                <a:spcPts val="0"/>
              </a:spcBef>
            </a:pPr>
            <a:r>
              <a:rPr lang="es-PE" sz="2400" kern="100" dirty="0">
                <a:effectLst/>
                <a:latin typeface="Aptos" panose="020B0004020202020204" pitchFamily="34" charset="0"/>
                <a:ea typeface="DengXian" panose="02010600030101010101" pitchFamily="2" charset="-122"/>
                <a:cs typeface="Times New Roman" panose="02020603050405020304" pitchFamily="18" charset="0"/>
              </a:rPr>
              <a:t>otros expertos en el deporte</a:t>
            </a:r>
          </a:p>
          <a:p>
            <a:pPr marL="0" indent="0" algn="just">
              <a:lnSpc>
                <a:spcPct val="100000"/>
              </a:lnSpc>
              <a:spcBef>
                <a:spcPts val="0"/>
              </a:spcBef>
              <a:buNone/>
            </a:pPr>
            <a:endParaRPr lang="es-PE" sz="1000" kern="100" dirty="0">
              <a:effectLst/>
              <a:latin typeface="Aptos" panose="020B0004020202020204" pitchFamily="34" charset="0"/>
              <a:ea typeface="DengXian" panose="02010600030101010101" pitchFamily="2" charset="-122"/>
              <a:cs typeface="Times New Roman" panose="02020603050405020304" pitchFamily="18" charset="0"/>
            </a:endParaRPr>
          </a:p>
          <a:p>
            <a:pPr marL="0" indent="0" algn="just">
              <a:lnSpc>
                <a:spcPct val="100000"/>
              </a:lnSpc>
              <a:spcBef>
                <a:spcPts val="0"/>
              </a:spcBef>
              <a:buNone/>
            </a:pPr>
            <a:endParaRPr lang="es-PE" sz="1000" kern="100" dirty="0">
              <a:effectLst/>
              <a:latin typeface="Aptos" panose="020B0004020202020204" pitchFamily="34" charset="0"/>
              <a:ea typeface="DengXian" panose="02010600030101010101" pitchFamily="2" charset="-122"/>
              <a:cs typeface="Times New Roman" panose="02020603050405020304" pitchFamily="18" charset="0"/>
            </a:endParaRPr>
          </a:p>
          <a:p>
            <a:pPr marL="0" indent="0" algn="just">
              <a:lnSpc>
                <a:spcPct val="100000"/>
              </a:lnSpc>
              <a:spcBef>
                <a:spcPts val="0"/>
              </a:spcBef>
              <a:buNone/>
            </a:pPr>
            <a:r>
              <a:rPr lang="es-PE" sz="2400" kern="100" dirty="0">
                <a:effectLst/>
                <a:latin typeface="Aptos" panose="020B0004020202020204" pitchFamily="34" charset="0"/>
                <a:ea typeface="DengXian" panose="02010600030101010101" pitchFamily="2" charset="-122"/>
                <a:cs typeface="Times New Roman" panose="02020603050405020304" pitchFamily="18" charset="0"/>
              </a:rPr>
              <a:t>Se realizarán </a:t>
            </a:r>
            <a:r>
              <a:rPr lang="es-PE" sz="2400" b="1" kern="100" dirty="0">
                <a:effectLst/>
                <a:latin typeface="Aptos" panose="020B0004020202020204" pitchFamily="34" charset="0"/>
                <a:ea typeface="DengXian" panose="02010600030101010101" pitchFamily="2" charset="-122"/>
                <a:cs typeface="Times New Roman" panose="02020603050405020304" pitchFamily="18" charset="0"/>
              </a:rPr>
              <a:t>encuestas</a:t>
            </a:r>
            <a:r>
              <a:rPr lang="es-PE" sz="2400" kern="100" dirty="0">
                <a:effectLst/>
                <a:latin typeface="Aptos" panose="020B0004020202020204" pitchFamily="34" charset="0"/>
                <a:ea typeface="DengXian" panose="02010600030101010101" pitchFamily="2" charset="-122"/>
                <a:cs typeface="Times New Roman" panose="02020603050405020304" pitchFamily="18" charset="0"/>
              </a:rPr>
              <a:t> y </a:t>
            </a:r>
            <a:r>
              <a:rPr lang="es-PE" sz="2400" b="1" kern="100" dirty="0">
                <a:effectLst/>
                <a:latin typeface="Aptos" panose="020B0004020202020204" pitchFamily="34" charset="0"/>
                <a:ea typeface="DengXian" panose="02010600030101010101" pitchFamily="2" charset="-122"/>
                <a:cs typeface="Times New Roman" panose="02020603050405020304" pitchFamily="18" charset="0"/>
              </a:rPr>
              <a:t>grupos focales </a:t>
            </a:r>
            <a:r>
              <a:rPr lang="es-PE" sz="2400" kern="100" dirty="0">
                <a:effectLst/>
                <a:latin typeface="Aptos" panose="020B0004020202020204" pitchFamily="34" charset="0"/>
                <a:ea typeface="DengXian" panose="02010600030101010101" pitchFamily="2" charset="-122"/>
                <a:cs typeface="Times New Roman" panose="02020603050405020304" pitchFamily="18" charset="0"/>
              </a:rPr>
              <a:t>para entender las necesidades y </a:t>
            </a:r>
            <a:r>
              <a:rPr lang="es-PE" sz="2400" b="1" kern="100" dirty="0">
                <a:effectLst/>
                <a:latin typeface="Aptos" panose="020B0004020202020204" pitchFamily="34" charset="0"/>
                <a:ea typeface="DengXian" panose="02010600030101010101" pitchFamily="2" charset="-122"/>
                <a:cs typeface="Times New Roman" panose="02020603050405020304" pitchFamily="18" charset="0"/>
              </a:rPr>
              <a:t>expectativas de los usuarios objetivo del software</a:t>
            </a:r>
            <a:r>
              <a:rPr lang="es-PE" sz="2400" kern="100" dirty="0">
                <a:effectLst/>
                <a:latin typeface="Aptos" panose="020B0004020202020204" pitchFamily="34" charset="0"/>
                <a:ea typeface="DengXian" panose="02010600030101010101" pitchFamily="2" charset="-122"/>
                <a:cs typeface="Times New Roman" panose="02020603050405020304" pitchFamily="18" charset="0"/>
              </a:rPr>
              <a:t>.</a:t>
            </a:r>
          </a:p>
          <a:p>
            <a:pPr marL="0" indent="0" algn="just">
              <a:lnSpc>
                <a:spcPct val="100000"/>
              </a:lnSpc>
              <a:spcBef>
                <a:spcPts val="0"/>
              </a:spcBef>
              <a:buNone/>
            </a:pPr>
            <a:endParaRPr lang="es-PE" sz="2400" kern="100" dirty="0">
              <a:effectLst/>
              <a:latin typeface="Aptos" panose="020B000402020202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9190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rmAutofit/>
          </a:bodyPr>
          <a:lstStyle/>
          <a:p>
            <a:r>
              <a:rPr lang="es-PE" b="1" dirty="0">
                <a:effectLst/>
                <a:latin typeface="Calibri" panose="020F0502020204030204" pitchFamily="34" charset="0"/>
                <a:ea typeface="Times New Roman" panose="02020603050405020304" pitchFamily="18" charset="0"/>
                <a:cs typeface="Times New Roman" panose="02020603050405020304" pitchFamily="18" charset="0"/>
              </a:rPr>
              <a:t>Entrevista - </a:t>
            </a:r>
            <a:r>
              <a:rPr lang="es-PE" sz="4400" b="1" kern="100" dirty="0">
                <a:effectLst/>
                <a:latin typeface="Aptos" panose="020B0004020202020204" pitchFamily="34" charset="0"/>
                <a:ea typeface="DengXian" panose="02010600030101010101" pitchFamily="2" charset="-122"/>
                <a:cs typeface="Times New Roman" panose="02020603050405020304" pitchFamily="18" charset="0"/>
              </a:rPr>
              <a:t>Técnicas de Elicitación</a:t>
            </a:r>
            <a:endParaRPr lang="es-PE" b="1" dirty="0"/>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911957" y="1577975"/>
            <a:ext cx="10320616" cy="4914900"/>
          </a:xfrm>
        </p:spPr>
        <p:txBody>
          <a:bodyPr>
            <a:noAutofit/>
          </a:bodyPr>
          <a:lstStyle/>
          <a:p>
            <a:pPr marL="342900" lvl="0" indent="-342900" algn="just">
              <a:lnSpc>
                <a:spcPct val="100000"/>
              </a:lnSpc>
              <a:spcBef>
                <a:spcPts val="0"/>
              </a:spcBef>
              <a:buFont typeface="+mj-lt"/>
              <a:buAutoNum type="arabicPeriod"/>
              <a:tabLst>
                <a:tab pos="457200" algn="l"/>
              </a:tabLst>
            </a:pPr>
            <a:r>
              <a:rPr lang="es-PE" sz="2400" b="1" kern="100" dirty="0">
                <a:effectLst/>
                <a:latin typeface="Aptos" panose="020B0004020202020204" pitchFamily="34" charset="0"/>
                <a:ea typeface="DengXian" panose="02010600030101010101" pitchFamily="2" charset="-122"/>
                <a:cs typeface="Times New Roman" panose="02020603050405020304" pitchFamily="18" charset="0"/>
              </a:rPr>
              <a:t>Entrevistas con Deportistas y Entrenadores</a:t>
            </a:r>
            <a:r>
              <a:rPr lang="es-PE" sz="2400" kern="100" dirty="0">
                <a:effectLst/>
                <a:latin typeface="Aptos" panose="020B0004020202020204" pitchFamily="34" charset="0"/>
                <a:ea typeface="DengXian" panose="02010600030101010101" pitchFamily="2" charset="-122"/>
                <a:cs typeface="Times New Roman" panose="02020603050405020304" pitchFamily="18" charset="0"/>
              </a:rPr>
              <a:t>: Para recoger datos específicos sobre las necesidades de análisis de rendimiento y entrenamiento personalizado.</a:t>
            </a:r>
          </a:p>
          <a:p>
            <a:pPr marL="342900" lvl="0" indent="-342900" algn="just">
              <a:lnSpc>
                <a:spcPct val="100000"/>
              </a:lnSpc>
              <a:spcBef>
                <a:spcPts val="0"/>
              </a:spcBef>
              <a:buFont typeface="+mj-lt"/>
              <a:buAutoNum type="arabicPeriod"/>
              <a:tabLst>
                <a:tab pos="457200" algn="l"/>
              </a:tabLst>
            </a:pPr>
            <a:endParaRPr lang="es-PE" sz="1000" kern="100" dirty="0">
              <a:effectLst/>
              <a:latin typeface="Aptos" panose="020B0004020202020204" pitchFamily="34" charset="0"/>
              <a:ea typeface="DengXian" panose="02010600030101010101" pitchFamily="2" charset="-122"/>
              <a:cs typeface="Times New Roman" panose="02020603050405020304" pitchFamily="18" charset="0"/>
            </a:endParaRPr>
          </a:p>
          <a:p>
            <a:pPr marL="342900" lvl="0" indent="-342900" algn="just">
              <a:lnSpc>
                <a:spcPct val="100000"/>
              </a:lnSpc>
              <a:spcBef>
                <a:spcPts val="0"/>
              </a:spcBef>
              <a:buFont typeface="+mj-lt"/>
              <a:buAutoNum type="arabicPeriod"/>
              <a:tabLst>
                <a:tab pos="457200" algn="l"/>
              </a:tabLst>
            </a:pPr>
            <a:r>
              <a:rPr lang="es-PE" sz="2400" b="1" kern="100" dirty="0">
                <a:effectLst/>
                <a:latin typeface="Aptos" panose="020B0004020202020204" pitchFamily="34" charset="0"/>
                <a:ea typeface="DengXian" panose="02010600030101010101" pitchFamily="2" charset="-122"/>
                <a:cs typeface="Times New Roman" panose="02020603050405020304" pitchFamily="18" charset="0"/>
              </a:rPr>
              <a:t>Sesiones de Trabajo con Nutricionistas y Fisioterapeutas</a:t>
            </a:r>
            <a:r>
              <a:rPr lang="es-PE" sz="2400" kern="100" dirty="0">
                <a:effectLst/>
                <a:latin typeface="Aptos" panose="020B0004020202020204" pitchFamily="34" charset="0"/>
                <a:ea typeface="DengXian" panose="02010600030101010101" pitchFamily="2" charset="-122"/>
                <a:cs typeface="Times New Roman" panose="02020603050405020304" pitchFamily="18" charset="0"/>
              </a:rPr>
              <a:t>: Para integrar conocimiento especializado en las recomendaciones de nutrición y recuperación del software.</a:t>
            </a:r>
          </a:p>
          <a:p>
            <a:pPr marL="342900" lvl="0" indent="-342900" algn="just">
              <a:lnSpc>
                <a:spcPct val="100000"/>
              </a:lnSpc>
              <a:spcBef>
                <a:spcPts val="0"/>
              </a:spcBef>
              <a:buFont typeface="+mj-lt"/>
              <a:buAutoNum type="arabicPeriod"/>
              <a:tabLst>
                <a:tab pos="457200" algn="l"/>
              </a:tabLst>
            </a:pPr>
            <a:endParaRPr lang="es-PE" sz="1000" kern="100" dirty="0">
              <a:effectLst/>
              <a:latin typeface="Aptos" panose="020B0004020202020204" pitchFamily="34" charset="0"/>
              <a:ea typeface="DengXian" panose="02010600030101010101" pitchFamily="2" charset="-122"/>
              <a:cs typeface="Times New Roman" panose="02020603050405020304" pitchFamily="18" charset="0"/>
            </a:endParaRPr>
          </a:p>
          <a:p>
            <a:pPr marL="342900" lvl="0" indent="-342900" algn="just">
              <a:lnSpc>
                <a:spcPct val="100000"/>
              </a:lnSpc>
              <a:spcBef>
                <a:spcPts val="0"/>
              </a:spcBef>
              <a:buFont typeface="+mj-lt"/>
              <a:buAutoNum type="arabicPeriod"/>
              <a:tabLst>
                <a:tab pos="457200" algn="l"/>
              </a:tabLst>
            </a:pPr>
            <a:r>
              <a:rPr lang="es-PE" sz="2400" b="1" kern="100" dirty="0">
                <a:effectLst/>
                <a:latin typeface="Aptos" panose="020B0004020202020204" pitchFamily="34" charset="0"/>
                <a:ea typeface="DengXian" panose="02010600030101010101" pitchFamily="2" charset="-122"/>
                <a:cs typeface="Times New Roman" panose="02020603050405020304" pitchFamily="18" charset="0"/>
              </a:rPr>
              <a:t>Análisis de Competencia</a:t>
            </a:r>
            <a:r>
              <a:rPr lang="es-PE" sz="2400" kern="100" dirty="0">
                <a:effectLst/>
                <a:latin typeface="Aptos" panose="020B0004020202020204" pitchFamily="34" charset="0"/>
                <a:ea typeface="DengXian" panose="02010600030101010101" pitchFamily="2" charset="-122"/>
                <a:cs typeface="Times New Roman" panose="02020603050405020304" pitchFamily="18" charset="0"/>
              </a:rPr>
              <a:t>: Estudiar otros softwares similares para identificar características que pueden ser mejoradas o innovadas.</a:t>
            </a:r>
          </a:p>
          <a:p>
            <a:pPr marL="342900" lvl="0" indent="-342900" algn="just">
              <a:lnSpc>
                <a:spcPct val="100000"/>
              </a:lnSpc>
              <a:spcBef>
                <a:spcPts val="0"/>
              </a:spcBef>
              <a:buFont typeface="+mj-lt"/>
              <a:buAutoNum type="arabicPeriod"/>
              <a:tabLst>
                <a:tab pos="457200" algn="l"/>
              </a:tabLst>
            </a:pPr>
            <a:endParaRPr lang="es-PE" sz="1000" kern="100" dirty="0">
              <a:effectLst/>
              <a:latin typeface="Aptos" panose="020B0004020202020204" pitchFamily="34" charset="0"/>
              <a:ea typeface="DengXian" panose="02010600030101010101" pitchFamily="2" charset="-122"/>
              <a:cs typeface="Times New Roman" panose="02020603050405020304" pitchFamily="18" charset="0"/>
            </a:endParaRPr>
          </a:p>
          <a:p>
            <a:pPr marL="342900" lvl="0" indent="-342900" algn="just">
              <a:lnSpc>
                <a:spcPct val="100000"/>
              </a:lnSpc>
              <a:spcBef>
                <a:spcPts val="0"/>
              </a:spcBef>
              <a:buFont typeface="+mj-lt"/>
              <a:buAutoNum type="arabicPeriod"/>
              <a:tabLst>
                <a:tab pos="457200" algn="l"/>
              </a:tabLst>
            </a:pPr>
            <a:r>
              <a:rPr lang="es-PE" sz="2400" b="1" kern="100" dirty="0">
                <a:effectLst/>
                <a:latin typeface="Aptos" panose="020B0004020202020204" pitchFamily="34" charset="0"/>
                <a:ea typeface="DengXian" panose="02010600030101010101" pitchFamily="2" charset="-122"/>
                <a:cs typeface="Times New Roman" panose="02020603050405020304" pitchFamily="18" charset="0"/>
              </a:rPr>
              <a:t>Prototipado Rápido</a:t>
            </a:r>
            <a:r>
              <a:rPr lang="es-PE" sz="2400" kern="100" dirty="0">
                <a:effectLst/>
                <a:latin typeface="Aptos" panose="020B0004020202020204" pitchFamily="34" charset="0"/>
                <a:ea typeface="DengXian" panose="02010600030101010101" pitchFamily="2" charset="-122"/>
                <a:cs typeface="Times New Roman" panose="02020603050405020304" pitchFamily="18" charset="0"/>
              </a:rPr>
              <a:t>: Crear prototipos básicos del software para obtener retroalimentación temprana de los usuarios potenciales y ajustar los requisitos según sea necesario.</a:t>
            </a:r>
          </a:p>
        </p:txBody>
      </p:sp>
    </p:spTree>
    <p:extLst>
      <p:ext uri="{BB962C8B-B14F-4D97-AF65-F5344CB8AC3E}">
        <p14:creationId xmlns:p14="http://schemas.microsoft.com/office/powerpoint/2010/main" val="3011118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rmAutofit/>
          </a:bodyPr>
          <a:lstStyle/>
          <a:p>
            <a:r>
              <a:rPr lang="es-PE" b="1" dirty="0">
                <a:effectLst/>
                <a:latin typeface="Calibri" panose="020F0502020204030204" pitchFamily="34" charset="0"/>
                <a:ea typeface="Times New Roman" panose="02020603050405020304" pitchFamily="18" charset="0"/>
                <a:cs typeface="Times New Roman" panose="02020603050405020304" pitchFamily="18" charset="0"/>
              </a:rPr>
              <a:t>Entrevista - </a:t>
            </a:r>
            <a:r>
              <a:rPr lang="es-PE" sz="4400" b="1" kern="100" dirty="0">
                <a:effectLst/>
                <a:latin typeface="Aptos" panose="020B0004020202020204" pitchFamily="34" charset="0"/>
                <a:ea typeface="DengXian" panose="02010600030101010101" pitchFamily="2" charset="-122"/>
                <a:cs typeface="Times New Roman" panose="02020603050405020304" pitchFamily="18" charset="0"/>
              </a:rPr>
              <a:t>Gestión de Partes Interesadas</a:t>
            </a:r>
            <a:endParaRPr lang="es-PE" b="1" dirty="0"/>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911957" y="1577974"/>
            <a:ext cx="10320616" cy="5280025"/>
          </a:xfrm>
        </p:spPr>
        <p:txBody>
          <a:bodyPr>
            <a:noAutofit/>
          </a:bodyPr>
          <a:lstStyle/>
          <a:p>
            <a:pPr marL="0" indent="0" algn="just">
              <a:lnSpc>
                <a:spcPct val="100000"/>
              </a:lnSpc>
              <a:spcBef>
                <a:spcPts val="0"/>
              </a:spcBef>
              <a:buNone/>
            </a:pPr>
            <a:r>
              <a:rPr lang="es-PE" sz="2400" b="1" kern="100" dirty="0">
                <a:effectLst/>
                <a:latin typeface="Aptos" panose="020B0004020202020204" pitchFamily="34" charset="0"/>
                <a:ea typeface="DengXian" panose="02010600030101010101" pitchFamily="2" charset="-122"/>
                <a:cs typeface="Times New Roman" panose="02020603050405020304" pitchFamily="18" charset="0"/>
              </a:rPr>
              <a:t>Documentación y Validación de Requisitos</a:t>
            </a:r>
          </a:p>
          <a:p>
            <a:pPr marL="0" indent="0" algn="just">
              <a:lnSpc>
                <a:spcPct val="100000"/>
              </a:lnSpc>
              <a:spcBef>
                <a:spcPts val="0"/>
              </a:spcBef>
              <a:buNone/>
            </a:pPr>
            <a:endParaRPr lang="es-PE" sz="1000" kern="100" dirty="0">
              <a:effectLst/>
              <a:latin typeface="Aptos" panose="020B0004020202020204" pitchFamily="34" charset="0"/>
              <a:ea typeface="DengXian" panose="02010600030101010101" pitchFamily="2" charset="-122"/>
              <a:cs typeface="Times New Roman" panose="02020603050405020304" pitchFamily="18" charset="0"/>
            </a:endParaRPr>
          </a:p>
          <a:p>
            <a:pPr marL="0" indent="0" algn="just">
              <a:lnSpc>
                <a:spcPct val="100000"/>
              </a:lnSpc>
              <a:spcBef>
                <a:spcPts val="0"/>
              </a:spcBef>
              <a:buNone/>
            </a:pPr>
            <a:r>
              <a:rPr lang="es-PE" sz="2400" kern="100" dirty="0">
                <a:effectLst/>
                <a:latin typeface="Aptos" panose="020B0004020202020204" pitchFamily="34" charset="0"/>
                <a:ea typeface="DengXian" panose="02010600030101010101" pitchFamily="2" charset="-122"/>
                <a:cs typeface="Times New Roman" panose="02020603050405020304" pitchFamily="18" charset="0"/>
              </a:rPr>
              <a:t>Los </a:t>
            </a:r>
            <a:r>
              <a:rPr lang="es-PE" sz="2400" b="1" kern="100" dirty="0">
                <a:effectLst/>
                <a:latin typeface="Aptos" panose="020B0004020202020204" pitchFamily="34" charset="0"/>
                <a:ea typeface="DengXian" panose="02010600030101010101" pitchFamily="2" charset="-122"/>
                <a:cs typeface="Times New Roman" panose="02020603050405020304" pitchFamily="18" charset="0"/>
              </a:rPr>
              <a:t>requisitos recopilados</a:t>
            </a:r>
            <a:r>
              <a:rPr lang="es-PE" sz="2400" kern="100" dirty="0">
                <a:effectLst/>
                <a:latin typeface="Aptos" panose="020B0004020202020204" pitchFamily="34" charset="0"/>
                <a:ea typeface="DengXian" panose="02010600030101010101" pitchFamily="2" charset="-122"/>
                <a:cs typeface="Times New Roman" panose="02020603050405020304" pitchFamily="18" charset="0"/>
              </a:rPr>
              <a:t> son </a:t>
            </a:r>
            <a:r>
              <a:rPr lang="es-PE" sz="2400" b="1" kern="100" dirty="0">
                <a:effectLst/>
                <a:latin typeface="Aptos" panose="020B0004020202020204" pitchFamily="34" charset="0"/>
                <a:ea typeface="DengXian" panose="02010600030101010101" pitchFamily="2" charset="-122"/>
                <a:cs typeface="Times New Roman" panose="02020603050405020304" pitchFamily="18" charset="0"/>
              </a:rPr>
              <a:t>documentados</a:t>
            </a:r>
            <a:r>
              <a:rPr lang="es-PE" sz="2400" kern="100" dirty="0">
                <a:effectLst/>
                <a:latin typeface="Aptos" panose="020B0004020202020204" pitchFamily="34" charset="0"/>
                <a:ea typeface="DengXian" panose="02010600030101010101" pitchFamily="2" charset="-122"/>
                <a:cs typeface="Times New Roman" panose="02020603050405020304" pitchFamily="18" charset="0"/>
              </a:rPr>
              <a:t>  al detalle, siguiendo </a:t>
            </a:r>
            <a:r>
              <a:rPr lang="es-PE" sz="2400" b="1" kern="100" dirty="0">
                <a:effectLst/>
                <a:latin typeface="Aptos" panose="020B0004020202020204" pitchFamily="34" charset="0"/>
                <a:ea typeface="DengXian" panose="02010600030101010101" pitchFamily="2" charset="-122"/>
                <a:cs typeface="Times New Roman" panose="02020603050405020304" pitchFamily="18" charset="0"/>
              </a:rPr>
              <a:t>estándares</a:t>
            </a:r>
            <a:r>
              <a:rPr lang="es-PE" sz="2400" kern="100" dirty="0">
                <a:effectLst/>
                <a:latin typeface="Aptos" panose="020B0004020202020204" pitchFamily="34" charset="0"/>
                <a:ea typeface="DengXian" panose="02010600030101010101" pitchFamily="2" charset="-122"/>
                <a:cs typeface="Times New Roman" panose="02020603050405020304" pitchFamily="18" charset="0"/>
              </a:rPr>
              <a:t> como </a:t>
            </a:r>
            <a:r>
              <a:rPr lang="es-PE" sz="2400" b="1" kern="100" dirty="0">
                <a:effectLst/>
                <a:latin typeface="Aptos" panose="020B0004020202020204" pitchFamily="34" charset="0"/>
                <a:ea typeface="DengXian" panose="02010600030101010101" pitchFamily="2" charset="-122"/>
                <a:cs typeface="Times New Roman" panose="02020603050405020304" pitchFamily="18" charset="0"/>
              </a:rPr>
              <a:t>IEEE 830</a:t>
            </a:r>
            <a:r>
              <a:rPr lang="es-PE" sz="2400" kern="100" dirty="0">
                <a:effectLst/>
                <a:latin typeface="Aptos" panose="020B0004020202020204" pitchFamily="34" charset="0"/>
                <a:ea typeface="DengXian" panose="02010600030101010101" pitchFamily="2" charset="-122"/>
                <a:cs typeface="Times New Roman" panose="02020603050405020304" pitchFamily="18" charset="0"/>
              </a:rPr>
              <a:t>, validados a través de revisiones con interesados, asegurando </a:t>
            </a:r>
            <a:r>
              <a:rPr lang="es-PE" sz="2400" b="1" kern="100" dirty="0">
                <a:effectLst/>
                <a:latin typeface="Aptos" panose="020B0004020202020204" pitchFamily="34" charset="0"/>
                <a:ea typeface="DengXian" panose="02010600030101010101" pitchFamily="2" charset="-122"/>
                <a:cs typeface="Times New Roman" panose="02020603050405020304" pitchFamily="18" charset="0"/>
              </a:rPr>
              <a:t>relevancia</a:t>
            </a:r>
            <a:r>
              <a:rPr lang="es-PE" sz="2400" kern="100" dirty="0">
                <a:effectLst/>
                <a:latin typeface="Aptos" panose="020B0004020202020204" pitchFamily="34" charset="0"/>
                <a:ea typeface="DengXian" panose="02010600030101010101" pitchFamily="2" charset="-122"/>
                <a:cs typeface="Times New Roman" panose="02020603050405020304" pitchFamily="18" charset="0"/>
              </a:rPr>
              <a:t> y </a:t>
            </a:r>
            <a:r>
              <a:rPr lang="es-PE" sz="2400" b="1" kern="100" dirty="0">
                <a:effectLst/>
                <a:latin typeface="Aptos" panose="020B0004020202020204" pitchFamily="34" charset="0"/>
                <a:ea typeface="DengXian" panose="02010600030101010101" pitchFamily="2" charset="-122"/>
                <a:cs typeface="Times New Roman" panose="02020603050405020304" pitchFamily="18" charset="0"/>
              </a:rPr>
              <a:t>viabilidad</a:t>
            </a:r>
            <a:r>
              <a:rPr lang="es-PE" sz="2400" kern="100" dirty="0">
                <a:effectLst/>
                <a:latin typeface="Aptos" panose="020B0004020202020204" pitchFamily="34" charset="0"/>
                <a:ea typeface="DengXian" panose="02010600030101010101" pitchFamily="2" charset="-122"/>
                <a:cs typeface="Times New Roman" panose="02020603050405020304" pitchFamily="18" charset="0"/>
              </a:rPr>
              <a:t> antes del desarrollo de </a:t>
            </a:r>
            <a:r>
              <a:rPr lang="es-PE" sz="2400" kern="100" dirty="0" err="1">
                <a:effectLst/>
                <a:latin typeface="Aptos" panose="020B0004020202020204" pitchFamily="34" charset="0"/>
                <a:ea typeface="DengXian" panose="02010600030101010101" pitchFamily="2" charset="-122"/>
                <a:cs typeface="Times New Roman" panose="02020603050405020304" pitchFamily="18" charset="0"/>
              </a:rPr>
              <a:t>Sw</a:t>
            </a:r>
            <a:r>
              <a:rPr lang="es-PE" sz="2400" kern="100" dirty="0">
                <a:effectLst/>
                <a:latin typeface="Aptos" panose="020B0004020202020204" pitchFamily="34" charset="0"/>
                <a:ea typeface="DengXian" panose="02010600030101010101" pitchFamily="2" charset="-122"/>
                <a:cs typeface="Times New Roman" panose="02020603050405020304" pitchFamily="18" charset="0"/>
              </a:rPr>
              <a:t>.</a:t>
            </a:r>
          </a:p>
          <a:p>
            <a:pPr marL="0" indent="0" algn="just">
              <a:lnSpc>
                <a:spcPct val="100000"/>
              </a:lnSpc>
              <a:spcBef>
                <a:spcPts val="0"/>
              </a:spcBef>
              <a:buNone/>
            </a:pPr>
            <a:endParaRPr lang="es-PE" sz="1000" b="1" kern="100" dirty="0">
              <a:effectLst/>
              <a:latin typeface="Aptos" panose="020B0004020202020204" pitchFamily="34" charset="0"/>
              <a:ea typeface="DengXian" panose="02010600030101010101" pitchFamily="2" charset="-122"/>
              <a:cs typeface="Times New Roman" panose="02020603050405020304" pitchFamily="18" charset="0"/>
            </a:endParaRPr>
          </a:p>
          <a:p>
            <a:pPr marL="0" indent="0" algn="just">
              <a:lnSpc>
                <a:spcPct val="100000"/>
              </a:lnSpc>
              <a:spcBef>
                <a:spcPts val="0"/>
              </a:spcBef>
              <a:buNone/>
            </a:pPr>
            <a:r>
              <a:rPr lang="es-PE" sz="2400" b="1" kern="100" dirty="0">
                <a:effectLst/>
                <a:latin typeface="Aptos" panose="020B0004020202020204" pitchFamily="34" charset="0"/>
                <a:ea typeface="DengXian" panose="02010600030101010101" pitchFamily="2" charset="-122"/>
                <a:cs typeface="Times New Roman" panose="02020603050405020304" pitchFamily="18" charset="0"/>
              </a:rPr>
              <a:t>Conclusión </a:t>
            </a:r>
          </a:p>
          <a:p>
            <a:pPr marL="0" indent="0" algn="just">
              <a:lnSpc>
                <a:spcPct val="100000"/>
              </a:lnSpc>
              <a:spcBef>
                <a:spcPts val="0"/>
              </a:spcBef>
              <a:buNone/>
            </a:pPr>
            <a:r>
              <a:rPr lang="es-PE" sz="2400" b="1" kern="100" dirty="0">
                <a:effectLst/>
                <a:latin typeface="Aptos" panose="020B0004020202020204" pitchFamily="34" charset="0"/>
                <a:ea typeface="DengXian" panose="02010600030101010101" pitchFamily="2" charset="-122"/>
                <a:cs typeface="Times New Roman" panose="02020603050405020304" pitchFamily="18" charset="0"/>
              </a:rPr>
              <a:t>AtletaInteligente</a:t>
            </a:r>
            <a:r>
              <a:rPr lang="es-PE" sz="2400" kern="100" dirty="0">
                <a:effectLst/>
                <a:latin typeface="Aptos" panose="020B0004020202020204" pitchFamily="34" charset="0"/>
                <a:ea typeface="DengXian" panose="02010600030101010101" pitchFamily="2" charset="-122"/>
                <a:cs typeface="Times New Roman" panose="02020603050405020304" pitchFamily="18" charset="0"/>
              </a:rPr>
              <a:t> tiene un amplio rango de </a:t>
            </a:r>
            <a:r>
              <a:rPr lang="es-PE" sz="2400" b="1" kern="100" dirty="0">
                <a:effectLst/>
                <a:latin typeface="Aptos" panose="020B0004020202020204" pitchFamily="34" charset="0"/>
                <a:ea typeface="DengXian" panose="02010600030101010101" pitchFamily="2" charset="-122"/>
                <a:cs typeface="Times New Roman" panose="02020603050405020304" pitchFamily="18" charset="0"/>
              </a:rPr>
              <a:t>usuarios objetivo</a:t>
            </a:r>
            <a:r>
              <a:rPr lang="es-PE" sz="2400" kern="100" dirty="0">
                <a:effectLst/>
                <a:latin typeface="Aptos" panose="020B0004020202020204" pitchFamily="34" charset="0"/>
                <a:ea typeface="DengXian" panose="02010600030101010101" pitchFamily="2" charset="-122"/>
                <a:cs typeface="Times New Roman" panose="02020603050405020304" pitchFamily="18" charset="0"/>
              </a:rPr>
              <a:t>, la gestión eficaz de las </a:t>
            </a:r>
            <a:r>
              <a:rPr lang="es-PE" sz="2400" b="1" kern="100" dirty="0">
                <a:effectLst/>
                <a:latin typeface="Aptos" panose="020B0004020202020204" pitchFamily="34" charset="0"/>
                <a:ea typeface="DengXian" panose="02010600030101010101" pitchFamily="2" charset="-122"/>
                <a:cs typeface="Times New Roman" panose="02020603050405020304" pitchFamily="18" charset="0"/>
              </a:rPr>
              <a:t>partes interesadas </a:t>
            </a:r>
            <a:r>
              <a:rPr lang="es-PE" sz="2400" kern="100" dirty="0">
                <a:effectLst/>
                <a:latin typeface="Aptos" panose="020B0004020202020204" pitchFamily="34" charset="0"/>
                <a:ea typeface="DengXian" panose="02010600030101010101" pitchFamily="2" charset="-122"/>
                <a:cs typeface="Times New Roman" panose="02020603050405020304" pitchFamily="18" charset="0"/>
              </a:rPr>
              <a:t>es crucial, es importante mantener </a:t>
            </a:r>
            <a:r>
              <a:rPr lang="es-PE" sz="2400" b="1" kern="100" dirty="0">
                <a:effectLst/>
                <a:latin typeface="Aptos" panose="020B0004020202020204" pitchFamily="34" charset="0"/>
                <a:ea typeface="DengXian" panose="02010600030101010101" pitchFamily="2" charset="-122"/>
                <a:cs typeface="Times New Roman" panose="02020603050405020304" pitchFamily="18" charset="0"/>
              </a:rPr>
              <a:t>comunicación constante </a:t>
            </a:r>
            <a:r>
              <a:rPr lang="es-PE" sz="2400" kern="100" dirty="0">
                <a:effectLst/>
                <a:latin typeface="Aptos" panose="020B0004020202020204" pitchFamily="34" charset="0"/>
                <a:ea typeface="DengXian" panose="02010600030101010101" pitchFamily="2" charset="-122"/>
                <a:cs typeface="Times New Roman" panose="02020603050405020304" pitchFamily="18" charset="0"/>
              </a:rPr>
              <a:t>con todos, </a:t>
            </a:r>
            <a:r>
              <a:rPr lang="es-PE" sz="2400" b="1" kern="100" dirty="0">
                <a:effectLst/>
                <a:latin typeface="Aptos" panose="020B0004020202020204" pitchFamily="34" charset="0"/>
                <a:ea typeface="DengXian" panose="02010600030101010101" pitchFamily="2" charset="-122"/>
                <a:cs typeface="Times New Roman" panose="02020603050405020304" pitchFamily="18" charset="0"/>
              </a:rPr>
              <a:t>priorizar necesidades </a:t>
            </a:r>
            <a:r>
              <a:rPr lang="es-PE" sz="2400" kern="100" dirty="0">
                <a:effectLst/>
                <a:latin typeface="Aptos" panose="020B0004020202020204" pitchFamily="34" charset="0"/>
                <a:ea typeface="DengXian" panose="02010600030101010101" pitchFamily="2" charset="-122"/>
                <a:cs typeface="Times New Roman" panose="02020603050405020304" pitchFamily="18" charset="0"/>
              </a:rPr>
              <a:t>y </a:t>
            </a:r>
            <a:r>
              <a:rPr lang="es-PE" sz="2400" b="1" kern="100" dirty="0">
                <a:effectLst/>
                <a:latin typeface="Aptos" panose="020B0004020202020204" pitchFamily="34" charset="0"/>
                <a:ea typeface="DengXian" panose="02010600030101010101" pitchFamily="2" charset="-122"/>
                <a:cs typeface="Times New Roman" panose="02020603050405020304" pitchFamily="18" charset="0"/>
              </a:rPr>
              <a:t>resolver conflictos de requisitos </a:t>
            </a:r>
            <a:r>
              <a:rPr lang="es-PE" sz="2400" kern="100" dirty="0">
                <a:effectLst/>
                <a:latin typeface="Aptos" panose="020B0004020202020204" pitchFamily="34" charset="0"/>
                <a:ea typeface="DengXian" panose="02010600030101010101" pitchFamily="2" charset="-122"/>
                <a:cs typeface="Times New Roman" panose="02020603050405020304" pitchFamily="18" charset="0"/>
              </a:rPr>
              <a:t>a través de la </a:t>
            </a:r>
            <a:r>
              <a:rPr lang="es-PE" sz="2400" b="1" kern="100" dirty="0">
                <a:effectLst/>
                <a:latin typeface="Aptos" panose="020B0004020202020204" pitchFamily="34" charset="0"/>
                <a:ea typeface="DengXian" panose="02010600030101010101" pitchFamily="2" charset="-122"/>
                <a:cs typeface="Times New Roman" panose="02020603050405020304" pitchFamily="18" charset="0"/>
              </a:rPr>
              <a:t>negociación</a:t>
            </a:r>
            <a:r>
              <a:rPr lang="es-PE" sz="2400" kern="100" dirty="0">
                <a:effectLst/>
                <a:latin typeface="Aptos" panose="020B0004020202020204" pitchFamily="34" charset="0"/>
                <a:ea typeface="DengXian" panose="02010600030101010101" pitchFamily="2" charset="-122"/>
                <a:cs typeface="Times New Roman" panose="02020603050405020304" pitchFamily="18" charset="0"/>
              </a:rPr>
              <a:t> y el </a:t>
            </a:r>
            <a:r>
              <a:rPr lang="es-PE" sz="2400" b="1" kern="100" dirty="0">
                <a:effectLst/>
                <a:latin typeface="Aptos" panose="020B0004020202020204" pitchFamily="34" charset="0"/>
                <a:ea typeface="DengXian" panose="02010600030101010101" pitchFamily="2" charset="-122"/>
                <a:cs typeface="Times New Roman" panose="02020603050405020304" pitchFamily="18" charset="0"/>
              </a:rPr>
              <a:t>compromiso</a:t>
            </a:r>
            <a:r>
              <a:rPr lang="es-PE" sz="2400" b="1" kern="100" dirty="0">
                <a:latin typeface="Aptos" panose="020B0004020202020204" pitchFamily="34" charset="0"/>
                <a:ea typeface="DengXian" panose="02010600030101010101" pitchFamily="2" charset="-122"/>
                <a:cs typeface="Times New Roman" panose="02020603050405020304" pitchFamily="18" charset="0"/>
              </a:rPr>
              <a:t>, </a:t>
            </a:r>
            <a:r>
              <a:rPr lang="es-PE" sz="2400" b="1" kern="100" dirty="0">
                <a:effectLst/>
                <a:latin typeface="Aptos" panose="020B0004020202020204" pitchFamily="34" charset="0"/>
                <a:ea typeface="DengXian" panose="02010600030101010101" pitchFamily="2" charset="-122"/>
                <a:cs typeface="Times New Roman" panose="02020603050405020304" pitchFamily="18" charset="0"/>
              </a:rPr>
              <a:t>AtletaInteligente </a:t>
            </a:r>
            <a:r>
              <a:rPr lang="es-PE" sz="2400" kern="100" dirty="0">
                <a:effectLst/>
                <a:latin typeface="Aptos" panose="020B0004020202020204" pitchFamily="34" charset="0"/>
                <a:ea typeface="DengXian" panose="02010600030101010101" pitchFamily="2" charset="-122"/>
                <a:cs typeface="Times New Roman" panose="02020603050405020304" pitchFamily="18" charset="0"/>
              </a:rPr>
              <a:t>incorporará </a:t>
            </a:r>
            <a:r>
              <a:rPr lang="es-PE" sz="2400" b="1" kern="100" dirty="0">
                <a:effectLst/>
                <a:latin typeface="Aptos" panose="020B0004020202020204" pitchFamily="34" charset="0"/>
                <a:ea typeface="DengXian" panose="02010600030101010101" pitchFamily="2" charset="-122"/>
                <a:cs typeface="Times New Roman" panose="02020603050405020304" pitchFamily="18" charset="0"/>
              </a:rPr>
              <a:t>tecnología</a:t>
            </a:r>
            <a:r>
              <a:rPr lang="es-PE" sz="2400" kern="100" dirty="0">
                <a:effectLst/>
                <a:latin typeface="Aptos" panose="020B0004020202020204" pitchFamily="34" charset="0"/>
                <a:ea typeface="DengXian" panose="02010600030101010101" pitchFamily="2" charset="-122"/>
                <a:cs typeface="Times New Roman" panose="02020603050405020304" pitchFamily="18" charset="0"/>
              </a:rPr>
              <a:t> en la mejora del </a:t>
            </a:r>
            <a:r>
              <a:rPr lang="es-PE" sz="2400" b="1" kern="100" dirty="0">
                <a:effectLst/>
                <a:latin typeface="Aptos" panose="020B0004020202020204" pitchFamily="34" charset="0"/>
                <a:ea typeface="DengXian" panose="02010600030101010101" pitchFamily="2" charset="-122"/>
                <a:cs typeface="Times New Roman" panose="02020603050405020304" pitchFamily="18" charset="0"/>
              </a:rPr>
              <a:t>rendimiento deportivo </a:t>
            </a:r>
            <a:r>
              <a:rPr lang="es-PE" sz="2400" kern="100" dirty="0">
                <a:effectLst/>
                <a:latin typeface="Aptos" panose="020B0004020202020204" pitchFamily="34" charset="0"/>
                <a:ea typeface="DengXian" panose="02010600030101010101" pitchFamily="2" charset="-122"/>
                <a:cs typeface="Times New Roman" panose="02020603050405020304" pitchFamily="18" charset="0"/>
              </a:rPr>
              <a:t>ayudando a los </a:t>
            </a:r>
            <a:r>
              <a:rPr lang="es-PE" sz="2400" b="1" kern="100" dirty="0">
                <a:effectLst/>
                <a:latin typeface="Aptos" panose="020B0004020202020204" pitchFamily="34" charset="0"/>
                <a:ea typeface="DengXian" panose="02010600030101010101" pitchFamily="2" charset="-122"/>
                <a:cs typeface="Times New Roman" panose="02020603050405020304" pitchFamily="18" charset="0"/>
              </a:rPr>
              <a:t>atletas</a:t>
            </a:r>
            <a:r>
              <a:rPr lang="es-PE" sz="2400" kern="100" dirty="0">
                <a:effectLst/>
                <a:latin typeface="Aptos" panose="020B0004020202020204" pitchFamily="34" charset="0"/>
                <a:ea typeface="DengXian" panose="02010600030101010101" pitchFamily="2" charset="-122"/>
                <a:cs typeface="Times New Roman" panose="02020603050405020304" pitchFamily="18" charset="0"/>
              </a:rPr>
              <a:t> y sus </a:t>
            </a:r>
            <a:r>
              <a:rPr lang="es-PE" sz="2400" b="1" kern="100" dirty="0">
                <a:effectLst/>
                <a:latin typeface="Aptos" panose="020B0004020202020204" pitchFamily="34" charset="0"/>
                <a:ea typeface="DengXian" panose="02010600030101010101" pitchFamily="2" charset="-122"/>
                <a:cs typeface="Times New Roman" panose="02020603050405020304" pitchFamily="18" charset="0"/>
              </a:rPr>
              <a:t>equipos</a:t>
            </a:r>
            <a:r>
              <a:rPr lang="es-PE" sz="2400" kern="100" dirty="0">
                <a:effectLst/>
                <a:latin typeface="Aptos" panose="020B0004020202020204" pitchFamily="34" charset="0"/>
                <a:ea typeface="DengXian" panose="02010600030101010101" pitchFamily="2" charset="-122"/>
                <a:cs typeface="Times New Roman" panose="02020603050405020304" pitchFamily="18" charset="0"/>
              </a:rPr>
              <a:t> a abordar la </a:t>
            </a:r>
            <a:r>
              <a:rPr lang="es-PE" sz="2400" b="1" kern="100" dirty="0">
                <a:effectLst/>
                <a:latin typeface="Aptos" panose="020B0004020202020204" pitchFamily="34" charset="0"/>
                <a:ea typeface="DengXian" panose="02010600030101010101" pitchFamily="2" charset="-122"/>
                <a:cs typeface="Times New Roman" panose="02020603050405020304" pitchFamily="18" charset="0"/>
              </a:rPr>
              <a:t>preparación</a:t>
            </a:r>
            <a:r>
              <a:rPr lang="es-PE" sz="2400" kern="100" dirty="0">
                <a:effectLst/>
                <a:latin typeface="Aptos" panose="020B0004020202020204" pitchFamily="34" charset="0"/>
                <a:ea typeface="DengXian" panose="02010600030101010101" pitchFamily="2" charset="-122"/>
                <a:cs typeface="Times New Roman" panose="02020603050405020304" pitchFamily="18" charset="0"/>
              </a:rPr>
              <a:t>, el </a:t>
            </a:r>
            <a:r>
              <a:rPr lang="es-PE" sz="2400" b="1" kern="100" dirty="0">
                <a:effectLst/>
                <a:latin typeface="Aptos" panose="020B0004020202020204" pitchFamily="34" charset="0"/>
                <a:ea typeface="DengXian" panose="02010600030101010101" pitchFamily="2" charset="-122"/>
                <a:cs typeface="Times New Roman" panose="02020603050405020304" pitchFamily="18" charset="0"/>
              </a:rPr>
              <a:t>rendimiento</a:t>
            </a:r>
            <a:r>
              <a:rPr lang="es-PE" sz="2400" kern="100" dirty="0">
                <a:effectLst/>
                <a:latin typeface="Aptos" panose="020B0004020202020204" pitchFamily="34" charset="0"/>
                <a:ea typeface="DengXian" panose="02010600030101010101" pitchFamily="2" charset="-122"/>
                <a:cs typeface="Times New Roman" panose="02020603050405020304" pitchFamily="18" charset="0"/>
              </a:rPr>
              <a:t> y la </a:t>
            </a:r>
            <a:r>
              <a:rPr lang="es-PE" sz="2400" b="1" kern="100" dirty="0">
                <a:effectLst/>
                <a:latin typeface="Aptos" panose="020B0004020202020204" pitchFamily="34" charset="0"/>
                <a:ea typeface="DengXian" panose="02010600030101010101" pitchFamily="2" charset="-122"/>
                <a:cs typeface="Times New Roman" panose="02020603050405020304" pitchFamily="18" charset="0"/>
              </a:rPr>
              <a:t>recuperación</a:t>
            </a:r>
            <a:r>
              <a:rPr lang="es-PE" sz="2400" kern="100" dirty="0">
                <a:effectLst/>
                <a:latin typeface="Aptos" panose="020B0004020202020204" pitchFamily="34" charset="0"/>
                <a:ea typeface="DengXian" panose="02010600030101010101" pitchFamily="2" charset="-122"/>
                <a:cs typeface="Times New Roman" panose="02020603050405020304" pitchFamily="18" charset="0"/>
              </a:rPr>
              <a:t>, para mejorar su marca personal. </a:t>
            </a:r>
          </a:p>
        </p:txBody>
      </p:sp>
    </p:spTree>
    <p:extLst>
      <p:ext uri="{BB962C8B-B14F-4D97-AF65-F5344CB8AC3E}">
        <p14:creationId xmlns:p14="http://schemas.microsoft.com/office/powerpoint/2010/main" val="3676087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rmAutofit/>
          </a:bodyPr>
          <a:lstStyle/>
          <a:p>
            <a:pPr lvl="0" algn="just"/>
            <a:r>
              <a:rPr lang="es-PE" b="1" dirty="0">
                <a:effectLst/>
                <a:latin typeface="Calibri" panose="020F0502020204030204" pitchFamily="34" charset="0"/>
                <a:ea typeface="Times New Roman" panose="02020603050405020304" pitchFamily="18" charset="0"/>
                <a:cs typeface="Times New Roman" panose="02020603050405020304" pitchFamily="18" charset="0"/>
              </a:rPr>
              <a:t>Gestión de las Partes Interesadas</a:t>
            </a:r>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943131" y="1690688"/>
            <a:ext cx="10362178" cy="5510211"/>
          </a:xfrm>
        </p:spPr>
        <p:txBody>
          <a:bodyPr>
            <a:normAutofit fontScale="77500" lnSpcReduction="20000"/>
          </a:bodyPr>
          <a:lstStyle/>
          <a:p>
            <a:pPr marL="342900" lvl="0" indent="-342900" algn="just">
              <a:lnSpc>
                <a:spcPct val="115000"/>
              </a:lnSpc>
              <a:spcAft>
                <a:spcPts val="800"/>
              </a:spcAft>
              <a:buSzPts val="1000"/>
              <a:buFont typeface="Symbol" panose="05050102010706020507" pitchFamily="18" charset="2"/>
              <a:buChar char=""/>
              <a:tabLst>
                <a:tab pos="457200" algn="l"/>
              </a:tabLst>
            </a:pPr>
            <a:r>
              <a:rPr lang="es-PE" sz="3200" b="1" kern="100" dirty="0">
                <a:effectLst/>
                <a:latin typeface="Aptos" panose="020B0004020202020204" pitchFamily="34" charset="0"/>
                <a:ea typeface="DengXian" panose="02010600030101010101" pitchFamily="2" charset="-122"/>
                <a:cs typeface="Times New Roman" panose="02020603050405020304" pitchFamily="18" charset="0"/>
              </a:rPr>
              <a:t>Identificación de Partes Interesadas</a:t>
            </a:r>
            <a:r>
              <a:rPr lang="es-PE" sz="3200" kern="100" dirty="0">
                <a:effectLst/>
                <a:latin typeface="Aptos" panose="020B0004020202020204" pitchFamily="34" charset="0"/>
                <a:ea typeface="DengXian" panose="02010600030101010101" pitchFamily="2" charset="-122"/>
                <a:cs typeface="Times New Roman" panose="02020603050405020304" pitchFamily="18" charset="0"/>
              </a:rPr>
              <a:t>: Reconocer a todas las personas, grupos o entidades que tendrán un interés en el sistema, desde usuarios finales hasta reguladores.</a:t>
            </a:r>
          </a:p>
          <a:p>
            <a:pPr marL="342900" lvl="0" indent="-342900" algn="just">
              <a:lnSpc>
                <a:spcPct val="115000"/>
              </a:lnSpc>
              <a:spcAft>
                <a:spcPts val="800"/>
              </a:spcAft>
              <a:buSzPts val="1000"/>
              <a:buFont typeface="Symbol" panose="05050102010706020507" pitchFamily="18" charset="2"/>
              <a:buChar char=""/>
              <a:tabLst>
                <a:tab pos="457200" algn="l"/>
              </a:tabLst>
            </a:pPr>
            <a:r>
              <a:rPr lang="es-PE" sz="3200" b="1" kern="100" dirty="0">
                <a:effectLst/>
                <a:latin typeface="Aptos" panose="020B0004020202020204" pitchFamily="34" charset="0"/>
                <a:ea typeface="DengXian" panose="02010600030101010101" pitchFamily="2" charset="-122"/>
                <a:cs typeface="Times New Roman" panose="02020603050405020304" pitchFamily="18" charset="0"/>
              </a:rPr>
              <a:t>Análisis de Necesidades y Expectativas</a:t>
            </a:r>
            <a:r>
              <a:rPr lang="es-PE" sz="3200" kern="100" dirty="0">
                <a:effectLst/>
                <a:latin typeface="Aptos" panose="020B0004020202020204" pitchFamily="34" charset="0"/>
                <a:ea typeface="DengXian" panose="02010600030101010101" pitchFamily="2" charset="-122"/>
                <a:cs typeface="Times New Roman" panose="02020603050405020304" pitchFamily="18" charset="0"/>
              </a:rPr>
              <a:t>: Comprender lo que cada parte interesada espera del sistema, lo cual puede variar considerablemente entre diferentes grupos.</a:t>
            </a:r>
          </a:p>
          <a:p>
            <a:pPr marL="342900" lvl="0" indent="-342900" algn="just">
              <a:lnSpc>
                <a:spcPct val="115000"/>
              </a:lnSpc>
              <a:spcAft>
                <a:spcPts val="800"/>
              </a:spcAft>
              <a:buSzPts val="1000"/>
              <a:buFont typeface="Symbol" panose="05050102010706020507" pitchFamily="18" charset="2"/>
              <a:buChar char=""/>
              <a:tabLst>
                <a:tab pos="457200" algn="l"/>
              </a:tabLst>
            </a:pPr>
            <a:r>
              <a:rPr lang="es-PE" sz="3200" b="1" kern="100" dirty="0">
                <a:effectLst/>
                <a:latin typeface="Aptos" panose="020B0004020202020204" pitchFamily="34" charset="0"/>
                <a:ea typeface="DengXian" panose="02010600030101010101" pitchFamily="2" charset="-122"/>
                <a:cs typeface="Times New Roman" panose="02020603050405020304" pitchFamily="18" charset="0"/>
              </a:rPr>
              <a:t>Comunicación Efectiva</a:t>
            </a:r>
            <a:r>
              <a:rPr lang="es-PE" sz="3200" kern="100" dirty="0">
                <a:effectLst/>
                <a:latin typeface="Aptos" panose="020B0004020202020204" pitchFamily="34" charset="0"/>
                <a:ea typeface="DengXian" panose="02010600030101010101" pitchFamily="2" charset="-122"/>
                <a:cs typeface="Times New Roman" panose="02020603050405020304" pitchFamily="18" charset="0"/>
              </a:rPr>
              <a:t>: Mantener una comunicación transparente y continua con las partes interesadas para asegurar su compromiso y obtener </a:t>
            </a:r>
            <a:r>
              <a:rPr lang="es-PE" sz="3200" kern="100" dirty="0" err="1">
                <a:effectLst/>
                <a:latin typeface="Aptos" panose="020B0004020202020204" pitchFamily="34" charset="0"/>
                <a:ea typeface="DengXian" panose="02010600030101010101" pitchFamily="2" charset="-122"/>
                <a:cs typeface="Times New Roman" panose="02020603050405020304" pitchFamily="18" charset="0"/>
              </a:rPr>
              <a:t>feedback</a:t>
            </a:r>
            <a:r>
              <a:rPr lang="es-PE" sz="3200" kern="100" dirty="0">
                <a:effectLst/>
                <a:latin typeface="Aptos" panose="020B0004020202020204" pitchFamily="34" charset="0"/>
                <a:ea typeface="DengXian" panose="02010600030101010101" pitchFamily="2" charset="-122"/>
                <a:cs typeface="Times New Roman" panose="02020603050405020304" pitchFamily="18" charset="0"/>
              </a:rPr>
              <a:t> pertinente.</a:t>
            </a:r>
          </a:p>
          <a:p>
            <a:pPr marL="342900" lvl="0" indent="-342900" algn="just">
              <a:lnSpc>
                <a:spcPct val="115000"/>
              </a:lnSpc>
              <a:spcAft>
                <a:spcPts val="800"/>
              </a:spcAft>
              <a:buSzPts val="1000"/>
              <a:buFont typeface="Symbol" panose="05050102010706020507" pitchFamily="18" charset="2"/>
              <a:buChar char=""/>
              <a:tabLst>
                <a:tab pos="457200" algn="l"/>
              </a:tabLst>
            </a:pPr>
            <a:r>
              <a:rPr lang="es-PE" sz="3200" b="1" kern="100" dirty="0">
                <a:effectLst/>
                <a:latin typeface="Aptos" panose="020B0004020202020204" pitchFamily="34" charset="0"/>
                <a:ea typeface="DengXian" panose="02010600030101010101" pitchFamily="2" charset="-122"/>
                <a:cs typeface="Times New Roman" panose="02020603050405020304" pitchFamily="18" charset="0"/>
              </a:rPr>
              <a:t>Resolución de Conflictos</a:t>
            </a:r>
            <a:r>
              <a:rPr lang="es-PE" sz="3200" kern="100" dirty="0">
                <a:effectLst/>
                <a:latin typeface="Aptos" panose="020B0004020202020204" pitchFamily="34" charset="0"/>
                <a:ea typeface="DengXian" panose="02010600030101010101" pitchFamily="2" charset="-122"/>
                <a:cs typeface="Times New Roman" panose="02020603050405020304" pitchFamily="18" charset="0"/>
              </a:rPr>
              <a:t>: En caso de requisitos contradictorios entre partes interesadas, es esencial negociar y encontrar soluciones de compromiso aceptables.</a:t>
            </a:r>
          </a:p>
          <a:p>
            <a:pPr marL="0" indent="0">
              <a:buNone/>
            </a:pPr>
            <a:endParaRPr lang="es-PE" dirty="0"/>
          </a:p>
        </p:txBody>
      </p:sp>
    </p:spTree>
    <p:extLst>
      <p:ext uri="{BB962C8B-B14F-4D97-AF65-F5344CB8AC3E}">
        <p14:creationId xmlns:p14="http://schemas.microsoft.com/office/powerpoint/2010/main" val="32097379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rmAutofit/>
          </a:bodyPr>
          <a:lstStyle/>
          <a:p>
            <a:pPr lvl="0" algn="just"/>
            <a:r>
              <a:rPr lang="es-PE" b="1" dirty="0">
                <a:effectLst/>
                <a:latin typeface="Calibri" panose="020F0502020204030204" pitchFamily="34" charset="0"/>
                <a:ea typeface="Times New Roman" panose="02020603050405020304" pitchFamily="18" charset="0"/>
                <a:cs typeface="Times New Roman" panose="02020603050405020304" pitchFamily="18" charset="0"/>
              </a:rPr>
              <a:t>Gestión de las Partes Interesadas</a:t>
            </a:r>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838199" y="1615252"/>
            <a:ext cx="10362178" cy="2476552"/>
          </a:xfrm>
        </p:spPr>
        <p:txBody>
          <a:bodyPr>
            <a:normAutofit fontScale="25000" lnSpcReduction="20000"/>
          </a:bodyPr>
          <a:lstStyle/>
          <a:p>
            <a:pPr marL="0" indent="0" algn="just">
              <a:lnSpc>
                <a:spcPct val="120000"/>
              </a:lnSpc>
              <a:spcBef>
                <a:spcPts val="0"/>
              </a:spcBef>
              <a:buNone/>
            </a:pPr>
            <a:r>
              <a:rPr lang="es-PE" sz="9600" kern="100" dirty="0">
                <a:effectLst/>
                <a:latin typeface="Aptos" panose="020B0004020202020204" pitchFamily="34" charset="0"/>
                <a:ea typeface="DengXian" panose="02010600030101010101" pitchFamily="2" charset="-122"/>
                <a:cs typeface="Times New Roman" panose="02020603050405020304" pitchFamily="18" charset="0"/>
              </a:rPr>
              <a:t>La revisión por pares, la creación de prototipos y las pruebas de aceptación son etapas cruciales en el desarrollo de software, especialmente en cuanto a la ingeniería de requisitos. Cada una de estas etapas cumple un propósito específico en el aseguramiento de la calidad y la pertinencia del producto final en relación a las expectativas y necesidades de los usuarios finales. Desarrollemos en detalle estas tres actividades:</a:t>
            </a:r>
          </a:p>
          <a:p>
            <a:pPr marL="0" indent="0" algn="just">
              <a:lnSpc>
                <a:spcPct val="120000"/>
              </a:lnSpc>
              <a:spcBef>
                <a:spcPts val="0"/>
              </a:spcBef>
              <a:buNone/>
            </a:pPr>
            <a:endParaRPr lang="es-PE" sz="9600" kern="100" dirty="0">
              <a:effectLst/>
              <a:latin typeface="Aptos" panose="020B0004020202020204" pitchFamily="34" charset="0"/>
              <a:ea typeface="DengXian" panose="02010600030101010101" pitchFamily="2" charset="-122"/>
              <a:cs typeface="Times New Roman" panose="02020603050405020304" pitchFamily="18" charset="0"/>
            </a:endParaRPr>
          </a:p>
          <a:p>
            <a:pPr marL="0" indent="0" algn="just">
              <a:lnSpc>
                <a:spcPct val="120000"/>
              </a:lnSpc>
              <a:spcBef>
                <a:spcPts val="0"/>
              </a:spcBef>
              <a:buNone/>
            </a:pPr>
            <a:r>
              <a:rPr lang="es-PE" sz="9600" b="1" kern="100" dirty="0">
                <a:effectLst/>
                <a:latin typeface="Aptos" panose="020B0004020202020204" pitchFamily="34" charset="0"/>
                <a:ea typeface="DengXian" panose="02010600030101010101" pitchFamily="2" charset="-122"/>
                <a:cs typeface="Times New Roman" panose="02020603050405020304" pitchFamily="18" charset="0"/>
              </a:rPr>
              <a:t>1. Revisión por Pares</a:t>
            </a:r>
            <a:endParaRPr lang="es-PE" sz="9600" kern="100" dirty="0">
              <a:effectLst/>
              <a:latin typeface="Aptos" panose="020B0004020202020204" pitchFamily="34" charset="0"/>
              <a:ea typeface="DengXian" panose="02010600030101010101" pitchFamily="2" charset="-122"/>
              <a:cs typeface="Times New Roman" panose="02020603050405020304" pitchFamily="18" charset="0"/>
            </a:endParaRPr>
          </a:p>
          <a:p>
            <a:pPr marL="0" indent="0" algn="just">
              <a:lnSpc>
                <a:spcPct val="120000"/>
              </a:lnSpc>
              <a:spcBef>
                <a:spcPts val="0"/>
              </a:spcBef>
              <a:buNone/>
            </a:pPr>
            <a:r>
              <a:rPr lang="es-PE" sz="9600" kern="100" dirty="0">
                <a:effectLst/>
                <a:latin typeface="Aptos" panose="020B0004020202020204" pitchFamily="34" charset="0"/>
                <a:ea typeface="DengXian" panose="02010600030101010101" pitchFamily="2" charset="-122"/>
                <a:cs typeface="Times New Roman" panose="02020603050405020304" pitchFamily="18" charset="0"/>
              </a:rPr>
              <a:t>La revisión por pares es un proceso en el cual los documentos de requisitos, código fuente u otros artefactos de desarrollo son examinados críticamente por un equipo diferente al autor original, con el objetivo de identificar defectos y áreas de mejora. </a:t>
            </a:r>
            <a:endParaRPr lang="es-PE" dirty="0"/>
          </a:p>
        </p:txBody>
      </p:sp>
    </p:spTree>
    <p:extLst>
      <p:ext uri="{BB962C8B-B14F-4D97-AF65-F5344CB8AC3E}">
        <p14:creationId xmlns:p14="http://schemas.microsoft.com/office/powerpoint/2010/main" val="35256168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rmAutofit/>
          </a:bodyPr>
          <a:lstStyle/>
          <a:p>
            <a:pPr lvl="0" algn="just"/>
            <a:r>
              <a:rPr lang="es-PE" b="1" dirty="0">
                <a:effectLst/>
                <a:latin typeface="Calibri" panose="020F0502020204030204" pitchFamily="34" charset="0"/>
                <a:ea typeface="Times New Roman" panose="02020603050405020304" pitchFamily="18" charset="0"/>
                <a:cs typeface="Times New Roman" panose="02020603050405020304" pitchFamily="18" charset="0"/>
              </a:rPr>
              <a:t>Gestión de las Partes Interesadas</a:t>
            </a:r>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838199" y="1615252"/>
            <a:ext cx="10362178" cy="2476552"/>
          </a:xfrm>
        </p:spPr>
        <p:txBody>
          <a:bodyPr>
            <a:normAutofit fontScale="25000" lnSpcReduction="20000"/>
          </a:bodyPr>
          <a:lstStyle/>
          <a:p>
            <a:pPr algn="just">
              <a:lnSpc>
                <a:spcPct val="120000"/>
              </a:lnSpc>
              <a:spcBef>
                <a:spcPts val="0"/>
              </a:spcBef>
            </a:pPr>
            <a:r>
              <a:rPr lang="es-PE" sz="9600" b="1" kern="100" dirty="0">
                <a:effectLst/>
                <a:latin typeface="Aptos" panose="020B0004020202020204" pitchFamily="34" charset="0"/>
                <a:ea typeface="DengXian" panose="02010600030101010101" pitchFamily="2" charset="-122"/>
                <a:cs typeface="Times New Roman" panose="02020603050405020304" pitchFamily="18" charset="0"/>
              </a:rPr>
              <a:t>Etapas de la Revisión por Pares:</a:t>
            </a:r>
            <a:endParaRPr lang="es-PE" sz="9600" kern="100" dirty="0">
              <a:effectLst/>
              <a:latin typeface="Aptos" panose="020B0004020202020204" pitchFamily="34" charset="0"/>
              <a:ea typeface="DengXian" panose="02010600030101010101" pitchFamily="2" charset="-122"/>
              <a:cs typeface="Times New Roman" panose="02020603050405020304" pitchFamily="18" charset="0"/>
            </a:endParaRPr>
          </a:p>
          <a:p>
            <a:pPr marL="342900" lvl="0" indent="-342900" algn="just">
              <a:lnSpc>
                <a:spcPct val="120000"/>
              </a:lnSpc>
              <a:spcBef>
                <a:spcPts val="0"/>
              </a:spcBef>
              <a:buSzPts val="1000"/>
              <a:buFont typeface="Symbol" panose="05050102010706020507" pitchFamily="18" charset="2"/>
              <a:buChar char=""/>
              <a:tabLst>
                <a:tab pos="457200" algn="l"/>
              </a:tabLst>
            </a:pPr>
            <a:r>
              <a:rPr lang="es-PE" sz="9600" b="1" kern="100" dirty="0">
                <a:effectLst/>
                <a:latin typeface="Aptos" panose="020B0004020202020204" pitchFamily="34" charset="0"/>
                <a:ea typeface="DengXian" panose="02010600030101010101" pitchFamily="2" charset="-122"/>
                <a:cs typeface="Times New Roman" panose="02020603050405020304" pitchFamily="18" charset="0"/>
              </a:rPr>
              <a:t>Preparación:</a:t>
            </a:r>
            <a:r>
              <a:rPr lang="es-PE" sz="9600" kern="100" dirty="0">
                <a:effectLst/>
                <a:latin typeface="Aptos" panose="020B0004020202020204" pitchFamily="34" charset="0"/>
                <a:ea typeface="DengXian" panose="02010600030101010101" pitchFamily="2" charset="-122"/>
                <a:cs typeface="Times New Roman" panose="02020603050405020304" pitchFamily="18" charset="0"/>
              </a:rPr>
              <a:t> Seleccionar el equipo de revisión, que idealmente debería comprender miembros con diversas habilidades y perspectivas. Preparar el material necesario y asegurarse de que los revisores tengan una comprensión clara de los criterios de revisión.</a:t>
            </a:r>
          </a:p>
          <a:p>
            <a:pPr marL="342900" lvl="0" indent="-342900" algn="just">
              <a:lnSpc>
                <a:spcPct val="120000"/>
              </a:lnSpc>
              <a:spcBef>
                <a:spcPts val="0"/>
              </a:spcBef>
              <a:buSzPts val="1000"/>
              <a:buFont typeface="Symbol" panose="05050102010706020507" pitchFamily="18" charset="2"/>
              <a:buChar char=""/>
              <a:tabLst>
                <a:tab pos="457200" algn="l"/>
              </a:tabLst>
            </a:pPr>
            <a:r>
              <a:rPr lang="es-PE" sz="9600" b="1" kern="100" dirty="0">
                <a:effectLst/>
                <a:latin typeface="Aptos" panose="020B0004020202020204" pitchFamily="34" charset="0"/>
                <a:ea typeface="DengXian" panose="02010600030101010101" pitchFamily="2" charset="-122"/>
                <a:cs typeface="Times New Roman" panose="02020603050405020304" pitchFamily="18" charset="0"/>
              </a:rPr>
              <a:t>Revisión:</a:t>
            </a:r>
            <a:r>
              <a:rPr lang="es-PE" sz="9600" kern="100" dirty="0">
                <a:effectLst/>
                <a:latin typeface="Aptos" panose="020B0004020202020204" pitchFamily="34" charset="0"/>
                <a:ea typeface="DengXian" panose="02010600030101010101" pitchFamily="2" charset="-122"/>
                <a:cs typeface="Times New Roman" panose="02020603050405020304" pitchFamily="18" charset="0"/>
              </a:rPr>
              <a:t> Los revisores examinan los documentos/artefactos, anotando posibles errores, omisiones, o sugerencias de mejora. Este proceso puede ser realizado en una sesión estructurada o de forma asincrónica.</a:t>
            </a:r>
          </a:p>
          <a:p>
            <a:pPr marL="342900" lvl="0" indent="-342900" algn="just">
              <a:lnSpc>
                <a:spcPct val="120000"/>
              </a:lnSpc>
              <a:spcBef>
                <a:spcPts val="0"/>
              </a:spcBef>
              <a:buSzPts val="1000"/>
              <a:buFont typeface="Symbol" panose="05050102010706020507" pitchFamily="18" charset="2"/>
              <a:buChar char=""/>
              <a:tabLst>
                <a:tab pos="457200" algn="l"/>
              </a:tabLst>
            </a:pPr>
            <a:r>
              <a:rPr lang="es-PE" sz="9600" b="1" kern="100" dirty="0">
                <a:effectLst/>
                <a:latin typeface="Aptos" panose="020B0004020202020204" pitchFamily="34" charset="0"/>
                <a:ea typeface="DengXian" panose="02010600030101010101" pitchFamily="2" charset="-122"/>
                <a:cs typeface="Times New Roman" panose="02020603050405020304" pitchFamily="18" charset="0"/>
              </a:rPr>
              <a:t>Reunión de Revisión (si es aplicable):</a:t>
            </a:r>
            <a:r>
              <a:rPr lang="es-PE" sz="9600" kern="100" dirty="0">
                <a:effectLst/>
                <a:latin typeface="Aptos" panose="020B0004020202020204" pitchFamily="34" charset="0"/>
                <a:ea typeface="DengXian" panose="02010600030101010101" pitchFamily="2" charset="-122"/>
                <a:cs typeface="Times New Roman" panose="02020603050405020304" pitchFamily="18" charset="0"/>
              </a:rPr>
              <a:t> Discutir los hallazgos y sugerencias de mejora en una reunión formal, si se ha elegido un enfoque estructurado.</a:t>
            </a:r>
          </a:p>
          <a:p>
            <a:pPr marL="342900" lvl="0" indent="-342900" algn="just">
              <a:lnSpc>
                <a:spcPct val="120000"/>
              </a:lnSpc>
              <a:spcBef>
                <a:spcPts val="0"/>
              </a:spcBef>
              <a:buSzPts val="1000"/>
              <a:buFont typeface="Symbol" panose="05050102010706020507" pitchFamily="18" charset="2"/>
              <a:buChar char=""/>
              <a:tabLst>
                <a:tab pos="457200" algn="l"/>
              </a:tabLst>
            </a:pPr>
            <a:r>
              <a:rPr lang="es-PE" sz="9600" b="1" kern="100" dirty="0">
                <a:effectLst/>
                <a:latin typeface="Aptos" panose="020B0004020202020204" pitchFamily="34" charset="0"/>
                <a:ea typeface="DengXian" panose="02010600030101010101" pitchFamily="2" charset="-122"/>
                <a:cs typeface="Times New Roman" panose="02020603050405020304" pitchFamily="18" charset="0"/>
              </a:rPr>
              <a:t>Corrección y Mejora:</a:t>
            </a:r>
            <a:r>
              <a:rPr lang="es-PE" sz="9600" kern="100" dirty="0">
                <a:effectLst/>
                <a:latin typeface="Aptos" panose="020B0004020202020204" pitchFamily="34" charset="0"/>
                <a:ea typeface="DengXian" panose="02010600030101010101" pitchFamily="2" charset="-122"/>
                <a:cs typeface="Times New Roman" panose="02020603050405020304" pitchFamily="18" charset="0"/>
              </a:rPr>
              <a:t> El autor de los artefactos revisa las sugerencias y realiza las correcciones necesarias.</a:t>
            </a:r>
          </a:p>
          <a:p>
            <a:pPr marL="342900" lvl="0" indent="-342900" algn="just">
              <a:lnSpc>
                <a:spcPct val="120000"/>
              </a:lnSpc>
              <a:spcBef>
                <a:spcPts val="0"/>
              </a:spcBef>
              <a:buSzPts val="1000"/>
              <a:buFont typeface="Symbol" panose="05050102010706020507" pitchFamily="18" charset="2"/>
              <a:buChar char=""/>
              <a:tabLst>
                <a:tab pos="457200" algn="l"/>
              </a:tabLst>
            </a:pPr>
            <a:r>
              <a:rPr lang="es-PE" sz="9600" b="1" kern="100" dirty="0">
                <a:effectLst/>
                <a:latin typeface="Aptos" panose="020B0004020202020204" pitchFamily="34" charset="0"/>
                <a:ea typeface="DengXian" panose="02010600030101010101" pitchFamily="2" charset="-122"/>
                <a:cs typeface="Times New Roman" panose="02020603050405020304" pitchFamily="18" charset="0"/>
              </a:rPr>
              <a:t>Seguimiento:</a:t>
            </a:r>
            <a:r>
              <a:rPr lang="es-PE" sz="9600" kern="100" dirty="0">
                <a:effectLst/>
                <a:latin typeface="Aptos" panose="020B0004020202020204" pitchFamily="34" charset="0"/>
                <a:ea typeface="DengXian" panose="02010600030101010101" pitchFamily="2" charset="-122"/>
                <a:cs typeface="Times New Roman" panose="02020603050405020304" pitchFamily="18" charset="0"/>
              </a:rPr>
              <a:t> Verificar las correcciones y cerrar el ciclo de revisión.</a:t>
            </a:r>
          </a:p>
          <a:p>
            <a:pPr marL="0" indent="0">
              <a:buNone/>
            </a:pPr>
            <a:endParaRPr lang="es-PE" dirty="0"/>
          </a:p>
        </p:txBody>
      </p:sp>
    </p:spTree>
    <p:extLst>
      <p:ext uri="{BB962C8B-B14F-4D97-AF65-F5344CB8AC3E}">
        <p14:creationId xmlns:p14="http://schemas.microsoft.com/office/powerpoint/2010/main" val="9078798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rmAutofit/>
          </a:bodyPr>
          <a:lstStyle/>
          <a:p>
            <a:pPr lvl="0" algn="just"/>
            <a:r>
              <a:rPr lang="es-PE" b="1" dirty="0">
                <a:effectLst/>
                <a:latin typeface="Calibri" panose="020F0502020204030204" pitchFamily="34" charset="0"/>
                <a:ea typeface="Times New Roman" panose="02020603050405020304" pitchFamily="18" charset="0"/>
                <a:cs typeface="Times New Roman" panose="02020603050405020304" pitchFamily="18" charset="0"/>
              </a:rPr>
              <a:t>Gestión de las Partes Interesadas</a:t>
            </a:r>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838199" y="1615252"/>
            <a:ext cx="10362178" cy="2476552"/>
          </a:xfrm>
        </p:spPr>
        <p:txBody>
          <a:bodyPr>
            <a:normAutofit fontScale="25000" lnSpcReduction="20000"/>
          </a:bodyPr>
          <a:lstStyle/>
          <a:p>
            <a:pPr algn="just">
              <a:lnSpc>
                <a:spcPct val="120000"/>
              </a:lnSpc>
              <a:spcBef>
                <a:spcPts val="0"/>
              </a:spcBef>
            </a:pPr>
            <a:r>
              <a:rPr lang="es-PE" sz="9600" b="1" kern="100" dirty="0">
                <a:effectLst/>
                <a:latin typeface="Aptos" panose="020B0004020202020204" pitchFamily="34" charset="0"/>
                <a:ea typeface="DengXian" panose="02010600030101010101" pitchFamily="2" charset="-122"/>
                <a:cs typeface="Times New Roman" panose="02020603050405020304" pitchFamily="18" charset="0"/>
              </a:rPr>
              <a:t>Beneficios:</a:t>
            </a:r>
            <a:endParaRPr lang="es-PE" sz="9600" kern="100" dirty="0">
              <a:effectLst/>
              <a:latin typeface="Aptos" panose="020B0004020202020204" pitchFamily="34" charset="0"/>
              <a:ea typeface="DengXian" panose="02010600030101010101" pitchFamily="2" charset="-122"/>
              <a:cs typeface="Times New Roman" panose="02020603050405020304" pitchFamily="18" charset="0"/>
            </a:endParaRPr>
          </a:p>
          <a:p>
            <a:pPr marL="342900" lvl="0" indent="-342900" algn="just">
              <a:lnSpc>
                <a:spcPct val="120000"/>
              </a:lnSpc>
              <a:spcBef>
                <a:spcPts val="0"/>
              </a:spcBef>
              <a:buSzPts val="1000"/>
              <a:buFont typeface="Symbol" panose="05050102010706020507" pitchFamily="18" charset="2"/>
              <a:buChar char=""/>
              <a:tabLst>
                <a:tab pos="457200" algn="l"/>
              </a:tabLst>
            </a:pPr>
            <a:r>
              <a:rPr lang="es-PE" sz="9600" kern="100" dirty="0">
                <a:effectLst/>
                <a:latin typeface="Aptos" panose="020B0004020202020204" pitchFamily="34" charset="0"/>
                <a:ea typeface="DengXian" panose="02010600030101010101" pitchFamily="2" charset="-122"/>
                <a:cs typeface="Times New Roman" panose="02020603050405020304" pitchFamily="18" charset="0"/>
              </a:rPr>
              <a:t>Identificación temprana de defectos que, si se corrigen temprano, reducen costos.</a:t>
            </a:r>
          </a:p>
          <a:p>
            <a:pPr marL="342900" lvl="0" indent="-342900" algn="just">
              <a:lnSpc>
                <a:spcPct val="120000"/>
              </a:lnSpc>
              <a:spcBef>
                <a:spcPts val="0"/>
              </a:spcBef>
              <a:buSzPts val="1000"/>
              <a:buFont typeface="Symbol" panose="05050102010706020507" pitchFamily="18" charset="2"/>
              <a:buChar char=""/>
              <a:tabLst>
                <a:tab pos="457200" algn="l"/>
              </a:tabLst>
            </a:pPr>
            <a:r>
              <a:rPr lang="es-PE" sz="9600" kern="100" dirty="0">
                <a:effectLst/>
                <a:latin typeface="Aptos" panose="020B0004020202020204" pitchFamily="34" charset="0"/>
                <a:ea typeface="DengXian" panose="02010600030101010101" pitchFamily="2" charset="-122"/>
                <a:cs typeface="Times New Roman" panose="02020603050405020304" pitchFamily="18" charset="0"/>
              </a:rPr>
              <a:t>Mejora la calidad y la legibilidad del producto.</a:t>
            </a:r>
          </a:p>
          <a:p>
            <a:pPr marL="342900" lvl="0" indent="-342900" algn="just">
              <a:lnSpc>
                <a:spcPct val="120000"/>
              </a:lnSpc>
              <a:spcBef>
                <a:spcPts val="0"/>
              </a:spcBef>
              <a:buSzPts val="1000"/>
              <a:buFont typeface="Symbol" panose="05050102010706020507" pitchFamily="18" charset="2"/>
              <a:buChar char=""/>
              <a:tabLst>
                <a:tab pos="457200" algn="l"/>
              </a:tabLst>
            </a:pPr>
            <a:r>
              <a:rPr lang="es-PE" sz="9600" kern="100" dirty="0">
                <a:effectLst/>
                <a:latin typeface="Aptos" panose="020B0004020202020204" pitchFamily="34" charset="0"/>
                <a:ea typeface="DengXian" panose="02010600030101010101" pitchFamily="2" charset="-122"/>
                <a:cs typeface="Times New Roman" panose="02020603050405020304" pitchFamily="18" charset="0"/>
              </a:rPr>
              <a:t>Promueve el conocimiento compartido dentro del equipo de desarrollo.</a:t>
            </a:r>
          </a:p>
          <a:p>
            <a:pPr marL="0" lvl="0" indent="0" algn="just">
              <a:lnSpc>
                <a:spcPct val="120000"/>
              </a:lnSpc>
              <a:spcBef>
                <a:spcPts val="0"/>
              </a:spcBef>
              <a:buSzPts val="1000"/>
              <a:buNone/>
              <a:tabLst>
                <a:tab pos="457200" algn="l"/>
              </a:tabLst>
            </a:pPr>
            <a:endParaRPr lang="es-PE" sz="9600" kern="100" dirty="0">
              <a:effectLst/>
              <a:latin typeface="Aptos" panose="020B0004020202020204" pitchFamily="34" charset="0"/>
              <a:ea typeface="DengXian" panose="02010600030101010101" pitchFamily="2" charset="-122"/>
              <a:cs typeface="Times New Roman" panose="02020603050405020304" pitchFamily="18" charset="0"/>
            </a:endParaRPr>
          </a:p>
          <a:p>
            <a:pPr marL="0" indent="0" algn="just">
              <a:lnSpc>
                <a:spcPct val="120000"/>
              </a:lnSpc>
              <a:spcBef>
                <a:spcPts val="0"/>
              </a:spcBef>
              <a:buNone/>
            </a:pPr>
            <a:r>
              <a:rPr lang="es-PE" sz="9600" b="1" kern="100" dirty="0">
                <a:effectLst/>
                <a:latin typeface="Aptos" panose="020B0004020202020204" pitchFamily="34" charset="0"/>
                <a:ea typeface="DengXian" panose="02010600030101010101" pitchFamily="2" charset="-122"/>
                <a:cs typeface="Times New Roman" panose="02020603050405020304" pitchFamily="18" charset="0"/>
              </a:rPr>
              <a:t>2. Prototipos</a:t>
            </a:r>
            <a:endParaRPr lang="es-PE" sz="9600" kern="100" dirty="0">
              <a:effectLst/>
              <a:latin typeface="Aptos" panose="020B0004020202020204" pitchFamily="34" charset="0"/>
              <a:ea typeface="DengXian" panose="02010600030101010101" pitchFamily="2" charset="-122"/>
              <a:cs typeface="Times New Roman" panose="02020603050405020304" pitchFamily="18" charset="0"/>
            </a:endParaRPr>
          </a:p>
          <a:p>
            <a:pPr algn="just">
              <a:lnSpc>
                <a:spcPct val="120000"/>
              </a:lnSpc>
              <a:spcBef>
                <a:spcPts val="0"/>
              </a:spcBef>
            </a:pPr>
            <a:r>
              <a:rPr lang="es-PE" sz="9600" kern="100" dirty="0">
                <a:effectLst/>
                <a:latin typeface="Aptos" panose="020B0004020202020204" pitchFamily="34" charset="0"/>
                <a:ea typeface="DengXian" panose="02010600030101010101" pitchFamily="2" charset="-122"/>
                <a:cs typeface="Times New Roman" panose="02020603050405020304" pitchFamily="18" charset="0"/>
              </a:rPr>
              <a:t>El desarrollo de prototipos es crear versiones preliminares de un sistema con el fin de explorar, experimentar, y validar aspectos del diseño y la funcionalidad antes de la implementación final. Los prototipos pueden variar desde muy básicos (</a:t>
            </a:r>
            <a:r>
              <a:rPr lang="es-PE" sz="9600" kern="100" dirty="0" err="1">
                <a:effectLst/>
                <a:latin typeface="Aptos" panose="020B0004020202020204" pitchFamily="34" charset="0"/>
                <a:ea typeface="DengXian" panose="02010600030101010101" pitchFamily="2" charset="-122"/>
                <a:cs typeface="Times New Roman" panose="02020603050405020304" pitchFamily="18" charset="0"/>
              </a:rPr>
              <a:t>wireframes</a:t>
            </a:r>
            <a:r>
              <a:rPr lang="es-PE" sz="9600" kern="100" dirty="0">
                <a:effectLst/>
                <a:latin typeface="Aptos" panose="020B0004020202020204" pitchFamily="34" charset="0"/>
                <a:ea typeface="DengXian" panose="02010600030101010101" pitchFamily="2" charset="-122"/>
                <a:cs typeface="Times New Roman" panose="02020603050405020304" pitchFamily="18" charset="0"/>
              </a:rPr>
              <a:t> o maquetas) hasta funcionales (software con funcionalidades limitadas).</a:t>
            </a:r>
          </a:p>
          <a:p>
            <a:pPr marL="0" indent="0">
              <a:buNone/>
            </a:pPr>
            <a:endParaRPr lang="es-PE" dirty="0"/>
          </a:p>
        </p:txBody>
      </p:sp>
    </p:spTree>
    <p:extLst>
      <p:ext uri="{BB962C8B-B14F-4D97-AF65-F5344CB8AC3E}">
        <p14:creationId xmlns:p14="http://schemas.microsoft.com/office/powerpoint/2010/main" val="2849223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6B547A-8B27-7560-0FCE-A1A805DFF2B1}"/>
              </a:ext>
            </a:extLst>
          </p:cNvPr>
          <p:cNvSpPr>
            <a:spLocks noGrp="1"/>
          </p:cNvSpPr>
          <p:nvPr>
            <p:ph type="title"/>
          </p:nvPr>
        </p:nvSpPr>
        <p:spPr/>
        <p:txBody>
          <a:bodyPr/>
          <a:lstStyle/>
          <a:p>
            <a:pPr algn="ctr"/>
            <a:r>
              <a:rPr lang="es-MX" b="1" dirty="0"/>
              <a:t>Proceso Unificado de Rational RUP</a:t>
            </a:r>
            <a:endParaRPr lang="es-PE" b="1" dirty="0"/>
          </a:p>
        </p:txBody>
      </p:sp>
      <p:pic>
        <p:nvPicPr>
          <p:cNvPr id="2054" name="Picture 6" descr="METODOLOGIA RUP Y METODOLOGIA CMMI.: FASES DE LA METODOLOGÍA RUP">
            <a:extLst>
              <a:ext uri="{FF2B5EF4-FFF2-40B4-BE49-F238E27FC236}">
                <a16:creationId xmlns:a16="http://schemas.microsoft.com/office/drawing/2014/main" id="{9D57BD87-A96C-1621-0461-95557DE0611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7566" b="994"/>
          <a:stretch/>
        </p:blipFill>
        <p:spPr bwMode="auto">
          <a:xfrm>
            <a:off x="1231145" y="1313953"/>
            <a:ext cx="9729709" cy="5544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37833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rmAutofit/>
          </a:bodyPr>
          <a:lstStyle/>
          <a:p>
            <a:pPr lvl="0" algn="just"/>
            <a:r>
              <a:rPr lang="es-PE" b="1" dirty="0">
                <a:effectLst/>
                <a:latin typeface="Calibri" panose="020F0502020204030204" pitchFamily="34" charset="0"/>
                <a:ea typeface="Times New Roman" panose="02020603050405020304" pitchFamily="18" charset="0"/>
                <a:cs typeface="Times New Roman" panose="02020603050405020304" pitchFamily="18" charset="0"/>
              </a:rPr>
              <a:t>Gestión de las Partes Interesadas</a:t>
            </a:r>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838199" y="1615252"/>
            <a:ext cx="10362178" cy="5242748"/>
          </a:xfrm>
        </p:spPr>
        <p:txBody>
          <a:bodyPr>
            <a:normAutofit fontScale="25000" lnSpcReduction="20000"/>
          </a:bodyPr>
          <a:lstStyle/>
          <a:p>
            <a:pPr algn="just">
              <a:lnSpc>
                <a:spcPct val="120000"/>
              </a:lnSpc>
              <a:spcBef>
                <a:spcPts val="0"/>
              </a:spcBef>
            </a:pPr>
            <a:r>
              <a:rPr lang="es-PE" sz="9600" b="1" kern="100" dirty="0">
                <a:effectLst/>
                <a:latin typeface="Aptos" panose="020B0004020202020204" pitchFamily="34" charset="0"/>
                <a:ea typeface="DengXian" panose="02010600030101010101" pitchFamily="2" charset="-122"/>
                <a:cs typeface="Times New Roman" panose="02020603050405020304" pitchFamily="18" charset="0"/>
              </a:rPr>
              <a:t>Proceso:</a:t>
            </a:r>
            <a:endParaRPr lang="es-PE" sz="9600" kern="100" dirty="0">
              <a:effectLst/>
              <a:latin typeface="Aptos" panose="020B0004020202020204" pitchFamily="34" charset="0"/>
              <a:ea typeface="DengXian" panose="02010600030101010101" pitchFamily="2" charset="-122"/>
              <a:cs typeface="Times New Roman" panose="02020603050405020304" pitchFamily="18" charset="0"/>
            </a:endParaRPr>
          </a:p>
          <a:p>
            <a:pPr marL="342900" lvl="0" indent="-342900" algn="just">
              <a:lnSpc>
                <a:spcPct val="120000"/>
              </a:lnSpc>
              <a:spcBef>
                <a:spcPts val="0"/>
              </a:spcBef>
              <a:buSzPts val="1000"/>
              <a:buFont typeface="Symbol" panose="05050102010706020507" pitchFamily="18" charset="2"/>
              <a:buChar char=""/>
              <a:tabLst>
                <a:tab pos="457200" algn="l"/>
              </a:tabLst>
            </a:pPr>
            <a:r>
              <a:rPr lang="es-PE" sz="9600" b="1" kern="100" dirty="0">
                <a:effectLst/>
                <a:latin typeface="Aptos" panose="020B0004020202020204" pitchFamily="34" charset="0"/>
                <a:ea typeface="DengXian" panose="02010600030101010101" pitchFamily="2" charset="-122"/>
                <a:cs typeface="Times New Roman" panose="02020603050405020304" pitchFamily="18" charset="0"/>
              </a:rPr>
              <a:t>Identificación de Características Clave:</a:t>
            </a:r>
            <a:r>
              <a:rPr lang="es-PE" sz="9600" kern="100" dirty="0">
                <a:effectLst/>
                <a:latin typeface="Aptos" panose="020B0004020202020204" pitchFamily="34" charset="0"/>
                <a:ea typeface="DengXian" panose="02010600030101010101" pitchFamily="2" charset="-122"/>
                <a:cs typeface="Times New Roman" panose="02020603050405020304" pitchFamily="18" charset="0"/>
              </a:rPr>
              <a:t> Seleccionar las funciones específicas del sistema que serán prototipadas.</a:t>
            </a:r>
          </a:p>
          <a:p>
            <a:pPr marL="342900" lvl="0" indent="-342900" algn="just">
              <a:lnSpc>
                <a:spcPct val="120000"/>
              </a:lnSpc>
              <a:spcBef>
                <a:spcPts val="0"/>
              </a:spcBef>
              <a:buSzPts val="1000"/>
              <a:buFont typeface="Symbol" panose="05050102010706020507" pitchFamily="18" charset="2"/>
              <a:buChar char=""/>
              <a:tabLst>
                <a:tab pos="457200" algn="l"/>
              </a:tabLst>
            </a:pPr>
            <a:r>
              <a:rPr lang="es-PE" sz="9600" b="1" kern="100" dirty="0">
                <a:effectLst/>
                <a:latin typeface="Aptos" panose="020B0004020202020204" pitchFamily="34" charset="0"/>
                <a:ea typeface="DengXian" panose="02010600030101010101" pitchFamily="2" charset="-122"/>
                <a:cs typeface="Times New Roman" panose="02020603050405020304" pitchFamily="18" charset="0"/>
              </a:rPr>
              <a:t>Diseño y Creación:</a:t>
            </a:r>
            <a:r>
              <a:rPr lang="es-PE" sz="9600" kern="100" dirty="0">
                <a:effectLst/>
                <a:latin typeface="Aptos" panose="020B0004020202020204" pitchFamily="34" charset="0"/>
                <a:ea typeface="DengXian" panose="02010600030101010101" pitchFamily="2" charset="-122"/>
                <a:cs typeface="Times New Roman" panose="02020603050405020304" pitchFamily="18" charset="0"/>
              </a:rPr>
              <a:t> Desarrollar el prototipo incorporando las características clave. Este debe ser un proceso rápido y ágil para permitir ajustes fáciles.</a:t>
            </a:r>
          </a:p>
          <a:p>
            <a:pPr marL="342900" lvl="0" indent="-342900" algn="just">
              <a:lnSpc>
                <a:spcPct val="120000"/>
              </a:lnSpc>
              <a:spcBef>
                <a:spcPts val="0"/>
              </a:spcBef>
              <a:buSzPts val="1000"/>
              <a:buFont typeface="Symbol" panose="05050102010706020507" pitchFamily="18" charset="2"/>
              <a:buChar char=""/>
              <a:tabLst>
                <a:tab pos="457200" algn="l"/>
              </a:tabLst>
            </a:pPr>
            <a:r>
              <a:rPr lang="es-PE" sz="9600" b="1" kern="100" dirty="0">
                <a:effectLst/>
                <a:latin typeface="Aptos" panose="020B0004020202020204" pitchFamily="34" charset="0"/>
                <a:ea typeface="DengXian" panose="02010600030101010101" pitchFamily="2" charset="-122"/>
                <a:cs typeface="Times New Roman" panose="02020603050405020304" pitchFamily="18" charset="0"/>
              </a:rPr>
              <a:t>Evaluación:</a:t>
            </a:r>
            <a:r>
              <a:rPr lang="es-PE" sz="9600" kern="100" dirty="0">
                <a:effectLst/>
                <a:latin typeface="Aptos" panose="020B0004020202020204" pitchFamily="34" charset="0"/>
                <a:ea typeface="DengXian" panose="02010600030101010101" pitchFamily="2" charset="-122"/>
                <a:cs typeface="Times New Roman" panose="02020603050405020304" pitchFamily="18" charset="0"/>
              </a:rPr>
              <a:t> Presentar el prototipo a las partes interesadas y recopilar retroalimentación.</a:t>
            </a:r>
          </a:p>
          <a:p>
            <a:pPr marL="342900" lvl="0" indent="-342900" algn="just">
              <a:lnSpc>
                <a:spcPct val="120000"/>
              </a:lnSpc>
              <a:spcBef>
                <a:spcPts val="0"/>
              </a:spcBef>
              <a:buSzPts val="1000"/>
              <a:buFont typeface="Symbol" panose="05050102010706020507" pitchFamily="18" charset="2"/>
              <a:buChar char=""/>
              <a:tabLst>
                <a:tab pos="457200" algn="l"/>
              </a:tabLst>
            </a:pPr>
            <a:r>
              <a:rPr lang="es-PE" sz="9600" b="1" kern="100" dirty="0">
                <a:effectLst/>
                <a:latin typeface="Aptos" panose="020B0004020202020204" pitchFamily="34" charset="0"/>
                <a:ea typeface="DengXian" panose="02010600030101010101" pitchFamily="2" charset="-122"/>
                <a:cs typeface="Times New Roman" panose="02020603050405020304" pitchFamily="18" charset="0"/>
              </a:rPr>
              <a:t>Iteración:</a:t>
            </a:r>
            <a:r>
              <a:rPr lang="es-PE" sz="9600" kern="100" dirty="0">
                <a:effectLst/>
                <a:latin typeface="Aptos" panose="020B0004020202020204" pitchFamily="34" charset="0"/>
                <a:ea typeface="DengXian" panose="02010600030101010101" pitchFamily="2" charset="-122"/>
                <a:cs typeface="Times New Roman" panose="02020603050405020304" pitchFamily="18" charset="0"/>
              </a:rPr>
              <a:t> Basado en la retroalimentación, ajustes y refinamientos.</a:t>
            </a:r>
          </a:p>
          <a:p>
            <a:pPr algn="just">
              <a:lnSpc>
                <a:spcPct val="120000"/>
              </a:lnSpc>
              <a:spcBef>
                <a:spcPts val="0"/>
              </a:spcBef>
            </a:pPr>
            <a:r>
              <a:rPr lang="es-PE" sz="9600" b="1" kern="100" dirty="0">
                <a:effectLst/>
                <a:latin typeface="Aptos" panose="020B0004020202020204" pitchFamily="34" charset="0"/>
                <a:ea typeface="DengXian" panose="02010600030101010101" pitchFamily="2" charset="-122"/>
                <a:cs typeface="Times New Roman" panose="02020603050405020304" pitchFamily="18" charset="0"/>
              </a:rPr>
              <a:t>Beneficios:</a:t>
            </a:r>
            <a:endParaRPr lang="es-PE" sz="9600" kern="100" dirty="0">
              <a:effectLst/>
              <a:latin typeface="Aptos" panose="020B0004020202020204" pitchFamily="34" charset="0"/>
              <a:ea typeface="DengXian" panose="02010600030101010101" pitchFamily="2" charset="-122"/>
              <a:cs typeface="Times New Roman" panose="02020603050405020304" pitchFamily="18" charset="0"/>
            </a:endParaRPr>
          </a:p>
          <a:p>
            <a:pPr marL="342900" lvl="0" indent="-342900" algn="just">
              <a:lnSpc>
                <a:spcPct val="120000"/>
              </a:lnSpc>
              <a:spcBef>
                <a:spcPts val="0"/>
              </a:spcBef>
              <a:buSzPts val="1000"/>
              <a:buFont typeface="Symbol" panose="05050102010706020507" pitchFamily="18" charset="2"/>
              <a:buChar char=""/>
              <a:tabLst>
                <a:tab pos="457200" algn="l"/>
              </a:tabLst>
            </a:pPr>
            <a:r>
              <a:rPr lang="es-PE" sz="9600" kern="100" dirty="0">
                <a:effectLst/>
                <a:latin typeface="Aptos" panose="020B0004020202020204" pitchFamily="34" charset="0"/>
                <a:ea typeface="DengXian" panose="02010600030101010101" pitchFamily="2" charset="-122"/>
                <a:cs typeface="Times New Roman" panose="02020603050405020304" pitchFamily="18" charset="0"/>
              </a:rPr>
              <a:t>Proporciona una comprensión temprana del sistema propuesto.</a:t>
            </a:r>
          </a:p>
          <a:p>
            <a:pPr marL="342900" lvl="0" indent="-342900" algn="just">
              <a:lnSpc>
                <a:spcPct val="120000"/>
              </a:lnSpc>
              <a:spcBef>
                <a:spcPts val="0"/>
              </a:spcBef>
              <a:buSzPts val="1000"/>
              <a:buFont typeface="Symbol" panose="05050102010706020507" pitchFamily="18" charset="2"/>
              <a:buChar char=""/>
              <a:tabLst>
                <a:tab pos="457200" algn="l"/>
              </a:tabLst>
            </a:pPr>
            <a:r>
              <a:rPr lang="es-PE" sz="9600" kern="100" dirty="0">
                <a:effectLst/>
                <a:latin typeface="Aptos" panose="020B0004020202020204" pitchFamily="34" charset="0"/>
                <a:ea typeface="DengXian" panose="02010600030101010101" pitchFamily="2" charset="-122"/>
                <a:cs typeface="Times New Roman" panose="02020603050405020304" pitchFamily="18" charset="0"/>
              </a:rPr>
              <a:t>Facilita la recolección de requisitos al permitir a los usuarios interactuar con el concepto del producto.</a:t>
            </a:r>
          </a:p>
          <a:p>
            <a:pPr marL="342900" lvl="0" indent="-342900" algn="just">
              <a:lnSpc>
                <a:spcPct val="120000"/>
              </a:lnSpc>
              <a:spcBef>
                <a:spcPts val="0"/>
              </a:spcBef>
              <a:buSzPts val="1000"/>
              <a:buFont typeface="Symbol" panose="05050102010706020507" pitchFamily="18" charset="2"/>
              <a:buChar char=""/>
              <a:tabLst>
                <a:tab pos="457200" algn="l"/>
              </a:tabLst>
            </a:pPr>
            <a:r>
              <a:rPr lang="es-PE" sz="9600" kern="100" dirty="0">
                <a:effectLst/>
                <a:latin typeface="Aptos" panose="020B0004020202020204" pitchFamily="34" charset="0"/>
                <a:ea typeface="DengXian" panose="02010600030101010101" pitchFamily="2" charset="-122"/>
                <a:cs typeface="Times New Roman" panose="02020603050405020304" pitchFamily="18" charset="0"/>
              </a:rPr>
              <a:t>Reduce malentendidos y establece expectativas entre </a:t>
            </a:r>
            <a:r>
              <a:rPr lang="es-PE" sz="9600" kern="100" dirty="0" err="1">
                <a:effectLst/>
                <a:latin typeface="Aptos" panose="020B0004020202020204" pitchFamily="34" charset="0"/>
                <a:ea typeface="DengXian" panose="02010600030101010101" pitchFamily="2" charset="-122"/>
                <a:cs typeface="Times New Roman" panose="02020603050405020304" pitchFamily="18" charset="0"/>
              </a:rPr>
              <a:t>dev</a:t>
            </a:r>
            <a:r>
              <a:rPr lang="es-PE" sz="9600" kern="100" dirty="0">
                <a:effectLst/>
                <a:latin typeface="Aptos" panose="020B0004020202020204" pitchFamily="34" charset="0"/>
                <a:ea typeface="DengXian" panose="02010600030101010101" pitchFamily="2" charset="-122"/>
                <a:cs typeface="Times New Roman" panose="02020603050405020304" pitchFamily="18" charset="0"/>
              </a:rPr>
              <a:t> y </a:t>
            </a:r>
            <a:r>
              <a:rPr lang="es-PE" sz="9600" kern="100" dirty="0" err="1">
                <a:effectLst/>
                <a:latin typeface="Aptos" panose="020B0004020202020204" pitchFamily="34" charset="0"/>
                <a:ea typeface="DengXian" panose="02010600030101010101" pitchFamily="2" charset="-122"/>
                <a:cs typeface="Times New Roman" panose="02020603050405020304" pitchFamily="18" charset="0"/>
              </a:rPr>
              <a:t>users</a:t>
            </a:r>
            <a:r>
              <a:rPr lang="es-PE" sz="9600" kern="100" dirty="0">
                <a:effectLst/>
                <a:latin typeface="Aptos" panose="020B0004020202020204" pitchFamily="34" charset="0"/>
                <a:ea typeface="DengXian" panose="02010600030101010101" pitchFamily="2" charset="-122"/>
                <a:cs typeface="Times New Roman" panose="02020603050405020304" pitchFamily="18" charset="0"/>
              </a:rPr>
              <a:t>.</a:t>
            </a:r>
            <a:endParaRPr lang="es-PE" dirty="0"/>
          </a:p>
        </p:txBody>
      </p:sp>
    </p:spTree>
    <p:extLst>
      <p:ext uri="{BB962C8B-B14F-4D97-AF65-F5344CB8AC3E}">
        <p14:creationId xmlns:p14="http://schemas.microsoft.com/office/powerpoint/2010/main" val="30787295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rmAutofit/>
          </a:bodyPr>
          <a:lstStyle/>
          <a:p>
            <a:pPr lvl="0" algn="just"/>
            <a:r>
              <a:rPr lang="es-PE" b="1" dirty="0">
                <a:effectLst/>
                <a:latin typeface="Calibri" panose="020F0502020204030204" pitchFamily="34" charset="0"/>
                <a:ea typeface="Times New Roman" panose="02020603050405020304" pitchFamily="18" charset="0"/>
                <a:cs typeface="Times New Roman" panose="02020603050405020304" pitchFamily="18" charset="0"/>
              </a:rPr>
              <a:t>Gestión de las Partes Interesadas</a:t>
            </a:r>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838199" y="1615252"/>
            <a:ext cx="10362178" cy="5242748"/>
          </a:xfrm>
        </p:spPr>
        <p:txBody>
          <a:bodyPr>
            <a:normAutofit fontScale="25000" lnSpcReduction="20000"/>
          </a:bodyPr>
          <a:lstStyle/>
          <a:p>
            <a:pPr marL="0" indent="0" algn="just">
              <a:lnSpc>
                <a:spcPct val="120000"/>
              </a:lnSpc>
              <a:spcBef>
                <a:spcPts val="0"/>
              </a:spcBef>
              <a:buNone/>
            </a:pPr>
            <a:r>
              <a:rPr lang="es-PE" sz="9600" b="1" kern="100" dirty="0">
                <a:effectLst/>
                <a:latin typeface="Aptos" panose="020B0004020202020204" pitchFamily="34" charset="0"/>
                <a:ea typeface="DengXian" panose="02010600030101010101" pitchFamily="2" charset="-122"/>
                <a:cs typeface="Times New Roman" panose="02020603050405020304" pitchFamily="18" charset="0"/>
              </a:rPr>
              <a:t>3. Pruebas de Aceptación</a:t>
            </a:r>
            <a:endParaRPr lang="es-PE" sz="9600" kern="100" dirty="0">
              <a:effectLst/>
              <a:latin typeface="Aptos" panose="020B0004020202020204" pitchFamily="34" charset="0"/>
              <a:ea typeface="DengXian" panose="02010600030101010101" pitchFamily="2" charset="-122"/>
              <a:cs typeface="Times New Roman" panose="02020603050405020304" pitchFamily="18" charset="0"/>
            </a:endParaRPr>
          </a:p>
          <a:p>
            <a:pPr algn="just">
              <a:lnSpc>
                <a:spcPct val="120000"/>
              </a:lnSpc>
              <a:spcBef>
                <a:spcPts val="0"/>
              </a:spcBef>
            </a:pPr>
            <a:r>
              <a:rPr lang="es-PE" sz="9600" kern="100" dirty="0">
                <a:effectLst/>
                <a:latin typeface="Aptos" panose="020B0004020202020204" pitchFamily="34" charset="0"/>
                <a:ea typeface="DengXian" panose="02010600030101010101" pitchFamily="2" charset="-122"/>
                <a:cs typeface="Times New Roman" panose="02020603050405020304" pitchFamily="18" charset="0"/>
              </a:rPr>
              <a:t>Las pruebas de aceptación son una fase final de pruebas diseñada para validar si un sistema cumple con los requisitos especificados y si satisface las necesidades del usuario. Se realizan con datos reales y usuarios finales.</a:t>
            </a:r>
          </a:p>
          <a:p>
            <a:pPr algn="just">
              <a:lnSpc>
                <a:spcPct val="120000"/>
              </a:lnSpc>
              <a:spcBef>
                <a:spcPts val="0"/>
              </a:spcBef>
            </a:pPr>
            <a:r>
              <a:rPr lang="es-PE" sz="9600" b="1" kern="100" dirty="0">
                <a:effectLst/>
                <a:latin typeface="Aptos" panose="020B0004020202020204" pitchFamily="34" charset="0"/>
                <a:ea typeface="DengXian" panose="02010600030101010101" pitchFamily="2" charset="-122"/>
                <a:cs typeface="Times New Roman" panose="02020603050405020304" pitchFamily="18" charset="0"/>
              </a:rPr>
              <a:t>Proceso:</a:t>
            </a:r>
            <a:endParaRPr lang="es-PE" sz="9600" kern="100" dirty="0">
              <a:effectLst/>
              <a:latin typeface="Aptos" panose="020B0004020202020204" pitchFamily="34" charset="0"/>
              <a:ea typeface="DengXian" panose="02010600030101010101" pitchFamily="2" charset="-122"/>
              <a:cs typeface="Times New Roman" panose="02020603050405020304" pitchFamily="18" charset="0"/>
            </a:endParaRPr>
          </a:p>
          <a:p>
            <a:pPr marL="342900" lvl="0" indent="-342900" algn="just">
              <a:lnSpc>
                <a:spcPct val="120000"/>
              </a:lnSpc>
              <a:spcBef>
                <a:spcPts val="0"/>
              </a:spcBef>
              <a:buSzPts val="1000"/>
              <a:buFont typeface="Symbol" panose="05050102010706020507" pitchFamily="18" charset="2"/>
              <a:buChar char=""/>
              <a:tabLst>
                <a:tab pos="457200" algn="l"/>
              </a:tabLst>
            </a:pPr>
            <a:r>
              <a:rPr lang="es-PE" sz="9600" b="1" kern="100" dirty="0">
                <a:effectLst/>
                <a:latin typeface="Aptos" panose="020B0004020202020204" pitchFamily="34" charset="0"/>
                <a:ea typeface="DengXian" panose="02010600030101010101" pitchFamily="2" charset="-122"/>
                <a:cs typeface="Times New Roman" panose="02020603050405020304" pitchFamily="18" charset="0"/>
              </a:rPr>
              <a:t>Planificación:</a:t>
            </a:r>
            <a:r>
              <a:rPr lang="es-PE" sz="9600" kern="100" dirty="0">
                <a:effectLst/>
                <a:latin typeface="Aptos" panose="020B0004020202020204" pitchFamily="34" charset="0"/>
                <a:ea typeface="DengXian" panose="02010600030101010101" pitchFamily="2" charset="-122"/>
                <a:cs typeface="Times New Roman" panose="02020603050405020304" pitchFamily="18" charset="0"/>
              </a:rPr>
              <a:t> Definir el alcance de las pruebas, los criterios de aceptación, y preparar los casos de prueba basados en los requisitos.</a:t>
            </a:r>
          </a:p>
          <a:p>
            <a:pPr marL="342900" lvl="0" indent="-342900" algn="just">
              <a:lnSpc>
                <a:spcPct val="120000"/>
              </a:lnSpc>
              <a:spcBef>
                <a:spcPts val="0"/>
              </a:spcBef>
              <a:buSzPts val="1000"/>
              <a:buFont typeface="Symbol" panose="05050102010706020507" pitchFamily="18" charset="2"/>
              <a:buChar char=""/>
              <a:tabLst>
                <a:tab pos="457200" algn="l"/>
              </a:tabLst>
            </a:pPr>
            <a:r>
              <a:rPr lang="es-PE" sz="9600" b="1" kern="100" dirty="0">
                <a:effectLst/>
                <a:latin typeface="Aptos" panose="020B0004020202020204" pitchFamily="34" charset="0"/>
                <a:ea typeface="DengXian" panose="02010600030101010101" pitchFamily="2" charset="-122"/>
                <a:cs typeface="Times New Roman" panose="02020603050405020304" pitchFamily="18" charset="0"/>
              </a:rPr>
              <a:t>Preparación del Entorno de Prueba:</a:t>
            </a:r>
            <a:r>
              <a:rPr lang="es-PE" sz="9600" kern="100" dirty="0">
                <a:effectLst/>
                <a:latin typeface="Aptos" panose="020B0004020202020204" pitchFamily="34" charset="0"/>
                <a:ea typeface="DengXian" panose="02010600030101010101" pitchFamily="2" charset="-122"/>
                <a:cs typeface="Times New Roman" panose="02020603050405020304" pitchFamily="18" charset="0"/>
              </a:rPr>
              <a:t> Configurar un entorno que simule de cerca el entorno de producción.</a:t>
            </a:r>
          </a:p>
          <a:p>
            <a:pPr marL="342900" lvl="0" indent="-342900" algn="just">
              <a:lnSpc>
                <a:spcPct val="120000"/>
              </a:lnSpc>
              <a:spcBef>
                <a:spcPts val="0"/>
              </a:spcBef>
              <a:buSzPts val="1000"/>
              <a:buFont typeface="Symbol" panose="05050102010706020507" pitchFamily="18" charset="2"/>
              <a:buChar char=""/>
              <a:tabLst>
                <a:tab pos="457200" algn="l"/>
              </a:tabLst>
            </a:pPr>
            <a:r>
              <a:rPr lang="es-PE" sz="9600" b="1" kern="100" dirty="0">
                <a:effectLst/>
                <a:latin typeface="Aptos" panose="020B0004020202020204" pitchFamily="34" charset="0"/>
                <a:ea typeface="DengXian" panose="02010600030101010101" pitchFamily="2" charset="-122"/>
                <a:cs typeface="Times New Roman" panose="02020603050405020304" pitchFamily="18" charset="0"/>
              </a:rPr>
              <a:t>Ejecución:</a:t>
            </a:r>
            <a:r>
              <a:rPr lang="es-PE" sz="9600" kern="100" dirty="0">
                <a:effectLst/>
                <a:latin typeface="Aptos" panose="020B0004020202020204" pitchFamily="34" charset="0"/>
                <a:ea typeface="DengXian" panose="02010600030101010101" pitchFamily="2" charset="-122"/>
                <a:cs typeface="Times New Roman" panose="02020603050405020304" pitchFamily="18" charset="0"/>
              </a:rPr>
              <a:t> Los usuarios o representantes ejecutan los casos de prueba.</a:t>
            </a:r>
          </a:p>
          <a:p>
            <a:pPr marL="342900" lvl="0" indent="-342900" algn="just">
              <a:lnSpc>
                <a:spcPct val="120000"/>
              </a:lnSpc>
              <a:spcBef>
                <a:spcPts val="0"/>
              </a:spcBef>
              <a:buSzPts val="1000"/>
              <a:buFont typeface="Symbol" panose="05050102010706020507" pitchFamily="18" charset="2"/>
              <a:buChar char=""/>
              <a:tabLst>
                <a:tab pos="457200" algn="l"/>
              </a:tabLst>
            </a:pPr>
            <a:r>
              <a:rPr lang="es-PE" sz="9600" b="1" kern="100" dirty="0">
                <a:effectLst/>
                <a:latin typeface="Aptos" panose="020B0004020202020204" pitchFamily="34" charset="0"/>
                <a:ea typeface="DengXian" panose="02010600030101010101" pitchFamily="2" charset="-122"/>
                <a:cs typeface="Times New Roman" panose="02020603050405020304" pitchFamily="18" charset="0"/>
              </a:rPr>
              <a:t>Documentación:</a:t>
            </a:r>
            <a:r>
              <a:rPr lang="es-PE" sz="9600" kern="100" dirty="0">
                <a:effectLst/>
                <a:latin typeface="Aptos" panose="020B0004020202020204" pitchFamily="34" charset="0"/>
                <a:ea typeface="DengXian" panose="02010600030101010101" pitchFamily="2" charset="-122"/>
                <a:cs typeface="Times New Roman" panose="02020603050405020304" pitchFamily="18" charset="0"/>
              </a:rPr>
              <a:t> Registrar los resultados de las pruebas, incluyendo errores o problemas encontrados.</a:t>
            </a:r>
          </a:p>
          <a:p>
            <a:pPr marL="342900" lvl="0" indent="-342900" algn="just">
              <a:lnSpc>
                <a:spcPct val="120000"/>
              </a:lnSpc>
              <a:spcBef>
                <a:spcPts val="0"/>
              </a:spcBef>
              <a:buSzPts val="1000"/>
              <a:buFont typeface="Symbol" panose="05050102010706020507" pitchFamily="18" charset="2"/>
              <a:buChar char=""/>
              <a:tabLst>
                <a:tab pos="457200" algn="l"/>
              </a:tabLst>
            </a:pPr>
            <a:r>
              <a:rPr lang="es-PE" sz="9600" b="1" kern="100" dirty="0">
                <a:effectLst/>
                <a:latin typeface="Aptos" panose="020B0004020202020204" pitchFamily="34" charset="0"/>
                <a:ea typeface="DengXian" panose="02010600030101010101" pitchFamily="2" charset="-122"/>
                <a:cs typeface="Times New Roman" panose="02020603050405020304" pitchFamily="18" charset="0"/>
              </a:rPr>
              <a:t>Evaluación:</a:t>
            </a:r>
            <a:r>
              <a:rPr lang="es-PE" sz="9600" kern="100" dirty="0">
                <a:effectLst/>
                <a:latin typeface="Aptos" panose="020B0004020202020204" pitchFamily="34" charset="0"/>
                <a:ea typeface="DengXian" panose="02010600030101010101" pitchFamily="2" charset="-122"/>
                <a:cs typeface="Times New Roman" panose="02020603050405020304" pitchFamily="18" charset="0"/>
              </a:rPr>
              <a:t> Decidir si el sistema es aceptado o si necesita más trabajo, basándose en los criterios de aceptación previamente definidos.</a:t>
            </a:r>
            <a:endParaRPr lang="es-PE" dirty="0"/>
          </a:p>
        </p:txBody>
      </p:sp>
    </p:spTree>
    <p:extLst>
      <p:ext uri="{BB962C8B-B14F-4D97-AF65-F5344CB8AC3E}">
        <p14:creationId xmlns:p14="http://schemas.microsoft.com/office/powerpoint/2010/main" val="17691941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rmAutofit/>
          </a:bodyPr>
          <a:lstStyle/>
          <a:p>
            <a:pPr lvl="0" algn="just"/>
            <a:r>
              <a:rPr lang="es-PE" b="1" dirty="0">
                <a:effectLst/>
                <a:latin typeface="Calibri" panose="020F0502020204030204" pitchFamily="34" charset="0"/>
                <a:ea typeface="Times New Roman" panose="02020603050405020304" pitchFamily="18" charset="0"/>
                <a:cs typeface="Times New Roman" panose="02020603050405020304" pitchFamily="18" charset="0"/>
              </a:rPr>
              <a:t>Gestión de las Partes Interesadas</a:t>
            </a:r>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838199" y="1615251"/>
            <a:ext cx="10362178" cy="4754375"/>
          </a:xfrm>
        </p:spPr>
        <p:txBody>
          <a:bodyPr>
            <a:normAutofit fontScale="25000" lnSpcReduction="20000"/>
          </a:bodyPr>
          <a:lstStyle/>
          <a:p>
            <a:pPr algn="just">
              <a:lnSpc>
                <a:spcPct val="120000"/>
              </a:lnSpc>
              <a:spcBef>
                <a:spcPts val="0"/>
              </a:spcBef>
            </a:pPr>
            <a:r>
              <a:rPr lang="es-PE" sz="9600" b="1" kern="100" dirty="0">
                <a:effectLst/>
                <a:latin typeface="Aptos" panose="020B0004020202020204" pitchFamily="34" charset="0"/>
                <a:ea typeface="DengXian" panose="02010600030101010101" pitchFamily="2" charset="-122"/>
                <a:cs typeface="Times New Roman" panose="02020603050405020304" pitchFamily="18" charset="0"/>
              </a:rPr>
              <a:t>Beneficios:</a:t>
            </a:r>
            <a:endParaRPr lang="es-PE" sz="9600" kern="100" dirty="0">
              <a:effectLst/>
              <a:latin typeface="Aptos" panose="020B0004020202020204" pitchFamily="34" charset="0"/>
              <a:ea typeface="DengXian" panose="02010600030101010101" pitchFamily="2" charset="-122"/>
              <a:cs typeface="Times New Roman" panose="02020603050405020304" pitchFamily="18" charset="0"/>
            </a:endParaRPr>
          </a:p>
          <a:p>
            <a:pPr marL="342900" lvl="0" indent="-342900" algn="just">
              <a:lnSpc>
                <a:spcPct val="120000"/>
              </a:lnSpc>
              <a:spcBef>
                <a:spcPts val="0"/>
              </a:spcBef>
              <a:buSzPts val="1000"/>
              <a:buFont typeface="Symbol" panose="05050102010706020507" pitchFamily="18" charset="2"/>
              <a:buChar char=""/>
              <a:tabLst>
                <a:tab pos="457200" algn="l"/>
              </a:tabLst>
            </a:pPr>
            <a:r>
              <a:rPr lang="es-PE" sz="9600" kern="100" dirty="0">
                <a:effectLst/>
                <a:latin typeface="Aptos" panose="020B0004020202020204" pitchFamily="34" charset="0"/>
                <a:ea typeface="DengXian" panose="02010600030101010101" pitchFamily="2" charset="-122"/>
                <a:cs typeface="Times New Roman" panose="02020603050405020304" pitchFamily="18" charset="0"/>
              </a:rPr>
              <a:t>Asegura que el sistema cumple con las necesidades del usuario final.</a:t>
            </a:r>
          </a:p>
          <a:p>
            <a:pPr marL="342900" lvl="0" indent="-342900" algn="just">
              <a:lnSpc>
                <a:spcPct val="120000"/>
              </a:lnSpc>
              <a:spcBef>
                <a:spcPts val="0"/>
              </a:spcBef>
              <a:buSzPts val="1000"/>
              <a:buFont typeface="Symbol" panose="05050102010706020507" pitchFamily="18" charset="2"/>
              <a:buChar char=""/>
              <a:tabLst>
                <a:tab pos="457200" algn="l"/>
              </a:tabLst>
            </a:pPr>
            <a:r>
              <a:rPr lang="es-PE" sz="9600" kern="100" dirty="0">
                <a:effectLst/>
                <a:latin typeface="Aptos" panose="020B0004020202020204" pitchFamily="34" charset="0"/>
                <a:ea typeface="DengXian" panose="02010600030101010101" pitchFamily="2" charset="-122"/>
                <a:cs typeface="Times New Roman" panose="02020603050405020304" pitchFamily="18" charset="0"/>
              </a:rPr>
              <a:t>Identifica problemas de usabilidad o errores no detectados en fases anteriores.</a:t>
            </a:r>
          </a:p>
          <a:p>
            <a:pPr marL="342900" lvl="0" indent="-342900" algn="just">
              <a:lnSpc>
                <a:spcPct val="120000"/>
              </a:lnSpc>
              <a:spcBef>
                <a:spcPts val="0"/>
              </a:spcBef>
              <a:buSzPts val="1000"/>
              <a:buFont typeface="Symbol" panose="05050102010706020507" pitchFamily="18" charset="2"/>
              <a:buChar char=""/>
              <a:tabLst>
                <a:tab pos="457200" algn="l"/>
              </a:tabLst>
            </a:pPr>
            <a:r>
              <a:rPr lang="es-PE" sz="9600" kern="100" dirty="0">
                <a:effectLst/>
                <a:latin typeface="Aptos" panose="020B0004020202020204" pitchFamily="34" charset="0"/>
                <a:ea typeface="DengXian" panose="02010600030101010101" pitchFamily="2" charset="-122"/>
                <a:cs typeface="Times New Roman" panose="02020603050405020304" pitchFamily="18" charset="0"/>
              </a:rPr>
              <a:t>Proporciona confianza tanto a los desarrolladores como a los usuarios finales de que el sistema está listo para su despliegue.</a:t>
            </a:r>
          </a:p>
          <a:p>
            <a:pPr algn="just">
              <a:lnSpc>
                <a:spcPct val="120000"/>
              </a:lnSpc>
              <a:spcBef>
                <a:spcPts val="0"/>
              </a:spcBef>
            </a:pPr>
            <a:r>
              <a:rPr lang="es-PE" sz="9600" kern="100" dirty="0">
                <a:effectLst/>
                <a:latin typeface="Aptos" panose="020B0004020202020204" pitchFamily="34" charset="0"/>
                <a:ea typeface="DengXian" panose="02010600030101010101" pitchFamily="2" charset="-122"/>
                <a:cs typeface="Times New Roman" panose="02020603050405020304" pitchFamily="18" charset="0"/>
              </a:rPr>
              <a:t>La implementación efectiva de estas actividades dentro del ciclo de desarrollo de software asegura no solo la calidad del producto final sino que también mejora significativamente la satisfacción del usuario, fundamentales para el éxito de cualquier proyecto de software.</a:t>
            </a:r>
          </a:p>
          <a:p>
            <a:pPr marL="0" indent="0">
              <a:buNone/>
            </a:pPr>
            <a:endParaRPr lang="es-PE" dirty="0"/>
          </a:p>
        </p:txBody>
      </p:sp>
    </p:spTree>
    <p:extLst>
      <p:ext uri="{BB962C8B-B14F-4D97-AF65-F5344CB8AC3E}">
        <p14:creationId xmlns:p14="http://schemas.microsoft.com/office/powerpoint/2010/main" val="6194936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rmAutofit fontScale="90000"/>
          </a:bodyPr>
          <a:lstStyle/>
          <a:p>
            <a:pPr algn="just">
              <a:lnSpc>
                <a:spcPct val="100000"/>
              </a:lnSpc>
              <a:spcBef>
                <a:spcPts val="0"/>
              </a:spcBef>
            </a:pPr>
            <a:r>
              <a:rPr lang="es-PE" sz="4400" b="1" kern="100" dirty="0">
                <a:effectLst/>
                <a:latin typeface="Aptos" panose="020B0004020202020204" pitchFamily="34" charset="0"/>
                <a:ea typeface="DengXian" panose="02010600030101010101" pitchFamily="2" charset="-122"/>
                <a:cs typeface="Times New Roman" panose="02020603050405020304" pitchFamily="18" charset="0"/>
              </a:rPr>
              <a:t>Caso: Sistema de Gestión de Proyectos en Empresa de Construcción</a:t>
            </a:r>
            <a:endParaRPr lang="es-PE" sz="4400" kern="100" dirty="0">
              <a:effectLst/>
              <a:latin typeface="Aptos" panose="020B0004020202020204" pitchFamily="34" charset="0"/>
              <a:ea typeface="DengXian" panose="02010600030101010101" pitchFamily="2" charset="-122"/>
              <a:cs typeface="Times New Roman" panose="02020603050405020304" pitchFamily="18" charset="0"/>
            </a:endParaRPr>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914911" y="1833461"/>
            <a:ext cx="10362178" cy="4473821"/>
          </a:xfrm>
        </p:spPr>
        <p:txBody>
          <a:bodyPr>
            <a:normAutofit fontScale="47500" lnSpcReduction="20000"/>
          </a:bodyPr>
          <a:lstStyle/>
          <a:p>
            <a:pPr marL="0" indent="0" algn="just">
              <a:lnSpc>
                <a:spcPct val="120000"/>
              </a:lnSpc>
              <a:spcBef>
                <a:spcPts val="0"/>
              </a:spcBef>
              <a:buNone/>
            </a:pPr>
            <a:r>
              <a:rPr lang="es-PE" sz="6500" kern="100" dirty="0">
                <a:effectLst/>
                <a:latin typeface="Aptos" panose="020B0004020202020204" pitchFamily="34" charset="0"/>
                <a:ea typeface="DengXian" panose="02010600030101010101" pitchFamily="2" charset="-122"/>
                <a:cs typeface="Times New Roman" panose="02020603050405020304" pitchFamily="18" charset="0"/>
              </a:rPr>
              <a:t>Una empresa de construcción mediana busca mejorar la eficiencia y comunicación en sus proyectos mediante la implementación de un nuevo sistema de gestión de proyectos. </a:t>
            </a:r>
          </a:p>
          <a:p>
            <a:pPr marL="0" indent="0" algn="just">
              <a:lnSpc>
                <a:spcPct val="120000"/>
              </a:lnSpc>
              <a:spcBef>
                <a:spcPts val="0"/>
              </a:spcBef>
              <a:buNone/>
            </a:pPr>
            <a:r>
              <a:rPr lang="es-PE" sz="6500" kern="100" dirty="0">
                <a:effectLst/>
                <a:latin typeface="Aptos" panose="020B0004020202020204" pitchFamily="34" charset="0"/>
                <a:ea typeface="DengXian" panose="02010600030101010101" pitchFamily="2" charset="-122"/>
                <a:cs typeface="Times New Roman" panose="02020603050405020304" pitchFamily="18" charset="0"/>
              </a:rPr>
              <a:t>A pesar del potencial del sistema para optimizar operaciones, la introducción de nuevas tecnologías frecuentemente enfrenta resistencias y desafíos, especialmente en industrias tradicionales.</a:t>
            </a:r>
          </a:p>
          <a:p>
            <a:pPr marL="0" indent="0">
              <a:buNone/>
            </a:pPr>
            <a:endParaRPr lang="es-PE" dirty="0"/>
          </a:p>
        </p:txBody>
      </p:sp>
    </p:spTree>
    <p:extLst>
      <p:ext uri="{BB962C8B-B14F-4D97-AF65-F5344CB8AC3E}">
        <p14:creationId xmlns:p14="http://schemas.microsoft.com/office/powerpoint/2010/main" val="12226330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rmAutofit fontScale="90000"/>
          </a:bodyPr>
          <a:lstStyle/>
          <a:p>
            <a:pPr algn="just">
              <a:lnSpc>
                <a:spcPct val="120000"/>
              </a:lnSpc>
              <a:spcBef>
                <a:spcPts val="0"/>
              </a:spcBef>
            </a:pPr>
            <a:r>
              <a:rPr lang="es-PE" sz="4400" b="1" kern="100" dirty="0">
                <a:effectLst/>
                <a:latin typeface="Aptos" panose="020B0004020202020204" pitchFamily="34" charset="0"/>
                <a:ea typeface="DengXian" panose="02010600030101010101" pitchFamily="2" charset="-122"/>
                <a:cs typeface="Times New Roman" panose="02020603050405020304" pitchFamily="18" charset="0"/>
              </a:rPr>
              <a:t>Etapa 1: Identificación de Partes Interesadas</a:t>
            </a:r>
            <a:endParaRPr lang="es-PE" sz="4400" kern="100" dirty="0">
              <a:effectLst/>
              <a:latin typeface="Aptos" panose="020B0004020202020204" pitchFamily="34" charset="0"/>
              <a:ea typeface="DengXian" panose="02010600030101010101" pitchFamily="2" charset="-122"/>
              <a:cs typeface="Times New Roman" panose="02020603050405020304" pitchFamily="18" charset="0"/>
            </a:endParaRPr>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914911" y="1833461"/>
            <a:ext cx="10362178" cy="4899848"/>
          </a:xfrm>
        </p:spPr>
        <p:txBody>
          <a:bodyPr>
            <a:normAutofit fontScale="25000" lnSpcReduction="20000"/>
          </a:bodyPr>
          <a:lstStyle/>
          <a:p>
            <a:pPr marL="0" indent="0" algn="just">
              <a:lnSpc>
                <a:spcPct val="120000"/>
              </a:lnSpc>
              <a:spcBef>
                <a:spcPts val="0"/>
              </a:spcBef>
              <a:buNone/>
            </a:pPr>
            <a:r>
              <a:rPr lang="es-PE" sz="11200" kern="100" dirty="0">
                <a:effectLst/>
                <a:latin typeface="Aptos" panose="020B0004020202020204" pitchFamily="34" charset="0"/>
                <a:ea typeface="DengXian" panose="02010600030101010101" pitchFamily="2" charset="-122"/>
                <a:cs typeface="Times New Roman" panose="02020603050405020304" pitchFamily="18" charset="0"/>
              </a:rPr>
              <a:t>El éxito de la implementación depende en gran medida de la identificación completa y precisa de todas las partes interesadas involucradas en, o afectadas por, el nuevo sistema.</a:t>
            </a:r>
          </a:p>
          <a:p>
            <a:pPr marL="0" indent="0" algn="just">
              <a:lnSpc>
                <a:spcPct val="120000"/>
              </a:lnSpc>
              <a:spcBef>
                <a:spcPts val="0"/>
              </a:spcBef>
              <a:buNone/>
            </a:pPr>
            <a:r>
              <a:rPr lang="es-PE" sz="11200" b="1" kern="100" dirty="0">
                <a:effectLst/>
                <a:latin typeface="Aptos" panose="020B0004020202020204" pitchFamily="34" charset="0"/>
                <a:ea typeface="DengXian" panose="02010600030101010101" pitchFamily="2" charset="-122"/>
                <a:cs typeface="Times New Roman" panose="02020603050405020304" pitchFamily="18" charset="0"/>
              </a:rPr>
              <a:t>Proceso:</a:t>
            </a:r>
            <a:endParaRPr lang="es-PE" sz="11200" kern="100" dirty="0">
              <a:effectLst/>
              <a:latin typeface="Aptos" panose="020B0004020202020204" pitchFamily="34" charset="0"/>
              <a:ea typeface="DengXian" panose="02010600030101010101" pitchFamily="2" charset="-122"/>
              <a:cs typeface="Times New Roman" panose="02020603050405020304" pitchFamily="18" charset="0"/>
            </a:endParaRPr>
          </a:p>
          <a:p>
            <a:pPr marL="342900" lvl="0" indent="-342900" algn="just">
              <a:lnSpc>
                <a:spcPct val="120000"/>
              </a:lnSpc>
              <a:spcBef>
                <a:spcPts val="0"/>
              </a:spcBef>
              <a:buSzPts val="1000"/>
              <a:buFont typeface="Symbol" panose="05050102010706020507" pitchFamily="18" charset="2"/>
              <a:buChar char=""/>
              <a:tabLst>
                <a:tab pos="457200" algn="l"/>
              </a:tabLst>
            </a:pPr>
            <a:r>
              <a:rPr lang="es-PE" sz="11200" b="1" kern="100" dirty="0">
                <a:effectLst/>
                <a:latin typeface="Aptos" panose="020B0004020202020204" pitchFamily="34" charset="0"/>
                <a:ea typeface="DengXian" panose="02010600030101010101" pitchFamily="2" charset="-122"/>
                <a:cs typeface="Times New Roman" panose="02020603050405020304" pitchFamily="18" charset="0"/>
              </a:rPr>
              <a:t>Listado de Partes Interesadas Internas y Externas</a:t>
            </a:r>
            <a:r>
              <a:rPr lang="es-PE" sz="11200" kern="100" dirty="0">
                <a:effectLst/>
                <a:latin typeface="Aptos" panose="020B0004020202020204" pitchFamily="34" charset="0"/>
                <a:ea typeface="DengXian" panose="02010600030101010101" pitchFamily="2" charset="-122"/>
                <a:cs typeface="Times New Roman" panose="02020603050405020304" pitchFamily="18" charset="0"/>
              </a:rPr>
              <a:t>: Incluyendo empleados de la empresa, desde gerentes de proyecto y operarios en campo, hasta la dirección ejecutiva; además de contratistas, clientes y proveedores de software.</a:t>
            </a:r>
          </a:p>
          <a:p>
            <a:pPr marL="342900" lvl="0" indent="-342900" algn="just">
              <a:lnSpc>
                <a:spcPct val="120000"/>
              </a:lnSpc>
              <a:spcBef>
                <a:spcPts val="0"/>
              </a:spcBef>
              <a:buSzPts val="1000"/>
              <a:buFont typeface="Symbol" panose="05050102010706020507" pitchFamily="18" charset="2"/>
              <a:buChar char=""/>
              <a:tabLst>
                <a:tab pos="457200" algn="l"/>
              </a:tabLst>
            </a:pPr>
            <a:r>
              <a:rPr lang="es-PE" sz="11200" b="1" kern="100" dirty="0">
                <a:effectLst/>
                <a:latin typeface="Aptos" panose="020B0004020202020204" pitchFamily="34" charset="0"/>
                <a:ea typeface="DengXian" panose="02010600030101010101" pitchFamily="2" charset="-122"/>
                <a:cs typeface="Times New Roman" panose="02020603050405020304" pitchFamily="18" charset="0"/>
              </a:rPr>
              <a:t>Análisis de Rol e Influencia</a:t>
            </a:r>
            <a:r>
              <a:rPr lang="es-PE" sz="11200" kern="100" dirty="0">
                <a:effectLst/>
                <a:latin typeface="Aptos" panose="020B0004020202020204" pitchFamily="34" charset="0"/>
                <a:ea typeface="DengXian" panose="02010600030101010101" pitchFamily="2" charset="-122"/>
                <a:cs typeface="Times New Roman" panose="02020603050405020304" pitchFamily="18" charset="0"/>
              </a:rPr>
              <a:t>: Cada parte interesada se evalúa según su influencia y interés en el proyecto para determinar la mejor forma de involucrarla.</a:t>
            </a:r>
          </a:p>
          <a:p>
            <a:pPr marL="0" indent="0">
              <a:buNone/>
            </a:pPr>
            <a:endParaRPr lang="es-PE" dirty="0"/>
          </a:p>
        </p:txBody>
      </p:sp>
    </p:spTree>
    <p:extLst>
      <p:ext uri="{BB962C8B-B14F-4D97-AF65-F5344CB8AC3E}">
        <p14:creationId xmlns:p14="http://schemas.microsoft.com/office/powerpoint/2010/main" val="11034260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rmAutofit fontScale="90000"/>
          </a:bodyPr>
          <a:lstStyle/>
          <a:p>
            <a:pPr algn="just">
              <a:lnSpc>
                <a:spcPct val="120000"/>
              </a:lnSpc>
              <a:spcBef>
                <a:spcPts val="0"/>
              </a:spcBef>
            </a:pPr>
            <a:r>
              <a:rPr lang="es-PE" sz="4400" b="1" kern="100" dirty="0">
                <a:effectLst/>
                <a:latin typeface="Aptos" panose="020B0004020202020204" pitchFamily="34" charset="0"/>
                <a:ea typeface="DengXian" panose="02010600030101010101" pitchFamily="2" charset="-122"/>
                <a:cs typeface="Times New Roman" panose="02020603050405020304" pitchFamily="18" charset="0"/>
              </a:rPr>
              <a:t>Etapa 2: Análisis de Necesidades y Expectativas</a:t>
            </a:r>
            <a:endParaRPr lang="es-PE" sz="4400" kern="100" dirty="0">
              <a:effectLst/>
              <a:latin typeface="Aptos" panose="020B0004020202020204" pitchFamily="34" charset="0"/>
              <a:ea typeface="DengXian" panose="02010600030101010101" pitchFamily="2" charset="-122"/>
              <a:cs typeface="Times New Roman" panose="02020603050405020304" pitchFamily="18" charset="0"/>
            </a:endParaRPr>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914911" y="1833461"/>
            <a:ext cx="10362178" cy="5024539"/>
          </a:xfrm>
        </p:spPr>
        <p:txBody>
          <a:bodyPr>
            <a:normAutofit lnSpcReduction="10000"/>
          </a:bodyPr>
          <a:lstStyle/>
          <a:p>
            <a:pPr marL="0" indent="0" algn="just">
              <a:lnSpc>
                <a:spcPct val="120000"/>
              </a:lnSpc>
              <a:spcBef>
                <a:spcPts val="0"/>
              </a:spcBef>
              <a:buNone/>
            </a:pPr>
            <a:r>
              <a:rPr lang="es-PE" kern="100" dirty="0">
                <a:effectLst/>
                <a:latin typeface="Aptos" panose="020B0004020202020204" pitchFamily="34" charset="0"/>
                <a:ea typeface="DengXian" panose="02010600030101010101" pitchFamily="2" charset="-122"/>
                <a:cs typeface="Times New Roman" panose="02020603050405020304" pitchFamily="18" charset="0"/>
              </a:rPr>
              <a:t>Entender las necesidades específicas y expectativas de las partes interesadas es crucial para adecuar la solución y asegurar su aceptación.</a:t>
            </a:r>
          </a:p>
          <a:p>
            <a:pPr algn="just">
              <a:lnSpc>
                <a:spcPct val="120000"/>
              </a:lnSpc>
              <a:spcBef>
                <a:spcPts val="0"/>
              </a:spcBef>
            </a:pPr>
            <a:r>
              <a:rPr lang="es-PE" b="1" kern="100" dirty="0">
                <a:effectLst/>
                <a:latin typeface="Aptos" panose="020B0004020202020204" pitchFamily="34" charset="0"/>
                <a:ea typeface="DengXian" panose="02010600030101010101" pitchFamily="2" charset="-122"/>
                <a:cs typeface="Times New Roman" panose="02020603050405020304" pitchFamily="18" charset="0"/>
              </a:rPr>
              <a:t>Proceso:</a:t>
            </a:r>
            <a:endParaRPr lang="es-PE" kern="100" dirty="0">
              <a:effectLst/>
              <a:latin typeface="Aptos" panose="020B0004020202020204" pitchFamily="34" charset="0"/>
              <a:ea typeface="DengXian" panose="02010600030101010101" pitchFamily="2" charset="-122"/>
              <a:cs typeface="Times New Roman" panose="02020603050405020304" pitchFamily="18" charset="0"/>
            </a:endParaRPr>
          </a:p>
          <a:p>
            <a:pPr marL="342900" lvl="0" indent="-342900" algn="just">
              <a:lnSpc>
                <a:spcPct val="120000"/>
              </a:lnSpc>
              <a:spcBef>
                <a:spcPts val="0"/>
              </a:spcBef>
              <a:buSzPts val="1000"/>
              <a:buFont typeface="Symbol" panose="05050102010706020507" pitchFamily="18" charset="2"/>
              <a:buChar char=""/>
              <a:tabLst>
                <a:tab pos="457200" algn="l"/>
              </a:tabLst>
            </a:pPr>
            <a:r>
              <a:rPr lang="es-PE" b="1" kern="100" dirty="0">
                <a:effectLst/>
                <a:latin typeface="Aptos" panose="020B0004020202020204" pitchFamily="34" charset="0"/>
                <a:ea typeface="DengXian" panose="02010600030101010101" pitchFamily="2" charset="-122"/>
                <a:cs typeface="Times New Roman" panose="02020603050405020304" pitchFamily="18" charset="0"/>
              </a:rPr>
              <a:t>Encuestas y Entrevistas</a:t>
            </a:r>
            <a:r>
              <a:rPr lang="es-PE" kern="100" dirty="0">
                <a:effectLst/>
                <a:latin typeface="Aptos" panose="020B0004020202020204" pitchFamily="34" charset="0"/>
                <a:ea typeface="DengXian" panose="02010600030101010101" pitchFamily="2" charset="-122"/>
                <a:cs typeface="Times New Roman" panose="02020603050405020304" pitchFamily="18" charset="0"/>
              </a:rPr>
              <a:t>: Realizar entrevistas individuales y encuestas para capturar las necesidades específicas, expectativas y preocupaciones de las partes interesadas.</a:t>
            </a:r>
          </a:p>
          <a:p>
            <a:pPr marL="342900" lvl="0" indent="-342900" algn="just">
              <a:lnSpc>
                <a:spcPct val="120000"/>
              </a:lnSpc>
              <a:spcBef>
                <a:spcPts val="0"/>
              </a:spcBef>
              <a:buSzPts val="1000"/>
              <a:buFont typeface="Symbol" panose="05050102010706020507" pitchFamily="18" charset="2"/>
              <a:buChar char=""/>
              <a:tabLst>
                <a:tab pos="457200" algn="l"/>
              </a:tabLst>
            </a:pPr>
            <a:r>
              <a:rPr lang="es-PE" b="1" kern="100" dirty="0">
                <a:effectLst/>
                <a:latin typeface="Aptos" panose="020B0004020202020204" pitchFamily="34" charset="0"/>
                <a:ea typeface="DengXian" panose="02010600030101010101" pitchFamily="2" charset="-122"/>
                <a:cs typeface="Times New Roman" panose="02020603050405020304" pitchFamily="18" charset="0"/>
              </a:rPr>
              <a:t>Talleres de Grupo</a:t>
            </a:r>
            <a:r>
              <a:rPr lang="es-PE" kern="100" dirty="0">
                <a:effectLst/>
                <a:latin typeface="Aptos" panose="020B0004020202020204" pitchFamily="34" charset="0"/>
                <a:ea typeface="DengXian" panose="02010600030101010101" pitchFamily="2" charset="-122"/>
                <a:cs typeface="Times New Roman" panose="02020603050405020304" pitchFamily="18" charset="0"/>
              </a:rPr>
              <a:t>: Organizar sesiones interactivas donde las partes compartan sus necesidades y se explore cómo el nuevo sistema puede satisfacerlas.</a:t>
            </a:r>
            <a:endParaRPr lang="es-PE" sz="800" dirty="0"/>
          </a:p>
        </p:txBody>
      </p:sp>
    </p:spTree>
    <p:extLst>
      <p:ext uri="{BB962C8B-B14F-4D97-AF65-F5344CB8AC3E}">
        <p14:creationId xmlns:p14="http://schemas.microsoft.com/office/powerpoint/2010/main" val="7250643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rmAutofit/>
          </a:bodyPr>
          <a:lstStyle/>
          <a:p>
            <a:pPr algn="just">
              <a:lnSpc>
                <a:spcPct val="120000"/>
              </a:lnSpc>
              <a:spcBef>
                <a:spcPts val="0"/>
              </a:spcBef>
            </a:pPr>
            <a:r>
              <a:rPr lang="es-PE" sz="4400" b="1" kern="100" dirty="0">
                <a:effectLst/>
                <a:latin typeface="Aptos" panose="020B0004020202020204" pitchFamily="34" charset="0"/>
                <a:ea typeface="DengXian" panose="02010600030101010101" pitchFamily="2" charset="-122"/>
                <a:cs typeface="Times New Roman" panose="02020603050405020304" pitchFamily="18" charset="0"/>
              </a:rPr>
              <a:t>Etapa 3: Comunicación Efectiva</a:t>
            </a:r>
            <a:endParaRPr lang="es-PE" sz="4400" kern="100" dirty="0">
              <a:effectLst/>
              <a:latin typeface="Aptos" panose="020B0004020202020204" pitchFamily="34" charset="0"/>
              <a:ea typeface="DengXian" panose="02010600030101010101" pitchFamily="2" charset="-122"/>
              <a:cs typeface="Times New Roman" panose="02020603050405020304" pitchFamily="18" charset="0"/>
            </a:endParaRPr>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914911" y="1833461"/>
            <a:ext cx="10362178" cy="5232357"/>
          </a:xfrm>
        </p:spPr>
        <p:txBody>
          <a:bodyPr>
            <a:normAutofit/>
          </a:bodyPr>
          <a:lstStyle/>
          <a:p>
            <a:pPr algn="just">
              <a:lnSpc>
                <a:spcPct val="120000"/>
              </a:lnSpc>
              <a:spcBef>
                <a:spcPts val="0"/>
              </a:spcBef>
            </a:pPr>
            <a:r>
              <a:rPr lang="es-PE" sz="2600" kern="100" dirty="0">
                <a:effectLst/>
                <a:latin typeface="Aptos" panose="020B0004020202020204" pitchFamily="34" charset="0"/>
                <a:ea typeface="DengXian" panose="02010600030101010101" pitchFamily="2" charset="-122"/>
                <a:cs typeface="Times New Roman" panose="02020603050405020304" pitchFamily="18" charset="0"/>
              </a:rPr>
              <a:t>Elaborar y mantener un plan de comunicación que garantice que todas las partes estén informadas, comprometidas y motivadas a lo largo del proyecto.</a:t>
            </a:r>
          </a:p>
          <a:p>
            <a:pPr algn="just">
              <a:lnSpc>
                <a:spcPct val="120000"/>
              </a:lnSpc>
              <a:spcBef>
                <a:spcPts val="0"/>
              </a:spcBef>
            </a:pPr>
            <a:r>
              <a:rPr lang="es-PE" sz="2600" b="1" kern="100" dirty="0">
                <a:effectLst/>
                <a:latin typeface="Aptos" panose="020B0004020202020204" pitchFamily="34" charset="0"/>
                <a:ea typeface="DengXian" panose="02010600030101010101" pitchFamily="2" charset="-122"/>
                <a:cs typeface="Times New Roman" panose="02020603050405020304" pitchFamily="18" charset="0"/>
              </a:rPr>
              <a:t>Proceso:</a:t>
            </a:r>
            <a:endParaRPr lang="es-PE" sz="2600" kern="100" dirty="0">
              <a:effectLst/>
              <a:latin typeface="Aptos" panose="020B0004020202020204" pitchFamily="34" charset="0"/>
              <a:ea typeface="DengXian" panose="02010600030101010101" pitchFamily="2" charset="-122"/>
              <a:cs typeface="Times New Roman" panose="02020603050405020304" pitchFamily="18" charset="0"/>
            </a:endParaRPr>
          </a:p>
          <a:p>
            <a:pPr marL="342900" lvl="0" indent="-342900" algn="just">
              <a:lnSpc>
                <a:spcPct val="120000"/>
              </a:lnSpc>
              <a:spcBef>
                <a:spcPts val="0"/>
              </a:spcBef>
              <a:buSzPts val="1000"/>
              <a:buFont typeface="Symbol" panose="05050102010706020507" pitchFamily="18" charset="2"/>
              <a:buChar char=""/>
              <a:tabLst>
                <a:tab pos="457200" algn="l"/>
              </a:tabLst>
            </a:pPr>
            <a:r>
              <a:rPr lang="es-PE" sz="2600" b="1" kern="100" dirty="0">
                <a:effectLst/>
                <a:latin typeface="Aptos" panose="020B0004020202020204" pitchFamily="34" charset="0"/>
                <a:ea typeface="DengXian" panose="02010600030101010101" pitchFamily="2" charset="-122"/>
                <a:cs typeface="Times New Roman" panose="02020603050405020304" pitchFamily="18" charset="0"/>
              </a:rPr>
              <a:t>Plan de Comunicación</a:t>
            </a:r>
            <a:r>
              <a:rPr lang="es-PE" sz="2600" kern="100" dirty="0">
                <a:effectLst/>
                <a:latin typeface="Aptos" panose="020B0004020202020204" pitchFamily="34" charset="0"/>
                <a:ea typeface="DengXian" panose="02010600030101010101" pitchFamily="2" charset="-122"/>
                <a:cs typeface="Times New Roman" panose="02020603050405020304" pitchFamily="18" charset="0"/>
              </a:rPr>
              <a:t>: Desarrollar un plan detallando qué información se comunicará, cómo, cuándo y a quién.</a:t>
            </a:r>
          </a:p>
          <a:p>
            <a:pPr marL="342900" lvl="0" indent="-342900" algn="just">
              <a:lnSpc>
                <a:spcPct val="120000"/>
              </a:lnSpc>
              <a:spcBef>
                <a:spcPts val="0"/>
              </a:spcBef>
              <a:buSzPts val="1000"/>
              <a:buFont typeface="Symbol" panose="05050102010706020507" pitchFamily="18" charset="2"/>
              <a:buChar char=""/>
              <a:tabLst>
                <a:tab pos="457200" algn="l"/>
              </a:tabLst>
            </a:pPr>
            <a:r>
              <a:rPr lang="es-PE" sz="2600" b="1" kern="100" dirty="0">
                <a:effectLst/>
                <a:latin typeface="Aptos" panose="020B0004020202020204" pitchFamily="34" charset="0"/>
                <a:ea typeface="DengXian" panose="02010600030101010101" pitchFamily="2" charset="-122"/>
                <a:cs typeface="Times New Roman" panose="02020603050405020304" pitchFamily="18" charset="0"/>
              </a:rPr>
              <a:t>Herramientas y Canales de Comunicación</a:t>
            </a:r>
            <a:r>
              <a:rPr lang="es-PE" sz="2600" kern="100" dirty="0">
                <a:effectLst/>
                <a:latin typeface="Aptos" panose="020B0004020202020204" pitchFamily="34" charset="0"/>
                <a:ea typeface="DengXian" panose="02010600030101010101" pitchFamily="2" charset="-122"/>
                <a:cs typeface="Times New Roman" panose="02020603050405020304" pitchFamily="18" charset="0"/>
              </a:rPr>
              <a:t>: Utilizar una variedad de canales como reuniones presenciales, boletines informativos, y plataformas digitales para mantener a todas las partes interesadas actualizadas.</a:t>
            </a:r>
            <a:endParaRPr lang="es-PE" sz="2600" dirty="0"/>
          </a:p>
        </p:txBody>
      </p:sp>
    </p:spTree>
    <p:extLst>
      <p:ext uri="{BB962C8B-B14F-4D97-AF65-F5344CB8AC3E}">
        <p14:creationId xmlns:p14="http://schemas.microsoft.com/office/powerpoint/2010/main" val="25402551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rmAutofit/>
          </a:bodyPr>
          <a:lstStyle/>
          <a:p>
            <a:pPr algn="just">
              <a:lnSpc>
                <a:spcPct val="120000"/>
              </a:lnSpc>
              <a:spcBef>
                <a:spcPts val="0"/>
              </a:spcBef>
            </a:pPr>
            <a:r>
              <a:rPr lang="es-PE" sz="4000" b="1" kern="100" dirty="0">
                <a:effectLst/>
                <a:latin typeface="Aptos" panose="020B0004020202020204" pitchFamily="34" charset="0"/>
                <a:ea typeface="DengXian" panose="02010600030101010101" pitchFamily="2" charset="-122"/>
                <a:cs typeface="Times New Roman" panose="02020603050405020304" pitchFamily="18" charset="0"/>
              </a:rPr>
              <a:t>Etapa 4: Resolución de Conflictos</a:t>
            </a:r>
            <a:endParaRPr lang="es-PE" sz="4000" kern="100" dirty="0">
              <a:effectLst/>
              <a:latin typeface="Aptos" panose="020B0004020202020204" pitchFamily="34" charset="0"/>
              <a:ea typeface="DengXian" panose="02010600030101010101" pitchFamily="2" charset="-122"/>
              <a:cs typeface="Times New Roman" panose="02020603050405020304" pitchFamily="18" charset="0"/>
            </a:endParaRPr>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838199" y="1615252"/>
            <a:ext cx="10362178" cy="5149230"/>
          </a:xfrm>
        </p:spPr>
        <p:txBody>
          <a:bodyPr>
            <a:normAutofit fontScale="25000" lnSpcReduction="20000"/>
          </a:bodyPr>
          <a:lstStyle/>
          <a:p>
            <a:pPr marL="0" indent="0" algn="just">
              <a:lnSpc>
                <a:spcPct val="120000"/>
              </a:lnSpc>
              <a:spcBef>
                <a:spcPts val="0"/>
              </a:spcBef>
              <a:buNone/>
            </a:pPr>
            <a:r>
              <a:rPr lang="es-PE" sz="10400" kern="100" dirty="0">
                <a:effectLst/>
                <a:latin typeface="Aptos" panose="020B0004020202020204" pitchFamily="34" charset="0"/>
                <a:ea typeface="DengXian" panose="02010600030101010101" pitchFamily="2" charset="-122"/>
                <a:cs typeface="Times New Roman" panose="02020603050405020304" pitchFamily="18" charset="0"/>
              </a:rPr>
              <a:t>Es natural que surjan conflictos, especialmente en proyectos que involucran cambios significativos en los procesos de trabajo.</a:t>
            </a:r>
          </a:p>
          <a:p>
            <a:pPr algn="just">
              <a:lnSpc>
                <a:spcPct val="120000"/>
              </a:lnSpc>
              <a:spcBef>
                <a:spcPts val="0"/>
              </a:spcBef>
            </a:pPr>
            <a:r>
              <a:rPr lang="es-PE" sz="10400" b="1" kern="100" dirty="0">
                <a:effectLst/>
                <a:latin typeface="Aptos" panose="020B0004020202020204" pitchFamily="34" charset="0"/>
                <a:ea typeface="DengXian" panose="02010600030101010101" pitchFamily="2" charset="-122"/>
                <a:cs typeface="Times New Roman" panose="02020603050405020304" pitchFamily="18" charset="0"/>
              </a:rPr>
              <a:t>Proceso:</a:t>
            </a:r>
            <a:endParaRPr lang="es-PE" sz="10400" kern="100" dirty="0">
              <a:effectLst/>
              <a:latin typeface="Aptos" panose="020B0004020202020204" pitchFamily="34" charset="0"/>
              <a:ea typeface="DengXian" panose="02010600030101010101" pitchFamily="2" charset="-122"/>
              <a:cs typeface="Times New Roman" panose="02020603050405020304" pitchFamily="18" charset="0"/>
            </a:endParaRPr>
          </a:p>
          <a:p>
            <a:pPr marL="342900" lvl="0" indent="-342900" algn="just">
              <a:lnSpc>
                <a:spcPct val="120000"/>
              </a:lnSpc>
              <a:spcBef>
                <a:spcPts val="0"/>
              </a:spcBef>
              <a:buSzPts val="1000"/>
              <a:buFont typeface="Symbol" panose="05050102010706020507" pitchFamily="18" charset="2"/>
              <a:buChar char=""/>
              <a:tabLst>
                <a:tab pos="457200" algn="l"/>
              </a:tabLst>
            </a:pPr>
            <a:r>
              <a:rPr lang="es-PE" sz="10400" b="1" kern="100" dirty="0">
                <a:effectLst/>
                <a:latin typeface="Aptos" panose="020B0004020202020204" pitchFamily="34" charset="0"/>
                <a:ea typeface="DengXian" panose="02010600030101010101" pitchFamily="2" charset="-122"/>
                <a:cs typeface="Times New Roman" panose="02020603050405020304" pitchFamily="18" charset="0"/>
              </a:rPr>
              <a:t>Identificación Temprana de Conflictos</a:t>
            </a:r>
            <a:r>
              <a:rPr lang="es-PE" sz="10400" kern="100" dirty="0">
                <a:effectLst/>
                <a:latin typeface="Aptos" panose="020B0004020202020204" pitchFamily="34" charset="0"/>
                <a:ea typeface="DengXian" panose="02010600030101010101" pitchFamily="2" charset="-122"/>
                <a:cs typeface="Times New Roman" panose="02020603050405020304" pitchFamily="18" charset="0"/>
              </a:rPr>
              <a:t>: Establecer mecanismos para detectar tempranamente señales de conflictos, como disminución en la participación o </a:t>
            </a:r>
            <a:r>
              <a:rPr lang="es-PE" sz="10400" kern="100" dirty="0" err="1">
                <a:effectLst/>
                <a:latin typeface="Aptos" panose="020B0004020202020204" pitchFamily="34" charset="0"/>
                <a:ea typeface="DengXian" panose="02010600030101010101" pitchFamily="2" charset="-122"/>
                <a:cs typeface="Times New Roman" panose="02020603050405020304" pitchFamily="18" charset="0"/>
              </a:rPr>
              <a:t>feedback</a:t>
            </a:r>
            <a:r>
              <a:rPr lang="es-PE" sz="10400" kern="100" dirty="0">
                <a:effectLst/>
                <a:latin typeface="Aptos" panose="020B0004020202020204" pitchFamily="34" charset="0"/>
                <a:ea typeface="DengXian" panose="02010600030101010101" pitchFamily="2" charset="-122"/>
                <a:cs typeface="Times New Roman" panose="02020603050405020304" pitchFamily="18" charset="0"/>
              </a:rPr>
              <a:t> negativo.</a:t>
            </a:r>
          </a:p>
          <a:p>
            <a:pPr marL="342900" lvl="0" indent="-342900" algn="just">
              <a:lnSpc>
                <a:spcPct val="120000"/>
              </a:lnSpc>
              <a:spcBef>
                <a:spcPts val="0"/>
              </a:spcBef>
              <a:buSzPts val="1000"/>
              <a:buFont typeface="Symbol" panose="05050102010706020507" pitchFamily="18" charset="2"/>
              <a:buChar char=""/>
              <a:tabLst>
                <a:tab pos="457200" algn="l"/>
              </a:tabLst>
            </a:pPr>
            <a:r>
              <a:rPr lang="es-PE" sz="10400" b="1" kern="100" dirty="0">
                <a:effectLst/>
                <a:latin typeface="Aptos" panose="020B0004020202020204" pitchFamily="34" charset="0"/>
                <a:ea typeface="DengXian" panose="02010600030101010101" pitchFamily="2" charset="-122"/>
                <a:cs typeface="Times New Roman" panose="02020603050405020304" pitchFamily="18" charset="0"/>
              </a:rPr>
              <a:t>Estrategias de Resolución de Conflictos</a:t>
            </a:r>
            <a:r>
              <a:rPr lang="es-PE" sz="10400" kern="100" dirty="0">
                <a:effectLst/>
                <a:latin typeface="Aptos" panose="020B0004020202020204" pitchFamily="34" charset="0"/>
                <a:ea typeface="DengXian" panose="02010600030101010101" pitchFamily="2" charset="-122"/>
                <a:cs typeface="Times New Roman" panose="02020603050405020304" pitchFamily="18" charset="0"/>
              </a:rPr>
              <a:t>: Adoptar estrategias como la negociación y la mediación para resolver disputas, buscando soluciones ganar-ganar que atiendan las preocupaciones de todas las partes.</a:t>
            </a:r>
          </a:p>
          <a:p>
            <a:pPr marL="342900" lvl="0" indent="-342900" algn="just">
              <a:lnSpc>
                <a:spcPct val="120000"/>
              </a:lnSpc>
              <a:spcBef>
                <a:spcPts val="0"/>
              </a:spcBef>
              <a:buSzPts val="1000"/>
              <a:buFont typeface="Symbol" panose="05050102010706020507" pitchFamily="18" charset="2"/>
              <a:buChar char=""/>
              <a:tabLst>
                <a:tab pos="457200" algn="l"/>
              </a:tabLst>
            </a:pPr>
            <a:r>
              <a:rPr lang="es-PE" sz="10400" b="1" kern="100" dirty="0">
                <a:effectLst/>
                <a:latin typeface="Aptos" panose="020B0004020202020204" pitchFamily="34" charset="0"/>
                <a:ea typeface="DengXian" panose="02010600030101010101" pitchFamily="2" charset="-122"/>
                <a:cs typeface="Times New Roman" panose="02020603050405020304" pitchFamily="18" charset="0"/>
              </a:rPr>
              <a:t>Creación de Compromisos</a:t>
            </a:r>
            <a:r>
              <a:rPr lang="es-PE" sz="10400" kern="100" dirty="0">
                <a:effectLst/>
                <a:latin typeface="Aptos" panose="020B0004020202020204" pitchFamily="34" charset="0"/>
                <a:ea typeface="DengXian" panose="02010600030101010101" pitchFamily="2" charset="-122"/>
                <a:cs typeface="Times New Roman" panose="02020603050405020304" pitchFamily="18" charset="0"/>
              </a:rPr>
              <a:t>: Trabajar con las partes interesadas para desarrollar compromisos que aborden los problemas subyacentes del conflicto.</a:t>
            </a:r>
          </a:p>
          <a:p>
            <a:pPr marL="0" indent="0">
              <a:buNone/>
            </a:pPr>
            <a:endParaRPr lang="es-PE" dirty="0"/>
          </a:p>
        </p:txBody>
      </p:sp>
    </p:spTree>
    <p:extLst>
      <p:ext uri="{BB962C8B-B14F-4D97-AF65-F5344CB8AC3E}">
        <p14:creationId xmlns:p14="http://schemas.microsoft.com/office/powerpoint/2010/main" val="35190361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rmAutofit/>
          </a:bodyPr>
          <a:lstStyle/>
          <a:p>
            <a:pPr algn="just">
              <a:lnSpc>
                <a:spcPct val="120000"/>
              </a:lnSpc>
              <a:spcBef>
                <a:spcPts val="0"/>
              </a:spcBef>
            </a:pPr>
            <a:r>
              <a:rPr lang="es-PE" sz="4000" b="1" kern="100" dirty="0">
                <a:effectLst/>
                <a:latin typeface="Aptos" panose="020B0004020202020204" pitchFamily="34" charset="0"/>
                <a:ea typeface="DengXian" panose="02010600030101010101" pitchFamily="2" charset="-122"/>
                <a:cs typeface="Times New Roman" panose="02020603050405020304" pitchFamily="18" charset="0"/>
              </a:rPr>
              <a:t>Conclusión del Caso:</a:t>
            </a:r>
            <a:endParaRPr lang="es-PE" sz="4000" kern="100" dirty="0">
              <a:effectLst/>
              <a:latin typeface="Aptos" panose="020B0004020202020204" pitchFamily="34" charset="0"/>
              <a:ea typeface="DengXian" panose="02010600030101010101" pitchFamily="2" charset="-122"/>
              <a:cs typeface="Times New Roman" panose="02020603050405020304" pitchFamily="18" charset="0"/>
            </a:endParaRPr>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914911" y="1833462"/>
            <a:ext cx="10362178" cy="4764765"/>
          </a:xfrm>
        </p:spPr>
        <p:txBody>
          <a:bodyPr>
            <a:normAutofit lnSpcReduction="10000"/>
          </a:bodyPr>
          <a:lstStyle/>
          <a:p>
            <a:pPr marL="0" indent="0" algn="just">
              <a:lnSpc>
                <a:spcPct val="100000"/>
              </a:lnSpc>
              <a:spcBef>
                <a:spcPts val="0"/>
              </a:spcBef>
              <a:buNone/>
            </a:pPr>
            <a:r>
              <a:rPr lang="es-PE" kern="100" dirty="0">
                <a:effectLst/>
                <a:latin typeface="Aptos" panose="020B0004020202020204" pitchFamily="34" charset="0"/>
                <a:ea typeface="DengXian" panose="02010600030101010101" pitchFamily="2" charset="-122"/>
                <a:cs typeface="Times New Roman" panose="02020603050405020304" pitchFamily="18" charset="0"/>
              </a:rPr>
              <a:t>La implementación exitosa del nuevo sistema de gestión de proyectos en la empresa de construcción requiere un enfoque meticuloso y estructurado hacia la gestión de las partes interesadas. </a:t>
            </a:r>
          </a:p>
          <a:p>
            <a:pPr marL="0" indent="0" algn="just">
              <a:lnSpc>
                <a:spcPct val="100000"/>
              </a:lnSpc>
              <a:spcBef>
                <a:spcPts val="0"/>
              </a:spcBef>
              <a:buNone/>
            </a:pPr>
            <a:r>
              <a:rPr lang="es-PE" kern="100" dirty="0">
                <a:effectLst/>
                <a:latin typeface="Aptos" panose="020B0004020202020204" pitchFamily="34" charset="0"/>
                <a:ea typeface="DengXian" panose="02010600030101010101" pitchFamily="2" charset="-122"/>
                <a:cs typeface="Times New Roman" panose="02020603050405020304" pitchFamily="18" charset="0"/>
              </a:rPr>
              <a:t>El enfoque debe abarcar la </a:t>
            </a:r>
            <a:r>
              <a:rPr lang="es-PE" b="1" kern="100" dirty="0">
                <a:effectLst/>
                <a:latin typeface="Aptos" panose="020B0004020202020204" pitchFamily="34" charset="0"/>
                <a:ea typeface="DengXian" panose="02010600030101010101" pitchFamily="2" charset="-122"/>
                <a:cs typeface="Times New Roman" panose="02020603050405020304" pitchFamily="18" charset="0"/>
              </a:rPr>
              <a:t>identificación</a:t>
            </a:r>
            <a:r>
              <a:rPr lang="es-PE" kern="100" dirty="0">
                <a:effectLst/>
                <a:latin typeface="Aptos" panose="020B0004020202020204" pitchFamily="34" charset="0"/>
                <a:ea typeface="DengXian" panose="02010600030101010101" pitchFamily="2" charset="-122"/>
                <a:cs typeface="Times New Roman" panose="02020603050405020304" pitchFamily="18" charset="0"/>
              </a:rPr>
              <a:t> y </a:t>
            </a:r>
            <a:r>
              <a:rPr lang="es-PE" b="1" kern="100" dirty="0">
                <a:effectLst/>
                <a:latin typeface="Aptos" panose="020B0004020202020204" pitchFamily="34" charset="0"/>
                <a:ea typeface="DengXian" panose="02010600030101010101" pitchFamily="2" charset="-122"/>
                <a:cs typeface="Times New Roman" panose="02020603050405020304" pitchFamily="18" charset="0"/>
              </a:rPr>
              <a:t>análisis</a:t>
            </a:r>
            <a:r>
              <a:rPr lang="es-PE" kern="100" dirty="0">
                <a:effectLst/>
                <a:latin typeface="Aptos" panose="020B0004020202020204" pitchFamily="34" charset="0"/>
                <a:ea typeface="DengXian" panose="02010600030101010101" pitchFamily="2" charset="-122"/>
                <a:cs typeface="Times New Roman" panose="02020603050405020304" pitchFamily="18" charset="0"/>
              </a:rPr>
              <a:t> de las </a:t>
            </a:r>
            <a:r>
              <a:rPr lang="es-PE" b="1" kern="100" dirty="0">
                <a:effectLst/>
                <a:latin typeface="Aptos" panose="020B0004020202020204" pitchFamily="34" charset="0"/>
                <a:ea typeface="DengXian" panose="02010600030101010101" pitchFamily="2" charset="-122"/>
                <a:cs typeface="Times New Roman" panose="02020603050405020304" pitchFamily="18" charset="0"/>
              </a:rPr>
              <a:t>necesidades</a:t>
            </a:r>
            <a:r>
              <a:rPr lang="es-PE" kern="100" dirty="0">
                <a:effectLst/>
                <a:latin typeface="Aptos" panose="020B0004020202020204" pitchFamily="34" charset="0"/>
                <a:ea typeface="DengXian" panose="02010600030101010101" pitchFamily="2" charset="-122"/>
                <a:cs typeface="Times New Roman" panose="02020603050405020304" pitchFamily="18" charset="0"/>
              </a:rPr>
              <a:t> y </a:t>
            </a:r>
            <a:r>
              <a:rPr lang="es-PE" b="1" kern="100" dirty="0">
                <a:effectLst/>
                <a:latin typeface="Aptos" panose="020B0004020202020204" pitchFamily="34" charset="0"/>
                <a:ea typeface="DengXian" panose="02010600030101010101" pitchFamily="2" charset="-122"/>
                <a:cs typeface="Times New Roman" panose="02020603050405020304" pitchFamily="18" charset="0"/>
              </a:rPr>
              <a:t>expectativas</a:t>
            </a:r>
            <a:r>
              <a:rPr lang="es-PE" kern="100" dirty="0">
                <a:effectLst/>
                <a:latin typeface="Aptos" panose="020B0004020202020204" pitchFamily="34" charset="0"/>
                <a:ea typeface="DengXian" panose="02010600030101010101" pitchFamily="2" charset="-122"/>
                <a:cs typeface="Times New Roman" panose="02020603050405020304" pitchFamily="18" charset="0"/>
              </a:rPr>
              <a:t> de todos los involucrados, una comunicación clara y continua, y la adopción de estrategias efectivas para la resolución de conflictos. </a:t>
            </a:r>
          </a:p>
          <a:p>
            <a:pPr marL="0" indent="0" algn="just">
              <a:lnSpc>
                <a:spcPct val="100000"/>
              </a:lnSpc>
              <a:spcBef>
                <a:spcPts val="0"/>
              </a:spcBef>
              <a:buNone/>
            </a:pPr>
            <a:r>
              <a:rPr lang="es-PE" kern="100" dirty="0">
                <a:effectLst/>
                <a:latin typeface="Aptos" panose="020B0004020202020204" pitchFamily="34" charset="0"/>
                <a:ea typeface="DengXian" panose="02010600030101010101" pitchFamily="2" charset="-122"/>
                <a:cs typeface="Times New Roman" panose="02020603050405020304" pitchFamily="18" charset="0"/>
              </a:rPr>
              <a:t>Centrarse en estos aspectos, propicia que la empresa facilite la transición hacia el nuevo sistema, promover su aceptación por parte de los usuarios y maximizar los beneficios del cambio en sus operaciones.</a:t>
            </a:r>
            <a:endParaRPr lang="es-PE" sz="800" dirty="0"/>
          </a:p>
        </p:txBody>
      </p:sp>
    </p:spTree>
    <p:extLst>
      <p:ext uri="{BB962C8B-B14F-4D97-AF65-F5344CB8AC3E}">
        <p14:creationId xmlns:p14="http://schemas.microsoft.com/office/powerpoint/2010/main" val="39343890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rmAutofit/>
          </a:bodyPr>
          <a:lstStyle/>
          <a:p>
            <a:pPr lvl="0" algn="just"/>
            <a:r>
              <a:rPr lang="es-PE" b="1" dirty="0">
                <a:effectLst/>
                <a:latin typeface="Calibri" panose="020F0502020204030204" pitchFamily="34" charset="0"/>
                <a:ea typeface="Times New Roman" panose="02020603050405020304" pitchFamily="18" charset="0"/>
                <a:cs typeface="Times New Roman" panose="02020603050405020304" pitchFamily="18" charset="0"/>
              </a:rPr>
              <a:t>Documentación de Requisitos</a:t>
            </a:r>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943130" y="2020496"/>
            <a:ext cx="10372569" cy="4588121"/>
          </a:xfrm>
        </p:spPr>
        <p:txBody>
          <a:bodyPr>
            <a:normAutofit/>
          </a:bodyPr>
          <a:lstStyle/>
          <a:p>
            <a:pPr marL="342900" lvl="0" indent="-342900" algn="just">
              <a:lnSpc>
                <a:spcPct val="100000"/>
              </a:lnSpc>
              <a:spcBef>
                <a:spcPts val="0"/>
              </a:spcBef>
              <a:buSzPts val="1000"/>
              <a:buFont typeface="Symbol" panose="05050102010706020507" pitchFamily="18" charset="2"/>
              <a:buChar char=""/>
              <a:tabLst>
                <a:tab pos="457200" algn="l"/>
              </a:tabLst>
            </a:pPr>
            <a:r>
              <a:rPr lang="es-PE" b="1" kern="100" dirty="0">
                <a:effectLst/>
                <a:latin typeface="Aptos" panose="020B0004020202020204" pitchFamily="34" charset="0"/>
                <a:ea typeface="DengXian" panose="02010600030101010101" pitchFamily="2" charset="-122"/>
                <a:cs typeface="Times New Roman" panose="02020603050405020304" pitchFamily="18" charset="0"/>
              </a:rPr>
              <a:t>Modelado de Requisitos</a:t>
            </a:r>
            <a:r>
              <a:rPr lang="es-PE" kern="100" dirty="0">
                <a:effectLst/>
                <a:latin typeface="Aptos" panose="020B0004020202020204" pitchFamily="34" charset="0"/>
                <a:ea typeface="DengXian" panose="02010600030101010101" pitchFamily="2" charset="-122"/>
                <a:cs typeface="Times New Roman" panose="02020603050405020304" pitchFamily="18" charset="0"/>
              </a:rPr>
              <a:t>: Usar diagramas y modelos para representar los requisitos de una manera estructurada y fácil de entender.</a:t>
            </a:r>
          </a:p>
          <a:p>
            <a:pPr marL="342900" lvl="0" indent="-342900" algn="just">
              <a:lnSpc>
                <a:spcPct val="100000"/>
              </a:lnSpc>
              <a:spcBef>
                <a:spcPts val="0"/>
              </a:spcBef>
              <a:buSzPts val="1000"/>
              <a:buFont typeface="Symbol" panose="05050102010706020507" pitchFamily="18" charset="2"/>
              <a:buChar char=""/>
              <a:tabLst>
                <a:tab pos="457200" algn="l"/>
              </a:tabLst>
            </a:pPr>
            <a:r>
              <a:rPr lang="es-PE" b="1" kern="100" dirty="0">
                <a:effectLst/>
                <a:latin typeface="Aptos" panose="020B0004020202020204" pitchFamily="34" charset="0"/>
                <a:ea typeface="DengXian" panose="02010600030101010101" pitchFamily="2" charset="-122"/>
                <a:cs typeface="Times New Roman" panose="02020603050405020304" pitchFamily="18" charset="0"/>
              </a:rPr>
              <a:t>Especificación de Requisitos</a:t>
            </a:r>
            <a:r>
              <a:rPr lang="es-PE" kern="100" dirty="0">
                <a:effectLst/>
                <a:latin typeface="Aptos" panose="020B0004020202020204" pitchFamily="34" charset="0"/>
                <a:ea typeface="DengXian" panose="02010600030101010101" pitchFamily="2" charset="-122"/>
                <a:cs typeface="Times New Roman" panose="02020603050405020304" pitchFamily="18" charset="0"/>
              </a:rPr>
              <a:t>: Compilar los requisitos </a:t>
            </a:r>
            <a:r>
              <a:rPr lang="es-PE" kern="100" dirty="0" err="1">
                <a:effectLst/>
                <a:latin typeface="Aptos" panose="020B0004020202020204" pitchFamily="34" charset="0"/>
                <a:ea typeface="DengXian" panose="02010600030101010101" pitchFamily="2" charset="-122"/>
                <a:cs typeface="Times New Roman" panose="02020603050405020304" pitchFamily="18" charset="0"/>
              </a:rPr>
              <a:t>elicitados</a:t>
            </a:r>
            <a:r>
              <a:rPr lang="es-PE" kern="100" dirty="0">
                <a:effectLst/>
                <a:latin typeface="Aptos" panose="020B0004020202020204" pitchFamily="34" charset="0"/>
                <a:ea typeface="DengXian" panose="02010600030101010101" pitchFamily="2" charset="-122"/>
                <a:cs typeface="Times New Roman" panose="02020603050405020304" pitchFamily="18" charset="0"/>
              </a:rPr>
              <a:t> en un documento formal, especificando detalladamente cada requisito.</a:t>
            </a:r>
          </a:p>
          <a:p>
            <a:pPr marL="342900" lvl="0" indent="-342900" algn="just">
              <a:lnSpc>
                <a:spcPct val="100000"/>
              </a:lnSpc>
              <a:spcBef>
                <a:spcPts val="0"/>
              </a:spcBef>
              <a:buSzPts val="1000"/>
              <a:buFont typeface="Symbol" panose="05050102010706020507" pitchFamily="18" charset="2"/>
              <a:buChar char=""/>
              <a:tabLst>
                <a:tab pos="457200" algn="l"/>
              </a:tabLst>
            </a:pPr>
            <a:r>
              <a:rPr lang="es-PE" b="1" kern="100" dirty="0">
                <a:effectLst/>
                <a:latin typeface="Aptos" panose="020B0004020202020204" pitchFamily="34" charset="0"/>
                <a:ea typeface="DengXian" panose="02010600030101010101" pitchFamily="2" charset="-122"/>
                <a:cs typeface="Times New Roman" panose="02020603050405020304" pitchFamily="18" charset="0"/>
              </a:rPr>
              <a:t>Estándares de Documentación</a:t>
            </a:r>
            <a:r>
              <a:rPr lang="es-PE" kern="100" dirty="0">
                <a:effectLst/>
                <a:latin typeface="Aptos" panose="020B0004020202020204" pitchFamily="34" charset="0"/>
                <a:ea typeface="DengXian" panose="02010600030101010101" pitchFamily="2" charset="-122"/>
                <a:cs typeface="Times New Roman" panose="02020603050405020304" pitchFamily="18" charset="0"/>
              </a:rPr>
              <a:t>: Seguir estándares como IEEE 830 para asegurar que la documentación sea completa, consistente y comprensible.</a:t>
            </a:r>
            <a:endParaRPr lang="es-PE" dirty="0"/>
          </a:p>
        </p:txBody>
      </p:sp>
    </p:spTree>
    <p:extLst>
      <p:ext uri="{BB962C8B-B14F-4D97-AF65-F5344CB8AC3E}">
        <p14:creationId xmlns:p14="http://schemas.microsoft.com/office/powerpoint/2010/main" val="308980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rmAutofit/>
          </a:bodyPr>
          <a:lstStyle/>
          <a:p>
            <a:r>
              <a:rPr lang="es-MX" dirty="0"/>
              <a:t>Tema: </a:t>
            </a:r>
            <a:r>
              <a:rPr lang="es-PE" sz="4400" b="1" dirty="0">
                <a:effectLst/>
                <a:latin typeface="Calibri" panose="020F0502020204030204" pitchFamily="34" charset="0"/>
                <a:ea typeface="Times New Roman" panose="02020603050405020304" pitchFamily="18" charset="0"/>
                <a:cs typeface="Times New Roman" panose="02020603050405020304" pitchFamily="18" charset="0"/>
              </a:rPr>
              <a:t>Elicitación de Requisitos</a:t>
            </a:r>
            <a:endParaRPr lang="es-PE" dirty="0"/>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943131" y="2020497"/>
            <a:ext cx="9250180" cy="2476552"/>
          </a:xfrm>
        </p:spPr>
        <p:txBody>
          <a:bodyPr/>
          <a:lstStyle/>
          <a:p>
            <a:pPr marL="342900" lvl="0" indent="-342900" algn="just">
              <a:buFont typeface="Symbol" panose="05050102010706020507" pitchFamily="18" charset="2"/>
              <a:buChar char=""/>
            </a:pPr>
            <a:r>
              <a:rPr lang="es-PE" dirty="0">
                <a:effectLst/>
                <a:latin typeface="Calibri" panose="020F0502020204030204" pitchFamily="34" charset="0"/>
                <a:ea typeface="Times New Roman" panose="02020603050405020304" pitchFamily="18" charset="0"/>
                <a:cs typeface="Times New Roman" panose="02020603050405020304" pitchFamily="18" charset="0"/>
              </a:rPr>
              <a:t>Técnicas de Elicitación de Requisitos</a:t>
            </a:r>
          </a:p>
          <a:p>
            <a:pPr marL="342900" lvl="0" indent="-342900" algn="just">
              <a:buFont typeface="Symbol" panose="05050102010706020507" pitchFamily="18" charset="2"/>
              <a:buChar char=""/>
            </a:pPr>
            <a:r>
              <a:rPr lang="es-PE" dirty="0">
                <a:effectLst/>
                <a:latin typeface="Calibri" panose="020F0502020204030204" pitchFamily="34" charset="0"/>
                <a:ea typeface="Times New Roman" panose="02020603050405020304" pitchFamily="18" charset="0"/>
                <a:cs typeface="Times New Roman" panose="02020603050405020304" pitchFamily="18" charset="0"/>
              </a:rPr>
              <a:t>Gestión de las Partes Interesadas</a:t>
            </a:r>
          </a:p>
          <a:p>
            <a:pPr marL="342900" lvl="0" indent="-342900" algn="just">
              <a:buFont typeface="Symbol" panose="05050102010706020507" pitchFamily="18" charset="2"/>
              <a:buChar char=""/>
            </a:pPr>
            <a:r>
              <a:rPr lang="es-PE" dirty="0">
                <a:effectLst/>
                <a:latin typeface="Calibri" panose="020F0502020204030204" pitchFamily="34" charset="0"/>
                <a:ea typeface="Times New Roman" panose="02020603050405020304" pitchFamily="18" charset="0"/>
                <a:cs typeface="Times New Roman" panose="02020603050405020304" pitchFamily="18" charset="0"/>
              </a:rPr>
              <a:t>Documentación de Requisitos</a:t>
            </a:r>
          </a:p>
          <a:p>
            <a:pPr marL="342900" lvl="0" indent="-342900" algn="just">
              <a:buFont typeface="Symbol" panose="05050102010706020507" pitchFamily="18" charset="2"/>
              <a:buChar char=""/>
            </a:pPr>
            <a:r>
              <a:rPr lang="es-PE" dirty="0">
                <a:effectLst/>
                <a:latin typeface="Calibri" panose="020F0502020204030204" pitchFamily="34" charset="0"/>
                <a:ea typeface="Times New Roman" panose="02020603050405020304" pitchFamily="18" charset="0"/>
                <a:cs typeface="Times New Roman" panose="02020603050405020304" pitchFamily="18" charset="0"/>
              </a:rPr>
              <a:t>Validación de Requisitos</a:t>
            </a:r>
          </a:p>
          <a:p>
            <a:endParaRPr lang="es-PE" dirty="0"/>
          </a:p>
        </p:txBody>
      </p:sp>
    </p:spTree>
    <p:extLst>
      <p:ext uri="{BB962C8B-B14F-4D97-AF65-F5344CB8AC3E}">
        <p14:creationId xmlns:p14="http://schemas.microsoft.com/office/powerpoint/2010/main" val="31295383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rmAutofit/>
          </a:bodyPr>
          <a:lstStyle/>
          <a:p>
            <a:pPr lvl="0" algn="just"/>
            <a:r>
              <a:rPr lang="es-PE" b="1" dirty="0">
                <a:effectLst/>
                <a:latin typeface="Calibri" panose="020F0502020204030204" pitchFamily="34" charset="0"/>
                <a:ea typeface="Times New Roman" panose="02020603050405020304" pitchFamily="18" charset="0"/>
                <a:cs typeface="Times New Roman" panose="02020603050405020304" pitchFamily="18" charset="0"/>
              </a:rPr>
              <a:t>Documentación de Requisitos</a:t>
            </a:r>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943131" y="2020496"/>
            <a:ext cx="9946542" cy="3933495"/>
          </a:xfrm>
        </p:spPr>
        <p:txBody>
          <a:bodyPr>
            <a:noAutofit/>
          </a:bodyPr>
          <a:lstStyle/>
          <a:p>
            <a:pPr marL="0" indent="0" algn="just">
              <a:lnSpc>
                <a:spcPct val="100000"/>
              </a:lnSpc>
              <a:spcBef>
                <a:spcPts val="0"/>
              </a:spcBef>
              <a:buNone/>
            </a:pPr>
            <a:r>
              <a:rPr lang="es-MX" b="0" i="0" dirty="0">
                <a:solidFill>
                  <a:srgbClr val="000000"/>
                </a:solidFill>
                <a:effectLst/>
                <a:latin typeface="Inter Variable"/>
              </a:rPr>
              <a:t>El proceso de desarrollo de software involucra diversas etapas críticas para garantizar que el producto final cumpla con las expectativas y necesidades de los usuarios. </a:t>
            </a:r>
          </a:p>
          <a:p>
            <a:pPr marL="0" indent="0" algn="just">
              <a:lnSpc>
                <a:spcPct val="100000"/>
              </a:lnSpc>
              <a:spcBef>
                <a:spcPts val="0"/>
              </a:spcBef>
              <a:buNone/>
            </a:pPr>
            <a:endParaRPr lang="es-MX" b="0" i="0" dirty="0">
              <a:solidFill>
                <a:srgbClr val="000000"/>
              </a:solidFill>
              <a:effectLst/>
              <a:latin typeface="Inter Variable"/>
            </a:endParaRPr>
          </a:p>
          <a:p>
            <a:pPr marL="0" indent="0" algn="just">
              <a:lnSpc>
                <a:spcPct val="100000"/>
              </a:lnSpc>
              <a:spcBef>
                <a:spcPts val="0"/>
              </a:spcBef>
              <a:buNone/>
            </a:pPr>
            <a:r>
              <a:rPr lang="es-MX" b="0" i="0" dirty="0">
                <a:solidFill>
                  <a:srgbClr val="000000"/>
                </a:solidFill>
                <a:effectLst/>
                <a:latin typeface="Inter Variable"/>
              </a:rPr>
              <a:t>Tres de estas etapas son el modelado de requisitos, la especificación de requisitos y el cumplimiento de estándares de documentación, cada una aportando su propia contribución esencial al éxito del proyecto. </a:t>
            </a:r>
          </a:p>
        </p:txBody>
      </p:sp>
    </p:spTree>
    <p:extLst>
      <p:ext uri="{BB962C8B-B14F-4D97-AF65-F5344CB8AC3E}">
        <p14:creationId xmlns:p14="http://schemas.microsoft.com/office/powerpoint/2010/main" val="3134519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rmAutofit/>
          </a:bodyPr>
          <a:lstStyle/>
          <a:p>
            <a:pPr algn="l">
              <a:lnSpc>
                <a:spcPct val="120000"/>
              </a:lnSpc>
              <a:spcBef>
                <a:spcPts val="0"/>
              </a:spcBef>
            </a:pPr>
            <a:r>
              <a:rPr lang="es-MX" sz="4400" b="1" i="0" dirty="0">
                <a:solidFill>
                  <a:srgbClr val="000000"/>
                </a:solidFill>
                <a:effectLst/>
                <a:latin typeface="Inter Variable"/>
              </a:rPr>
              <a:t>Modelado de Requisitos</a:t>
            </a:r>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943130" y="2020497"/>
            <a:ext cx="10216705" cy="2476552"/>
          </a:xfrm>
        </p:spPr>
        <p:txBody>
          <a:bodyPr>
            <a:noAutofit/>
          </a:bodyPr>
          <a:lstStyle/>
          <a:p>
            <a:pPr marL="0" indent="0" algn="just">
              <a:lnSpc>
                <a:spcPct val="120000"/>
              </a:lnSpc>
              <a:spcBef>
                <a:spcPts val="0"/>
              </a:spcBef>
              <a:buNone/>
            </a:pPr>
            <a:r>
              <a:rPr lang="es-MX" b="0" i="0" dirty="0">
                <a:solidFill>
                  <a:srgbClr val="000000"/>
                </a:solidFill>
                <a:effectLst/>
                <a:latin typeface="Inter Variable"/>
              </a:rPr>
              <a:t>El modelado de requisitos es una práctica que utiliza representaciones visuales para comprender, analizar y comunicar la funcionalidad y las restricciones de un sistema. </a:t>
            </a:r>
          </a:p>
          <a:p>
            <a:pPr marL="0" indent="0" algn="just">
              <a:lnSpc>
                <a:spcPct val="120000"/>
              </a:lnSpc>
              <a:spcBef>
                <a:spcPts val="0"/>
              </a:spcBef>
              <a:buNone/>
            </a:pPr>
            <a:endParaRPr lang="es-MX" dirty="0">
              <a:solidFill>
                <a:srgbClr val="000000"/>
              </a:solidFill>
              <a:latin typeface="Inter Variable"/>
            </a:endParaRPr>
          </a:p>
          <a:p>
            <a:pPr marL="0" indent="0" algn="just">
              <a:lnSpc>
                <a:spcPct val="120000"/>
              </a:lnSpc>
              <a:spcBef>
                <a:spcPts val="0"/>
              </a:spcBef>
              <a:buNone/>
            </a:pPr>
            <a:r>
              <a:rPr lang="es-MX" b="0" i="0" dirty="0">
                <a:solidFill>
                  <a:srgbClr val="000000"/>
                </a:solidFill>
                <a:effectLst/>
                <a:latin typeface="Inter Variable"/>
              </a:rPr>
              <a:t>Estas representaciones pueden ser diagramas, modelos formales o incluso prototipos de baja fidelidad, que ayudan a visualizar y validar los requisitos del sistema antes de su implementación.</a:t>
            </a:r>
          </a:p>
        </p:txBody>
      </p:sp>
    </p:spTree>
    <p:extLst>
      <p:ext uri="{BB962C8B-B14F-4D97-AF65-F5344CB8AC3E}">
        <p14:creationId xmlns:p14="http://schemas.microsoft.com/office/powerpoint/2010/main" val="1789210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rmAutofit/>
          </a:bodyPr>
          <a:lstStyle/>
          <a:p>
            <a:pPr marL="0" indent="0" algn="l">
              <a:lnSpc>
                <a:spcPct val="120000"/>
              </a:lnSpc>
              <a:spcBef>
                <a:spcPts val="0"/>
              </a:spcBef>
              <a:buNone/>
            </a:pPr>
            <a:r>
              <a:rPr lang="es-MX" sz="4400" b="1" i="0" dirty="0">
                <a:solidFill>
                  <a:srgbClr val="000000"/>
                </a:solidFill>
                <a:effectLst/>
                <a:latin typeface="Inter Variable"/>
              </a:rPr>
              <a:t>Proceso:</a:t>
            </a:r>
            <a:endParaRPr lang="es-MX" sz="4400" b="0" i="0" dirty="0">
              <a:solidFill>
                <a:srgbClr val="000000"/>
              </a:solidFill>
              <a:effectLst/>
              <a:latin typeface="Inter Variable"/>
            </a:endParaRPr>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908496" y="1690688"/>
            <a:ext cx="10802059" cy="2476552"/>
          </a:xfrm>
        </p:spPr>
        <p:txBody>
          <a:bodyPr>
            <a:noAutofit/>
          </a:bodyPr>
          <a:lstStyle/>
          <a:p>
            <a:pPr algn="just">
              <a:lnSpc>
                <a:spcPct val="100000"/>
              </a:lnSpc>
              <a:spcBef>
                <a:spcPts val="0"/>
              </a:spcBef>
              <a:buFont typeface="+mj-lt"/>
              <a:buAutoNum type="arabicPeriod"/>
            </a:pPr>
            <a:r>
              <a:rPr lang="es-MX" b="1" i="0" dirty="0">
                <a:solidFill>
                  <a:srgbClr val="000000"/>
                </a:solidFill>
                <a:effectLst/>
                <a:latin typeface="Inter Variable"/>
              </a:rPr>
              <a:t>Identificación de Requisitos</a:t>
            </a:r>
            <a:r>
              <a:rPr lang="es-MX" b="0" i="0" dirty="0">
                <a:solidFill>
                  <a:srgbClr val="000000"/>
                </a:solidFill>
                <a:effectLst/>
                <a:latin typeface="Inter Variable"/>
              </a:rPr>
              <a:t>: Esta es la fase de recolección inicial, donde se identifican las necesidades de los usuarios y otras partes interesadas.</a:t>
            </a:r>
          </a:p>
          <a:p>
            <a:pPr algn="just">
              <a:lnSpc>
                <a:spcPct val="100000"/>
              </a:lnSpc>
              <a:spcBef>
                <a:spcPts val="0"/>
              </a:spcBef>
              <a:buFont typeface="+mj-lt"/>
              <a:buAutoNum type="arabicPeriod"/>
            </a:pPr>
            <a:r>
              <a:rPr lang="es-MX" b="1" i="0" dirty="0">
                <a:solidFill>
                  <a:srgbClr val="000000"/>
                </a:solidFill>
                <a:effectLst/>
                <a:latin typeface="Inter Variable"/>
              </a:rPr>
              <a:t>Selección de Herramientas de Modelado</a:t>
            </a:r>
            <a:r>
              <a:rPr lang="es-MX" b="0" i="0" dirty="0">
                <a:solidFill>
                  <a:srgbClr val="000000"/>
                </a:solidFill>
                <a:effectLst/>
                <a:latin typeface="Inter Variable"/>
              </a:rPr>
              <a:t>: Dependiendo del tipo de requisitos y del público objetivo, se eligen herramientas y técnicas de modelado adecuadas. Ejemplos comunes incluyen UML (</a:t>
            </a:r>
            <a:r>
              <a:rPr lang="es-MX" b="0" i="0" dirty="0" err="1">
                <a:solidFill>
                  <a:srgbClr val="000000"/>
                </a:solidFill>
                <a:effectLst/>
                <a:latin typeface="Inter Variable"/>
              </a:rPr>
              <a:t>Unified</a:t>
            </a:r>
            <a:r>
              <a:rPr lang="es-MX" b="0" i="0" dirty="0">
                <a:solidFill>
                  <a:srgbClr val="000000"/>
                </a:solidFill>
                <a:effectLst/>
                <a:latin typeface="Inter Variable"/>
              </a:rPr>
              <a:t> </a:t>
            </a:r>
            <a:r>
              <a:rPr lang="es-MX" b="0" i="0" dirty="0" err="1">
                <a:solidFill>
                  <a:srgbClr val="000000"/>
                </a:solidFill>
                <a:effectLst/>
                <a:latin typeface="Inter Variable"/>
              </a:rPr>
              <a:t>Modeling</a:t>
            </a:r>
            <a:r>
              <a:rPr lang="es-MX" b="0" i="0" dirty="0">
                <a:solidFill>
                  <a:srgbClr val="000000"/>
                </a:solidFill>
                <a:effectLst/>
                <a:latin typeface="Inter Variable"/>
              </a:rPr>
              <a:t> </a:t>
            </a:r>
            <a:r>
              <a:rPr lang="es-MX" b="0" i="0" dirty="0" err="1">
                <a:solidFill>
                  <a:srgbClr val="000000"/>
                </a:solidFill>
                <a:effectLst/>
                <a:latin typeface="Inter Variable"/>
              </a:rPr>
              <a:t>Language</a:t>
            </a:r>
            <a:r>
              <a:rPr lang="es-MX" b="0" i="0" dirty="0">
                <a:solidFill>
                  <a:srgbClr val="000000"/>
                </a:solidFill>
                <a:effectLst/>
                <a:latin typeface="Inter Variable"/>
              </a:rPr>
              <a:t>) para diagramas de clases, actividades, secuencias, etc.</a:t>
            </a:r>
          </a:p>
          <a:p>
            <a:pPr algn="just">
              <a:lnSpc>
                <a:spcPct val="100000"/>
              </a:lnSpc>
              <a:spcBef>
                <a:spcPts val="0"/>
              </a:spcBef>
              <a:buFont typeface="+mj-lt"/>
              <a:buAutoNum type="arabicPeriod"/>
            </a:pPr>
            <a:r>
              <a:rPr lang="es-MX" b="1" i="0" dirty="0">
                <a:solidFill>
                  <a:srgbClr val="000000"/>
                </a:solidFill>
                <a:effectLst/>
                <a:latin typeface="Inter Variable"/>
              </a:rPr>
              <a:t>Creación de Modelos</a:t>
            </a:r>
            <a:r>
              <a:rPr lang="es-MX" b="0" i="0" dirty="0">
                <a:solidFill>
                  <a:srgbClr val="000000"/>
                </a:solidFill>
                <a:effectLst/>
                <a:latin typeface="Inter Variable"/>
              </a:rPr>
              <a:t>: Desarrollar los modelos escogidos, representando visualmente los requisitos y las relaciones entre ellos.</a:t>
            </a:r>
          </a:p>
          <a:p>
            <a:pPr algn="just">
              <a:lnSpc>
                <a:spcPct val="100000"/>
              </a:lnSpc>
              <a:spcBef>
                <a:spcPts val="0"/>
              </a:spcBef>
              <a:buFont typeface="+mj-lt"/>
              <a:buAutoNum type="arabicPeriod"/>
            </a:pPr>
            <a:r>
              <a:rPr lang="es-MX" b="1" i="0" dirty="0">
                <a:solidFill>
                  <a:srgbClr val="000000"/>
                </a:solidFill>
                <a:effectLst/>
                <a:latin typeface="Inter Variable"/>
              </a:rPr>
              <a:t>Revisión y Ajuste</a:t>
            </a:r>
            <a:r>
              <a:rPr lang="es-MX" b="0" i="0" dirty="0">
                <a:solidFill>
                  <a:srgbClr val="000000"/>
                </a:solidFill>
                <a:effectLst/>
                <a:latin typeface="Inter Variable"/>
              </a:rPr>
              <a:t>: Los modelos son revisados por las partes interesadas. Basado en el </a:t>
            </a:r>
            <a:r>
              <a:rPr lang="es-MX" b="0" i="0" dirty="0" err="1">
                <a:solidFill>
                  <a:srgbClr val="000000"/>
                </a:solidFill>
                <a:effectLst/>
                <a:latin typeface="Inter Variable"/>
              </a:rPr>
              <a:t>feedback</a:t>
            </a:r>
            <a:r>
              <a:rPr lang="es-MX" b="0" i="0" dirty="0">
                <a:solidFill>
                  <a:srgbClr val="000000"/>
                </a:solidFill>
                <a:effectLst/>
                <a:latin typeface="Inter Variable"/>
              </a:rPr>
              <a:t>, se ajustan los requisitos del sistema.</a:t>
            </a:r>
          </a:p>
        </p:txBody>
      </p:sp>
    </p:spTree>
    <p:extLst>
      <p:ext uri="{BB962C8B-B14F-4D97-AF65-F5344CB8AC3E}">
        <p14:creationId xmlns:p14="http://schemas.microsoft.com/office/powerpoint/2010/main" val="20405651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rmAutofit/>
          </a:bodyPr>
          <a:lstStyle/>
          <a:p>
            <a:pPr algn="l">
              <a:lnSpc>
                <a:spcPct val="100000"/>
              </a:lnSpc>
              <a:spcBef>
                <a:spcPts val="0"/>
              </a:spcBef>
            </a:pPr>
            <a:r>
              <a:rPr lang="es-MX" b="1" i="0" dirty="0">
                <a:solidFill>
                  <a:srgbClr val="000000"/>
                </a:solidFill>
                <a:effectLst/>
                <a:latin typeface="Inter Variable"/>
              </a:rPr>
              <a:t>Beneficios:</a:t>
            </a:r>
            <a:endParaRPr lang="es-MX" b="0" i="0" dirty="0">
              <a:solidFill>
                <a:srgbClr val="000000"/>
              </a:solidFill>
              <a:effectLst/>
              <a:latin typeface="Inter Variable"/>
            </a:endParaRPr>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908496" y="1690688"/>
            <a:ext cx="10802059" cy="2476552"/>
          </a:xfrm>
        </p:spPr>
        <p:txBody>
          <a:bodyPr>
            <a:noAutofit/>
          </a:bodyPr>
          <a:lstStyle/>
          <a:p>
            <a:pPr algn="l">
              <a:lnSpc>
                <a:spcPct val="100000"/>
              </a:lnSpc>
              <a:spcBef>
                <a:spcPts val="0"/>
              </a:spcBef>
              <a:buFont typeface="Arial" panose="020B0604020202020204" pitchFamily="34" charset="0"/>
              <a:buChar char="•"/>
            </a:pPr>
            <a:r>
              <a:rPr lang="es-MX" b="0" i="0" dirty="0">
                <a:solidFill>
                  <a:srgbClr val="000000"/>
                </a:solidFill>
                <a:effectLst/>
                <a:latin typeface="Inter Variable"/>
              </a:rPr>
              <a:t>Facilita una comprensión clara de los requisitos complejos.</a:t>
            </a:r>
          </a:p>
          <a:p>
            <a:pPr algn="l">
              <a:lnSpc>
                <a:spcPct val="100000"/>
              </a:lnSpc>
              <a:spcBef>
                <a:spcPts val="0"/>
              </a:spcBef>
              <a:buFont typeface="Arial" panose="020B0604020202020204" pitchFamily="34" charset="0"/>
              <a:buChar char="•"/>
            </a:pPr>
            <a:r>
              <a:rPr lang="es-MX" b="0" i="0" dirty="0">
                <a:solidFill>
                  <a:srgbClr val="000000"/>
                </a:solidFill>
                <a:effectLst/>
                <a:latin typeface="Inter Variable"/>
              </a:rPr>
              <a:t>Permite identificar conflictos o vacíos en los requisitos de forma temprana.</a:t>
            </a:r>
          </a:p>
          <a:p>
            <a:pPr algn="l">
              <a:lnSpc>
                <a:spcPct val="100000"/>
              </a:lnSpc>
              <a:spcBef>
                <a:spcPts val="0"/>
              </a:spcBef>
              <a:buFont typeface="Arial" panose="020B0604020202020204" pitchFamily="34" charset="0"/>
              <a:buChar char="•"/>
            </a:pPr>
            <a:r>
              <a:rPr lang="es-MX" b="0" i="0" dirty="0">
                <a:solidFill>
                  <a:srgbClr val="000000"/>
                </a:solidFill>
                <a:effectLst/>
                <a:latin typeface="Inter Variable"/>
              </a:rPr>
              <a:t>Proporciona una base para la discusión con partes interesadas técnicas y no técnicas.</a:t>
            </a:r>
          </a:p>
        </p:txBody>
      </p:sp>
    </p:spTree>
    <p:extLst>
      <p:ext uri="{BB962C8B-B14F-4D97-AF65-F5344CB8AC3E}">
        <p14:creationId xmlns:p14="http://schemas.microsoft.com/office/powerpoint/2010/main" val="37757477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rmAutofit/>
          </a:bodyPr>
          <a:lstStyle/>
          <a:p>
            <a:pPr algn="l">
              <a:lnSpc>
                <a:spcPct val="100000"/>
              </a:lnSpc>
              <a:spcBef>
                <a:spcPts val="0"/>
              </a:spcBef>
            </a:pPr>
            <a:r>
              <a:rPr lang="es-MX" b="1" i="0" dirty="0">
                <a:solidFill>
                  <a:srgbClr val="000000"/>
                </a:solidFill>
                <a:effectLst/>
                <a:latin typeface="Inter Variable"/>
              </a:rPr>
              <a:t>Especificación de Requisitos</a:t>
            </a:r>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908496" y="1690687"/>
            <a:ext cx="10802059" cy="4367213"/>
          </a:xfrm>
        </p:spPr>
        <p:txBody>
          <a:bodyPr>
            <a:noAutofit/>
          </a:bodyPr>
          <a:lstStyle/>
          <a:p>
            <a:pPr algn="just">
              <a:lnSpc>
                <a:spcPct val="100000"/>
              </a:lnSpc>
              <a:spcBef>
                <a:spcPts val="0"/>
              </a:spcBef>
            </a:pPr>
            <a:r>
              <a:rPr lang="es-MX" sz="3200" b="0" i="0" dirty="0">
                <a:solidFill>
                  <a:srgbClr val="000000"/>
                </a:solidFill>
                <a:effectLst/>
                <a:latin typeface="Inter Variable"/>
              </a:rPr>
              <a:t>La especificación de requisitos es el proceso de documentar detalladamente todos los requisitos del sistema en un formato estructurado, clarificando lo que el sistema debe hacer y cómo debe comportarse en diferentes situaciones.</a:t>
            </a:r>
          </a:p>
        </p:txBody>
      </p:sp>
    </p:spTree>
    <p:extLst>
      <p:ext uri="{BB962C8B-B14F-4D97-AF65-F5344CB8AC3E}">
        <p14:creationId xmlns:p14="http://schemas.microsoft.com/office/powerpoint/2010/main" val="25017972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rmAutofit/>
          </a:bodyPr>
          <a:lstStyle/>
          <a:p>
            <a:pPr>
              <a:lnSpc>
                <a:spcPct val="100000"/>
              </a:lnSpc>
              <a:spcBef>
                <a:spcPts val="0"/>
              </a:spcBef>
            </a:pPr>
            <a:r>
              <a:rPr lang="es-MX" b="1" i="0" dirty="0">
                <a:solidFill>
                  <a:srgbClr val="000000"/>
                </a:solidFill>
                <a:effectLst/>
                <a:latin typeface="Inter Variable"/>
              </a:rPr>
              <a:t>Proceso: Especificación de Requisitos</a:t>
            </a:r>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908496" y="1690687"/>
            <a:ext cx="10802059" cy="5073795"/>
          </a:xfrm>
        </p:spPr>
        <p:txBody>
          <a:bodyPr>
            <a:noAutofit/>
          </a:bodyPr>
          <a:lstStyle/>
          <a:p>
            <a:pPr algn="l">
              <a:lnSpc>
                <a:spcPct val="100000"/>
              </a:lnSpc>
              <a:spcBef>
                <a:spcPts val="0"/>
              </a:spcBef>
              <a:buFont typeface="+mj-lt"/>
              <a:buAutoNum type="arabicPeriod"/>
            </a:pPr>
            <a:r>
              <a:rPr lang="es-MX" b="1" i="0" dirty="0">
                <a:solidFill>
                  <a:srgbClr val="000000"/>
                </a:solidFill>
                <a:effectLst/>
                <a:latin typeface="Inter Variable"/>
              </a:rPr>
              <a:t>Recolectar y Analizar Requisitos</a:t>
            </a:r>
            <a:r>
              <a:rPr lang="es-MX" b="0" i="0" dirty="0">
                <a:solidFill>
                  <a:srgbClr val="000000"/>
                </a:solidFill>
                <a:effectLst/>
                <a:latin typeface="Inter Variable"/>
              </a:rPr>
              <a:t>: Esta es una extensión de la identificación de requisitos, pero con un enfoque en la documentación detallada.</a:t>
            </a:r>
          </a:p>
          <a:p>
            <a:pPr algn="l">
              <a:lnSpc>
                <a:spcPct val="100000"/>
              </a:lnSpc>
              <a:spcBef>
                <a:spcPts val="0"/>
              </a:spcBef>
              <a:buFont typeface="+mj-lt"/>
              <a:buAutoNum type="arabicPeriod"/>
            </a:pPr>
            <a:r>
              <a:rPr lang="es-MX" b="1" i="0" dirty="0">
                <a:solidFill>
                  <a:srgbClr val="000000"/>
                </a:solidFill>
                <a:effectLst/>
                <a:latin typeface="Inter Variable"/>
              </a:rPr>
              <a:t>Definir Requisitos Funcionales y No Funcionales</a:t>
            </a:r>
            <a:r>
              <a:rPr lang="es-MX" b="0" i="0" dirty="0">
                <a:solidFill>
                  <a:srgbClr val="000000"/>
                </a:solidFill>
                <a:effectLst/>
                <a:latin typeface="Inter Variable"/>
              </a:rPr>
              <a:t>: Separar los requisitos en funcionalidades específicas del sistema y criterios de rendimiento o calidad.</a:t>
            </a:r>
          </a:p>
          <a:p>
            <a:pPr algn="l">
              <a:lnSpc>
                <a:spcPct val="100000"/>
              </a:lnSpc>
              <a:spcBef>
                <a:spcPts val="0"/>
              </a:spcBef>
              <a:buFont typeface="+mj-lt"/>
              <a:buAutoNum type="arabicPeriod"/>
            </a:pPr>
            <a:r>
              <a:rPr lang="es-MX" b="1" i="0" dirty="0">
                <a:solidFill>
                  <a:srgbClr val="000000"/>
                </a:solidFill>
                <a:effectLst/>
                <a:latin typeface="Inter Variable"/>
              </a:rPr>
              <a:t>Redactar la Especificación</a:t>
            </a:r>
            <a:r>
              <a:rPr lang="es-MX" b="0" i="0" dirty="0">
                <a:solidFill>
                  <a:srgbClr val="000000"/>
                </a:solidFill>
                <a:effectLst/>
                <a:latin typeface="Inter Variable"/>
              </a:rPr>
              <a:t>: Usar un lenguaje claro y preciso para describir los requisitos, evitando la ambigüedad y promoviendo una interpretación única.</a:t>
            </a:r>
          </a:p>
          <a:p>
            <a:pPr algn="l">
              <a:lnSpc>
                <a:spcPct val="100000"/>
              </a:lnSpc>
              <a:spcBef>
                <a:spcPts val="0"/>
              </a:spcBef>
              <a:buFont typeface="+mj-lt"/>
              <a:buAutoNum type="arabicPeriod"/>
            </a:pPr>
            <a:r>
              <a:rPr lang="es-MX" b="1" i="0" dirty="0">
                <a:solidFill>
                  <a:srgbClr val="000000"/>
                </a:solidFill>
                <a:effectLst/>
                <a:latin typeface="Inter Variable"/>
              </a:rPr>
              <a:t>Revisión y Validación</a:t>
            </a:r>
            <a:r>
              <a:rPr lang="es-MX" b="0" i="0" dirty="0">
                <a:solidFill>
                  <a:srgbClr val="000000"/>
                </a:solidFill>
                <a:effectLst/>
                <a:latin typeface="Inter Variable"/>
              </a:rPr>
              <a:t>: Las especificaciones deben ser revisadas por las partes interesadas para asegurar su precisión y completitud.</a:t>
            </a:r>
          </a:p>
        </p:txBody>
      </p:sp>
    </p:spTree>
    <p:extLst>
      <p:ext uri="{BB962C8B-B14F-4D97-AF65-F5344CB8AC3E}">
        <p14:creationId xmlns:p14="http://schemas.microsoft.com/office/powerpoint/2010/main" val="4076001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rmAutofit/>
          </a:bodyPr>
          <a:lstStyle/>
          <a:p>
            <a:pPr algn="l">
              <a:lnSpc>
                <a:spcPct val="100000"/>
              </a:lnSpc>
              <a:spcBef>
                <a:spcPts val="0"/>
              </a:spcBef>
            </a:pPr>
            <a:r>
              <a:rPr lang="es-MX" b="1" i="0" dirty="0">
                <a:solidFill>
                  <a:srgbClr val="000000"/>
                </a:solidFill>
                <a:effectLst/>
                <a:latin typeface="Inter Variable"/>
              </a:rPr>
              <a:t>Beneficios:</a:t>
            </a:r>
            <a:endParaRPr lang="es-MX" b="0" i="0" dirty="0">
              <a:solidFill>
                <a:srgbClr val="000000"/>
              </a:solidFill>
              <a:effectLst/>
              <a:latin typeface="Inter Variable"/>
            </a:endParaRPr>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908496" y="1690688"/>
            <a:ext cx="10802059" cy="3099522"/>
          </a:xfrm>
        </p:spPr>
        <p:txBody>
          <a:bodyPr>
            <a:noAutofit/>
          </a:bodyPr>
          <a:lstStyle/>
          <a:p>
            <a:pPr algn="l">
              <a:lnSpc>
                <a:spcPct val="100000"/>
              </a:lnSpc>
              <a:spcBef>
                <a:spcPts val="0"/>
              </a:spcBef>
              <a:buFont typeface="Arial" panose="020B0604020202020204" pitchFamily="34" charset="0"/>
              <a:buChar char="•"/>
            </a:pPr>
            <a:r>
              <a:rPr lang="es-MX" b="0" i="0" dirty="0">
                <a:solidFill>
                  <a:srgbClr val="000000"/>
                </a:solidFill>
                <a:effectLst/>
                <a:latin typeface="Inter Variable"/>
              </a:rPr>
              <a:t>Sirve como un contrato entre el equipo de desarrollo y las partes interesadas.</a:t>
            </a:r>
          </a:p>
          <a:p>
            <a:pPr algn="l">
              <a:lnSpc>
                <a:spcPct val="100000"/>
              </a:lnSpc>
              <a:spcBef>
                <a:spcPts val="0"/>
              </a:spcBef>
              <a:buFont typeface="Arial" panose="020B0604020202020204" pitchFamily="34" charset="0"/>
              <a:buChar char="•"/>
            </a:pPr>
            <a:r>
              <a:rPr lang="es-MX" b="0" i="0" dirty="0">
                <a:solidFill>
                  <a:srgbClr val="000000"/>
                </a:solidFill>
                <a:effectLst/>
                <a:latin typeface="Inter Variable"/>
              </a:rPr>
              <a:t>Ayuda a evitar malentendidos sobre la funcionalidad del sistema.</a:t>
            </a:r>
          </a:p>
          <a:p>
            <a:pPr algn="l">
              <a:lnSpc>
                <a:spcPct val="100000"/>
              </a:lnSpc>
              <a:spcBef>
                <a:spcPts val="0"/>
              </a:spcBef>
              <a:buFont typeface="Arial" panose="020B0604020202020204" pitchFamily="34" charset="0"/>
              <a:buChar char="•"/>
            </a:pPr>
            <a:r>
              <a:rPr lang="es-MX" b="0" i="0" dirty="0">
                <a:solidFill>
                  <a:srgbClr val="000000"/>
                </a:solidFill>
                <a:effectLst/>
                <a:latin typeface="Inter Variable"/>
              </a:rPr>
              <a:t>Facilita la planificación de pruebas basadas en los requisitos definidos.</a:t>
            </a:r>
          </a:p>
        </p:txBody>
      </p:sp>
    </p:spTree>
    <p:extLst>
      <p:ext uri="{BB962C8B-B14F-4D97-AF65-F5344CB8AC3E}">
        <p14:creationId xmlns:p14="http://schemas.microsoft.com/office/powerpoint/2010/main" val="16657063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rmAutofit/>
          </a:bodyPr>
          <a:lstStyle/>
          <a:p>
            <a:pPr algn="l">
              <a:lnSpc>
                <a:spcPct val="100000"/>
              </a:lnSpc>
              <a:spcBef>
                <a:spcPts val="0"/>
              </a:spcBef>
            </a:pPr>
            <a:r>
              <a:rPr lang="es-MX" b="1" i="0" dirty="0">
                <a:solidFill>
                  <a:srgbClr val="000000"/>
                </a:solidFill>
                <a:effectLst/>
                <a:latin typeface="Inter Variable"/>
              </a:rPr>
              <a:t>Estándares de Documentación</a:t>
            </a:r>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908496" y="1690687"/>
            <a:ext cx="10802059" cy="3411249"/>
          </a:xfrm>
        </p:spPr>
        <p:txBody>
          <a:bodyPr>
            <a:noAutofit/>
          </a:bodyPr>
          <a:lstStyle/>
          <a:p>
            <a:pPr algn="l">
              <a:lnSpc>
                <a:spcPct val="100000"/>
              </a:lnSpc>
              <a:spcBef>
                <a:spcPts val="0"/>
              </a:spcBef>
            </a:pPr>
            <a:r>
              <a:rPr lang="es-MX" b="0" i="0" dirty="0">
                <a:solidFill>
                  <a:srgbClr val="000000"/>
                </a:solidFill>
                <a:effectLst/>
                <a:latin typeface="Inter Variable"/>
              </a:rPr>
              <a:t>El uso de estándares de documentación garantiza que todos los documentos generados durante el proceso de desarrollo del software sean consistentes, completos y comprensibles.</a:t>
            </a:r>
          </a:p>
        </p:txBody>
      </p:sp>
    </p:spTree>
    <p:extLst>
      <p:ext uri="{BB962C8B-B14F-4D97-AF65-F5344CB8AC3E}">
        <p14:creationId xmlns:p14="http://schemas.microsoft.com/office/powerpoint/2010/main" val="23991596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rmAutofit fontScale="90000"/>
          </a:bodyPr>
          <a:lstStyle/>
          <a:p>
            <a:pPr>
              <a:lnSpc>
                <a:spcPct val="100000"/>
              </a:lnSpc>
              <a:spcBef>
                <a:spcPts val="0"/>
              </a:spcBef>
            </a:pPr>
            <a:r>
              <a:rPr lang="es-MX" b="1" i="0" dirty="0">
                <a:solidFill>
                  <a:srgbClr val="000000"/>
                </a:solidFill>
                <a:effectLst/>
                <a:latin typeface="Inter Variable"/>
              </a:rPr>
              <a:t>Procesos y </a:t>
            </a:r>
            <a:r>
              <a:rPr lang="es-MX" b="1" i="0" dirty="0" err="1">
                <a:solidFill>
                  <a:srgbClr val="000000"/>
                </a:solidFill>
                <a:effectLst/>
                <a:latin typeface="Inter Variable"/>
              </a:rPr>
              <a:t>Beneficios:Estándares</a:t>
            </a:r>
            <a:r>
              <a:rPr lang="es-MX" b="1" i="0" dirty="0">
                <a:solidFill>
                  <a:srgbClr val="000000"/>
                </a:solidFill>
                <a:effectLst/>
                <a:latin typeface="Inter Variable"/>
              </a:rPr>
              <a:t> de Documentación</a:t>
            </a:r>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908496" y="1690687"/>
            <a:ext cx="10802059" cy="5167313"/>
          </a:xfrm>
        </p:spPr>
        <p:txBody>
          <a:bodyPr>
            <a:noAutofit/>
          </a:bodyPr>
          <a:lstStyle/>
          <a:p>
            <a:pPr algn="just">
              <a:lnSpc>
                <a:spcPct val="100000"/>
              </a:lnSpc>
              <a:spcBef>
                <a:spcPts val="0"/>
              </a:spcBef>
              <a:buFont typeface="+mj-lt"/>
              <a:buAutoNum type="arabicPeriod"/>
            </a:pPr>
            <a:r>
              <a:rPr lang="es-MX" b="1" i="0" dirty="0">
                <a:solidFill>
                  <a:srgbClr val="000000"/>
                </a:solidFill>
                <a:effectLst/>
                <a:latin typeface="Inter Variable"/>
              </a:rPr>
              <a:t>Adherencia a Estándares Internacionales</a:t>
            </a:r>
            <a:r>
              <a:rPr lang="es-MX" b="0" i="0" dirty="0">
                <a:solidFill>
                  <a:srgbClr val="000000"/>
                </a:solidFill>
                <a:effectLst/>
                <a:latin typeface="Inter Variable"/>
              </a:rPr>
              <a:t>: Como el IEEE 830, que proporciona pautas para la especificación de requisitos de software. Esto ayuda a mantener la uniformidad en la documentación, haciendo que sea más fácil de entender y usar para todos los involucrados.</a:t>
            </a:r>
          </a:p>
          <a:p>
            <a:pPr algn="just">
              <a:lnSpc>
                <a:spcPct val="100000"/>
              </a:lnSpc>
              <a:spcBef>
                <a:spcPts val="0"/>
              </a:spcBef>
              <a:buFont typeface="+mj-lt"/>
              <a:buAutoNum type="arabicPeriod"/>
            </a:pPr>
            <a:r>
              <a:rPr lang="es-MX" b="1" i="0" dirty="0">
                <a:solidFill>
                  <a:srgbClr val="000000"/>
                </a:solidFill>
                <a:effectLst/>
                <a:latin typeface="Inter Variable"/>
              </a:rPr>
              <a:t>Estructura de Documentación</a:t>
            </a:r>
            <a:r>
              <a:rPr lang="es-MX" b="0" i="0" dirty="0">
                <a:solidFill>
                  <a:srgbClr val="000000"/>
                </a:solidFill>
                <a:effectLst/>
                <a:latin typeface="Inter Variable"/>
              </a:rPr>
              <a:t>: Definir una estructura estándar para la documentación (introducción, propósito, definiciones, descripción del sistema, requisitos funcionales y no funcionales, apéndices) asegura que no se omitan partes importantes.</a:t>
            </a:r>
          </a:p>
          <a:p>
            <a:pPr algn="just">
              <a:lnSpc>
                <a:spcPct val="100000"/>
              </a:lnSpc>
              <a:spcBef>
                <a:spcPts val="0"/>
              </a:spcBef>
              <a:buFont typeface="+mj-lt"/>
              <a:buAutoNum type="arabicPeriod"/>
            </a:pPr>
            <a:r>
              <a:rPr lang="es-MX" b="1" i="0" dirty="0">
                <a:solidFill>
                  <a:srgbClr val="000000"/>
                </a:solidFill>
                <a:effectLst/>
                <a:latin typeface="Inter Variable"/>
              </a:rPr>
              <a:t>Revisión y Mantenimiento</a:t>
            </a:r>
            <a:r>
              <a:rPr lang="es-MX" b="0" i="0" dirty="0">
                <a:solidFill>
                  <a:srgbClr val="000000"/>
                </a:solidFill>
                <a:effectLst/>
                <a:latin typeface="Inter Variable"/>
              </a:rPr>
              <a:t>: Establecer un proceso de revisión periódica y actualización de la documentación para reflejar los cambios en los requisitos y asegurar que la documentación permanezca relevante y precisa.</a:t>
            </a:r>
          </a:p>
        </p:txBody>
      </p:sp>
    </p:spTree>
    <p:extLst>
      <p:ext uri="{BB962C8B-B14F-4D97-AF65-F5344CB8AC3E}">
        <p14:creationId xmlns:p14="http://schemas.microsoft.com/office/powerpoint/2010/main" val="28057089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rmAutofit/>
          </a:bodyPr>
          <a:lstStyle/>
          <a:p>
            <a:pPr algn="l">
              <a:lnSpc>
                <a:spcPct val="100000"/>
              </a:lnSpc>
              <a:spcBef>
                <a:spcPts val="0"/>
              </a:spcBef>
            </a:pPr>
            <a:r>
              <a:rPr lang="es-MX" b="1" i="0" dirty="0">
                <a:solidFill>
                  <a:srgbClr val="000000"/>
                </a:solidFill>
                <a:effectLst/>
                <a:latin typeface="Inter Variable"/>
              </a:rPr>
              <a:t>Beneficios:</a:t>
            </a:r>
            <a:endParaRPr lang="es-MX" b="0" i="0" dirty="0">
              <a:solidFill>
                <a:srgbClr val="000000"/>
              </a:solidFill>
              <a:effectLst/>
              <a:latin typeface="Inter Variable"/>
            </a:endParaRPr>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908496" y="1690687"/>
            <a:ext cx="10802059" cy="4273695"/>
          </a:xfrm>
        </p:spPr>
        <p:txBody>
          <a:bodyPr>
            <a:noAutofit/>
          </a:bodyPr>
          <a:lstStyle/>
          <a:p>
            <a:pPr algn="just">
              <a:lnSpc>
                <a:spcPct val="100000"/>
              </a:lnSpc>
              <a:spcBef>
                <a:spcPts val="0"/>
              </a:spcBef>
              <a:buFont typeface="Arial" panose="020B0604020202020204" pitchFamily="34" charset="0"/>
              <a:buChar char="•"/>
            </a:pPr>
            <a:r>
              <a:rPr lang="es-MX" b="0" i="0" dirty="0">
                <a:solidFill>
                  <a:srgbClr val="000000"/>
                </a:solidFill>
                <a:effectLst/>
                <a:latin typeface="Inter Variable"/>
              </a:rPr>
              <a:t>Mejora la comunicación entre los involucrados en el proyecto.</a:t>
            </a:r>
          </a:p>
          <a:p>
            <a:pPr algn="just">
              <a:lnSpc>
                <a:spcPct val="100000"/>
              </a:lnSpc>
              <a:spcBef>
                <a:spcPts val="0"/>
              </a:spcBef>
              <a:buFont typeface="Arial" panose="020B0604020202020204" pitchFamily="34" charset="0"/>
              <a:buChar char="•"/>
            </a:pPr>
            <a:r>
              <a:rPr lang="es-MX" b="0" i="0" dirty="0">
                <a:solidFill>
                  <a:srgbClr val="000000"/>
                </a:solidFill>
                <a:effectLst/>
                <a:latin typeface="Inter Variable"/>
              </a:rPr>
              <a:t>Asegura la calidad y la completitud de la información documentada.</a:t>
            </a:r>
          </a:p>
          <a:p>
            <a:pPr algn="just">
              <a:lnSpc>
                <a:spcPct val="100000"/>
              </a:lnSpc>
              <a:spcBef>
                <a:spcPts val="0"/>
              </a:spcBef>
              <a:buFont typeface="Arial" panose="020B0604020202020204" pitchFamily="34" charset="0"/>
              <a:buChar char="•"/>
            </a:pPr>
            <a:r>
              <a:rPr lang="es-MX" b="0" i="0" dirty="0">
                <a:solidFill>
                  <a:srgbClr val="000000"/>
                </a:solidFill>
                <a:effectLst/>
                <a:latin typeface="Inter Variable"/>
              </a:rPr>
              <a:t>Facilita el mantenimiento y la actualización futuros del software.</a:t>
            </a:r>
          </a:p>
          <a:p>
            <a:pPr algn="just">
              <a:lnSpc>
                <a:spcPct val="100000"/>
              </a:lnSpc>
              <a:spcBef>
                <a:spcPts val="0"/>
              </a:spcBef>
            </a:pPr>
            <a:r>
              <a:rPr lang="es-MX" b="0" i="0" dirty="0">
                <a:solidFill>
                  <a:srgbClr val="000000"/>
                </a:solidFill>
                <a:effectLst/>
                <a:latin typeface="Inter Variable"/>
              </a:rPr>
              <a:t>Implementar con eficacia estas actividades en el ciclo de desarrollo de software es vital para crear un producto que no solo sea funcional sino también acorde con las expectativas y necesidades de los usuarios finales. La claridad, la precisión y la colaboración son claves durante el modelado, la especificación y la documentación de requisitos, asegurando así la entrega exitosa del proyecto.</a:t>
            </a:r>
          </a:p>
          <a:p>
            <a:pPr marL="0" indent="0" algn="just">
              <a:lnSpc>
                <a:spcPct val="100000"/>
              </a:lnSpc>
              <a:spcBef>
                <a:spcPts val="0"/>
              </a:spcBef>
              <a:buNone/>
            </a:pPr>
            <a:br>
              <a:rPr lang="es-MX" b="0" i="0" dirty="0">
                <a:solidFill>
                  <a:srgbClr val="000000"/>
                </a:solidFill>
                <a:effectLst/>
                <a:latin typeface="Inter Variable"/>
              </a:rPr>
            </a:br>
            <a:endParaRPr lang="es-PE" dirty="0"/>
          </a:p>
        </p:txBody>
      </p:sp>
    </p:spTree>
    <p:extLst>
      <p:ext uri="{BB962C8B-B14F-4D97-AF65-F5344CB8AC3E}">
        <p14:creationId xmlns:p14="http://schemas.microsoft.com/office/powerpoint/2010/main" val="3716049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rmAutofit/>
          </a:bodyPr>
          <a:lstStyle/>
          <a:p>
            <a:r>
              <a:rPr lang="es-PE" b="1" dirty="0">
                <a:effectLst/>
                <a:latin typeface="Calibri" panose="020F0502020204030204" pitchFamily="34" charset="0"/>
                <a:ea typeface="Times New Roman" panose="02020603050405020304" pitchFamily="18" charset="0"/>
                <a:cs typeface="Times New Roman" panose="02020603050405020304" pitchFamily="18" charset="0"/>
              </a:rPr>
              <a:t>Técnicas de Elicitación de Requisitos</a:t>
            </a:r>
            <a:endParaRPr lang="es-PE" b="1" dirty="0"/>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943131" y="1475509"/>
            <a:ext cx="10227096" cy="5382491"/>
          </a:xfrm>
        </p:spPr>
        <p:txBody>
          <a:bodyPr>
            <a:normAutofit/>
          </a:bodyPr>
          <a:lstStyle/>
          <a:p>
            <a:pPr marL="342900" lvl="0" indent="-342900" algn="just">
              <a:lnSpc>
                <a:spcPct val="100000"/>
              </a:lnSpc>
              <a:spcBef>
                <a:spcPts val="0"/>
              </a:spcBef>
              <a:buFont typeface="+mj-lt"/>
              <a:buAutoNum type="arabicPeriod"/>
              <a:tabLst>
                <a:tab pos="457200" algn="l"/>
              </a:tabLst>
            </a:pPr>
            <a:r>
              <a:rPr lang="es-PE" sz="2400" b="1" kern="100" dirty="0">
                <a:effectLst/>
                <a:latin typeface="Aptos" panose="020B0004020202020204" pitchFamily="34" charset="0"/>
                <a:ea typeface="DengXian" panose="02010600030101010101" pitchFamily="2" charset="-122"/>
                <a:cs typeface="Times New Roman" panose="02020603050405020304" pitchFamily="18" charset="0"/>
              </a:rPr>
              <a:t>Entrevistas</a:t>
            </a:r>
            <a:r>
              <a:rPr lang="es-PE" sz="2400" kern="100" dirty="0">
                <a:effectLst/>
                <a:latin typeface="Aptos" panose="020B0004020202020204" pitchFamily="34" charset="0"/>
                <a:ea typeface="DengXian" panose="02010600030101010101" pitchFamily="2" charset="-122"/>
                <a:cs typeface="Times New Roman" panose="02020603050405020304" pitchFamily="18" charset="0"/>
              </a:rPr>
              <a:t>: Las sesiones uno-a-uno con las partes interesadas para recopilar requisitos detallados.</a:t>
            </a:r>
          </a:p>
          <a:p>
            <a:pPr marL="342900" lvl="0" indent="-342900" algn="just">
              <a:lnSpc>
                <a:spcPct val="100000"/>
              </a:lnSpc>
              <a:spcBef>
                <a:spcPts val="0"/>
              </a:spcBef>
              <a:buFont typeface="+mj-lt"/>
              <a:buAutoNum type="arabicPeriod"/>
              <a:tabLst>
                <a:tab pos="457200" algn="l"/>
              </a:tabLst>
            </a:pPr>
            <a:r>
              <a:rPr lang="es-PE" sz="2400" b="1" kern="100" dirty="0">
                <a:effectLst/>
                <a:latin typeface="Aptos" panose="020B0004020202020204" pitchFamily="34" charset="0"/>
                <a:ea typeface="DengXian" panose="02010600030101010101" pitchFamily="2" charset="-122"/>
                <a:cs typeface="Times New Roman" panose="02020603050405020304" pitchFamily="18" charset="0"/>
              </a:rPr>
              <a:t>Encuestas y Cuestionarios</a:t>
            </a:r>
            <a:r>
              <a:rPr lang="es-PE" sz="2400" kern="100" dirty="0">
                <a:effectLst/>
                <a:latin typeface="Aptos" panose="020B0004020202020204" pitchFamily="34" charset="0"/>
                <a:ea typeface="DengXian" panose="02010600030101010101" pitchFamily="2" charset="-122"/>
                <a:cs typeface="Times New Roman" panose="02020603050405020304" pitchFamily="18" charset="0"/>
              </a:rPr>
              <a:t>: Herramientas útiles para obtener información de un gran número de personas en poco tiempo.</a:t>
            </a:r>
          </a:p>
          <a:p>
            <a:pPr marL="342900" lvl="0" indent="-342900" algn="just">
              <a:lnSpc>
                <a:spcPct val="100000"/>
              </a:lnSpc>
              <a:spcBef>
                <a:spcPts val="0"/>
              </a:spcBef>
              <a:buFont typeface="+mj-lt"/>
              <a:buAutoNum type="arabicPeriod"/>
              <a:tabLst>
                <a:tab pos="457200" algn="l"/>
              </a:tabLst>
            </a:pPr>
            <a:r>
              <a:rPr lang="es-PE" sz="2400" b="1" kern="100" dirty="0">
                <a:effectLst/>
                <a:latin typeface="Aptos" panose="020B0004020202020204" pitchFamily="34" charset="0"/>
                <a:ea typeface="DengXian" panose="02010600030101010101" pitchFamily="2" charset="-122"/>
                <a:cs typeface="Times New Roman" panose="02020603050405020304" pitchFamily="18" charset="0"/>
              </a:rPr>
              <a:t>Observación Directa</a:t>
            </a:r>
            <a:r>
              <a:rPr lang="es-PE" sz="2400" kern="100" dirty="0">
                <a:effectLst/>
                <a:latin typeface="Aptos" panose="020B0004020202020204" pitchFamily="34" charset="0"/>
                <a:ea typeface="DengXian" panose="02010600030101010101" pitchFamily="2" charset="-122"/>
                <a:cs typeface="Times New Roman" panose="02020603050405020304" pitchFamily="18" charset="0"/>
              </a:rPr>
              <a:t>: Observar a los usuarios finales en su entorno natural mientras usan el sistema actual o realizan tareas que el nuevo sistema debe apoyar.</a:t>
            </a:r>
          </a:p>
          <a:p>
            <a:pPr marL="342900" lvl="0" indent="-342900" algn="just">
              <a:lnSpc>
                <a:spcPct val="100000"/>
              </a:lnSpc>
              <a:spcBef>
                <a:spcPts val="0"/>
              </a:spcBef>
              <a:buFont typeface="+mj-lt"/>
              <a:buAutoNum type="arabicPeriod"/>
              <a:tabLst>
                <a:tab pos="457200" algn="l"/>
              </a:tabLst>
            </a:pPr>
            <a:r>
              <a:rPr lang="es-PE" sz="2400" b="1" kern="100" dirty="0">
                <a:effectLst/>
                <a:latin typeface="Aptos" panose="020B0004020202020204" pitchFamily="34" charset="0"/>
                <a:ea typeface="DengXian" panose="02010600030101010101" pitchFamily="2" charset="-122"/>
                <a:cs typeface="Times New Roman" panose="02020603050405020304" pitchFamily="18" charset="0"/>
              </a:rPr>
              <a:t>Talleres de Requisitos</a:t>
            </a:r>
            <a:r>
              <a:rPr lang="es-PE" sz="2400" kern="100" dirty="0">
                <a:effectLst/>
                <a:latin typeface="Aptos" panose="020B0004020202020204" pitchFamily="34" charset="0"/>
                <a:ea typeface="DengXian" panose="02010600030101010101" pitchFamily="2" charset="-122"/>
                <a:cs typeface="Times New Roman" panose="02020603050405020304" pitchFamily="18" charset="0"/>
              </a:rPr>
              <a:t>: Reuniones con múltiples partes interesadas para discutir y acordar aspectos críticos del sistema.</a:t>
            </a:r>
          </a:p>
          <a:p>
            <a:pPr marL="342900" lvl="0" indent="-342900" algn="just">
              <a:lnSpc>
                <a:spcPct val="100000"/>
              </a:lnSpc>
              <a:spcBef>
                <a:spcPts val="0"/>
              </a:spcBef>
              <a:buFont typeface="+mj-lt"/>
              <a:buAutoNum type="arabicPeriod"/>
              <a:tabLst>
                <a:tab pos="457200" algn="l"/>
              </a:tabLst>
            </a:pPr>
            <a:r>
              <a:rPr lang="es-PE" sz="2400" b="1" kern="100" dirty="0">
                <a:effectLst/>
                <a:latin typeface="Aptos" panose="020B0004020202020204" pitchFamily="34" charset="0"/>
                <a:ea typeface="DengXian" panose="02010600030101010101" pitchFamily="2" charset="-122"/>
                <a:cs typeface="Times New Roman" panose="02020603050405020304" pitchFamily="18" charset="0"/>
              </a:rPr>
              <a:t>Prototipos</a:t>
            </a:r>
            <a:r>
              <a:rPr lang="es-PE" sz="2400" kern="100" dirty="0">
                <a:effectLst/>
                <a:latin typeface="Aptos" panose="020B0004020202020204" pitchFamily="34" charset="0"/>
                <a:ea typeface="DengXian" panose="02010600030101010101" pitchFamily="2" charset="-122"/>
                <a:cs typeface="Times New Roman" panose="02020603050405020304" pitchFamily="18" charset="0"/>
              </a:rPr>
              <a:t>: Desarrollo de versiones preliminares del sistema para obtener retroalimentación concreta sobre los requisitos.</a:t>
            </a:r>
          </a:p>
          <a:p>
            <a:pPr marL="342900" lvl="0" indent="-342900" algn="just">
              <a:lnSpc>
                <a:spcPct val="100000"/>
              </a:lnSpc>
              <a:spcBef>
                <a:spcPts val="0"/>
              </a:spcBef>
              <a:buFont typeface="+mj-lt"/>
              <a:buAutoNum type="arabicPeriod"/>
              <a:tabLst>
                <a:tab pos="457200" algn="l"/>
              </a:tabLst>
            </a:pPr>
            <a:r>
              <a:rPr lang="es-PE" sz="2400" b="1" kern="100" dirty="0">
                <a:effectLst/>
                <a:latin typeface="Aptos" panose="020B0004020202020204" pitchFamily="34" charset="0"/>
                <a:ea typeface="DengXian" panose="02010600030101010101" pitchFamily="2" charset="-122"/>
                <a:cs typeface="Times New Roman" panose="02020603050405020304" pitchFamily="18" charset="0"/>
              </a:rPr>
              <a:t>Análisis de Documentos</a:t>
            </a:r>
            <a:r>
              <a:rPr lang="es-PE" sz="2400" kern="100" dirty="0">
                <a:effectLst/>
                <a:latin typeface="Aptos" panose="020B0004020202020204" pitchFamily="34" charset="0"/>
                <a:ea typeface="DengXian" panose="02010600030101010101" pitchFamily="2" charset="-122"/>
                <a:cs typeface="Times New Roman" panose="02020603050405020304" pitchFamily="18" charset="0"/>
              </a:rPr>
              <a:t>: Revisión de documentación existente y sistemas relevantes para identificar requerimientos implícitos o explícitos.</a:t>
            </a:r>
            <a:endParaRPr lang="es-PE" sz="2400" dirty="0"/>
          </a:p>
        </p:txBody>
      </p:sp>
    </p:spTree>
    <p:extLst>
      <p:ext uri="{BB962C8B-B14F-4D97-AF65-F5344CB8AC3E}">
        <p14:creationId xmlns:p14="http://schemas.microsoft.com/office/powerpoint/2010/main" val="18294854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Autofit/>
          </a:bodyPr>
          <a:lstStyle/>
          <a:p>
            <a:pPr>
              <a:lnSpc>
                <a:spcPct val="100000"/>
              </a:lnSpc>
              <a:spcBef>
                <a:spcPts val="0"/>
              </a:spcBef>
            </a:pPr>
            <a:r>
              <a:rPr lang="es-PE" sz="4000" b="1" kern="100" dirty="0">
                <a:effectLst/>
                <a:latin typeface="Aptos" panose="020B0004020202020204" pitchFamily="34" charset="0"/>
                <a:ea typeface="DengXian" panose="02010600030101010101" pitchFamily="2" charset="-122"/>
                <a:cs typeface="Times New Roman" panose="02020603050405020304" pitchFamily="18" charset="0"/>
              </a:rPr>
              <a:t>Caso: Desarrollo de una Plataforma de Telemedicina</a:t>
            </a:r>
            <a:endParaRPr lang="es-PE" sz="4000" kern="100" dirty="0">
              <a:effectLst/>
              <a:latin typeface="Aptos" panose="020B0004020202020204" pitchFamily="34" charset="0"/>
              <a:ea typeface="DengXian" panose="02010600030101010101" pitchFamily="2" charset="-122"/>
              <a:cs typeface="Times New Roman" panose="02020603050405020304" pitchFamily="18" charset="0"/>
            </a:endParaRPr>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943131" y="2020497"/>
            <a:ext cx="10092014" cy="2476552"/>
          </a:xfrm>
        </p:spPr>
        <p:txBody>
          <a:bodyPr>
            <a:normAutofit fontScale="25000" lnSpcReduction="20000"/>
          </a:bodyPr>
          <a:lstStyle/>
          <a:p>
            <a:pPr marL="0" indent="0" algn="just">
              <a:lnSpc>
                <a:spcPct val="120000"/>
              </a:lnSpc>
              <a:spcBef>
                <a:spcPts val="0"/>
              </a:spcBef>
              <a:buNone/>
            </a:pPr>
            <a:r>
              <a:rPr lang="es-PE" sz="11200" kern="100" dirty="0">
                <a:effectLst/>
                <a:latin typeface="Aptos" panose="020B0004020202020204" pitchFamily="34" charset="0"/>
                <a:ea typeface="DengXian" panose="02010600030101010101" pitchFamily="2" charset="-122"/>
                <a:cs typeface="Times New Roman" panose="02020603050405020304" pitchFamily="18" charset="0"/>
              </a:rPr>
              <a:t>Una empresa emergente de tecnología sanitaria planea desarrollar una innovadora plataforma de telemedicina diseñada para conectar pacientes con profesionales de la salud mediante consultas virtuales, gestión de citas y seguimiento de tratamientos en línea. La plataforma busca mejorar el acceso a los servicios de salud, reducir tiempos de espera y hacer el seguimiento de tratamientos más eficiente y cómodo para los usuarios.</a:t>
            </a:r>
          </a:p>
          <a:p>
            <a:pPr marL="0" indent="0" algn="l">
              <a:buNone/>
            </a:pPr>
            <a:endParaRPr lang="es-PE" dirty="0"/>
          </a:p>
        </p:txBody>
      </p:sp>
    </p:spTree>
    <p:extLst>
      <p:ext uri="{BB962C8B-B14F-4D97-AF65-F5344CB8AC3E}">
        <p14:creationId xmlns:p14="http://schemas.microsoft.com/office/powerpoint/2010/main" val="8821853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Autofit/>
          </a:bodyPr>
          <a:lstStyle/>
          <a:p>
            <a:pPr>
              <a:lnSpc>
                <a:spcPct val="100000"/>
              </a:lnSpc>
              <a:spcBef>
                <a:spcPts val="0"/>
              </a:spcBef>
            </a:pPr>
            <a:r>
              <a:rPr lang="es-PE" sz="4000" b="1" kern="100" dirty="0">
                <a:effectLst/>
                <a:latin typeface="Aptos" panose="020B0004020202020204" pitchFamily="34" charset="0"/>
                <a:ea typeface="DengXian" panose="02010600030101010101" pitchFamily="2" charset="-122"/>
                <a:cs typeface="Times New Roman" panose="02020603050405020304" pitchFamily="18" charset="0"/>
              </a:rPr>
              <a:t>Caso: Desarrollo de una Plataforma de Telemedicina</a:t>
            </a:r>
            <a:endParaRPr lang="es-PE" sz="4000" kern="100" dirty="0">
              <a:effectLst/>
              <a:latin typeface="Aptos" panose="020B0004020202020204" pitchFamily="34" charset="0"/>
              <a:ea typeface="DengXian" panose="02010600030101010101" pitchFamily="2" charset="-122"/>
              <a:cs typeface="Times New Roman" panose="02020603050405020304" pitchFamily="18" charset="0"/>
            </a:endParaRPr>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943130" y="2020497"/>
            <a:ext cx="10372569" cy="2476552"/>
          </a:xfrm>
        </p:spPr>
        <p:txBody>
          <a:bodyPr>
            <a:normAutofit fontScale="25000" lnSpcReduction="20000"/>
          </a:bodyPr>
          <a:lstStyle/>
          <a:p>
            <a:pPr marL="0" indent="0">
              <a:lnSpc>
                <a:spcPct val="120000"/>
              </a:lnSpc>
              <a:spcBef>
                <a:spcPts val="0"/>
              </a:spcBef>
              <a:buNone/>
            </a:pPr>
            <a:r>
              <a:rPr lang="es-PE" sz="11200" b="1" kern="100" dirty="0">
                <a:effectLst/>
                <a:latin typeface="Aptos" panose="020B0004020202020204" pitchFamily="34" charset="0"/>
                <a:ea typeface="DengXian" panose="02010600030101010101" pitchFamily="2" charset="-122"/>
                <a:cs typeface="Times New Roman" panose="02020603050405020304" pitchFamily="18" charset="0"/>
              </a:rPr>
              <a:t>Objetivo del Proyecto:</a:t>
            </a:r>
            <a:endParaRPr lang="es-PE" sz="11200" kern="100" dirty="0">
              <a:effectLst/>
              <a:latin typeface="Aptos" panose="020B0004020202020204" pitchFamily="34" charset="0"/>
              <a:ea typeface="DengXian" panose="02010600030101010101" pitchFamily="2" charset="-122"/>
              <a:cs typeface="Times New Roman" panose="02020603050405020304" pitchFamily="18" charset="0"/>
            </a:endParaRPr>
          </a:p>
          <a:p>
            <a:pPr marL="0" indent="0" algn="just">
              <a:lnSpc>
                <a:spcPct val="120000"/>
              </a:lnSpc>
              <a:spcBef>
                <a:spcPts val="0"/>
              </a:spcBef>
              <a:buNone/>
            </a:pPr>
            <a:r>
              <a:rPr lang="es-PE" sz="11200" kern="100" dirty="0">
                <a:effectLst/>
                <a:latin typeface="Aptos" panose="020B0004020202020204" pitchFamily="34" charset="0"/>
                <a:ea typeface="DengXian" panose="02010600030101010101" pitchFamily="2" charset="-122"/>
                <a:cs typeface="Times New Roman" panose="02020603050405020304" pitchFamily="18" charset="0"/>
              </a:rPr>
              <a:t>Crear una plataforma de telemedicina segura, eficiente y fácil de usar que ofrezca servicios de salud en línea, incluyendo consultas médicas virtuales, programación de citas, mensajería con profesionales de la salud, y gestión de historiales médicos electrónicos.</a:t>
            </a:r>
          </a:p>
          <a:p>
            <a:pPr marL="0" indent="0" algn="l">
              <a:buNone/>
            </a:pPr>
            <a:endParaRPr lang="es-PE" dirty="0"/>
          </a:p>
        </p:txBody>
      </p:sp>
    </p:spTree>
    <p:extLst>
      <p:ext uri="{BB962C8B-B14F-4D97-AF65-F5344CB8AC3E}">
        <p14:creationId xmlns:p14="http://schemas.microsoft.com/office/powerpoint/2010/main" val="26791073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Autofit/>
          </a:bodyPr>
          <a:lstStyle/>
          <a:p>
            <a:pPr marL="0" indent="0">
              <a:lnSpc>
                <a:spcPct val="120000"/>
              </a:lnSpc>
              <a:spcBef>
                <a:spcPts val="0"/>
              </a:spcBef>
              <a:buNone/>
            </a:pPr>
            <a:r>
              <a:rPr lang="es-PE" b="1" kern="100" dirty="0">
                <a:effectLst/>
                <a:latin typeface="Aptos" panose="020B0004020202020204" pitchFamily="34" charset="0"/>
                <a:ea typeface="DengXian" panose="02010600030101010101" pitchFamily="2" charset="-122"/>
                <a:cs typeface="Times New Roman" panose="02020603050405020304" pitchFamily="18" charset="0"/>
              </a:rPr>
              <a:t>Etapa 1: Modelado de Requisitos</a:t>
            </a:r>
            <a:endParaRPr lang="es-PE" kern="100" dirty="0">
              <a:effectLst/>
              <a:latin typeface="Aptos" panose="020B0004020202020204" pitchFamily="34" charset="0"/>
              <a:ea typeface="DengXian" panose="02010600030101010101" pitchFamily="2" charset="-122"/>
              <a:cs typeface="Times New Roman" panose="02020603050405020304" pitchFamily="18" charset="0"/>
            </a:endParaRPr>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943130" y="2020497"/>
            <a:ext cx="10372569" cy="5533694"/>
          </a:xfrm>
        </p:spPr>
        <p:txBody>
          <a:bodyPr>
            <a:normAutofit fontScale="25000" lnSpcReduction="20000"/>
          </a:bodyPr>
          <a:lstStyle/>
          <a:p>
            <a:pPr marL="0" indent="0" algn="just">
              <a:lnSpc>
                <a:spcPct val="120000"/>
              </a:lnSpc>
              <a:spcBef>
                <a:spcPts val="0"/>
              </a:spcBef>
              <a:buNone/>
            </a:pPr>
            <a:r>
              <a:rPr lang="es-PE" sz="11200" kern="100" dirty="0">
                <a:effectLst/>
                <a:latin typeface="Aptos" panose="020B0004020202020204" pitchFamily="34" charset="0"/>
                <a:ea typeface="DengXian" panose="02010600030101010101" pitchFamily="2" charset="-122"/>
                <a:cs typeface="Times New Roman" panose="02020603050405020304" pitchFamily="18" charset="0"/>
              </a:rPr>
              <a:t>Antes de la especificación detallada de requisitos, se realiza un modelado de requisitos para entender mejor las necesidades del sistema desde una perspectiva alta nivel y cómo estos requisitos interactúan entre sí.</a:t>
            </a:r>
          </a:p>
          <a:p>
            <a:pPr marL="0" lvl="0" indent="0" algn="just">
              <a:lnSpc>
                <a:spcPct val="120000"/>
              </a:lnSpc>
              <a:spcBef>
                <a:spcPts val="0"/>
              </a:spcBef>
              <a:buSzPts val="1000"/>
              <a:buNone/>
              <a:tabLst>
                <a:tab pos="457200" algn="l"/>
              </a:tabLst>
            </a:pPr>
            <a:r>
              <a:rPr lang="es-PE" sz="9600" b="1" kern="100" dirty="0">
                <a:effectLst/>
                <a:latin typeface="Aptos" panose="020B0004020202020204" pitchFamily="34" charset="0"/>
                <a:ea typeface="DengXian" panose="02010600030101010101" pitchFamily="2" charset="-122"/>
                <a:cs typeface="Times New Roman" panose="02020603050405020304" pitchFamily="18" charset="0"/>
              </a:rPr>
              <a:t>Identificación de Actores y CU:</a:t>
            </a:r>
            <a:r>
              <a:rPr lang="es-PE" sz="9600" kern="100" dirty="0">
                <a:effectLst/>
                <a:latin typeface="Aptos" panose="020B0004020202020204" pitchFamily="34" charset="0"/>
                <a:ea typeface="DengXian" panose="02010600030101010101" pitchFamily="2" charset="-122"/>
                <a:cs typeface="Times New Roman" panose="02020603050405020304" pitchFamily="18" charset="0"/>
              </a:rPr>
              <a:t> Se identifican los diferentes usuarios de la plataforma (pacientes, médicos, administrativos) y se definen los casos de uso principales (p. ej., programar una cita, realizar una consulta virtual).</a:t>
            </a:r>
          </a:p>
          <a:p>
            <a:pPr marL="0" lvl="0" indent="0" algn="just">
              <a:lnSpc>
                <a:spcPct val="120000"/>
              </a:lnSpc>
              <a:spcBef>
                <a:spcPts val="0"/>
              </a:spcBef>
              <a:buSzPts val="1000"/>
              <a:buNone/>
              <a:tabLst>
                <a:tab pos="457200" algn="l"/>
              </a:tabLst>
            </a:pPr>
            <a:r>
              <a:rPr lang="es-PE" sz="9600" b="1" kern="100" dirty="0">
                <a:effectLst/>
                <a:latin typeface="Aptos" panose="020B0004020202020204" pitchFamily="34" charset="0"/>
                <a:ea typeface="DengXian" panose="02010600030101010101" pitchFamily="2" charset="-122"/>
                <a:cs typeface="Times New Roman" panose="02020603050405020304" pitchFamily="18" charset="0"/>
              </a:rPr>
              <a:t>Creación de Diagramas de CU:</a:t>
            </a:r>
            <a:r>
              <a:rPr lang="es-PE" sz="9600" kern="100" dirty="0">
                <a:effectLst/>
                <a:latin typeface="Aptos" panose="020B0004020202020204" pitchFamily="34" charset="0"/>
                <a:ea typeface="DengXian" panose="02010600030101010101" pitchFamily="2" charset="-122"/>
                <a:cs typeface="Times New Roman" panose="02020603050405020304" pitchFamily="18" charset="0"/>
              </a:rPr>
              <a:t> Utilizando UML (Lenguaje Unificado de Modelado), se crean diagramas para representar los casos de uso y la interacción entre los distintos actores.</a:t>
            </a:r>
          </a:p>
          <a:p>
            <a:pPr marL="0" lvl="0" indent="0" algn="just">
              <a:lnSpc>
                <a:spcPct val="120000"/>
              </a:lnSpc>
              <a:spcBef>
                <a:spcPts val="0"/>
              </a:spcBef>
              <a:buSzPts val="1000"/>
              <a:buNone/>
              <a:tabLst>
                <a:tab pos="457200" algn="l"/>
              </a:tabLst>
            </a:pPr>
            <a:r>
              <a:rPr lang="es-PE" sz="9600" b="1" kern="100" dirty="0">
                <a:effectLst/>
                <a:latin typeface="Aptos" panose="020B0004020202020204" pitchFamily="34" charset="0"/>
                <a:ea typeface="DengXian" panose="02010600030101010101" pitchFamily="2" charset="-122"/>
                <a:cs typeface="Times New Roman" panose="02020603050405020304" pitchFamily="18" charset="0"/>
              </a:rPr>
              <a:t>Diagramas de Secuencia:</a:t>
            </a:r>
            <a:r>
              <a:rPr lang="es-PE" sz="9600" kern="100" dirty="0">
                <a:effectLst/>
                <a:latin typeface="Aptos" panose="020B0004020202020204" pitchFamily="34" charset="0"/>
                <a:ea typeface="DengXian" panose="02010600030101010101" pitchFamily="2" charset="-122"/>
                <a:cs typeface="Times New Roman" panose="02020603050405020304" pitchFamily="18" charset="0"/>
              </a:rPr>
              <a:t> Para los casos de uso críticos, se elaboran diagramas de secuencia para detallar el flujo de interacciones en el sistema.</a:t>
            </a:r>
          </a:p>
          <a:p>
            <a:pPr marL="0" indent="0" algn="l">
              <a:buNone/>
            </a:pPr>
            <a:endParaRPr lang="es-PE" dirty="0"/>
          </a:p>
        </p:txBody>
      </p:sp>
    </p:spTree>
    <p:extLst>
      <p:ext uri="{BB962C8B-B14F-4D97-AF65-F5344CB8AC3E}">
        <p14:creationId xmlns:p14="http://schemas.microsoft.com/office/powerpoint/2010/main" val="4279309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Autofit/>
          </a:bodyPr>
          <a:lstStyle/>
          <a:p>
            <a:pPr>
              <a:lnSpc>
                <a:spcPct val="120000"/>
              </a:lnSpc>
              <a:spcBef>
                <a:spcPts val="0"/>
              </a:spcBef>
            </a:pPr>
            <a:r>
              <a:rPr lang="es-PE" sz="4000" b="1" kern="100" dirty="0">
                <a:effectLst/>
                <a:latin typeface="Aptos" panose="020B0004020202020204" pitchFamily="34" charset="0"/>
                <a:ea typeface="DengXian" panose="02010600030101010101" pitchFamily="2" charset="-122"/>
                <a:cs typeface="Times New Roman" panose="02020603050405020304" pitchFamily="18" charset="0"/>
              </a:rPr>
              <a:t>Etapa 2: Especificación de Requisitos</a:t>
            </a:r>
            <a:endParaRPr lang="es-PE" sz="4000" kern="100" dirty="0">
              <a:effectLst/>
              <a:latin typeface="Aptos" panose="020B0004020202020204" pitchFamily="34" charset="0"/>
              <a:ea typeface="DengXian" panose="02010600030101010101" pitchFamily="2" charset="-122"/>
              <a:cs typeface="Times New Roman" panose="02020603050405020304" pitchFamily="18" charset="0"/>
            </a:endParaRPr>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909715" y="1690688"/>
            <a:ext cx="10372569" cy="5167312"/>
          </a:xfrm>
        </p:spPr>
        <p:txBody>
          <a:bodyPr>
            <a:normAutofit fontScale="25000" lnSpcReduction="20000"/>
          </a:bodyPr>
          <a:lstStyle/>
          <a:p>
            <a:pPr marL="0" indent="0" algn="just">
              <a:lnSpc>
                <a:spcPct val="120000"/>
              </a:lnSpc>
              <a:spcBef>
                <a:spcPts val="0"/>
              </a:spcBef>
              <a:buNone/>
            </a:pPr>
            <a:r>
              <a:rPr lang="es-PE" sz="11200" kern="100" dirty="0">
                <a:effectLst/>
                <a:latin typeface="Aptos" panose="020B0004020202020204" pitchFamily="34" charset="0"/>
                <a:ea typeface="DengXian" panose="02010600030101010101" pitchFamily="2" charset="-122"/>
                <a:cs typeface="Times New Roman" panose="02020603050405020304" pitchFamily="18" charset="0"/>
              </a:rPr>
              <a:t>Con un entendimiento claro del sistema a través del modelado de requisitos, se procede a documentar de manera detallada cada requisito.</a:t>
            </a:r>
          </a:p>
          <a:p>
            <a:pPr marL="342900" lvl="0" indent="-342900" algn="just">
              <a:lnSpc>
                <a:spcPct val="120000"/>
              </a:lnSpc>
              <a:spcBef>
                <a:spcPts val="0"/>
              </a:spcBef>
              <a:buSzPts val="1000"/>
              <a:buFont typeface="Symbol" panose="05050102010706020507" pitchFamily="18" charset="2"/>
              <a:buChar char=""/>
              <a:tabLst>
                <a:tab pos="457200" algn="l"/>
              </a:tabLst>
            </a:pPr>
            <a:r>
              <a:rPr lang="es-PE" sz="10400" b="1" kern="100" dirty="0">
                <a:effectLst/>
                <a:latin typeface="Aptos" panose="020B0004020202020204" pitchFamily="34" charset="0"/>
                <a:ea typeface="DengXian" panose="02010600030101010101" pitchFamily="2" charset="-122"/>
                <a:cs typeface="Times New Roman" panose="02020603050405020304" pitchFamily="18" charset="0"/>
              </a:rPr>
              <a:t>Documentación de RF:</a:t>
            </a:r>
            <a:r>
              <a:rPr lang="es-PE" sz="10400" kern="100" dirty="0">
                <a:effectLst/>
                <a:latin typeface="Aptos" panose="020B0004020202020204" pitchFamily="34" charset="0"/>
                <a:ea typeface="DengXian" panose="02010600030101010101" pitchFamily="2" charset="-122"/>
                <a:cs typeface="Times New Roman" panose="02020603050405020304" pitchFamily="18" charset="0"/>
              </a:rPr>
              <a:t> Especificación clara y detallada de las funcionalidades que debe ofrecer la plataforma, como consultas virtuales, gestión de citas, intercambio de mensajes.</a:t>
            </a:r>
          </a:p>
          <a:p>
            <a:pPr marL="342900" lvl="0" indent="-342900" algn="just">
              <a:lnSpc>
                <a:spcPct val="120000"/>
              </a:lnSpc>
              <a:spcBef>
                <a:spcPts val="0"/>
              </a:spcBef>
              <a:buSzPts val="1000"/>
              <a:buFont typeface="Symbol" panose="05050102010706020507" pitchFamily="18" charset="2"/>
              <a:buChar char=""/>
              <a:tabLst>
                <a:tab pos="457200" algn="l"/>
              </a:tabLst>
            </a:pPr>
            <a:r>
              <a:rPr lang="es-PE" sz="10400" b="1" kern="100" dirty="0">
                <a:effectLst/>
                <a:latin typeface="Aptos" panose="020B0004020202020204" pitchFamily="34" charset="0"/>
                <a:ea typeface="DengXian" panose="02010600030101010101" pitchFamily="2" charset="-122"/>
                <a:cs typeface="Times New Roman" panose="02020603050405020304" pitchFamily="18" charset="0"/>
              </a:rPr>
              <a:t>Requisitos NF:</a:t>
            </a:r>
            <a:r>
              <a:rPr lang="es-PE" sz="10400" kern="100" dirty="0">
                <a:effectLst/>
                <a:latin typeface="Aptos" panose="020B0004020202020204" pitchFamily="34" charset="0"/>
                <a:ea typeface="DengXian" panose="02010600030101010101" pitchFamily="2" charset="-122"/>
                <a:cs typeface="Times New Roman" panose="02020603050405020304" pitchFamily="18" charset="0"/>
              </a:rPr>
              <a:t> Se detallan aspectos como la seguridad de los datos, la escalabilidad, la compatibilidad con diferentes dispositivos, y los tiempos de respuesta del sistema.</a:t>
            </a:r>
          </a:p>
          <a:p>
            <a:pPr marL="342900" lvl="0" indent="-342900" algn="just">
              <a:lnSpc>
                <a:spcPct val="120000"/>
              </a:lnSpc>
              <a:spcBef>
                <a:spcPts val="0"/>
              </a:spcBef>
              <a:buSzPts val="1000"/>
              <a:buFont typeface="Symbol" panose="05050102010706020507" pitchFamily="18" charset="2"/>
              <a:buChar char=""/>
              <a:tabLst>
                <a:tab pos="457200" algn="l"/>
              </a:tabLst>
            </a:pPr>
            <a:r>
              <a:rPr lang="es-PE" sz="10400" b="1" kern="100" dirty="0">
                <a:effectLst/>
                <a:latin typeface="Aptos" panose="020B0004020202020204" pitchFamily="34" charset="0"/>
                <a:ea typeface="DengXian" panose="02010600030101010101" pitchFamily="2" charset="-122"/>
                <a:cs typeface="Times New Roman" panose="02020603050405020304" pitchFamily="18" charset="0"/>
              </a:rPr>
              <a:t>Revisión y Validación:</a:t>
            </a:r>
            <a:r>
              <a:rPr lang="es-PE" sz="10400" kern="100" dirty="0">
                <a:effectLst/>
                <a:latin typeface="Aptos" panose="020B0004020202020204" pitchFamily="34" charset="0"/>
                <a:ea typeface="DengXian" panose="02010600030101010101" pitchFamily="2" charset="-122"/>
                <a:cs typeface="Times New Roman" panose="02020603050405020304" pitchFamily="18" charset="0"/>
              </a:rPr>
              <a:t> La especificación de requisitos es revisada por todas las partes interesadas, incluidos representantes de los futuros usuarios, para su validación</a:t>
            </a:r>
            <a:r>
              <a:rPr lang="es-PE" sz="10400" kern="100" dirty="0">
                <a:solidFill>
                  <a:srgbClr val="0070C0"/>
                </a:solidFill>
                <a:effectLst/>
                <a:latin typeface="Aptos" panose="020B0004020202020204" pitchFamily="34" charset="0"/>
                <a:ea typeface="DengXian" panose="02010600030101010101" pitchFamily="2" charset="-122"/>
                <a:cs typeface="Times New Roman" panose="02020603050405020304" pitchFamily="18" charset="0"/>
              </a:rPr>
              <a:t>.</a:t>
            </a:r>
            <a:endParaRPr lang="es-PE" sz="10400" dirty="0"/>
          </a:p>
        </p:txBody>
      </p:sp>
    </p:spTree>
    <p:extLst>
      <p:ext uri="{BB962C8B-B14F-4D97-AF65-F5344CB8AC3E}">
        <p14:creationId xmlns:p14="http://schemas.microsoft.com/office/powerpoint/2010/main" val="5741069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Autofit/>
          </a:bodyPr>
          <a:lstStyle/>
          <a:p>
            <a:pPr marL="0" indent="0" algn="just">
              <a:lnSpc>
                <a:spcPct val="120000"/>
              </a:lnSpc>
              <a:spcBef>
                <a:spcPts val="0"/>
              </a:spcBef>
              <a:buNone/>
            </a:pPr>
            <a:r>
              <a:rPr lang="es-PE" sz="4000" b="1" kern="100" dirty="0">
                <a:effectLst/>
                <a:latin typeface="Aptos" panose="020B0004020202020204" pitchFamily="34" charset="0"/>
                <a:ea typeface="DengXian" panose="02010600030101010101" pitchFamily="2" charset="-122"/>
                <a:cs typeface="Times New Roman" panose="02020603050405020304" pitchFamily="18" charset="0"/>
              </a:rPr>
              <a:t>Etapa 3: Estándares de Documentación</a:t>
            </a:r>
            <a:endParaRPr lang="es-PE" sz="4000" kern="100" dirty="0">
              <a:effectLst/>
              <a:latin typeface="Aptos" panose="020B0004020202020204" pitchFamily="34" charset="0"/>
              <a:ea typeface="DengXian" panose="02010600030101010101" pitchFamily="2" charset="-122"/>
              <a:cs typeface="Times New Roman" panose="02020603050405020304" pitchFamily="18" charset="0"/>
            </a:endParaRPr>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909715" y="1690688"/>
            <a:ext cx="10644976" cy="5167312"/>
          </a:xfrm>
        </p:spPr>
        <p:txBody>
          <a:bodyPr>
            <a:normAutofit fontScale="25000" lnSpcReduction="20000"/>
          </a:bodyPr>
          <a:lstStyle/>
          <a:p>
            <a:pPr marL="0" indent="0" algn="just">
              <a:lnSpc>
                <a:spcPct val="120000"/>
              </a:lnSpc>
              <a:spcBef>
                <a:spcPts val="0"/>
              </a:spcBef>
              <a:buNone/>
            </a:pPr>
            <a:r>
              <a:rPr lang="es-PE" sz="11200" kern="100" dirty="0">
                <a:effectLst/>
                <a:latin typeface="Aptos" panose="020B0004020202020204" pitchFamily="34" charset="0"/>
                <a:ea typeface="DengXian" panose="02010600030101010101" pitchFamily="2" charset="-122"/>
                <a:cs typeface="Times New Roman" panose="02020603050405020304" pitchFamily="18" charset="0"/>
              </a:rPr>
              <a:t>Para asegurar coherencia, precisión y la máxima calidad en la documentación del proyecto, se adoptan estándares de documentación reconocidos.</a:t>
            </a:r>
          </a:p>
          <a:p>
            <a:pPr marL="342900" lvl="0" indent="-342900" algn="just">
              <a:lnSpc>
                <a:spcPct val="120000"/>
              </a:lnSpc>
              <a:spcBef>
                <a:spcPts val="0"/>
              </a:spcBef>
              <a:buSzPts val="1000"/>
              <a:buFont typeface="Symbol" panose="05050102010706020507" pitchFamily="18" charset="2"/>
              <a:buChar char=""/>
              <a:tabLst>
                <a:tab pos="457200" algn="l"/>
              </a:tabLst>
            </a:pPr>
            <a:r>
              <a:rPr lang="es-PE" sz="9600" b="1" kern="100" dirty="0">
                <a:effectLst/>
                <a:latin typeface="Aptos" panose="020B0004020202020204" pitchFamily="34" charset="0"/>
                <a:ea typeface="DengXian" panose="02010600030101010101" pitchFamily="2" charset="-122"/>
                <a:cs typeface="Times New Roman" panose="02020603050405020304" pitchFamily="18" charset="0"/>
              </a:rPr>
              <a:t>Adherencia a Estándares como IEEE 830:</a:t>
            </a:r>
            <a:r>
              <a:rPr lang="es-PE" sz="9600" kern="100" dirty="0">
                <a:effectLst/>
                <a:latin typeface="Aptos" panose="020B0004020202020204" pitchFamily="34" charset="0"/>
                <a:ea typeface="DengXian" panose="02010600030101010101" pitchFamily="2" charset="-122"/>
                <a:cs typeface="Times New Roman" panose="02020603050405020304" pitchFamily="18" charset="0"/>
              </a:rPr>
              <a:t> Este estándar ofrece un marco para la creación de especificaciones de requisitos de software claras, correctas y completas.</a:t>
            </a:r>
          </a:p>
          <a:p>
            <a:pPr marL="342900" lvl="0" indent="-342900" algn="just">
              <a:lnSpc>
                <a:spcPct val="120000"/>
              </a:lnSpc>
              <a:spcBef>
                <a:spcPts val="0"/>
              </a:spcBef>
              <a:buSzPts val="1000"/>
              <a:buFont typeface="Symbol" panose="05050102010706020507" pitchFamily="18" charset="2"/>
              <a:buChar char=""/>
              <a:tabLst>
                <a:tab pos="457200" algn="l"/>
              </a:tabLst>
            </a:pPr>
            <a:r>
              <a:rPr lang="es-PE" sz="9600" b="1" kern="100" dirty="0">
                <a:effectLst/>
                <a:latin typeface="Aptos" panose="020B0004020202020204" pitchFamily="34" charset="0"/>
                <a:ea typeface="DengXian" panose="02010600030101010101" pitchFamily="2" charset="-122"/>
                <a:cs typeface="Times New Roman" panose="02020603050405020304" pitchFamily="18" charset="0"/>
              </a:rPr>
              <a:t>Formato y Estructura Uniforme:</a:t>
            </a:r>
            <a:r>
              <a:rPr lang="es-PE" sz="9600" kern="100" dirty="0">
                <a:effectLst/>
                <a:latin typeface="Aptos" panose="020B0004020202020204" pitchFamily="34" charset="0"/>
                <a:ea typeface="DengXian" panose="02010600030101010101" pitchFamily="2" charset="-122"/>
                <a:cs typeface="Times New Roman" panose="02020603050405020304" pitchFamily="18" charset="0"/>
              </a:rPr>
              <a:t> Se define una estructura de documentación estándar que incluye introducción, propósito, definiciones, descripción general del sistema, requisitos detallados, apéndices y glosario.</a:t>
            </a:r>
          </a:p>
          <a:p>
            <a:pPr marL="342900" lvl="0" indent="-342900" algn="just">
              <a:lnSpc>
                <a:spcPct val="120000"/>
              </a:lnSpc>
              <a:spcBef>
                <a:spcPts val="0"/>
              </a:spcBef>
              <a:buSzPts val="1000"/>
              <a:buFont typeface="Symbol" panose="05050102010706020507" pitchFamily="18" charset="2"/>
              <a:buChar char=""/>
              <a:tabLst>
                <a:tab pos="457200" algn="l"/>
              </a:tabLst>
            </a:pPr>
            <a:r>
              <a:rPr lang="es-PE" sz="9600" b="1" kern="100" dirty="0">
                <a:effectLst/>
                <a:latin typeface="Aptos" panose="020B0004020202020204" pitchFamily="34" charset="0"/>
                <a:ea typeface="DengXian" panose="02010600030101010101" pitchFamily="2" charset="-122"/>
                <a:cs typeface="Times New Roman" panose="02020603050405020304" pitchFamily="18" charset="0"/>
              </a:rPr>
              <a:t>Mantenimiento de Documentos:</a:t>
            </a:r>
            <a:r>
              <a:rPr lang="es-PE" sz="9600" kern="100" dirty="0">
                <a:effectLst/>
                <a:latin typeface="Aptos" panose="020B0004020202020204" pitchFamily="34" charset="0"/>
                <a:ea typeface="DengXian" panose="02010600030101010101" pitchFamily="2" charset="-122"/>
                <a:cs typeface="Times New Roman" panose="02020603050405020304" pitchFamily="18" charset="0"/>
              </a:rPr>
              <a:t> Se establece un procedimiento para la actualización regular de la documentación a lo largo del ciclo de vida del proyecto, asegurando que refleje fielmente el progreso del trabajo y los cambios en los requisitos.</a:t>
            </a:r>
          </a:p>
          <a:p>
            <a:pPr marL="0" indent="0" algn="l">
              <a:buNone/>
            </a:pPr>
            <a:endParaRPr lang="es-PE" dirty="0"/>
          </a:p>
        </p:txBody>
      </p:sp>
    </p:spTree>
    <p:extLst>
      <p:ext uri="{BB962C8B-B14F-4D97-AF65-F5344CB8AC3E}">
        <p14:creationId xmlns:p14="http://schemas.microsoft.com/office/powerpoint/2010/main" val="11722063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Autofit/>
          </a:bodyPr>
          <a:lstStyle/>
          <a:p>
            <a:pPr algn="just">
              <a:lnSpc>
                <a:spcPct val="120000"/>
              </a:lnSpc>
              <a:spcBef>
                <a:spcPts val="0"/>
              </a:spcBef>
            </a:pPr>
            <a:r>
              <a:rPr lang="es-PE" sz="4000" b="1" kern="100" dirty="0">
                <a:effectLst/>
                <a:latin typeface="Aptos" panose="020B0004020202020204" pitchFamily="34" charset="0"/>
                <a:ea typeface="DengXian" panose="02010600030101010101" pitchFamily="2" charset="-122"/>
                <a:cs typeface="Times New Roman" panose="02020603050405020304" pitchFamily="18" charset="0"/>
              </a:rPr>
              <a:t>Conclusión del Caso:</a:t>
            </a:r>
            <a:endParaRPr lang="es-PE" sz="4000" kern="100" dirty="0">
              <a:effectLst/>
              <a:latin typeface="Aptos" panose="020B0004020202020204" pitchFamily="34" charset="0"/>
              <a:ea typeface="DengXian" panose="02010600030101010101" pitchFamily="2" charset="-122"/>
              <a:cs typeface="Times New Roman" panose="02020603050405020304" pitchFamily="18" charset="0"/>
            </a:endParaRPr>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909715" y="1690688"/>
            <a:ext cx="10644976" cy="4668548"/>
          </a:xfrm>
        </p:spPr>
        <p:txBody>
          <a:bodyPr>
            <a:normAutofit fontScale="25000" lnSpcReduction="20000"/>
          </a:bodyPr>
          <a:lstStyle/>
          <a:p>
            <a:pPr marL="0" indent="0" algn="just">
              <a:lnSpc>
                <a:spcPct val="120000"/>
              </a:lnSpc>
              <a:spcBef>
                <a:spcPts val="0"/>
              </a:spcBef>
              <a:buNone/>
            </a:pPr>
            <a:r>
              <a:rPr lang="es-PE" sz="11200" kern="100" dirty="0">
                <a:effectLst/>
                <a:latin typeface="Aptos" panose="020B0004020202020204" pitchFamily="34" charset="0"/>
                <a:ea typeface="DengXian" panose="02010600030101010101" pitchFamily="2" charset="-122"/>
                <a:cs typeface="Times New Roman" panose="02020603050405020304" pitchFamily="18" charset="0"/>
              </a:rPr>
              <a:t>Este caso demuestra cómo las prácticas de modelado de requisitos, especificación de requisitos y adherencia a estándares de documentación, combinadas, aseguran el desarrollo estructurado de una plataforma de telemedicina. </a:t>
            </a:r>
          </a:p>
          <a:p>
            <a:pPr marL="0" indent="0" algn="just">
              <a:lnSpc>
                <a:spcPct val="120000"/>
              </a:lnSpc>
              <a:spcBef>
                <a:spcPts val="0"/>
              </a:spcBef>
              <a:buNone/>
            </a:pPr>
            <a:endParaRPr lang="es-PE" sz="11200" kern="100" dirty="0">
              <a:latin typeface="Aptos" panose="020B0004020202020204" pitchFamily="34" charset="0"/>
              <a:ea typeface="DengXian" panose="02010600030101010101" pitchFamily="2" charset="-122"/>
              <a:cs typeface="Times New Roman" panose="02020603050405020304" pitchFamily="18" charset="0"/>
            </a:endParaRPr>
          </a:p>
          <a:p>
            <a:pPr marL="0" indent="0" algn="just">
              <a:lnSpc>
                <a:spcPct val="120000"/>
              </a:lnSpc>
              <a:spcBef>
                <a:spcPts val="0"/>
              </a:spcBef>
              <a:buNone/>
            </a:pPr>
            <a:r>
              <a:rPr lang="es-PE" sz="11200" kern="100" dirty="0">
                <a:effectLst/>
                <a:latin typeface="Aptos" panose="020B0004020202020204" pitchFamily="34" charset="0"/>
                <a:ea typeface="DengXian" panose="02010600030101010101" pitchFamily="2" charset="-122"/>
                <a:cs typeface="Times New Roman" panose="02020603050405020304" pitchFamily="18" charset="0"/>
              </a:rPr>
              <a:t>Estas etapas proporcionan una base sólida para la comprensión, comunicación y cumplimiento de los requisitos del sistema, facilitando un desarrollo más eficiente y efectivo que finalmente resulta en un producto que satisface las necesidades de todos los usuarios y partes interesadas.</a:t>
            </a:r>
          </a:p>
          <a:p>
            <a:pPr marL="0" indent="0" algn="l">
              <a:buNone/>
            </a:pPr>
            <a:endParaRPr lang="es-PE" dirty="0"/>
          </a:p>
        </p:txBody>
      </p:sp>
    </p:spTree>
    <p:extLst>
      <p:ext uri="{BB962C8B-B14F-4D97-AF65-F5344CB8AC3E}">
        <p14:creationId xmlns:p14="http://schemas.microsoft.com/office/powerpoint/2010/main" val="30967470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rmAutofit/>
          </a:bodyPr>
          <a:lstStyle/>
          <a:p>
            <a:pPr lvl="0" algn="just"/>
            <a:r>
              <a:rPr lang="es-PE" b="1" dirty="0">
                <a:effectLst/>
                <a:latin typeface="Calibri" panose="020F0502020204030204" pitchFamily="34" charset="0"/>
                <a:ea typeface="Times New Roman" panose="02020603050405020304" pitchFamily="18" charset="0"/>
                <a:cs typeface="Times New Roman" panose="02020603050405020304" pitchFamily="18" charset="0"/>
              </a:rPr>
              <a:t>Validación de Requisitos</a:t>
            </a:r>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943130" y="2020497"/>
            <a:ext cx="10237487" cy="4472378"/>
          </a:xfrm>
        </p:spPr>
        <p:txBody>
          <a:bodyPr>
            <a:normAutofit fontScale="62500" lnSpcReduction="20000"/>
          </a:bodyPr>
          <a:lstStyle/>
          <a:p>
            <a:pPr marL="342900" lvl="0" indent="-342900" algn="just">
              <a:lnSpc>
                <a:spcPct val="115000"/>
              </a:lnSpc>
              <a:spcAft>
                <a:spcPts val="800"/>
              </a:spcAft>
              <a:buSzPts val="1000"/>
              <a:buFont typeface="Symbol" panose="05050102010706020507" pitchFamily="18" charset="2"/>
              <a:buChar char=""/>
              <a:tabLst>
                <a:tab pos="457200" algn="l"/>
              </a:tabLst>
            </a:pPr>
            <a:r>
              <a:rPr lang="es-PE" sz="4400" b="1" kern="100" dirty="0">
                <a:effectLst/>
                <a:latin typeface="Aptos" panose="020B0004020202020204" pitchFamily="34" charset="0"/>
                <a:ea typeface="DengXian" panose="02010600030101010101" pitchFamily="2" charset="-122"/>
                <a:cs typeface="Times New Roman" panose="02020603050405020304" pitchFamily="18" charset="0"/>
              </a:rPr>
              <a:t>Revisión por Pares</a:t>
            </a:r>
            <a:r>
              <a:rPr lang="es-PE" sz="4400" kern="100" dirty="0">
                <a:effectLst/>
                <a:latin typeface="Aptos" panose="020B0004020202020204" pitchFamily="34" charset="0"/>
                <a:ea typeface="DengXian" panose="02010600030101010101" pitchFamily="2" charset="-122"/>
                <a:cs typeface="Times New Roman" panose="02020603050405020304" pitchFamily="18" charset="0"/>
              </a:rPr>
              <a:t>: Realizar revisiones formales de los requisitos con un equipo de pares para identificar errores o omisiones.</a:t>
            </a:r>
          </a:p>
          <a:p>
            <a:pPr marL="342900" lvl="0" indent="-342900" algn="just">
              <a:lnSpc>
                <a:spcPct val="115000"/>
              </a:lnSpc>
              <a:spcAft>
                <a:spcPts val="800"/>
              </a:spcAft>
              <a:buSzPts val="1000"/>
              <a:buFont typeface="Symbol" panose="05050102010706020507" pitchFamily="18" charset="2"/>
              <a:buChar char=""/>
              <a:tabLst>
                <a:tab pos="457200" algn="l"/>
              </a:tabLst>
            </a:pPr>
            <a:r>
              <a:rPr lang="es-PE" sz="4400" b="1" kern="100" dirty="0">
                <a:effectLst/>
                <a:latin typeface="Aptos" panose="020B0004020202020204" pitchFamily="34" charset="0"/>
                <a:ea typeface="DengXian" panose="02010600030101010101" pitchFamily="2" charset="-122"/>
                <a:cs typeface="Times New Roman" panose="02020603050405020304" pitchFamily="18" charset="0"/>
              </a:rPr>
              <a:t>Prototipos</a:t>
            </a:r>
            <a:r>
              <a:rPr lang="es-PE" sz="4400" kern="100" dirty="0">
                <a:effectLst/>
                <a:latin typeface="Aptos" panose="020B0004020202020204" pitchFamily="34" charset="0"/>
                <a:ea typeface="DengXian" panose="02010600030101010101" pitchFamily="2" charset="-122"/>
                <a:cs typeface="Times New Roman" panose="02020603050405020304" pitchFamily="18" charset="0"/>
              </a:rPr>
              <a:t>: Usar prototipos para validar requisitos con las partes interesadas, permitiendo ajustes en función de la retroalimentación.</a:t>
            </a:r>
          </a:p>
          <a:p>
            <a:pPr marL="342900" lvl="0" indent="-342900" algn="just">
              <a:lnSpc>
                <a:spcPct val="115000"/>
              </a:lnSpc>
              <a:spcAft>
                <a:spcPts val="800"/>
              </a:spcAft>
              <a:buSzPts val="1000"/>
              <a:buFont typeface="Symbol" panose="05050102010706020507" pitchFamily="18" charset="2"/>
              <a:buChar char=""/>
              <a:tabLst>
                <a:tab pos="457200" algn="l"/>
              </a:tabLst>
            </a:pPr>
            <a:r>
              <a:rPr lang="es-PE" sz="4400" b="1" kern="100" dirty="0">
                <a:effectLst/>
                <a:latin typeface="Aptos" panose="020B0004020202020204" pitchFamily="34" charset="0"/>
                <a:ea typeface="DengXian" panose="02010600030101010101" pitchFamily="2" charset="-122"/>
                <a:cs typeface="Times New Roman" panose="02020603050405020304" pitchFamily="18" charset="0"/>
              </a:rPr>
              <a:t>Pruebas de Aceptación</a:t>
            </a:r>
            <a:r>
              <a:rPr lang="es-PE" sz="4400" kern="100" dirty="0">
                <a:effectLst/>
                <a:latin typeface="Aptos" panose="020B0004020202020204" pitchFamily="34" charset="0"/>
                <a:ea typeface="DengXian" panose="02010600030101010101" pitchFamily="2" charset="-122"/>
                <a:cs typeface="Times New Roman" panose="02020603050405020304" pitchFamily="18" charset="0"/>
              </a:rPr>
              <a:t>: Desarrollar pruebas basadas en los requisitos para asegurar que el sistema los cumpla antes de su lanzamiento final.</a:t>
            </a:r>
          </a:p>
          <a:p>
            <a:endParaRPr lang="es-PE" dirty="0"/>
          </a:p>
        </p:txBody>
      </p:sp>
    </p:spTree>
    <p:extLst>
      <p:ext uri="{BB962C8B-B14F-4D97-AF65-F5344CB8AC3E}">
        <p14:creationId xmlns:p14="http://schemas.microsoft.com/office/powerpoint/2010/main" val="2337899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rmAutofit/>
          </a:bodyPr>
          <a:lstStyle/>
          <a:p>
            <a:pPr lvl="0" algn="just"/>
            <a:r>
              <a:rPr lang="es-PE" b="1" dirty="0">
                <a:effectLst/>
                <a:latin typeface="Calibri" panose="020F0502020204030204" pitchFamily="34" charset="0"/>
                <a:ea typeface="Times New Roman" panose="02020603050405020304" pitchFamily="18" charset="0"/>
                <a:cs typeface="Times New Roman" panose="02020603050405020304" pitchFamily="18" charset="0"/>
              </a:rPr>
              <a:t>Validación de Requisitos</a:t>
            </a:r>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943130" y="2020497"/>
            <a:ext cx="10372569" cy="2476552"/>
          </a:xfrm>
        </p:spPr>
        <p:txBody>
          <a:bodyPr>
            <a:noAutofit/>
          </a:bodyPr>
          <a:lstStyle/>
          <a:p>
            <a:pPr marL="0" indent="0" algn="just">
              <a:lnSpc>
                <a:spcPct val="120000"/>
              </a:lnSpc>
              <a:spcBef>
                <a:spcPts val="0"/>
              </a:spcBef>
              <a:buNone/>
            </a:pPr>
            <a:r>
              <a:rPr lang="es-MX" b="0" i="0" dirty="0">
                <a:solidFill>
                  <a:srgbClr val="000000"/>
                </a:solidFill>
                <a:effectLst/>
                <a:latin typeface="Inter Variable"/>
              </a:rPr>
              <a:t>La revisión por pares, el desarrollo de prototipos y las pruebas de aceptación son etapas cruciales en el desarrollo de software, especialmente en cuanto a la ingeniería de requisitos. Cada una de estas fases cumple un propósito específico en el aseguramiento de la calidad y la pertinencia del producto final respecto a las expectativas y necesidades de los usuarios finales.</a:t>
            </a:r>
          </a:p>
        </p:txBody>
      </p:sp>
    </p:spTree>
    <p:extLst>
      <p:ext uri="{BB962C8B-B14F-4D97-AF65-F5344CB8AC3E}">
        <p14:creationId xmlns:p14="http://schemas.microsoft.com/office/powerpoint/2010/main" val="2965422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rmAutofit/>
          </a:bodyPr>
          <a:lstStyle/>
          <a:p>
            <a:pPr algn="just">
              <a:lnSpc>
                <a:spcPct val="120000"/>
              </a:lnSpc>
              <a:spcBef>
                <a:spcPts val="0"/>
              </a:spcBef>
            </a:pPr>
            <a:r>
              <a:rPr lang="es-MX" b="1" i="0" dirty="0">
                <a:solidFill>
                  <a:srgbClr val="000000"/>
                </a:solidFill>
                <a:effectLst/>
                <a:latin typeface="Inter Variable"/>
              </a:rPr>
              <a:t>Revisión por Pares</a:t>
            </a:r>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943130" y="2020497"/>
            <a:ext cx="10372569" cy="2476552"/>
          </a:xfrm>
        </p:spPr>
        <p:txBody>
          <a:bodyPr>
            <a:noAutofit/>
          </a:bodyPr>
          <a:lstStyle/>
          <a:p>
            <a:pPr marL="0" indent="0" algn="just">
              <a:lnSpc>
                <a:spcPct val="120000"/>
              </a:lnSpc>
              <a:spcBef>
                <a:spcPts val="0"/>
              </a:spcBef>
              <a:buNone/>
            </a:pPr>
            <a:r>
              <a:rPr lang="es-MX" b="0" i="0" dirty="0">
                <a:solidFill>
                  <a:srgbClr val="000000"/>
                </a:solidFill>
                <a:effectLst/>
                <a:latin typeface="Inter Variable"/>
              </a:rPr>
              <a:t>La revisión por pares es un proceso en el cual documentos de requisitos, código fuente u otros productos del desarrollo son examinados críticamente por colegas (pares) del autor, con el objetivo de identificar defectos y mejorar la calidad.</a:t>
            </a:r>
          </a:p>
        </p:txBody>
      </p:sp>
    </p:spTree>
    <p:extLst>
      <p:ext uri="{BB962C8B-B14F-4D97-AF65-F5344CB8AC3E}">
        <p14:creationId xmlns:p14="http://schemas.microsoft.com/office/powerpoint/2010/main" val="34348554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rmAutofit/>
          </a:bodyPr>
          <a:lstStyle/>
          <a:p>
            <a:pPr algn="just">
              <a:lnSpc>
                <a:spcPct val="120000"/>
              </a:lnSpc>
              <a:spcBef>
                <a:spcPts val="0"/>
              </a:spcBef>
            </a:pPr>
            <a:r>
              <a:rPr lang="es-MX" b="1" i="0" dirty="0">
                <a:solidFill>
                  <a:srgbClr val="000000"/>
                </a:solidFill>
                <a:effectLst/>
                <a:latin typeface="Inter Variable"/>
              </a:rPr>
              <a:t>Etapas de la Revisión por Pares:</a:t>
            </a:r>
            <a:endParaRPr lang="es-MX" b="0" i="0" dirty="0">
              <a:solidFill>
                <a:srgbClr val="000000"/>
              </a:solidFill>
              <a:effectLst/>
              <a:latin typeface="Inter Variable"/>
            </a:endParaRPr>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909715" y="1615252"/>
            <a:ext cx="10572240" cy="2476552"/>
          </a:xfrm>
        </p:spPr>
        <p:txBody>
          <a:bodyPr>
            <a:noAutofit/>
          </a:bodyPr>
          <a:lstStyle/>
          <a:p>
            <a:pPr algn="just">
              <a:lnSpc>
                <a:spcPct val="100000"/>
              </a:lnSpc>
              <a:spcBef>
                <a:spcPts val="0"/>
              </a:spcBef>
              <a:buFont typeface="+mj-lt"/>
              <a:buAutoNum type="arabicPeriod"/>
            </a:pPr>
            <a:r>
              <a:rPr lang="es-MX" b="1" i="0" dirty="0">
                <a:solidFill>
                  <a:srgbClr val="000000"/>
                </a:solidFill>
                <a:effectLst/>
                <a:latin typeface="Inter Variable"/>
              </a:rPr>
              <a:t>Preparación:</a:t>
            </a:r>
            <a:r>
              <a:rPr lang="es-MX" b="0" i="0" dirty="0">
                <a:solidFill>
                  <a:srgbClr val="000000"/>
                </a:solidFill>
                <a:effectLst/>
                <a:latin typeface="Inter Variable"/>
              </a:rPr>
              <a:t> Los revisores se preparan familiarizándose con los materiales y objetivos de la revisión.</a:t>
            </a:r>
          </a:p>
          <a:p>
            <a:pPr algn="just">
              <a:lnSpc>
                <a:spcPct val="100000"/>
              </a:lnSpc>
              <a:spcBef>
                <a:spcPts val="0"/>
              </a:spcBef>
              <a:buFont typeface="+mj-lt"/>
              <a:buAutoNum type="arabicPeriod"/>
            </a:pPr>
            <a:r>
              <a:rPr lang="es-MX" b="1" i="0" dirty="0">
                <a:solidFill>
                  <a:srgbClr val="000000"/>
                </a:solidFill>
                <a:effectLst/>
                <a:latin typeface="Inter Variable"/>
              </a:rPr>
              <a:t>Revisión:</a:t>
            </a:r>
            <a:r>
              <a:rPr lang="es-MX" b="0" i="0" dirty="0">
                <a:solidFill>
                  <a:srgbClr val="000000"/>
                </a:solidFill>
                <a:effectLst/>
                <a:latin typeface="Inter Variable"/>
              </a:rPr>
              <a:t> Se realiza la revisión propiamente dicha, donde los pares examinan el trabajo en busca de errores, inconsistencias, omisiones y cualquier otro aspecto que pueda mejorarse.</a:t>
            </a:r>
          </a:p>
          <a:p>
            <a:pPr algn="just">
              <a:lnSpc>
                <a:spcPct val="100000"/>
              </a:lnSpc>
              <a:spcBef>
                <a:spcPts val="0"/>
              </a:spcBef>
              <a:buFont typeface="+mj-lt"/>
              <a:buAutoNum type="arabicPeriod"/>
            </a:pPr>
            <a:r>
              <a:rPr lang="es-MX" b="1" i="0" dirty="0">
                <a:solidFill>
                  <a:srgbClr val="000000"/>
                </a:solidFill>
                <a:effectLst/>
                <a:latin typeface="Inter Variable"/>
              </a:rPr>
              <a:t>Reunión de Revisión (si procede):</a:t>
            </a:r>
            <a:r>
              <a:rPr lang="es-MX" b="0" i="0" dirty="0">
                <a:solidFill>
                  <a:srgbClr val="000000"/>
                </a:solidFill>
                <a:effectLst/>
                <a:latin typeface="Inter Variable"/>
              </a:rPr>
              <a:t> Los revisores y el autor se reúnen para discutir los hallazgos, sugerencias y posibles mejoras.</a:t>
            </a:r>
          </a:p>
          <a:p>
            <a:pPr algn="just">
              <a:lnSpc>
                <a:spcPct val="100000"/>
              </a:lnSpc>
              <a:spcBef>
                <a:spcPts val="0"/>
              </a:spcBef>
              <a:buFont typeface="+mj-lt"/>
              <a:buAutoNum type="arabicPeriod"/>
            </a:pPr>
            <a:r>
              <a:rPr lang="es-MX" b="1" i="0" dirty="0">
                <a:solidFill>
                  <a:srgbClr val="000000"/>
                </a:solidFill>
                <a:effectLst/>
                <a:latin typeface="Inter Variable"/>
              </a:rPr>
              <a:t>Implementación de Cambios:</a:t>
            </a:r>
            <a:r>
              <a:rPr lang="es-MX" b="0" i="0" dirty="0">
                <a:solidFill>
                  <a:srgbClr val="000000"/>
                </a:solidFill>
                <a:effectLst/>
                <a:latin typeface="Inter Variable"/>
              </a:rPr>
              <a:t> El autor del trabajo revisado implementa las mejoras sugeridas y corrige los defectos identificados.</a:t>
            </a:r>
          </a:p>
          <a:p>
            <a:pPr algn="just">
              <a:lnSpc>
                <a:spcPct val="100000"/>
              </a:lnSpc>
              <a:spcBef>
                <a:spcPts val="0"/>
              </a:spcBef>
              <a:buFont typeface="+mj-lt"/>
              <a:buAutoNum type="arabicPeriod"/>
            </a:pPr>
            <a:r>
              <a:rPr lang="es-MX" b="1" i="0" dirty="0">
                <a:solidFill>
                  <a:srgbClr val="000000"/>
                </a:solidFill>
                <a:effectLst/>
                <a:latin typeface="Inter Variable"/>
              </a:rPr>
              <a:t>Seguimiento:</a:t>
            </a:r>
            <a:r>
              <a:rPr lang="es-MX" b="0" i="0" dirty="0">
                <a:solidFill>
                  <a:srgbClr val="000000"/>
                </a:solidFill>
                <a:effectLst/>
                <a:latin typeface="Inter Variable"/>
              </a:rPr>
              <a:t> Se verifica que todos los cambios hayan sido realizados correctamente y se resuelvan las cuestiones pendientes, si las hay.</a:t>
            </a:r>
          </a:p>
        </p:txBody>
      </p:sp>
    </p:spTree>
    <p:extLst>
      <p:ext uri="{BB962C8B-B14F-4D97-AF65-F5344CB8AC3E}">
        <p14:creationId xmlns:p14="http://schemas.microsoft.com/office/powerpoint/2010/main" val="3253867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rmAutofit/>
          </a:bodyPr>
          <a:lstStyle/>
          <a:p>
            <a:r>
              <a:rPr lang="es-PE" b="1" dirty="0">
                <a:effectLst/>
                <a:latin typeface="Calibri" panose="020F0502020204030204" pitchFamily="34" charset="0"/>
                <a:ea typeface="Times New Roman" panose="02020603050405020304" pitchFamily="18" charset="0"/>
                <a:cs typeface="Times New Roman" panose="02020603050405020304" pitchFamily="18" charset="0"/>
              </a:rPr>
              <a:t>Técnicas de Elicitación de Requisitos</a:t>
            </a:r>
            <a:endParaRPr lang="es-PE" b="1" dirty="0"/>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943131" y="1475509"/>
            <a:ext cx="10227096" cy="5382491"/>
          </a:xfrm>
        </p:spPr>
        <p:txBody>
          <a:bodyPr>
            <a:normAutofit/>
          </a:bodyPr>
          <a:lstStyle/>
          <a:p>
            <a:pPr marL="342900" lvl="0" indent="-342900" algn="just">
              <a:lnSpc>
                <a:spcPct val="100000"/>
              </a:lnSpc>
              <a:spcBef>
                <a:spcPts val="0"/>
              </a:spcBef>
              <a:buFont typeface="+mj-lt"/>
              <a:buAutoNum type="arabicPeriod"/>
              <a:tabLst>
                <a:tab pos="457200" algn="l"/>
              </a:tabLst>
            </a:pPr>
            <a:r>
              <a:rPr lang="es-PE" sz="2400" b="1" kern="100" dirty="0">
                <a:effectLst/>
                <a:latin typeface="Aptos" panose="020B0004020202020204" pitchFamily="34" charset="0"/>
                <a:ea typeface="DengXian" panose="02010600030101010101" pitchFamily="2" charset="-122"/>
                <a:cs typeface="Times New Roman" panose="02020603050405020304" pitchFamily="18" charset="0"/>
              </a:rPr>
              <a:t>Entrevistas</a:t>
            </a:r>
            <a:r>
              <a:rPr lang="es-PE" sz="2400" kern="100" dirty="0">
                <a:effectLst/>
                <a:latin typeface="Aptos" panose="020B0004020202020204" pitchFamily="34" charset="0"/>
                <a:ea typeface="DengXian" panose="02010600030101010101" pitchFamily="2" charset="-122"/>
                <a:cs typeface="Times New Roman" panose="02020603050405020304" pitchFamily="18" charset="0"/>
              </a:rPr>
              <a:t>: Las sesiones uno-a-uno con las partes interesadas para recopilar requisitos detallados.</a:t>
            </a:r>
          </a:p>
          <a:p>
            <a:pPr marL="342900" lvl="0" indent="-342900" algn="just">
              <a:lnSpc>
                <a:spcPct val="100000"/>
              </a:lnSpc>
              <a:spcBef>
                <a:spcPts val="0"/>
              </a:spcBef>
              <a:buFont typeface="+mj-lt"/>
              <a:buAutoNum type="arabicPeriod"/>
              <a:tabLst>
                <a:tab pos="457200" algn="l"/>
              </a:tabLst>
            </a:pPr>
            <a:r>
              <a:rPr lang="es-PE" sz="2400" b="1" kern="100" dirty="0">
                <a:effectLst/>
                <a:latin typeface="Aptos" panose="020B0004020202020204" pitchFamily="34" charset="0"/>
                <a:ea typeface="DengXian" panose="02010600030101010101" pitchFamily="2" charset="-122"/>
                <a:cs typeface="Times New Roman" panose="02020603050405020304" pitchFamily="18" charset="0"/>
              </a:rPr>
              <a:t>Encuestas y Cuestionarios</a:t>
            </a:r>
            <a:r>
              <a:rPr lang="es-PE" sz="2400" kern="100" dirty="0">
                <a:effectLst/>
                <a:latin typeface="Aptos" panose="020B0004020202020204" pitchFamily="34" charset="0"/>
                <a:ea typeface="DengXian" panose="02010600030101010101" pitchFamily="2" charset="-122"/>
                <a:cs typeface="Times New Roman" panose="02020603050405020304" pitchFamily="18" charset="0"/>
              </a:rPr>
              <a:t>: Herramientas útiles para obtener información de un gran número de personas en poco tiempo.</a:t>
            </a:r>
          </a:p>
          <a:p>
            <a:pPr marL="342900" lvl="0" indent="-342900" algn="just">
              <a:lnSpc>
                <a:spcPct val="100000"/>
              </a:lnSpc>
              <a:spcBef>
                <a:spcPts val="0"/>
              </a:spcBef>
              <a:buFont typeface="+mj-lt"/>
              <a:buAutoNum type="arabicPeriod"/>
              <a:tabLst>
                <a:tab pos="457200" algn="l"/>
              </a:tabLst>
            </a:pPr>
            <a:r>
              <a:rPr lang="es-PE" sz="2400" b="1" kern="100" dirty="0">
                <a:effectLst/>
                <a:latin typeface="Aptos" panose="020B0004020202020204" pitchFamily="34" charset="0"/>
                <a:ea typeface="DengXian" panose="02010600030101010101" pitchFamily="2" charset="-122"/>
                <a:cs typeface="Times New Roman" panose="02020603050405020304" pitchFamily="18" charset="0"/>
              </a:rPr>
              <a:t>Observación Directa</a:t>
            </a:r>
            <a:r>
              <a:rPr lang="es-PE" sz="2400" kern="100" dirty="0">
                <a:effectLst/>
                <a:latin typeface="Aptos" panose="020B0004020202020204" pitchFamily="34" charset="0"/>
                <a:ea typeface="DengXian" panose="02010600030101010101" pitchFamily="2" charset="-122"/>
                <a:cs typeface="Times New Roman" panose="02020603050405020304" pitchFamily="18" charset="0"/>
              </a:rPr>
              <a:t>: Observar a los usuarios finales en su entorno natural mientras usan el sistema actual o realizan tareas que el nuevo sistema debe apoyar.</a:t>
            </a:r>
          </a:p>
          <a:p>
            <a:pPr marL="342900" lvl="0" indent="-342900" algn="just">
              <a:lnSpc>
                <a:spcPct val="100000"/>
              </a:lnSpc>
              <a:spcBef>
                <a:spcPts val="0"/>
              </a:spcBef>
              <a:buFont typeface="+mj-lt"/>
              <a:buAutoNum type="arabicPeriod"/>
              <a:tabLst>
                <a:tab pos="457200" algn="l"/>
              </a:tabLst>
            </a:pPr>
            <a:r>
              <a:rPr lang="es-PE" sz="2400" b="1" kern="100" dirty="0">
                <a:effectLst/>
                <a:latin typeface="Aptos" panose="020B0004020202020204" pitchFamily="34" charset="0"/>
                <a:ea typeface="DengXian" panose="02010600030101010101" pitchFamily="2" charset="-122"/>
                <a:cs typeface="Times New Roman" panose="02020603050405020304" pitchFamily="18" charset="0"/>
              </a:rPr>
              <a:t>Talleres de Requisitos</a:t>
            </a:r>
            <a:r>
              <a:rPr lang="es-PE" sz="2400" kern="100" dirty="0">
                <a:effectLst/>
                <a:latin typeface="Aptos" panose="020B0004020202020204" pitchFamily="34" charset="0"/>
                <a:ea typeface="DengXian" panose="02010600030101010101" pitchFamily="2" charset="-122"/>
                <a:cs typeface="Times New Roman" panose="02020603050405020304" pitchFamily="18" charset="0"/>
              </a:rPr>
              <a:t>: Reuniones con múltiples partes interesadas para discutir y acordar aspectos críticos del sistema.</a:t>
            </a:r>
          </a:p>
          <a:p>
            <a:pPr marL="342900" lvl="0" indent="-342900" algn="just">
              <a:lnSpc>
                <a:spcPct val="100000"/>
              </a:lnSpc>
              <a:spcBef>
                <a:spcPts val="0"/>
              </a:spcBef>
              <a:buFont typeface="+mj-lt"/>
              <a:buAutoNum type="arabicPeriod"/>
              <a:tabLst>
                <a:tab pos="457200" algn="l"/>
              </a:tabLst>
            </a:pPr>
            <a:r>
              <a:rPr lang="es-PE" sz="2400" b="1" kern="100" dirty="0">
                <a:effectLst/>
                <a:latin typeface="Aptos" panose="020B0004020202020204" pitchFamily="34" charset="0"/>
                <a:ea typeface="DengXian" panose="02010600030101010101" pitchFamily="2" charset="-122"/>
                <a:cs typeface="Times New Roman" panose="02020603050405020304" pitchFamily="18" charset="0"/>
              </a:rPr>
              <a:t>Prototipos</a:t>
            </a:r>
            <a:r>
              <a:rPr lang="es-PE" sz="2400" kern="100" dirty="0">
                <a:effectLst/>
                <a:latin typeface="Aptos" panose="020B0004020202020204" pitchFamily="34" charset="0"/>
                <a:ea typeface="DengXian" panose="02010600030101010101" pitchFamily="2" charset="-122"/>
                <a:cs typeface="Times New Roman" panose="02020603050405020304" pitchFamily="18" charset="0"/>
              </a:rPr>
              <a:t>: Desarrollo de versiones preliminares del sistema para obtener retroalimentación concreta sobre los requisitos.</a:t>
            </a:r>
          </a:p>
          <a:p>
            <a:pPr marL="342900" lvl="0" indent="-342900" algn="just">
              <a:lnSpc>
                <a:spcPct val="100000"/>
              </a:lnSpc>
              <a:spcBef>
                <a:spcPts val="0"/>
              </a:spcBef>
              <a:buFont typeface="+mj-lt"/>
              <a:buAutoNum type="arabicPeriod"/>
              <a:tabLst>
                <a:tab pos="457200" algn="l"/>
              </a:tabLst>
            </a:pPr>
            <a:r>
              <a:rPr lang="es-PE" sz="2400" b="1" kern="100" dirty="0">
                <a:effectLst/>
                <a:latin typeface="Aptos" panose="020B0004020202020204" pitchFamily="34" charset="0"/>
                <a:ea typeface="DengXian" panose="02010600030101010101" pitchFamily="2" charset="-122"/>
                <a:cs typeface="Times New Roman" panose="02020603050405020304" pitchFamily="18" charset="0"/>
              </a:rPr>
              <a:t>Análisis de Documentos</a:t>
            </a:r>
            <a:r>
              <a:rPr lang="es-PE" sz="2400" kern="100" dirty="0">
                <a:effectLst/>
                <a:latin typeface="Aptos" panose="020B0004020202020204" pitchFamily="34" charset="0"/>
                <a:ea typeface="DengXian" panose="02010600030101010101" pitchFamily="2" charset="-122"/>
                <a:cs typeface="Times New Roman" panose="02020603050405020304" pitchFamily="18" charset="0"/>
              </a:rPr>
              <a:t>: Revisión de documentación existente y sistemas relevantes para identificar requerimientos implícitos o explícitos.</a:t>
            </a:r>
            <a:endParaRPr lang="es-PE" sz="2400" dirty="0"/>
          </a:p>
        </p:txBody>
      </p:sp>
    </p:spTree>
    <p:extLst>
      <p:ext uri="{BB962C8B-B14F-4D97-AF65-F5344CB8AC3E}">
        <p14:creationId xmlns:p14="http://schemas.microsoft.com/office/powerpoint/2010/main" val="34284111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rmAutofit/>
          </a:bodyPr>
          <a:lstStyle/>
          <a:p>
            <a:pPr algn="just">
              <a:lnSpc>
                <a:spcPct val="120000"/>
              </a:lnSpc>
              <a:spcBef>
                <a:spcPts val="0"/>
              </a:spcBef>
            </a:pPr>
            <a:r>
              <a:rPr lang="es-MX" b="1" i="0" dirty="0">
                <a:solidFill>
                  <a:srgbClr val="000000"/>
                </a:solidFill>
                <a:effectLst/>
                <a:latin typeface="Inter Variable"/>
              </a:rPr>
              <a:t>Beneficios:</a:t>
            </a:r>
            <a:endParaRPr lang="es-MX" b="0" i="0" dirty="0">
              <a:solidFill>
                <a:srgbClr val="000000"/>
              </a:solidFill>
              <a:effectLst/>
              <a:latin typeface="Inter Variable"/>
            </a:endParaRPr>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909715" y="1615252"/>
            <a:ext cx="10572240" cy="3891930"/>
          </a:xfrm>
        </p:spPr>
        <p:txBody>
          <a:bodyPr>
            <a:noAutofit/>
          </a:bodyPr>
          <a:lstStyle/>
          <a:p>
            <a:pPr algn="just">
              <a:lnSpc>
                <a:spcPct val="120000"/>
              </a:lnSpc>
              <a:spcBef>
                <a:spcPts val="0"/>
              </a:spcBef>
              <a:buFont typeface="Arial" panose="020B0604020202020204" pitchFamily="34" charset="0"/>
              <a:buChar char="•"/>
            </a:pPr>
            <a:r>
              <a:rPr lang="es-MX" b="0" i="0" dirty="0">
                <a:solidFill>
                  <a:srgbClr val="000000"/>
                </a:solidFill>
                <a:effectLst/>
                <a:latin typeface="Inter Variable"/>
              </a:rPr>
              <a:t>Mejora la calidad del software identificando y corrigiendo errores en las primeras fases del desarrollo.</a:t>
            </a:r>
          </a:p>
          <a:p>
            <a:pPr algn="just">
              <a:lnSpc>
                <a:spcPct val="120000"/>
              </a:lnSpc>
              <a:spcBef>
                <a:spcPts val="0"/>
              </a:spcBef>
              <a:buFont typeface="Arial" panose="020B0604020202020204" pitchFamily="34" charset="0"/>
              <a:buChar char="•"/>
            </a:pPr>
            <a:r>
              <a:rPr lang="es-MX" b="0" i="0" dirty="0">
                <a:solidFill>
                  <a:srgbClr val="000000"/>
                </a:solidFill>
                <a:effectLst/>
                <a:latin typeface="Inter Variable"/>
              </a:rPr>
              <a:t>Fomenta la colaboración y el intercambio de conocimiento entre los miembros del equipo.</a:t>
            </a:r>
          </a:p>
          <a:p>
            <a:pPr algn="just">
              <a:lnSpc>
                <a:spcPct val="120000"/>
              </a:lnSpc>
              <a:spcBef>
                <a:spcPts val="0"/>
              </a:spcBef>
              <a:buFont typeface="Arial" panose="020B0604020202020204" pitchFamily="34" charset="0"/>
              <a:buChar char="•"/>
            </a:pPr>
            <a:r>
              <a:rPr lang="es-MX" b="0" i="0" dirty="0">
                <a:solidFill>
                  <a:srgbClr val="000000"/>
                </a:solidFill>
                <a:effectLst/>
                <a:latin typeface="Inter Variable"/>
              </a:rPr>
              <a:t>Reduce el costo y el tiempo de desarrollo al evitar o minimizar retrasos futuros relacionados con la corrección de errores.</a:t>
            </a:r>
          </a:p>
        </p:txBody>
      </p:sp>
    </p:spTree>
    <p:extLst>
      <p:ext uri="{BB962C8B-B14F-4D97-AF65-F5344CB8AC3E}">
        <p14:creationId xmlns:p14="http://schemas.microsoft.com/office/powerpoint/2010/main" val="8826611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rmAutofit/>
          </a:bodyPr>
          <a:lstStyle/>
          <a:p>
            <a:pPr algn="just">
              <a:lnSpc>
                <a:spcPct val="120000"/>
              </a:lnSpc>
              <a:spcBef>
                <a:spcPts val="0"/>
              </a:spcBef>
            </a:pPr>
            <a:r>
              <a:rPr lang="es-MX" b="1" i="0" dirty="0">
                <a:solidFill>
                  <a:srgbClr val="000000"/>
                </a:solidFill>
                <a:effectLst/>
                <a:latin typeface="Inter Variable"/>
              </a:rPr>
              <a:t>Prototipos</a:t>
            </a:r>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909715" y="1615252"/>
            <a:ext cx="10572240" cy="2476552"/>
          </a:xfrm>
        </p:spPr>
        <p:txBody>
          <a:bodyPr>
            <a:noAutofit/>
          </a:bodyPr>
          <a:lstStyle/>
          <a:p>
            <a:pPr algn="just">
              <a:lnSpc>
                <a:spcPct val="120000"/>
              </a:lnSpc>
              <a:spcBef>
                <a:spcPts val="0"/>
              </a:spcBef>
            </a:pPr>
            <a:r>
              <a:rPr lang="es-MX" b="0" i="0" dirty="0">
                <a:solidFill>
                  <a:srgbClr val="000000"/>
                </a:solidFill>
                <a:effectLst/>
                <a:latin typeface="Inter Variable"/>
              </a:rPr>
              <a:t>El desarrollo de prototipos implica la creación de versiones experimentales de un sistema con el fin de explorar, probar y validar aspectos de diseño y requisitos antes de la implementación final.</a:t>
            </a:r>
          </a:p>
        </p:txBody>
      </p:sp>
    </p:spTree>
    <p:extLst>
      <p:ext uri="{BB962C8B-B14F-4D97-AF65-F5344CB8AC3E}">
        <p14:creationId xmlns:p14="http://schemas.microsoft.com/office/powerpoint/2010/main" val="27370648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rmAutofit/>
          </a:bodyPr>
          <a:lstStyle/>
          <a:p>
            <a:pPr algn="just">
              <a:lnSpc>
                <a:spcPct val="120000"/>
              </a:lnSpc>
              <a:spcBef>
                <a:spcPts val="0"/>
              </a:spcBef>
            </a:pPr>
            <a:r>
              <a:rPr lang="es-MX" b="1" i="0" dirty="0">
                <a:solidFill>
                  <a:srgbClr val="000000"/>
                </a:solidFill>
                <a:effectLst/>
                <a:latin typeface="Inter Variable"/>
              </a:rPr>
              <a:t>Proceso:</a:t>
            </a:r>
            <a:endParaRPr lang="es-MX" b="0" i="0" dirty="0">
              <a:solidFill>
                <a:srgbClr val="000000"/>
              </a:solidFill>
              <a:effectLst/>
              <a:latin typeface="Inter Variable"/>
            </a:endParaRPr>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909715" y="1615252"/>
            <a:ext cx="10572240" cy="5128448"/>
          </a:xfrm>
        </p:spPr>
        <p:txBody>
          <a:bodyPr>
            <a:noAutofit/>
          </a:bodyPr>
          <a:lstStyle/>
          <a:p>
            <a:pPr algn="just">
              <a:lnSpc>
                <a:spcPct val="120000"/>
              </a:lnSpc>
              <a:spcBef>
                <a:spcPts val="0"/>
              </a:spcBef>
              <a:buFont typeface="+mj-lt"/>
              <a:buAutoNum type="arabicPeriod"/>
            </a:pPr>
            <a:r>
              <a:rPr lang="es-MX" b="1" i="0" dirty="0">
                <a:solidFill>
                  <a:srgbClr val="000000"/>
                </a:solidFill>
                <a:effectLst/>
                <a:latin typeface="Inter Variable"/>
              </a:rPr>
              <a:t>Planeación:</a:t>
            </a:r>
            <a:r>
              <a:rPr lang="es-MX" b="0" i="0" dirty="0">
                <a:solidFill>
                  <a:srgbClr val="000000"/>
                </a:solidFill>
                <a:effectLst/>
                <a:latin typeface="Inter Variable"/>
              </a:rPr>
              <a:t> Se define el objetivo del prototipo, identificando las características críticas que se deben incluir.</a:t>
            </a:r>
          </a:p>
          <a:p>
            <a:pPr algn="just">
              <a:lnSpc>
                <a:spcPct val="120000"/>
              </a:lnSpc>
              <a:spcBef>
                <a:spcPts val="0"/>
              </a:spcBef>
              <a:buFont typeface="+mj-lt"/>
              <a:buAutoNum type="arabicPeriod"/>
            </a:pPr>
            <a:r>
              <a:rPr lang="es-MX" b="1" i="0" dirty="0">
                <a:solidFill>
                  <a:srgbClr val="000000"/>
                </a:solidFill>
                <a:effectLst/>
                <a:latin typeface="Inter Variable"/>
              </a:rPr>
              <a:t>Diseño y Desarrollo:</a:t>
            </a:r>
            <a:r>
              <a:rPr lang="es-MX" b="0" i="0" dirty="0">
                <a:solidFill>
                  <a:srgbClr val="000000"/>
                </a:solidFill>
                <a:effectLst/>
                <a:latin typeface="Inter Variable"/>
              </a:rPr>
              <a:t> Se desarrolla el prototipo, que puede ser desde un modelo de papel hasta una aplicación interactiva de baja o alta fidelidad.</a:t>
            </a:r>
          </a:p>
          <a:p>
            <a:pPr algn="just">
              <a:lnSpc>
                <a:spcPct val="120000"/>
              </a:lnSpc>
              <a:spcBef>
                <a:spcPts val="0"/>
              </a:spcBef>
              <a:buFont typeface="+mj-lt"/>
              <a:buAutoNum type="arabicPeriod"/>
            </a:pPr>
            <a:r>
              <a:rPr lang="es-MX" b="1" i="0" dirty="0">
                <a:solidFill>
                  <a:srgbClr val="000000"/>
                </a:solidFill>
                <a:effectLst/>
                <a:latin typeface="Inter Variable"/>
              </a:rPr>
              <a:t>Evaluación:</a:t>
            </a:r>
            <a:r>
              <a:rPr lang="es-MX" b="0" i="0" dirty="0">
                <a:solidFill>
                  <a:srgbClr val="000000"/>
                </a:solidFill>
                <a:effectLst/>
                <a:latin typeface="Inter Variable"/>
              </a:rPr>
              <a:t> El prototipo se presenta a los usuarios finales y otras partes interesadas para recopilar retroalimentación.</a:t>
            </a:r>
          </a:p>
          <a:p>
            <a:pPr algn="just">
              <a:lnSpc>
                <a:spcPct val="120000"/>
              </a:lnSpc>
              <a:spcBef>
                <a:spcPts val="0"/>
              </a:spcBef>
              <a:buFont typeface="+mj-lt"/>
              <a:buAutoNum type="arabicPeriod"/>
            </a:pPr>
            <a:r>
              <a:rPr lang="es-MX" b="1" i="0" dirty="0">
                <a:solidFill>
                  <a:srgbClr val="000000"/>
                </a:solidFill>
                <a:effectLst/>
                <a:latin typeface="Inter Variable"/>
              </a:rPr>
              <a:t>Refinamiento:</a:t>
            </a:r>
            <a:r>
              <a:rPr lang="es-MX" b="0" i="0" dirty="0">
                <a:solidFill>
                  <a:srgbClr val="000000"/>
                </a:solidFill>
                <a:effectLst/>
                <a:latin typeface="Inter Variable"/>
              </a:rPr>
              <a:t> Basándose en la retroalimentación, el prototipo se ajusta y mejora. Este ciclo puede repetirse varias veces hasta alcanzar un nivel satisfactorio de validez y funcionalidad.</a:t>
            </a:r>
          </a:p>
        </p:txBody>
      </p:sp>
    </p:spTree>
    <p:extLst>
      <p:ext uri="{BB962C8B-B14F-4D97-AF65-F5344CB8AC3E}">
        <p14:creationId xmlns:p14="http://schemas.microsoft.com/office/powerpoint/2010/main" val="23799001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rmAutofit/>
          </a:bodyPr>
          <a:lstStyle/>
          <a:p>
            <a:pPr algn="just">
              <a:lnSpc>
                <a:spcPct val="120000"/>
              </a:lnSpc>
              <a:spcBef>
                <a:spcPts val="0"/>
              </a:spcBef>
            </a:pPr>
            <a:r>
              <a:rPr lang="es-MX" b="1" i="0" dirty="0">
                <a:solidFill>
                  <a:srgbClr val="000000"/>
                </a:solidFill>
                <a:effectLst/>
                <a:latin typeface="Inter Variable"/>
              </a:rPr>
              <a:t>Beneficios:</a:t>
            </a:r>
            <a:endParaRPr lang="es-MX" b="0" i="0" dirty="0">
              <a:solidFill>
                <a:srgbClr val="000000"/>
              </a:solidFill>
              <a:effectLst/>
              <a:latin typeface="Inter Variable"/>
            </a:endParaRPr>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909715" y="1615252"/>
            <a:ext cx="10572240" cy="5128448"/>
          </a:xfrm>
        </p:spPr>
        <p:txBody>
          <a:bodyPr>
            <a:noAutofit/>
          </a:bodyPr>
          <a:lstStyle/>
          <a:p>
            <a:pPr algn="just">
              <a:lnSpc>
                <a:spcPct val="120000"/>
              </a:lnSpc>
              <a:spcBef>
                <a:spcPts val="0"/>
              </a:spcBef>
              <a:buFont typeface="Arial" panose="020B0604020202020204" pitchFamily="34" charset="0"/>
              <a:buChar char="•"/>
            </a:pPr>
            <a:r>
              <a:rPr lang="es-MX" b="0" i="0" dirty="0">
                <a:solidFill>
                  <a:srgbClr val="000000"/>
                </a:solidFill>
                <a:effectLst/>
                <a:latin typeface="Inter Variable"/>
              </a:rPr>
              <a:t>Permite a desarrolladores y partes interesadas explorar ideas y requerimientos de manera tangible.</a:t>
            </a:r>
          </a:p>
          <a:p>
            <a:pPr algn="just">
              <a:lnSpc>
                <a:spcPct val="120000"/>
              </a:lnSpc>
              <a:spcBef>
                <a:spcPts val="0"/>
              </a:spcBef>
              <a:buFont typeface="Arial" panose="020B0604020202020204" pitchFamily="34" charset="0"/>
              <a:buChar char="•"/>
            </a:pPr>
            <a:r>
              <a:rPr lang="es-MX" b="0" i="0" dirty="0">
                <a:solidFill>
                  <a:srgbClr val="000000"/>
                </a:solidFill>
                <a:effectLst/>
                <a:latin typeface="Inter Variable"/>
              </a:rPr>
              <a:t>Facilita la identificación temprana de problemas de usabilidad y diseño.</a:t>
            </a:r>
          </a:p>
          <a:p>
            <a:pPr algn="just">
              <a:lnSpc>
                <a:spcPct val="120000"/>
              </a:lnSpc>
              <a:spcBef>
                <a:spcPts val="0"/>
              </a:spcBef>
              <a:buFont typeface="Arial" panose="020B0604020202020204" pitchFamily="34" charset="0"/>
              <a:buChar char="•"/>
            </a:pPr>
            <a:r>
              <a:rPr lang="es-MX" b="0" i="0" dirty="0">
                <a:solidFill>
                  <a:srgbClr val="000000"/>
                </a:solidFill>
                <a:effectLst/>
                <a:latin typeface="Inter Variable"/>
              </a:rPr>
              <a:t>Reduce riesgos y costos al permitir ajustes antes del desarrollo completo.</a:t>
            </a:r>
          </a:p>
        </p:txBody>
      </p:sp>
    </p:spTree>
    <p:extLst>
      <p:ext uri="{BB962C8B-B14F-4D97-AF65-F5344CB8AC3E}">
        <p14:creationId xmlns:p14="http://schemas.microsoft.com/office/powerpoint/2010/main" val="18143879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rmAutofit/>
          </a:bodyPr>
          <a:lstStyle/>
          <a:p>
            <a:pPr algn="just">
              <a:lnSpc>
                <a:spcPct val="120000"/>
              </a:lnSpc>
              <a:spcBef>
                <a:spcPts val="0"/>
              </a:spcBef>
            </a:pPr>
            <a:r>
              <a:rPr lang="es-MX" b="1" i="0" dirty="0">
                <a:solidFill>
                  <a:srgbClr val="000000"/>
                </a:solidFill>
                <a:effectLst/>
                <a:latin typeface="Inter Variable"/>
              </a:rPr>
              <a:t>Pruebas de Aceptación</a:t>
            </a:r>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909715" y="1615252"/>
            <a:ext cx="10572240" cy="2935966"/>
          </a:xfrm>
        </p:spPr>
        <p:txBody>
          <a:bodyPr>
            <a:noAutofit/>
          </a:bodyPr>
          <a:lstStyle/>
          <a:p>
            <a:pPr marL="0" indent="0" algn="just">
              <a:lnSpc>
                <a:spcPct val="100000"/>
              </a:lnSpc>
              <a:spcBef>
                <a:spcPts val="0"/>
              </a:spcBef>
              <a:buNone/>
            </a:pPr>
            <a:r>
              <a:rPr lang="es-MX" sz="3200" b="0" i="0" dirty="0">
                <a:solidFill>
                  <a:srgbClr val="000000"/>
                </a:solidFill>
                <a:effectLst/>
                <a:latin typeface="Inter Variable"/>
              </a:rPr>
              <a:t>Las pruebas de aceptación son realizadas por el usuario final o las partes interesadas para verificar si el sistema cumple con los requisitos especificados y si es apto para su operación en el entorno de producción.</a:t>
            </a:r>
          </a:p>
        </p:txBody>
      </p:sp>
    </p:spTree>
    <p:extLst>
      <p:ext uri="{BB962C8B-B14F-4D97-AF65-F5344CB8AC3E}">
        <p14:creationId xmlns:p14="http://schemas.microsoft.com/office/powerpoint/2010/main" val="22405142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rmAutofit/>
          </a:bodyPr>
          <a:lstStyle/>
          <a:p>
            <a:pPr algn="just">
              <a:lnSpc>
                <a:spcPct val="120000"/>
              </a:lnSpc>
              <a:spcBef>
                <a:spcPts val="0"/>
              </a:spcBef>
            </a:pPr>
            <a:r>
              <a:rPr lang="es-MX" b="1" i="0" dirty="0">
                <a:solidFill>
                  <a:srgbClr val="000000"/>
                </a:solidFill>
                <a:effectLst/>
                <a:latin typeface="Inter Variable"/>
              </a:rPr>
              <a:t>Proceso:</a:t>
            </a:r>
            <a:endParaRPr lang="es-MX" b="0" i="0" dirty="0">
              <a:solidFill>
                <a:srgbClr val="000000"/>
              </a:solidFill>
              <a:effectLst/>
              <a:latin typeface="Inter Variable"/>
            </a:endParaRPr>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909715" y="1615252"/>
            <a:ext cx="10572240" cy="5128448"/>
          </a:xfrm>
        </p:spPr>
        <p:txBody>
          <a:bodyPr>
            <a:noAutofit/>
          </a:bodyPr>
          <a:lstStyle/>
          <a:p>
            <a:pPr algn="just">
              <a:lnSpc>
                <a:spcPct val="120000"/>
              </a:lnSpc>
              <a:spcBef>
                <a:spcPts val="0"/>
              </a:spcBef>
              <a:buFont typeface="+mj-lt"/>
              <a:buAutoNum type="arabicPeriod"/>
            </a:pPr>
            <a:r>
              <a:rPr lang="es-MX" b="1" i="0" dirty="0">
                <a:solidFill>
                  <a:srgbClr val="000000"/>
                </a:solidFill>
                <a:effectLst/>
                <a:latin typeface="Inter Variable"/>
              </a:rPr>
              <a:t>Preparación:</a:t>
            </a:r>
            <a:r>
              <a:rPr lang="es-MX" b="0" i="0" dirty="0">
                <a:solidFill>
                  <a:srgbClr val="000000"/>
                </a:solidFill>
                <a:effectLst/>
                <a:latin typeface="Inter Variable"/>
              </a:rPr>
              <a:t> Se desarrollan casos de prueba basados en los requisitos del sistema. Estos deben cubrir todas las funcionalidades importantes.</a:t>
            </a:r>
          </a:p>
          <a:p>
            <a:pPr algn="just">
              <a:lnSpc>
                <a:spcPct val="120000"/>
              </a:lnSpc>
              <a:spcBef>
                <a:spcPts val="0"/>
              </a:spcBef>
              <a:buFont typeface="+mj-lt"/>
              <a:buAutoNum type="arabicPeriod"/>
            </a:pPr>
            <a:r>
              <a:rPr lang="es-MX" b="1" i="0" dirty="0">
                <a:solidFill>
                  <a:srgbClr val="000000"/>
                </a:solidFill>
                <a:effectLst/>
                <a:latin typeface="Inter Variable"/>
              </a:rPr>
              <a:t>Entorno de Prueba:</a:t>
            </a:r>
            <a:r>
              <a:rPr lang="es-MX" b="0" i="0" dirty="0">
                <a:solidFill>
                  <a:srgbClr val="000000"/>
                </a:solidFill>
                <a:effectLst/>
                <a:latin typeface="Inter Variable"/>
              </a:rPr>
              <a:t> Se configura un entorno que simule el entorno de producción lo más fielmente posible.</a:t>
            </a:r>
          </a:p>
          <a:p>
            <a:pPr algn="just">
              <a:lnSpc>
                <a:spcPct val="120000"/>
              </a:lnSpc>
              <a:spcBef>
                <a:spcPts val="0"/>
              </a:spcBef>
              <a:buFont typeface="+mj-lt"/>
              <a:buAutoNum type="arabicPeriod"/>
            </a:pPr>
            <a:r>
              <a:rPr lang="es-MX" b="1" i="0" dirty="0">
                <a:solidFill>
                  <a:srgbClr val="000000"/>
                </a:solidFill>
                <a:effectLst/>
                <a:latin typeface="Inter Variable"/>
              </a:rPr>
              <a:t>Ejecución de Pruebas:</a:t>
            </a:r>
            <a:r>
              <a:rPr lang="es-MX" b="0" i="0" dirty="0">
                <a:solidFill>
                  <a:srgbClr val="000000"/>
                </a:solidFill>
                <a:effectLst/>
                <a:latin typeface="Inter Variable"/>
              </a:rPr>
              <a:t> Los usuarios finales ejecutan los casos de prueba para verificar el cumplimiento de los requisitos.</a:t>
            </a:r>
          </a:p>
          <a:p>
            <a:pPr algn="just">
              <a:lnSpc>
                <a:spcPct val="120000"/>
              </a:lnSpc>
              <a:spcBef>
                <a:spcPts val="0"/>
              </a:spcBef>
              <a:buFont typeface="+mj-lt"/>
              <a:buAutoNum type="arabicPeriod"/>
            </a:pPr>
            <a:r>
              <a:rPr lang="es-MX" b="1" i="0" dirty="0">
                <a:solidFill>
                  <a:srgbClr val="000000"/>
                </a:solidFill>
                <a:effectLst/>
                <a:latin typeface="Inter Variable"/>
              </a:rPr>
              <a:t>Documentación:</a:t>
            </a:r>
            <a:r>
              <a:rPr lang="es-MX" b="0" i="0" dirty="0">
                <a:solidFill>
                  <a:srgbClr val="000000"/>
                </a:solidFill>
                <a:effectLst/>
                <a:latin typeface="Inter Variable"/>
              </a:rPr>
              <a:t> Se documentan los resultados de las pruebas, incluidas las discrepancias o fallas encontradas.</a:t>
            </a:r>
          </a:p>
          <a:p>
            <a:pPr algn="just">
              <a:lnSpc>
                <a:spcPct val="120000"/>
              </a:lnSpc>
              <a:spcBef>
                <a:spcPts val="0"/>
              </a:spcBef>
              <a:buFont typeface="+mj-lt"/>
              <a:buAutoNum type="arabicPeriod"/>
            </a:pPr>
            <a:r>
              <a:rPr lang="es-MX" b="1" i="0" dirty="0">
                <a:solidFill>
                  <a:srgbClr val="000000"/>
                </a:solidFill>
                <a:effectLst/>
                <a:latin typeface="Inter Variable"/>
              </a:rPr>
              <a:t>Análisis y Ajustes:</a:t>
            </a:r>
            <a:r>
              <a:rPr lang="es-MX" b="0" i="0" dirty="0">
                <a:solidFill>
                  <a:srgbClr val="000000"/>
                </a:solidFill>
                <a:effectLst/>
                <a:latin typeface="Inter Variable"/>
              </a:rPr>
              <a:t> Se analizan los resultados, y el software se ajusta según sea necesario para corregir los defectos detectados.</a:t>
            </a:r>
          </a:p>
        </p:txBody>
      </p:sp>
    </p:spTree>
    <p:extLst>
      <p:ext uri="{BB962C8B-B14F-4D97-AF65-F5344CB8AC3E}">
        <p14:creationId xmlns:p14="http://schemas.microsoft.com/office/powerpoint/2010/main" val="36548442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rmAutofit/>
          </a:bodyPr>
          <a:lstStyle/>
          <a:p>
            <a:pPr algn="just">
              <a:lnSpc>
                <a:spcPct val="120000"/>
              </a:lnSpc>
              <a:spcBef>
                <a:spcPts val="0"/>
              </a:spcBef>
            </a:pPr>
            <a:r>
              <a:rPr lang="es-MX" b="1" i="0" dirty="0">
                <a:solidFill>
                  <a:srgbClr val="000000"/>
                </a:solidFill>
                <a:effectLst/>
                <a:latin typeface="Inter Variable"/>
              </a:rPr>
              <a:t>Beneficios:</a:t>
            </a:r>
            <a:endParaRPr lang="es-MX" b="0" i="0" dirty="0">
              <a:solidFill>
                <a:srgbClr val="000000"/>
              </a:solidFill>
              <a:effectLst/>
              <a:latin typeface="Inter Variable"/>
            </a:endParaRPr>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909715" y="1615252"/>
            <a:ext cx="10572240" cy="5128448"/>
          </a:xfrm>
        </p:spPr>
        <p:txBody>
          <a:bodyPr>
            <a:noAutofit/>
          </a:bodyPr>
          <a:lstStyle/>
          <a:p>
            <a:pPr algn="just">
              <a:lnSpc>
                <a:spcPct val="100000"/>
              </a:lnSpc>
              <a:spcBef>
                <a:spcPts val="0"/>
              </a:spcBef>
              <a:buFont typeface="Arial" panose="020B0604020202020204" pitchFamily="34" charset="0"/>
              <a:buChar char="•"/>
            </a:pPr>
            <a:r>
              <a:rPr lang="es-MX" b="0" i="0" dirty="0">
                <a:solidFill>
                  <a:srgbClr val="000000"/>
                </a:solidFill>
                <a:effectLst/>
                <a:latin typeface="Inter Variable"/>
              </a:rPr>
              <a:t>Asegura que el software es funcional y cumple con las expectativas del usuario final en un entorno de producción.</a:t>
            </a:r>
          </a:p>
          <a:p>
            <a:pPr algn="just">
              <a:lnSpc>
                <a:spcPct val="100000"/>
              </a:lnSpc>
              <a:spcBef>
                <a:spcPts val="0"/>
              </a:spcBef>
              <a:buFont typeface="Arial" panose="020B0604020202020204" pitchFamily="34" charset="0"/>
              <a:buChar char="•"/>
            </a:pPr>
            <a:r>
              <a:rPr lang="es-MX" b="0" i="0" dirty="0">
                <a:solidFill>
                  <a:srgbClr val="000000"/>
                </a:solidFill>
                <a:effectLst/>
                <a:latin typeface="Inter Variable"/>
              </a:rPr>
              <a:t>Identifica problemas o deficiencias que no fueron detectadas en etapas anteriores de pruebas.</a:t>
            </a:r>
          </a:p>
          <a:p>
            <a:pPr algn="just">
              <a:lnSpc>
                <a:spcPct val="100000"/>
              </a:lnSpc>
              <a:spcBef>
                <a:spcPts val="0"/>
              </a:spcBef>
              <a:buFont typeface="Arial" panose="020B0604020202020204" pitchFamily="34" charset="0"/>
              <a:buChar char="•"/>
            </a:pPr>
            <a:r>
              <a:rPr lang="es-MX" b="0" i="0" dirty="0">
                <a:solidFill>
                  <a:srgbClr val="000000"/>
                </a:solidFill>
                <a:effectLst/>
                <a:latin typeface="Inter Variable"/>
              </a:rPr>
              <a:t>Incrementa la satisfacción del cliente al involucrarlo directamente en el proceso de validación del producto.</a:t>
            </a:r>
          </a:p>
          <a:p>
            <a:pPr algn="just">
              <a:lnSpc>
                <a:spcPct val="100000"/>
              </a:lnSpc>
              <a:spcBef>
                <a:spcPts val="0"/>
              </a:spcBef>
            </a:pPr>
            <a:r>
              <a:rPr lang="es-MX" b="0" i="0" dirty="0">
                <a:solidFill>
                  <a:srgbClr val="000000"/>
                </a:solidFill>
                <a:effectLst/>
                <a:latin typeface="Inter Variable"/>
              </a:rPr>
              <a:t>Cada una de estas etapas juega un papel vital en el desarrollo de software, asegurando que el producto final no solo sea de alta calidad sino que también cumpla con los requisitos y expectativas del usuario. Su implementación efectiva es crucial para el éxito y la entrega de soluciones software que agreguen valor real para los usuarios finales.</a:t>
            </a:r>
            <a:endParaRPr lang="es-PE" dirty="0"/>
          </a:p>
        </p:txBody>
      </p:sp>
    </p:spTree>
    <p:extLst>
      <p:ext uri="{BB962C8B-B14F-4D97-AF65-F5344CB8AC3E}">
        <p14:creationId xmlns:p14="http://schemas.microsoft.com/office/powerpoint/2010/main" val="11176734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Autofit/>
          </a:bodyPr>
          <a:lstStyle/>
          <a:p>
            <a:pPr>
              <a:lnSpc>
                <a:spcPct val="100000"/>
              </a:lnSpc>
              <a:spcBef>
                <a:spcPts val="0"/>
              </a:spcBef>
            </a:pPr>
            <a:r>
              <a:rPr lang="es-PE" b="1" kern="100" dirty="0">
                <a:effectLst/>
                <a:latin typeface="Aptos" panose="020B0004020202020204" pitchFamily="34" charset="0"/>
                <a:ea typeface="DengXian" panose="02010600030101010101" pitchFamily="2" charset="-122"/>
                <a:cs typeface="Times New Roman" panose="02020603050405020304" pitchFamily="18" charset="0"/>
              </a:rPr>
              <a:t>Caso: Desarrollo de una Aplicación Móvil de Bienestar Personalizado</a:t>
            </a:r>
            <a:endParaRPr lang="es-PE" kern="100" dirty="0">
              <a:effectLst/>
              <a:latin typeface="Aptos" panose="020B0004020202020204" pitchFamily="34" charset="0"/>
              <a:ea typeface="DengXian" panose="02010600030101010101" pitchFamily="2" charset="-122"/>
              <a:cs typeface="Times New Roman" panose="02020603050405020304" pitchFamily="18" charset="0"/>
            </a:endParaRPr>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943130" y="2020497"/>
            <a:ext cx="10279051" cy="2476552"/>
          </a:xfrm>
        </p:spPr>
        <p:txBody>
          <a:bodyPr>
            <a:normAutofit fontScale="25000" lnSpcReduction="20000"/>
          </a:bodyPr>
          <a:lstStyle/>
          <a:p>
            <a:pPr marL="0" indent="0" algn="just">
              <a:lnSpc>
                <a:spcPct val="120000"/>
              </a:lnSpc>
              <a:spcBef>
                <a:spcPts val="0"/>
              </a:spcBef>
              <a:buNone/>
            </a:pPr>
            <a:r>
              <a:rPr lang="es-PE" sz="11200" kern="100" dirty="0">
                <a:effectLst/>
                <a:latin typeface="Aptos" panose="020B0004020202020204" pitchFamily="34" charset="0"/>
                <a:ea typeface="DengXian" panose="02010600030101010101" pitchFamily="2" charset="-122"/>
                <a:cs typeface="Times New Roman" panose="02020603050405020304" pitchFamily="18" charset="0"/>
              </a:rPr>
              <a:t>Una startup tecnológica centrada en el bienestar personalizado busca desarrollar una aplicación móvil innovadora que proporcione a los usuarios recomendaciones personalizadas sobre ejercicio, nutrición, meditación y sueño basadas en sus hábitos y preferencias personales. </a:t>
            </a:r>
          </a:p>
          <a:p>
            <a:pPr marL="0" indent="0" algn="just">
              <a:lnSpc>
                <a:spcPct val="120000"/>
              </a:lnSpc>
              <a:spcBef>
                <a:spcPts val="0"/>
              </a:spcBef>
              <a:buNone/>
            </a:pPr>
            <a:r>
              <a:rPr lang="es-PE" sz="11200" kern="100" dirty="0">
                <a:effectLst/>
                <a:latin typeface="Aptos" panose="020B0004020202020204" pitchFamily="34" charset="0"/>
                <a:ea typeface="DengXian" panose="02010600030101010101" pitchFamily="2" charset="-122"/>
                <a:cs typeface="Times New Roman" panose="02020603050405020304" pitchFamily="18" charset="0"/>
              </a:rPr>
              <a:t>El objetivo es crear una aplicación que los usuarios consideren su asistente personal de bienestar, ayudándoles a alcanzar sus metas de salud y bienestar de una manera integrada y científicamente respaldada.</a:t>
            </a:r>
          </a:p>
          <a:p>
            <a:pPr marL="0" indent="0" algn="l">
              <a:buNone/>
            </a:pPr>
            <a:endParaRPr lang="es-PE" dirty="0"/>
          </a:p>
        </p:txBody>
      </p:sp>
    </p:spTree>
    <p:extLst>
      <p:ext uri="{BB962C8B-B14F-4D97-AF65-F5344CB8AC3E}">
        <p14:creationId xmlns:p14="http://schemas.microsoft.com/office/powerpoint/2010/main" val="14868843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Autofit/>
          </a:bodyPr>
          <a:lstStyle/>
          <a:p>
            <a:pPr>
              <a:lnSpc>
                <a:spcPct val="100000"/>
              </a:lnSpc>
              <a:spcBef>
                <a:spcPts val="0"/>
              </a:spcBef>
            </a:pPr>
            <a:r>
              <a:rPr lang="es-PE" sz="4000" b="1" kern="100" dirty="0">
                <a:effectLst/>
                <a:latin typeface="Aptos" panose="020B0004020202020204" pitchFamily="34" charset="0"/>
                <a:ea typeface="DengXian" panose="02010600030101010101" pitchFamily="2" charset="-122"/>
                <a:cs typeface="Times New Roman" panose="02020603050405020304" pitchFamily="18" charset="0"/>
              </a:rPr>
              <a:t>Etapa 1: Revisión por Pares de la Documentación de Requisitos</a:t>
            </a:r>
            <a:endParaRPr lang="es-PE" sz="4000" kern="100" dirty="0">
              <a:effectLst/>
              <a:latin typeface="Aptos" panose="020B0004020202020204" pitchFamily="34" charset="0"/>
              <a:ea typeface="DengXian" panose="02010600030101010101" pitchFamily="2" charset="-122"/>
              <a:cs typeface="Times New Roman" panose="02020603050405020304" pitchFamily="18" charset="0"/>
            </a:endParaRPr>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956474" y="1802287"/>
            <a:ext cx="10535871" cy="4910240"/>
          </a:xfrm>
        </p:spPr>
        <p:txBody>
          <a:bodyPr>
            <a:normAutofit fontScale="25000" lnSpcReduction="20000"/>
          </a:bodyPr>
          <a:lstStyle/>
          <a:p>
            <a:pPr marL="0" indent="0" algn="just">
              <a:lnSpc>
                <a:spcPct val="120000"/>
              </a:lnSpc>
              <a:spcBef>
                <a:spcPts val="0"/>
              </a:spcBef>
              <a:buNone/>
            </a:pPr>
            <a:r>
              <a:rPr lang="es-PE" sz="11200" kern="100" dirty="0">
                <a:effectLst/>
                <a:latin typeface="Aptos" panose="020B0004020202020204" pitchFamily="34" charset="0"/>
                <a:ea typeface="DengXian" panose="02010600030101010101" pitchFamily="2" charset="-122"/>
                <a:cs typeface="Times New Roman" panose="02020603050405020304" pitchFamily="18" charset="0"/>
              </a:rPr>
              <a:t>Después de realizar la elicitación de requisitos con potenciales usuarios y expertos en bienestar, el equipo de proyecto compila una documentación detallada de requisitos. Antes de proceder al diseño y desarrollo:</a:t>
            </a:r>
          </a:p>
          <a:p>
            <a:pPr marL="342900" lvl="0" indent="-342900" algn="just">
              <a:lnSpc>
                <a:spcPct val="120000"/>
              </a:lnSpc>
              <a:spcBef>
                <a:spcPts val="0"/>
              </a:spcBef>
              <a:buSzPts val="1000"/>
              <a:buFont typeface="Symbol" panose="05050102010706020507" pitchFamily="18" charset="2"/>
              <a:buChar char=""/>
              <a:tabLst>
                <a:tab pos="457200" algn="l"/>
              </a:tabLst>
            </a:pPr>
            <a:r>
              <a:rPr lang="es-PE" sz="10400" kern="100" dirty="0">
                <a:effectLst/>
                <a:latin typeface="Aptos" panose="020B0004020202020204" pitchFamily="34" charset="0"/>
                <a:ea typeface="DengXian" panose="02010600030101010101" pitchFamily="2" charset="-122"/>
                <a:cs typeface="Times New Roman" panose="02020603050405020304" pitchFamily="18" charset="0"/>
              </a:rPr>
              <a:t>Se organiza una sesión de revisión por pares involucrando a miembros de diferentes equipos, incluyendo desarrolladores, diseñadores de UX/UI y especialistas en contenido de bienestar.</a:t>
            </a:r>
          </a:p>
          <a:p>
            <a:pPr marL="342900" lvl="0" indent="-342900" algn="just">
              <a:lnSpc>
                <a:spcPct val="120000"/>
              </a:lnSpc>
              <a:spcBef>
                <a:spcPts val="0"/>
              </a:spcBef>
              <a:buSzPts val="1000"/>
              <a:buFont typeface="Symbol" panose="05050102010706020507" pitchFamily="18" charset="2"/>
              <a:buChar char=""/>
              <a:tabLst>
                <a:tab pos="457200" algn="l"/>
              </a:tabLst>
            </a:pPr>
            <a:r>
              <a:rPr lang="es-PE" sz="10400" kern="100" dirty="0">
                <a:effectLst/>
                <a:latin typeface="Aptos" panose="020B0004020202020204" pitchFamily="34" charset="0"/>
                <a:ea typeface="DengXian" panose="02010600030101010101" pitchFamily="2" charset="-122"/>
                <a:cs typeface="Times New Roman" panose="02020603050405020304" pitchFamily="18" charset="0"/>
              </a:rPr>
              <a:t>Cada par revisa la documentación buscando claridad, completitud, y viabilidad de los requisitos, así como asegurando que cada requisito esté alineado con los objetivos del proyecto.</a:t>
            </a:r>
          </a:p>
          <a:p>
            <a:pPr marL="342900" lvl="0" indent="-342900" algn="just">
              <a:lnSpc>
                <a:spcPct val="120000"/>
              </a:lnSpc>
              <a:spcBef>
                <a:spcPts val="0"/>
              </a:spcBef>
              <a:buSzPts val="1000"/>
              <a:buFont typeface="Symbol" panose="05050102010706020507" pitchFamily="18" charset="2"/>
              <a:buChar char=""/>
              <a:tabLst>
                <a:tab pos="457200" algn="l"/>
              </a:tabLst>
            </a:pPr>
            <a:r>
              <a:rPr lang="es-PE" sz="10400" kern="100" dirty="0">
                <a:effectLst/>
                <a:latin typeface="Aptos" panose="020B0004020202020204" pitchFamily="34" charset="0"/>
                <a:ea typeface="DengXian" panose="02010600030101010101" pitchFamily="2" charset="-122"/>
                <a:cs typeface="Times New Roman" panose="02020603050405020304" pitchFamily="18" charset="0"/>
              </a:rPr>
              <a:t>El </a:t>
            </a:r>
            <a:r>
              <a:rPr lang="es-PE" sz="10400" kern="100" dirty="0" err="1">
                <a:effectLst/>
                <a:latin typeface="Aptos" panose="020B0004020202020204" pitchFamily="34" charset="0"/>
                <a:ea typeface="DengXian" panose="02010600030101010101" pitchFamily="2" charset="-122"/>
                <a:cs typeface="Times New Roman" panose="02020603050405020304" pitchFamily="18" charset="0"/>
              </a:rPr>
              <a:t>feedback</a:t>
            </a:r>
            <a:r>
              <a:rPr lang="es-PE" sz="10400" kern="100" dirty="0">
                <a:effectLst/>
                <a:latin typeface="Aptos" panose="020B0004020202020204" pitchFamily="34" charset="0"/>
                <a:ea typeface="DengXian" panose="02010600030101010101" pitchFamily="2" charset="-122"/>
                <a:cs typeface="Times New Roman" panose="02020603050405020304" pitchFamily="18" charset="0"/>
              </a:rPr>
              <a:t> se compila, discute y las sugerencias de cambio se incorporan a la documentación final de requisitos.</a:t>
            </a:r>
          </a:p>
          <a:p>
            <a:pPr marL="0" indent="0" algn="l">
              <a:buNone/>
            </a:pPr>
            <a:endParaRPr lang="es-PE" dirty="0"/>
          </a:p>
        </p:txBody>
      </p:sp>
    </p:spTree>
    <p:extLst>
      <p:ext uri="{BB962C8B-B14F-4D97-AF65-F5344CB8AC3E}">
        <p14:creationId xmlns:p14="http://schemas.microsoft.com/office/powerpoint/2010/main" val="198023978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Autofit/>
          </a:bodyPr>
          <a:lstStyle/>
          <a:p>
            <a:pPr algn="just">
              <a:lnSpc>
                <a:spcPct val="100000"/>
              </a:lnSpc>
              <a:spcBef>
                <a:spcPts val="0"/>
              </a:spcBef>
            </a:pPr>
            <a:r>
              <a:rPr lang="es-PE" sz="4000" b="1" kern="100" dirty="0">
                <a:effectLst/>
                <a:latin typeface="Aptos" panose="020B0004020202020204" pitchFamily="34" charset="0"/>
                <a:ea typeface="DengXian" panose="02010600030101010101" pitchFamily="2" charset="-122"/>
                <a:cs typeface="Times New Roman" panose="02020603050405020304" pitchFamily="18" charset="0"/>
              </a:rPr>
              <a:t>Etapa 2: Desarrollo y Evaluación de Prototipos</a:t>
            </a:r>
            <a:endParaRPr lang="es-PE" sz="4000" kern="100" dirty="0">
              <a:effectLst/>
              <a:latin typeface="Aptos" panose="020B0004020202020204" pitchFamily="34" charset="0"/>
              <a:ea typeface="DengXian" panose="02010600030101010101" pitchFamily="2" charset="-122"/>
              <a:cs typeface="Times New Roman" panose="02020603050405020304" pitchFamily="18" charset="0"/>
            </a:endParaRPr>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838199" y="1854242"/>
            <a:ext cx="10684297" cy="4910239"/>
          </a:xfrm>
        </p:spPr>
        <p:txBody>
          <a:bodyPr>
            <a:normAutofit fontScale="25000" lnSpcReduction="20000"/>
          </a:bodyPr>
          <a:lstStyle/>
          <a:p>
            <a:pPr marL="0" indent="0" algn="just">
              <a:lnSpc>
                <a:spcPct val="120000"/>
              </a:lnSpc>
              <a:spcBef>
                <a:spcPts val="0"/>
              </a:spcBef>
              <a:buNone/>
            </a:pPr>
            <a:r>
              <a:rPr lang="es-PE" sz="11200" kern="100" dirty="0">
                <a:effectLst/>
                <a:latin typeface="Aptos" panose="020B0004020202020204" pitchFamily="34" charset="0"/>
                <a:ea typeface="DengXian" panose="02010600030101010101" pitchFamily="2" charset="-122"/>
                <a:cs typeface="Times New Roman" panose="02020603050405020304" pitchFamily="18" charset="0"/>
              </a:rPr>
              <a:t>Con la documentación de requisitos finalizada, el equipo procede a desarrollar prototipos de alta fidelidad de la aplicación. Este proceso incluye:</a:t>
            </a:r>
          </a:p>
          <a:p>
            <a:pPr marL="342900" lvl="0" indent="-342900" algn="just">
              <a:lnSpc>
                <a:spcPct val="120000"/>
              </a:lnSpc>
              <a:spcBef>
                <a:spcPts val="0"/>
              </a:spcBef>
              <a:buSzPts val="1000"/>
              <a:buFont typeface="Symbol" panose="05050102010706020507" pitchFamily="18" charset="2"/>
              <a:buChar char=""/>
              <a:tabLst>
                <a:tab pos="457200" algn="l"/>
              </a:tabLst>
            </a:pPr>
            <a:r>
              <a:rPr lang="es-PE" sz="10400" kern="100" dirty="0">
                <a:effectLst/>
                <a:latin typeface="Aptos" panose="020B0004020202020204" pitchFamily="34" charset="0"/>
                <a:ea typeface="DengXian" panose="02010600030101010101" pitchFamily="2" charset="-122"/>
                <a:cs typeface="Times New Roman" panose="02020603050405020304" pitchFamily="18" charset="0"/>
              </a:rPr>
              <a:t>Uso de herramientas avanzadas de prototipado para crear una simulación interactiva de la aplicación, permitiendo a los usuarios navegar como si estuvieran usando la versión final.</a:t>
            </a:r>
          </a:p>
          <a:p>
            <a:pPr marL="342900" lvl="0" indent="-342900" algn="just">
              <a:lnSpc>
                <a:spcPct val="120000"/>
              </a:lnSpc>
              <a:spcBef>
                <a:spcPts val="0"/>
              </a:spcBef>
              <a:buSzPts val="1000"/>
              <a:buFont typeface="Symbol" panose="05050102010706020507" pitchFamily="18" charset="2"/>
              <a:buChar char=""/>
              <a:tabLst>
                <a:tab pos="457200" algn="l"/>
              </a:tabLst>
            </a:pPr>
            <a:r>
              <a:rPr lang="es-PE" sz="10400" kern="100" dirty="0">
                <a:effectLst/>
                <a:latin typeface="Aptos" panose="020B0004020202020204" pitchFamily="34" charset="0"/>
                <a:ea typeface="DengXian" panose="02010600030101010101" pitchFamily="2" charset="-122"/>
                <a:cs typeface="Times New Roman" panose="02020603050405020304" pitchFamily="18" charset="0"/>
              </a:rPr>
              <a:t>Organización de sesiones de prueba con un grupo diverso de usuarios objetivos y todas las partes interesadas para recoger sus impresiones y </a:t>
            </a:r>
            <a:r>
              <a:rPr lang="es-PE" sz="10400" kern="100" dirty="0" err="1">
                <a:effectLst/>
                <a:latin typeface="Aptos" panose="020B0004020202020204" pitchFamily="34" charset="0"/>
                <a:ea typeface="DengXian" panose="02010600030101010101" pitchFamily="2" charset="-122"/>
                <a:cs typeface="Times New Roman" panose="02020603050405020304" pitchFamily="18" charset="0"/>
              </a:rPr>
              <a:t>feedback</a:t>
            </a:r>
            <a:r>
              <a:rPr lang="es-PE" sz="10400" kern="100" dirty="0">
                <a:effectLst/>
                <a:latin typeface="Aptos" panose="020B0004020202020204" pitchFamily="34" charset="0"/>
                <a:ea typeface="DengXian" panose="02010600030101010101" pitchFamily="2" charset="-122"/>
                <a:cs typeface="Times New Roman" panose="02020603050405020304" pitchFamily="18" charset="0"/>
              </a:rPr>
              <a:t>.</a:t>
            </a:r>
          </a:p>
          <a:p>
            <a:pPr marL="342900" lvl="0" indent="-342900" algn="just">
              <a:lnSpc>
                <a:spcPct val="120000"/>
              </a:lnSpc>
              <a:spcBef>
                <a:spcPts val="0"/>
              </a:spcBef>
              <a:buSzPts val="1000"/>
              <a:buFont typeface="Symbol" panose="05050102010706020507" pitchFamily="18" charset="2"/>
              <a:buChar char=""/>
              <a:tabLst>
                <a:tab pos="457200" algn="l"/>
              </a:tabLst>
            </a:pPr>
            <a:r>
              <a:rPr lang="es-PE" sz="10400" kern="100" dirty="0">
                <a:effectLst/>
                <a:latin typeface="Aptos" panose="020B0004020202020204" pitchFamily="34" charset="0"/>
                <a:ea typeface="DengXian" panose="02010600030101010101" pitchFamily="2" charset="-122"/>
                <a:cs typeface="Times New Roman" panose="02020603050405020304" pitchFamily="18" charset="0"/>
              </a:rPr>
              <a:t>Realización de iteraciones basadas en el </a:t>
            </a:r>
            <a:r>
              <a:rPr lang="es-PE" sz="10400" kern="100" dirty="0" err="1">
                <a:effectLst/>
                <a:latin typeface="Aptos" panose="020B0004020202020204" pitchFamily="34" charset="0"/>
                <a:ea typeface="DengXian" panose="02010600030101010101" pitchFamily="2" charset="-122"/>
                <a:cs typeface="Times New Roman" panose="02020603050405020304" pitchFamily="18" charset="0"/>
              </a:rPr>
              <a:t>feedback</a:t>
            </a:r>
            <a:r>
              <a:rPr lang="es-PE" sz="10400" kern="100" dirty="0">
                <a:effectLst/>
                <a:latin typeface="Aptos" panose="020B0004020202020204" pitchFamily="34" charset="0"/>
                <a:ea typeface="DengXian" panose="02010600030101010101" pitchFamily="2" charset="-122"/>
                <a:cs typeface="Times New Roman" panose="02020603050405020304" pitchFamily="18" charset="0"/>
              </a:rPr>
              <a:t>, ajustando el diseño y la funcionalidad del prototipo, hasta que las expectativas de los usuarios y partes interesadas se vean reflejadas adecuadamente.</a:t>
            </a:r>
          </a:p>
          <a:p>
            <a:pPr marL="0" indent="0" algn="l">
              <a:buNone/>
            </a:pPr>
            <a:endParaRPr lang="es-PE" dirty="0"/>
          </a:p>
        </p:txBody>
      </p:sp>
    </p:spTree>
    <p:extLst>
      <p:ext uri="{BB962C8B-B14F-4D97-AF65-F5344CB8AC3E}">
        <p14:creationId xmlns:p14="http://schemas.microsoft.com/office/powerpoint/2010/main" val="3960668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rmAutofit/>
          </a:bodyPr>
          <a:lstStyle/>
          <a:p>
            <a:r>
              <a:rPr lang="es-PE" b="1" dirty="0">
                <a:effectLst/>
                <a:latin typeface="Calibri" panose="020F0502020204030204" pitchFamily="34" charset="0"/>
                <a:ea typeface="Times New Roman" panose="02020603050405020304" pitchFamily="18" charset="0"/>
                <a:cs typeface="Times New Roman" panose="02020603050405020304" pitchFamily="18" charset="0"/>
              </a:rPr>
              <a:t>Técnicas - Entrevista</a:t>
            </a:r>
            <a:endParaRPr lang="es-PE" b="1" dirty="0"/>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943131" y="1475509"/>
            <a:ext cx="5800569" cy="4748646"/>
          </a:xfrm>
        </p:spPr>
        <p:txBody>
          <a:bodyPr>
            <a:normAutofit/>
          </a:bodyPr>
          <a:lstStyle/>
          <a:p>
            <a:pPr marL="0" indent="0" algn="just">
              <a:lnSpc>
                <a:spcPct val="100000"/>
              </a:lnSpc>
              <a:spcBef>
                <a:spcPts val="0"/>
              </a:spcBef>
              <a:buNone/>
            </a:pPr>
            <a:r>
              <a:rPr lang="es-PE" sz="2400" kern="100" dirty="0">
                <a:effectLst/>
                <a:latin typeface="Aptos" panose="020B0004020202020204" pitchFamily="34" charset="0"/>
                <a:ea typeface="DengXian" panose="02010600030101010101" pitchFamily="2" charset="-122"/>
                <a:cs typeface="Times New Roman" panose="02020603050405020304" pitchFamily="18" charset="0"/>
              </a:rPr>
              <a:t>Es una </a:t>
            </a:r>
            <a:r>
              <a:rPr lang="es-PE" sz="2400" b="1" kern="100" dirty="0">
                <a:effectLst/>
                <a:latin typeface="Aptos" panose="020B0004020202020204" pitchFamily="34" charset="0"/>
                <a:ea typeface="DengXian" panose="02010600030101010101" pitchFamily="2" charset="-122"/>
                <a:cs typeface="Times New Roman" panose="02020603050405020304" pitchFamily="18" charset="0"/>
              </a:rPr>
              <a:t>técnica fundamental </a:t>
            </a:r>
            <a:r>
              <a:rPr lang="es-PE" sz="2400" kern="100" dirty="0">
                <a:effectLst/>
                <a:latin typeface="Aptos" panose="020B0004020202020204" pitchFamily="34" charset="0"/>
                <a:ea typeface="DengXian" panose="02010600030101010101" pitchFamily="2" charset="-122"/>
                <a:cs typeface="Times New Roman" panose="02020603050405020304" pitchFamily="18" charset="0"/>
              </a:rPr>
              <a:t>que, cuando se ejecuta correctamente, puede </a:t>
            </a:r>
            <a:r>
              <a:rPr lang="es-PE" sz="2400" b="1" kern="100" dirty="0">
                <a:effectLst/>
                <a:latin typeface="Aptos" panose="020B0004020202020204" pitchFamily="34" charset="0"/>
                <a:ea typeface="DengXian" panose="02010600030101010101" pitchFamily="2" charset="-122"/>
                <a:cs typeface="Times New Roman" panose="02020603050405020304" pitchFamily="18" charset="0"/>
              </a:rPr>
              <a:t>desbloquear</a:t>
            </a:r>
            <a:r>
              <a:rPr lang="es-PE" sz="2400" kern="100" dirty="0">
                <a:effectLst/>
                <a:latin typeface="Aptos" panose="020B0004020202020204" pitchFamily="34" charset="0"/>
                <a:ea typeface="DengXian" panose="02010600030101010101" pitchFamily="2" charset="-122"/>
                <a:cs typeface="Times New Roman" panose="02020603050405020304" pitchFamily="18" charset="0"/>
              </a:rPr>
              <a:t> un </a:t>
            </a:r>
            <a:r>
              <a:rPr lang="es-PE" sz="2400" b="1" kern="100" dirty="0">
                <a:effectLst/>
                <a:latin typeface="Aptos" panose="020B0004020202020204" pitchFamily="34" charset="0"/>
                <a:ea typeface="DengXian" panose="02010600030101010101" pitchFamily="2" charset="-122"/>
                <a:cs typeface="Times New Roman" panose="02020603050405020304" pitchFamily="18" charset="0"/>
              </a:rPr>
              <a:t>entendimiento profundo </a:t>
            </a:r>
            <a:r>
              <a:rPr lang="es-PE" sz="2400" kern="100" dirty="0">
                <a:effectLst/>
                <a:latin typeface="Aptos" panose="020B0004020202020204" pitchFamily="34" charset="0"/>
                <a:ea typeface="DengXian" panose="02010600030101010101" pitchFamily="2" charset="-122"/>
                <a:cs typeface="Times New Roman" panose="02020603050405020304" pitchFamily="18" charset="0"/>
              </a:rPr>
              <a:t>de las </a:t>
            </a:r>
            <a:r>
              <a:rPr lang="es-PE" sz="2400" b="1" kern="100" dirty="0">
                <a:effectLst/>
                <a:latin typeface="Aptos" panose="020B0004020202020204" pitchFamily="34" charset="0"/>
                <a:ea typeface="DengXian" panose="02010600030101010101" pitchFamily="2" charset="-122"/>
                <a:cs typeface="Times New Roman" panose="02020603050405020304" pitchFamily="18" charset="0"/>
              </a:rPr>
              <a:t>necesidades</a:t>
            </a:r>
            <a:r>
              <a:rPr lang="es-PE" sz="2400" kern="100" dirty="0">
                <a:effectLst/>
                <a:latin typeface="Aptos" panose="020B0004020202020204" pitchFamily="34" charset="0"/>
                <a:ea typeface="DengXian" panose="02010600030101010101" pitchFamily="2" charset="-122"/>
                <a:cs typeface="Times New Roman" panose="02020603050405020304" pitchFamily="18" charset="0"/>
              </a:rPr>
              <a:t> </a:t>
            </a:r>
            <a:r>
              <a:rPr lang="es-PE" sz="2400" b="1" kern="100" dirty="0">
                <a:effectLst/>
                <a:latin typeface="Aptos" panose="020B0004020202020204" pitchFamily="34" charset="0"/>
                <a:ea typeface="DengXian" panose="02010600030101010101" pitchFamily="2" charset="-122"/>
                <a:cs typeface="Times New Roman" panose="02020603050405020304" pitchFamily="18" charset="0"/>
              </a:rPr>
              <a:t>del usuario </a:t>
            </a:r>
            <a:r>
              <a:rPr lang="es-PE" sz="2400" kern="100" dirty="0">
                <a:effectLst/>
                <a:latin typeface="Aptos" panose="020B0004020202020204" pitchFamily="34" charset="0"/>
                <a:ea typeface="DengXian" panose="02010600030101010101" pitchFamily="2" charset="-122"/>
                <a:cs typeface="Times New Roman" panose="02020603050405020304" pitchFamily="18" charset="0"/>
              </a:rPr>
              <a:t>y las expectativas para el </a:t>
            </a:r>
            <a:r>
              <a:rPr lang="es-PE" sz="2400" b="1" kern="100" dirty="0">
                <a:effectLst/>
                <a:latin typeface="Aptos" panose="020B0004020202020204" pitchFamily="34" charset="0"/>
                <a:ea typeface="DengXian" panose="02010600030101010101" pitchFamily="2" charset="-122"/>
                <a:cs typeface="Times New Roman" panose="02020603050405020304" pitchFamily="18" charset="0"/>
              </a:rPr>
              <a:t>sistema en desarrollo</a:t>
            </a:r>
            <a:r>
              <a:rPr lang="es-PE" sz="2400" kern="100" dirty="0">
                <a:effectLst/>
                <a:latin typeface="Aptos" panose="020B0004020202020204" pitchFamily="34" charset="0"/>
                <a:ea typeface="DengXian" panose="02010600030101010101" pitchFamily="2" charset="-122"/>
                <a:cs typeface="Times New Roman" panose="02020603050405020304" pitchFamily="18" charset="0"/>
              </a:rPr>
              <a:t>. </a:t>
            </a:r>
          </a:p>
          <a:p>
            <a:pPr marL="0" indent="0" algn="just">
              <a:lnSpc>
                <a:spcPct val="100000"/>
              </a:lnSpc>
              <a:spcBef>
                <a:spcPts val="0"/>
              </a:spcBef>
              <a:buNone/>
            </a:pPr>
            <a:endParaRPr lang="es-PE" sz="2400" kern="100" dirty="0">
              <a:effectLst/>
              <a:latin typeface="Aptos" panose="020B0004020202020204" pitchFamily="34" charset="0"/>
              <a:ea typeface="DengXian" panose="02010600030101010101" pitchFamily="2" charset="-122"/>
              <a:cs typeface="Times New Roman" panose="02020603050405020304" pitchFamily="18" charset="0"/>
            </a:endParaRPr>
          </a:p>
          <a:p>
            <a:pPr marL="0" indent="0" algn="just">
              <a:lnSpc>
                <a:spcPct val="100000"/>
              </a:lnSpc>
              <a:spcBef>
                <a:spcPts val="0"/>
              </a:spcBef>
              <a:buNone/>
            </a:pPr>
            <a:r>
              <a:rPr lang="es-PE" sz="2400" kern="100" dirty="0">
                <a:effectLst/>
                <a:latin typeface="Aptos" panose="020B0004020202020204" pitchFamily="34" charset="0"/>
                <a:ea typeface="DengXian" panose="02010600030101010101" pitchFamily="2" charset="-122"/>
                <a:cs typeface="Times New Roman" panose="02020603050405020304" pitchFamily="18" charset="0"/>
              </a:rPr>
              <a:t>Para asegurar que la </a:t>
            </a:r>
            <a:r>
              <a:rPr lang="es-PE" sz="2400" b="1" kern="100" dirty="0">
                <a:effectLst/>
                <a:latin typeface="Aptos" panose="020B0004020202020204" pitchFamily="34" charset="0"/>
                <a:ea typeface="DengXian" panose="02010600030101010101" pitchFamily="2" charset="-122"/>
                <a:cs typeface="Times New Roman" panose="02020603050405020304" pitchFamily="18" charset="0"/>
              </a:rPr>
              <a:t>entrevista</a:t>
            </a:r>
            <a:r>
              <a:rPr lang="es-PE" sz="2400" kern="100" dirty="0">
                <a:effectLst/>
                <a:latin typeface="Aptos" panose="020B0004020202020204" pitchFamily="34" charset="0"/>
                <a:ea typeface="DengXian" panose="02010600030101010101" pitchFamily="2" charset="-122"/>
                <a:cs typeface="Times New Roman" panose="02020603050405020304" pitchFamily="18" charset="0"/>
              </a:rPr>
              <a:t> sea </a:t>
            </a:r>
            <a:r>
              <a:rPr lang="es-PE" sz="2400" b="1" kern="100" dirty="0">
                <a:effectLst/>
                <a:latin typeface="Aptos" panose="020B0004020202020204" pitchFamily="34" charset="0"/>
                <a:ea typeface="DengXian" panose="02010600030101010101" pitchFamily="2" charset="-122"/>
                <a:cs typeface="Times New Roman" panose="02020603050405020304" pitchFamily="18" charset="0"/>
              </a:rPr>
              <a:t>productiva y eficiente</a:t>
            </a:r>
            <a:r>
              <a:rPr lang="es-PE" sz="2400" kern="100" dirty="0">
                <a:effectLst/>
                <a:latin typeface="Aptos" panose="020B0004020202020204" pitchFamily="34" charset="0"/>
                <a:ea typeface="DengXian" panose="02010600030101010101" pitchFamily="2" charset="-122"/>
                <a:cs typeface="Times New Roman" panose="02020603050405020304" pitchFamily="18" charset="0"/>
              </a:rPr>
              <a:t>, es crucial </a:t>
            </a:r>
            <a:r>
              <a:rPr lang="es-PE" sz="2400" b="1" kern="100" dirty="0">
                <a:effectLst/>
                <a:latin typeface="Aptos" panose="020B0004020202020204" pitchFamily="34" charset="0"/>
                <a:ea typeface="DengXian" panose="02010600030101010101" pitchFamily="2" charset="-122"/>
                <a:cs typeface="Times New Roman" panose="02020603050405020304" pitchFamily="18" charset="0"/>
              </a:rPr>
              <a:t>estructurarla cuidadosamente</a:t>
            </a:r>
            <a:r>
              <a:rPr lang="es-PE" sz="2400" kern="100" dirty="0">
                <a:effectLst/>
                <a:latin typeface="Aptos" panose="020B0004020202020204" pitchFamily="34" charset="0"/>
                <a:ea typeface="DengXian" panose="02010600030101010101" pitchFamily="2" charset="-122"/>
                <a:cs typeface="Times New Roman" panose="02020603050405020304" pitchFamily="18" charset="0"/>
              </a:rPr>
              <a:t> y entender las mejores prácticas y las trampas a evitar.</a:t>
            </a:r>
          </a:p>
        </p:txBody>
      </p:sp>
      <p:sp>
        <p:nvSpPr>
          <p:cNvPr id="5" name="CuadroTexto 4">
            <a:extLst>
              <a:ext uri="{FF2B5EF4-FFF2-40B4-BE49-F238E27FC236}">
                <a16:creationId xmlns:a16="http://schemas.microsoft.com/office/drawing/2014/main" id="{A520E9C8-EF67-F91F-C4F8-CA34568A5FA9}"/>
              </a:ext>
            </a:extLst>
          </p:cNvPr>
          <p:cNvSpPr txBox="1"/>
          <p:nvPr/>
        </p:nvSpPr>
        <p:spPr>
          <a:xfrm>
            <a:off x="514349" y="6308209"/>
            <a:ext cx="11353801" cy="369332"/>
          </a:xfrm>
          <a:prstGeom prst="rect">
            <a:avLst/>
          </a:prstGeom>
          <a:noFill/>
        </p:spPr>
        <p:txBody>
          <a:bodyPr wrap="square">
            <a:spAutoFit/>
          </a:bodyPr>
          <a:lstStyle/>
          <a:p>
            <a:r>
              <a:rPr lang="es-PE" dirty="0">
                <a:hlinkClick r:id="rId2"/>
              </a:rPr>
              <a:t>https://www.velneo.com/blog/10-preguntas-hacen-los-buenos-desarrolladores-las-entrevistas-trabajo</a:t>
            </a:r>
            <a:endParaRPr lang="es-PE" dirty="0"/>
          </a:p>
        </p:txBody>
      </p:sp>
      <p:sp>
        <p:nvSpPr>
          <p:cNvPr id="6" name="AutoShape 2" descr="Cómo hacer la mejor entrevista de trabajo: el CEO de una startup cuenta  trucos y las preguntas y respuestas que más salen">
            <a:extLst>
              <a:ext uri="{FF2B5EF4-FFF2-40B4-BE49-F238E27FC236}">
                <a16:creationId xmlns:a16="http://schemas.microsoft.com/office/drawing/2014/main" id="{93B2E8EB-C4FD-6BD1-04CA-98355C9A31E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1028" name="Picture 4" descr="5 respuestas que debes evitar en una entrevista de trabajo">
            <a:extLst>
              <a:ext uri="{FF2B5EF4-FFF2-40B4-BE49-F238E27FC236}">
                <a16:creationId xmlns:a16="http://schemas.microsoft.com/office/drawing/2014/main" id="{D9999F80-8F9C-A3BE-58DD-BAF85FE6449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448" r="20571"/>
          <a:stretch/>
        </p:blipFill>
        <p:spPr bwMode="auto">
          <a:xfrm>
            <a:off x="7218218" y="1571625"/>
            <a:ext cx="4499263" cy="4019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447384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Autofit/>
          </a:bodyPr>
          <a:lstStyle/>
          <a:p>
            <a:pPr algn="just">
              <a:lnSpc>
                <a:spcPct val="120000"/>
              </a:lnSpc>
              <a:spcBef>
                <a:spcPts val="0"/>
              </a:spcBef>
            </a:pPr>
            <a:r>
              <a:rPr lang="es-PE" sz="4000" b="1" kern="100" dirty="0">
                <a:effectLst/>
                <a:latin typeface="Aptos" panose="020B0004020202020204" pitchFamily="34" charset="0"/>
                <a:ea typeface="DengXian" panose="02010600030101010101" pitchFamily="2" charset="-122"/>
                <a:cs typeface="Times New Roman" panose="02020603050405020304" pitchFamily="18" charset="0"/>
              </a:rPr>
              <a:t>Etapa 3: Pruebas de Aceptación</a:t>
            </a:r>
            <a:endParaRPr lang="es-PE" sz="4000" kern="100" dirty="0">
              <a:effectLst/>
              <a:latin typeface="Aptos" panose="020B0004020202020204" pitchFamily="34" charset="0"/>
              <a:ea typeface="DengXian" panose="02010600030101010101" pitchFamily="2" charset="-122"/>
              <a:cs typeface="Times New Roman" panose="02020603050405020304" pitchFamily="18" charset="0"/>
            </a:endParaRPr>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838199" y="1563296"/>
            <a:ext cx="10726883" cy="5294703"/>
          </a:xfrm>
        </p:spPr>
        <p:txBody>
          <a:bodyPr>
            <a:normAutofit fontScale="25000" lnSpcReduction="20000"/>
          </a:bodyPr>
          <a:lstStyle/>
          <a:p>
            <a:pPr marL="0" indent="0" algn="just">
              <a:lnSpc>
                <a:spcPct val="120000"/>
              </a:lnSpc>
              <a:spcBef>
                <a:spcPts val="0"/>
              </a:spcBef>
              <a:buNone/>
            </a:pPr>
            <a:r>
              <a:rPr lang="es-PE" sz="11200" kern="100" dirty="0">
                <a:effectLst/>
                <a:latin typeface="Aptos" panose="020B0004020202020204" pitchFamily="34" charset="0"/>
                <a:ea typeface="DengXian" panose="02010600030101010101" pitchFamily="2" charset="-122"/>
                <a:cs typeface="Times New Roman" panose="02020603050405020304" pitchFamily="18" charset="0"/>
              </a:rPr>
              <a:t>Una vez que el desarrollo del producto se considera completo según los requisitos y el prototipo ajustado:</a:t>
            </a:r>
          </a:p>
          <a:p>
            <a:pPr marL="342900" lvl="0" indent="-342900" algn="just">
              <a:lnSpc>
                <a:spcPct val="120000"/>
              </a:lnSpc>
              <a:spcBef>
                <a:spcPts val="0"/>
              </a:spcBef>
              <a:buSzPts val="1000"/>
              <a:buFont typeface="Symbol" panose="05050102010706020507" pitchFamily="18" charset="2"/>
              <a:buChar char=""/>
              <a:tabLst>
                <a:tab pos="457200" algn="l"/>
              </a:tabLst>
            </a:pPr>
            <a:r>
              <a:rPr lang="es-PE" sz="10400" kern="100" dirty="0">
                <a:effectLst/>
                <a:latin typeface="Aptos" panose="020B0004020202020204" pitchFamily="34" charset="0"/>
                <a:ea typeface="DengXian" panose="02010600030101010101" pitchFamily="2" charset="-122"/>
                <a:cs typeface="Times New Roman" panose="02020603050405020304" pitchFamily="18" charset="0"/>
              </a:rPr>
              <a:t>Se prepara un plan de pruebas de aceptación que incluye casos de prueba que cubren todos los aspectos de la aplicación.</a:t>
            </a:r>
          </a:p>
          <a:p>
            <a:pPr marL="342900" lvl="0" indent="-342900" algn="just">
              <a:lnSpc>
                <a:spcPct val="120000"/>
              </a:lnSpc>
              <a:spcBef>
                <a:spcPts val="0"/>
              </a:spcBef>
              <a:buSzPts val="1000"/>
              <a:buFont typeface="Symbol" panose="05050102010706020507" pitchFamily="18" charset="2"/>
              <a:buChar char=""/>
              <a:tabLst>
                <a:tab pos="457200" algn="l"/>
              </a:tabLst>
            </a:pPr>
            <a:r>
              <a:rPr lang="es-PE" sz="10400" kern="100" dirty="0">
                <a:effectLst/>
                <a:latin typeface="Aptos" panose="020B0004020202020204" pitchFamily="34" charset="0"/>
                <a:ea typeface="DengXian" panose="02010600030101010101" pitchFamily="2" charset="-122"/>
                <a:cs typeface="Times New Roman" panose="02020603050405020304" pitchFamily="18" charset="0"/>
              </a:rPr>
              <a:t>Los usuarios finales son invitados a realizar las pruebas en un entorno que simula el uso cotidiano. Las pruebas son supervisadas por un equipo que puede realizar ajustes técnicos en tiempo real si es necesario.</a:t>
            </a:r>
          </a:p>
          <a:p>
            <a:pPr marL="342900" lvl="0" indent="-342900" algn="just">
              <a:lnSpc>
                <a:spcPct val="120000"/>
              </a:lnSpc>
              <a:spcBef>
                <a:spcPts val="0"/>
              </a:spcBef>
              <a:buSzPts val="1000"/>
              <a:buFont typeface="Symbol" panose="05050102010706020507" pitchFamily="18" charset="2"/>
              <a:buChar char=""/>
              <a:tabLst>
                <a:tab pos="457200" algn="l"/>
              </a:tabLst>
            </a:pPr>
            <a:r>
              <a:rPr lang="es-PE" sz="10400" kern="100" dirty="0">
                <a:effectLst/>
                <a:latin typeface="Aptos" panose="020B0004020202020204" pitchFamily="34" charset="0"/>
                <a:ea typeface="DengXian" panose="02010600030101010101" pitchFamily="2" charset="-122"/>
                <a:cs typeface="Times New Roman" panose="02020603050405020304" pitchFamily="18" charset="0"/>
              </a:rPr>
              <a:t>Se recoge y analiza el </a:t>
            </a:r>
            <a:r>
              <a:rPr lang="es-PE" sz="10400" kern="100" dirty="0" err="1">
                <a:effectLst/>
                <a:latin typeface="Aptos" panose="020B0004020202020204" pitchFamily="34" charset="0"/>
                <a:ea typeface="DengXian" panose="02010600030101010101" pitchFamily="2" charset="-122"/>
                <a:cs typeface="Times New Roman" panose="02020603050405020304" pitchFamily="18" charset="0"/>
              </a:rPr>
              <a:t>feedback</a:t>
            </a:r>
            <a:r>
              <a:rPr lang="es-PE" sz="10400" kern="100" dirty="0">
                <a:effectLst/>
                <a:latin typeface="Aptos" panose="020B0004020202020204" pitchFamily="34" charset="0"/>
                <a:ea typeface="DengXian" panose="02010600030101010101" pitchFamily="2" charset="-122"/>
                <a:cs typeface="Times New Roman" panose="02020603050405020304" pitchFamily="18" charset="0"/>
              </a:rPr>
              <a:t> de los usuarios, especialmente en cuanto a la usabilidad, integración de las diferentes funcionalidades de bienestar y satisfacción general con la experiencia de la aplicación.</a:t>
            </a:r>
          </a:p>
          <a:p>
            <a:pPr marL="342900" lvl="0" indent="-342900" algn="just">
              <a:lnSpc>
                <a:spcPct val="120000"/>
              </a:lnSpc>
              <a:spcBef>
                <a:spcPts val="0"/>
              </a:spcBef>
              <a:buSzPts val="1000"/>
              <a:buFont typeface="Symbol" panose="05050102010706020507" pitchFamily="18" charset="2"/>
              <a:buChar char=""/>
              <a:tabLst>
                <a:tab pos="457200" algn="l"/>
              </a:tabLst>
            </a:pPr>
            <a:r>
              <a:rPr lang="es-PE" sz="10400" kern="100" dirty="0">
                <a:effectLst/>
                <a:latin typeface="Aptos" panose="020B0004020202020204" pitchFamily="34" charset="0"/>
                <a:ea typeface="DengXian" panose="02010600030101010101" pitchFamily="2" charset="-122"/>
                <a:cs typeface="Times New Roman" panose="02020603050405020304" pitchFamily="18" charset="0"/>
              </a:rPr>
              <a:t>Basándose en los resultados, el equipo realiza los ajustes finales y prepara la aplicación para el lanzamiento.</a:t>
            </a:r>
          </a:p>
          <a:p>
            <a:pPr marL="0" indent="0" algn="l">
              <a:buNone/>
            </a:pPr>
            <a:endParaRPr lang="es-PE" dirty="0"/>
          </a:p>
        </p:txBody>
      </p:sp>
    </p:spTree>
    <p:extLst>
      <p:ext uri="{BB962C8B-B14F-4D97-AF65-F5344CB8AC3E}">
        <p14:creationId xmlns:p14="http://schemas.microsoft.com/office/powerpoint/2010/main" val="26301375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Autofit/>
          </a:bodyPr>
          <a:lstStyle/>
          <a:p>
            <a:pPr marL="0" indent="0">
              <a:lnSpc>
                <a:spcPct val="120000"/>
              </a:lnSpc>
              <a:spcBef>
                <a:spcPts val="0"/>
              </a:spcBef>
              <a:buNone/>
            </a:pPr>
            <a:r>
              <a:rPr lang="es-PE" sz="4000" b="1" kern="100" dirty="0">
                <a:effectLst/>
                <a:latin typeface="Aptos" panose="020B0004020202020204" pitchFamily="34" charset="0"/>
                <a:ea typeface="DengXian" panose="02010600030101010101" pitchFamily="2" charset="-122"/>
                <a:cs typeface="Times New Roman" panose="02020603050405020304" pitchFamily="18" charset="0"/>
              </a:rPr>
              <a:t>Conclusión del Caso:</a:t>
            </a:r>
            <a:endParaRPr lang="es-PE" sz="4000" kern="100" dirty="0">
              <a:effectLst/>
              <a:latin typeface="Aptos" panose="020B0004020202020204" pitchFamily="34" charset="0"/>
              <a:ea typeface="DengXian" panose="02010600030101010101" pitchFamily="2" charset="-122"/>
              <a:cs typeface="Times New Roman" panose="02020603050405020304" pitchFamily="18" charset="0"/>
            </a:endParaRPr>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838199" y="1563296"/>
            <a:ext cx="10726883" cy="5180404"/>
          </a:xfrm>
        </p:spPr>
        <p:txBody>
          <a:bodyPr>
            <a:normAutofit fontScale="25000" lnSpcReduction="20000"/>
          </a:bodyPr>
          <a:lstStyle/>
          <a:p>
            <a:pPr marL="0" indent="0" algn="just">
              <a:lnSpc>
                <a:spcPct val="120000"/>
              </a:lnSpc>
              <a:spcBef>
                <a:spcPts val="0"/>
              </a:spcBef>
              <a:buNone/>
            </a:pPr>
            <a:r>
              <a:rPr lang="es-PE" sz="11200" kern="100" dirty="0">
                <a:effectLst/>
                <a:latin typeface="Aptos" panose="020B0004020202020204" pitchFamily="34" charset="0"/>
                <a:ea typeface="DengXian" panose="02010600030101010101" pitchFamily="2" charset="-122"/>
                <a:cs typeface="Times New Roman" panose="02020603050405020304" pitchFamily="18" charset="0"/>
              </a:rPr>
              <a:t>Este caso ilustra cómo la revisión por pares ayuda a mejorar la calidad y la viabilidad de los requisitos del software desde las primeras etapas, potenciando un fundamento sólido para el desarrollo. </a:t>
            </a:r>
          </a:p>
          <a:p>
            <a:pPr marL="0" indent="0" algn="just">
              <a:lnSpc>
                <a:spcPct val="120000"/>
              </a:lnSpc>
              <a:spcBef>
                <a:spcPts val="0"/>
              </a:spcBef>
              <a:buNone/>
            </a:pPr>
            <a:endParaRPr lang="es-PE" sz="4400" kern="100" dirty="0">
              <a:effectLst/>
              <a:latin typeface="Aptos" panose="020B0004020202020204" pitchFamily="34" charset="0"/>
              <a:ea typeface="DengXian" panose="02010600030101010101" pitchFamily="2" charset="-122"/>
              <a:cs typeface="Times New Roman" panose="02020603050405020304" pitchFamily="18" charset="0"/>
            </a:endParaRPr>
          </a:p>
          <a:p>
            <a:pPr marL="0" indent="0" algn="just">
              <a:lnSpc>
                <a:spcPct val="120000"/>
              </a:lnSpc>
              <a:spcBef>
                <a:spcPts val="0"/>
              </a:spcBef>
              <a:buNone/>
            </a:pPr>
            <a:r>
              <a:rPr lang="es-PE" sz="11200" kern="100" dirty="0">
                <a:effectLst/>
                <a:latin typeface="Aptos" panose="020B0004020202020204" pitchFamily="34" charset="0"/>
                <a:ea typeface="DengXian" panose="02010600030101010101" pitchFamily="2" charset="-122"/>
                <a:cs typeface="Times New Roman" panose="02020603050405020304" pitchFamily="18" charset="0"/>
              </a:rPr>
              <a:t>Los prototipos permiten una comprensión profunda de las necesidades y expectativas del usuario, guiando el diseño y desarrollo hacia un producto que resuene con los usuarios finales.</a:t>
            </a:r>
          </a:p>
          <a:p>
            <a:pPr marL="0" indent="0" algn="just">
              <a:lnSpc>
                <a:spcPct val="120000"/>
              </a:lnSpc>
              <a:spcBef>
                <a:spcPts val="0"/>
              </a:spcBef>
              <a:buNone/>
            </a:pPr>
            <a:endParaRPr lang="es-PE" sz="5600" kern="100" dirty="0">
              <a:latin typeface="Aptos" panose="020B0004020202020204" pitchFamily="34" charset="0"/>
              <a:ea typeface="DengXian" panose="02010600030101010101" pitchFamily="2" charset="-122"/>
              <a:cs typeface="Times New Roman" panose="02020603050405020304" pitchFamily="18" charset="0"/>
            </a:endParaRPr>
          </a:p>
          <a:p>
            <a:pPr marL="0" indent="0" algn="just">
              <a:lnSpc>
                <a:spcPct val="120000"/>
              </a:lnSpc>
              <a:spcBef>
                <a:spcPts val="0"/>
              </a:spcBef>
              <a:buNone/>
            </a:pPr>
            <a:r>
              <a:rPr lang="es-PE" sz="11200" kern="100" dirty="0">
                <a:effectLst/>
                <a:latin typeface="Aptos" panose="020B0004020202020204" pitchFamily="34" charset="0"/>
                <a:ea typeface="DengXian" panose="02010600030101010101" pitchFamily="2" charset="-122"/>
                <a:cs typeface="Times New Roman" panose="02020603050405020304" pitchFamily="18" charset="0"/>
              </a:rPr>
              <a:t>Finalmente, las pruebas de aceptación aseguran que el producto no solo cumpla con los requisitos técnicos y de negocio, sino que también satisfaga o supere las expectativas de los usuarios, asegurando su éxito en el mercado.</a:t>
            </a:r>
          </a:p>
          <a:p>
            <a:pPr marL="0" indent="0" algn="l">
              <a:buNone/>
            </a:pPr>
            <a:endParaRPr lang="es-PE" dirty="0"/>
          </a:p>
        </p:txBody>
      </p:sp>
    </p:spTree>
    <p:extLst>
      <p:ext uri="{BB962C8B-B14F-4D97-AF65-F5344CB8AC3E}">
        <p14:creationId xmlns:p14="http://schemas.microsoft.com/office/powerpoint/2010/main" val="218431891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B68A36-214B-EC21-46D0-04F9BAF9A93B}"/>
              </a:ext>
            </a:extLst>
          </p:cNvPr>
          <p:cNvSpPr>
            <a:spLocks noGrp="1"/>
          </p:cNvSpPr>
          <p:nvPr>
            <p:ph type="title"/>
          </p:nvPr>
        </p:nvSpPr>
        <p:spPr/>
        <p:txBody>
          <a:bodyPr/>
          <a:lstStyle/>
          <a:p>
            <a:r>
              <a:rPr lang="es-MX" dirty="0"/>
              <a:t>Entregables</a:t>
            </a:r>
            <a:endParaRPr lang="es-PE" dirty="0"/>
          </a:p>
        </p:txBody>
      </p:sp>
      <p:sp>
        <p:nvSpPr>
          <p:cNvPr id="3" name="Marcador de contenido 2">
            <a:extLst>
              <a:ext uri="{FF2B5EF4-FFF2-40B4-BE49-F238E27FC236}">
                <a16:creationId xmlns:a16="http://schemas.microsoft.com/office/drawing/2014/main" id="{716ADF34-E573-A438-C6D5-DEC89928414F}"/>
              </a:ext>
            </a:extLst>
          </p:cNvPr>
          <p:cNvSpPr>
            <a:spLocks noGrp="1"/>
          </p:cNvSpPr>
          <p:nvPr>
            <p:ph idx="1"/>
          </p:nvPr>
        </p:nvSpPr>
        <p:spPr/>
        <p:txBody>
          <a:bodyPr/>
          <a:lstStyle/>
          <a:p>
            <a:pPr marL="342900" lvl="0" indent="-342900">
              <a:lnSpc>
                <a:spcPct val="115000"/>
              </a:lnSpc>
              <a:spcAft>
                <a:spcPts val="800"/>
              </a:spcAft>
              <a:buSzPts val="1000"/>
              <a:buFont typeface="Symbol" panose="05050102010706020507" pitchFamily="18" charset="2"/>
              <a:buChar char=""/>
              <a:tabLst>
                <a:tab pos="457200" algn="l"/>
              </a:tabLst>
            </a:pPr>
            <a:r>
              <a:rPr lang="es-PE" kern="100" dirty="0">
                <a:effectLst/>
                <a:latin typeface="Aptos" panose="020B0004020202020204" pitchFamily="34" charset="0"/>
                <a:ea typeface="DengXian" panose="02010600030101010101" pitchFamily="2" charset="-122"/>
                <a:cs typeface="Times New Roman" panose="02020603050405020304" pitchFamily="18" charset="0"/>
              </a:rPr>
              <a:t>Identificación de las partes interesadas. </a:t>
            </a:r>
          </a:p>
          <a:p>
            <a:pPr marL="342900" lvl="0" indent="-342900">
              <a:lnSpc>
                <a:spcPct val="115000"/>
              </a:lnSpc>
              <a:spcAft>
                <a:spcPts val="800"/>
              </a:spcAft>
              <a:buSzPts val="1000"/>
              <a:buFont typeface="Symbol" panose="05050102010706020507" pitchFamily="18" charset="2"/>
              <a:buChar char=""/>
              <a:tabLst>
                <a:tab pos="457200" algn="l"/>
              </a:tabLst>
            </a:pPr>
            <a:r>
              <a:rPr lang="es-PE" kern="100" dirty="0">
                <a:effectLst/>
                <a:latin typeface="Aptos" panose="020B0004020202020204" pitchFamily="34" charset="0"/>
                <a:ea typeface="DengXian" panose="02010600030101010101" pitchFamily="2" charset="-122"/>
                <a:cs typeface="Times New Roman" panose="02020603050405020304" pitchFamily="18" charset="0"/>
              </a:rPr>
              <a:t>Análisis de las necesidades e intereses de las partes interesadas.</a:t>
            </a:r>
          </a:p>
          <a:p>
            <a:pPr marL="342900" lvl="0" indent="-342900">
              <a:lnSpc>
                <a:spcPct val="115000"/>
              </a:lnSpc>
              <a:spcAft>
                <a:spcPts val="800"/>
              </a:spcAft>
              <a:buSzPts val="1000"/>
              <a:buFont typeface="Symbol" panose="05050102010706020507" pitchFamily="18" charset="2"/>
              <a:buChar char=""/>
              <a:tabLst>
                <a:tab pos="457200" algn="l"/>
              </a:tabLst>
            </a:pPr>
            <a:r>
              <a:rPr lang="es-PE" kern="100" dirty="0">
                <a:effectLst/>
                <a:latin typeface="Aptos" panose="020B0004020202020204" pitchFamily="34" charset="0"/>
                <a:ea typeface="DengXian" panose="02010600030101010101" pitchFamily="2" charset="-122"/>
                <a:cs typeface="Times New Roman" panose="02020603050405020304" pitchFamily="18" charset="0"/>
              </a:rPr>
              <a:t>Negociación con las partes interesadas.</a:t>
            </a:r>
          </a:p>
          <a:p>
            <a:pPr marL="342900" lvl="0" indent="-342900">
              <a:lnSpc>
                <a:spcPct val="115000"/>
              </a:lnSpc>
              <a:spcAft>
                <a:spcPts val="800"/>
              </a:spcAft>
              <a:buSzPts val="1000"/>
              <a:buFont typeface="Symbol" panose="05050102010706020507" pitchFamily="18" charset="2"/>
              <a:buChar char=""/>
              <a:tabLst>
                <a:tab pos="457200" algn="l"/>
              </a:tabLst>
            </a:pPr>
            <a:r>
              <a:rPr lang="es-PE" kern="100" dirty="0">
                <a:effectLst/>
                <a:latin typeface="Aptos" panose="020B0004020202020204" pitchFamily="34" charset="0"/>
                <a:ea typeface="DengXian" panose="02010600030101010101" pitchFamily="2" charset="-122"/>
                <a:cs typeface="Times New Roman" panose="02020603050405020304" pitchFamily="18" charset="0"/>
              </a:rPr>
              <a:t>https://www.youtube.com/watch?v=4jIhjqa38SI</a:t>
            </a:r>
          </a:p>
          <a:p>
            <a:endParaRPr lang="es-PE" dirty="0"/>
          </a:p>
        </p:txBody>
      </p:sp>
    </p:spTree>
    <p:extLst>
      <p:ext uri="{BB962C8B-B14F-4D97-AF65-F5344CB8AC3E}">
        <p14:creationId xmlns:p14="http://schemas.microsoft.com/office/powerpoint/2010/main" val="191058368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4B9FA9-F25F-0101-7C95-ECE502585B3F}"/>
              </a:ext>
            </a:extLst>
          </p:cNvPr>
          <p:cNvSpPr>
            <a:spLocks noGrp="1"/>
          </p:cNvSpPr>
          <p:nvPr>
            <p:ph type="title"/>
          </p:nvPr>
        </p:nvSpPr>
        <p:spPr/>
        <p:txBody>
          <a:bodyPr/>
          <a:lstStyle/>
          <a:p>
            <a:r>
              <a:rPr lang="es-MX" dirty="0"/>
              <a:t>Conclusión</a:t>
            </a:r>
            <a:endParaRPr lang="es-PE" dirty="0"/>
          </a:p>
        </p:txBody>
      </p:sp>
      <p:sp>
        <p:nvSpPr>
          <p:cNvPr id="3" name="Marcador de contenido 2">
            <a:extLst>
              <a:ext uri="{FF2B5EF4-FFF2-40B4-BE49-F238E27FC236}">
                <a16:creationId xmlns:a16="http://schemas.microsoft.com/office/drawing/2014/main" id="{4D8795D3-C792-0158-FB36-CDBE30EE37F0}"/>
              </a:ext>
            </a:extLst>
          </p:cNvPr>
          <p:cNvSpPr>
            <a:spLocks noGrp="1"/>
          </p:cNvSpPr>
          <p:nvPr>
            <p:ph idx="1"/>
          </p:nvPr>
        </p:nvSpPr>
        <p:spPr/>
        <p:txBody>
          <a:bodyPr/>
          <a:lstStyle/>
          <a:p>
            <a:pPr marL="0" indent="0" algn="just">
              <a:buNone/>
            </a:pPr>
            <a:r>
              <a:rPr lang="es-PE" kern="100" dirty="0">
                <a:effectLst/>
                <a:latin typeface="Aptos" panose="020B0004020202020204" pitchFamily="34" charset="0"/>
                <a:ea typeface="DengXian" panose="02010600030101010101" pitchFamily="2" charset="-122"/>
                <a:cs typeface="Times New Roman" panose="02020603050405020304" pitchFamily="18" charset="0"/>
              </a:rPr>
              <a:t>La </a:t>
            </a:r>
            <a:r>
              <a:rPr lang="es-PE" b="1" kern="100" dirty="0">
                <a:solidFill>
                  <a:srgbClr val="0070C0"/>
                </a:solidFill>
                <a:effectLst/>
                <a:latin typeface="Aptos" panose="020B0004020202020204" pitchFamily="34" charset="0"/>
                <a:ea typeface="DengXian" panose="02010600030101010101" pitchFamily="2" charset="-122"/>
                <a:cs typeface="Times New Roman" panose="02020603050405020304" pitchFamily="18" charset="0"/>
              </a:rPr>
              <a:t>elicitación de requisitos </a:t>
            </a:r>
            <a:r>
              <a:rPr lang="es-PE" kern="100" dirty="0">
                <a:effectLst/>
                <a:latin typeface="Aptos" panose="020B0004020202020204" pitchFamily="34" charset="0"/>
                <a:ea typeface="DengXian" panose="02010600030101010101" pitchFamily="2" charset="-122"/>
                <a:cs typeface="Times New Roman" panose="02020603050405020304" pitchFamily="18" charset="0"/>
              </a:rPr>
              <a:t>es un proceso </a:t>
            </a:r>
            <a:r>
              <a:rPr lang="es-PE" b="1" kern="100" dirty="0">
                <a:effectLst/>
                <a:latin typeface="Aptos" panose="020B0004020202020204" pitchFamily="34" charset="0"/>
                <a:ea typeface="DengXian" panose="02010600030101010101" pitchFamily="2" charset="-122"/>
                <a:cs typeface="Times New Roman" panose="02020603050405020304" pitchFamily="18" charset="0"/>
              </a:rPr>
              <a:t>iterativo</a:t>
            </a:r>
            <a:r>
              <a:rPr lang="es-PE" kern="100" dirty="0">
                <a:effectLst/>
                <a:latin typeface="Aptos" panose="020B0004020202020204" pitchFamily="34" charset="0"/>
                <a:ea typeface="DengXian" panose="02010600030101010101" pitchFamily="2" charset="-122"/>
                <a:cs typeface="Times New Roman" panose="02020603050405020304" pitchFamily="18" charset="0"/>
              </a:rPr>
              <a:t> y </a:t>
            </a:r>
            <a:r>
              <a:rPr lang="es-PE" b="1" kern="100" dirty="0">
                <a:effectLst/>
                <a:latin typeface="Aptos" panose="020B0004020202020204" pitchFamily="34" charset="0"/>
                <a:ea typeface="DengXian" panose="02010600030101010101" pitchFamily="2" charset="-122"/>
                <a:cs typeface="Times New Roman" panose="02020603050405020304" pitchFamily="18" charset="0"/>
              </a:rPr>
              <a:t>colaborativo</a:t>
            </a:r>
            <a:r>
              <a:rPr lang="es-PE" kern="100" dirty="0">
                <a:effectLst/>
                <a:latin typeface="Aptos" panose="020B0004020202020204" pitchFamily="34" charset="0"/>
                <a:ea typeface="DengXian" panose="02010600030101010101" pitchFamily="2" charset="-122"/>
                <a:cs typeface="Times New Roman" panose="02020603050405020304" pitchFamily="18" charset="0"/>
              </a:rPr>
              <a:t>.</a:t>
            </a:r>
          </a:p>
          <a:p>
            <a:pPr marL="0" indent="0" algn="just">
              <a:buNone/>
            </a:pPr>
            <a:r>
              <a:rPr lang="es-PE" kern="100" dirty="0">
                <a:effectLst/>
                <a:latin typeface="Aptos" panose="020B0004020202020204" pitchFamily="34" charset="0"/>
                <a:ea typeface="DengXian" panose="02010600030101010101" pitchFamily="2" charset="-122"/>
                <a:cs typeface="Times New Roman" panose="02020603050405020304" pitchFamily="18" charset="0"/>
              </a:rPr>
              <a:t>Requiere una </a:t>
            </a:r>
            <a:r>
              <a:rPr lang="es-PE" b="1" kern="100" dirty="0">
                <a:solidFill>
                  <a:srgbClr val="FF0000"/>
                </a:solidFill>
                <a:effectLst/>
                <a:latin typeface="Aptos" panose="020B0004020202020204" pitchFamily="34" charset="0"/>
                <a:ea typeface="DengXian" panose="02010600030101010101" pitchFamily="2" charset="-122"/>
                <a:cs typeface="Times New Roman" panose="02020603050405020304" pitchFamily="18" charset="0"/>
              </a:rPr>
              <a:t>comunicación efectiva </a:t>
            </a:r>
            <a:r>
              <a:rPr lang="es-PE" kern="100" dirty="0">
                <a:effectLst/>
                <a:latin typeface="Aptos" panose="020B0004020202020204" pitchFamily="34" charset="0"/>
                <a:ea typeface="DengXian" panose="02010600030101010101" pitchFamily="2" charset="-122"/>
                <a:cs typeface="Times New Roman" panose="02020603050405020304" pitchFamily="18" charset="0"/>
              </a:rPr>
              <a:t>con </a:t>
            </a:r>
            <a:r>
              <a:rPr lang="es-PE" b="1" kern="100" dirty="0">
                <a:solidFill>
                  <a:schemeClr val="accent6">
                    <a:lumMod val="75000"/>
                  </a:schemeClr>
                </a:solidFill>
                <a:effectLst/>
                <a:latin typeface="Aptos" panose="020B0004020202020204" pitchFamily="34" charset="0"/>
                <a:ea typeface="DengXian" panose="02010600030101010101" pitchFamily="2" charset="-122"/>
                <a:cs typeface="Times New Roman" panose="02020603050405020304" pitchFamily="18" charset="0"/>
              </a:rPr>
              <a:t>todas</a:t>
            </a:r>
            <a:r>
              <a:rPr lang="es-PE" kern="100" dirty="0">
                <a:effectLst/>
                <a:latin typeface="Aptos" panose="020B0004020202020204" pitchFamily="34" charset="0"/>
                <a:ea typeface="DengXian" panose="02010600030101010101" pitchFamily="2" charset="-122"/>
                <a:cs typeface="Times New Roman" panose="02020603050405020304" pitchFamily="18" charset="0"/>
              </a:rPr>
              <a:t> las </a:t>
            </a:r>
            <a:r>
              <a:rPr lang="es-PE" b="1" kern="100" dirty="0">
                <a:effectLst/>
                <a:latin typeface="Aptos" panose="020B0004020202020204" pitchFamily="34" charset="0"/>
                <a:ea typeface="DengXian" panose="02010600030101010101" pitchFamily="2" charset="-122"/>
                <a:cs typeface="Times New Roman" panose="02020603050405020304" pitchFamily="18" charset="0"/>
              </a:rPr>
              <a:t>partes interesadas</a:t>
            </a:r>
            <a:r>
              <a:rPr lang="es-PE" kern="100" dirty="0">
                <a:effectLst/>
                <a:latin typeface="Aptos" panose="020B0004020202020204" pitchFamily="34" charset="0"/>
                <a:ea typeface="DengXian" panose="02010600030101010101" pitchFamily="2" charset="-122"/>
                <a:cs typeface="Times New Roman" panose="02020603050405020304" pitchFamily="18" charset="0"/>
              </a:rPr>
              <a:t> y la habilidad de </a:t>
            </a:r>
            <a:r>
              <a:rPr lang="es-PE" b="1" kern="100" dirty="0">
                <a:effectLst/>
                <a:latin typeface="Aptos" panose="020B0004020202020204" pitchFamily="34" charset="0"/>
                <a:ea typeface="DengXian" panose="02010600030101010101" pitchFamily="2" charset="-122"/>
                <a:cs typeface="Times New Roman" panose="02020603050405020304" pitchFamily="18" charset="0"/>
              </a:rPr>
              <a:t>adaptarse</a:t>
            </a:r>
            <a:r>
              <a:rPr lang="es-PE" kern="100" dirty="0">
                <a:effectLst/>
                <a:latin typeface="Aptos" panose="020B0004020202020204" pitchFamily="34" charset="0"/>
                <a:ea typeface="DengXian" panose="02010600030101010101" pitchFamily="2" charset="-122"/>
                <a:cs typeface="Times New Roman" panose="02020603050405020304" pitchFamily="18" charset="0"/>
              </a:rPr>
              <a:t> y </a:t>
            </a:r>
            <a:r>
              <a:rPr lang="es-PE" b="1" kern="100" dirty="0">
                <a:effectLst/>
                <a:latin typeface="Aptos" panose="020B0004020202020204" pitchFamily="34" charset="0"/>
                <a:ea typeface="DengXian" panose="02010600030101010101" pitchFamily="2" charset="-122"/>
                <a:cs typeface="Times New Roman" panose="02020603050405020304" pitchFamily="18" charset="0"/>
              </a:rPr>
              <a:t>ajustar los requisitos </a:t>
            </a:r>
            <a:r>
              <a:rPr lang="es-PE" kern="100" dirty="0">
                <a:effectLst/>
                <a:latin typeface="Aptos" panose="020B0004020202020204" pitchFamily="34" charset="0"/>
                <a:ea typeface="DengXian" panose="02010600030101010101" pitchFamily="2" charset="-122"/>
                <a:cs typeface="Times New Roman" panose="02020603050405020304" pitchFamily="18" charset="0"/>
              </a:rPr>
              <a:t>a medida que se obtiene </a:t>
            </a:r>
            <a:r>
              <a:rPr lang="es-PE" b="1" kern="100" dirty="0">
                <a:effectLst/>
                <a:latin typeface="Aptos" panose="020B0004020202020204" pitchFamily="34" charset="0"/>
                <a:ea typeface="DengXian" panose="02010600030101010101" pitchFamily="2" charset="-122"/>
                <a:cs typeface="Times New Roman" panose="02020603050405020304" pitchFamily="18" charset="0"/>
              </a:rPr>
              <a:t>más información </a:t>
            </a:r>
            <a:r>
              <a:rPr lang="es-PE" kern="100" dirty="0">
                <a:effectLst/>
                <a:latin typeface="Aptos" panose="020B0004020202020204" pitchFamily="34" charset="0"/>
                <a:ea typeface="DengXian" panose="02010600030101010101" pitchFamily="2" charset="-122"/>
                <a:cs typeface="Times New Roman" panose="02020603050405020304" pitchFamily="18" charset="0"/>
              </a:rPr>
              <a:t>y el </a:t>
            </a:r>
            <a:r>
              <a:rPr lang="es-PE" b="1" kern="100" dirty="0">
                <a:effectLst/>
                <a:latin typeface="Aptos" panose="020B0004020202020204" pitchFamily="34" charset="0"/>
                <a:ea typeface="DengXian" panose="02010600030101010101" pitchFamily="2" charset="-122"/>
                <a:cs typeface="Times New Roman" panose="02020603050405020304" pitchFamily="18" charset="0"/>
              </a:rPr>
              <a:t>proyecto evoluciona</a:t>
            </a:r>
            <a:r>
              <a:rPr lang="es-PE" kern="100" dirty="0">
                <a:effectLst/>
                <a:latin typeface="Aptos" panose="020B0004020202020204" pitchFamily="34" charset="0"/>
                <a:ea typeface="DengXian" panose="02010600030101010101" pitchFamily="2" charset="-122"/>
                <a:cs typeface="Times New Roman" panose="02020603050405020304" pitchFamily="18" charset="0"/>
              </a:rPr>
              <a:t>. </a:t>
            </a:r>
          </a:p>
          <a:p>
            <a:pPr marL="0" indent="0" algn="just">
              <a:buNone/>
            </a:pPr>
            <a:r>
              <a:rPr lang="es-PE" kern="100" dirty="0">
                <a:effectLst/>
                <a:latin typeface="Aptos" panose="020B0004020202020204" pitchFamily="34" charset="0"/>
                <a:ea typeface="DengXian" panose="02010600030101010101" pitchFamily="2" charset="-122"/>
                <a:cs typeface="Times New Roman" panose="02020603050405020304" pitchFamily="18" charset="0"/>
              </a:rPr>
              <a:t>La meta final de la </a:t>
            </a:r>
            <a:r>
              <a:rPr lang="es-PE" b="1" kern="100" dirty="0">
                <a:effectLst/>
                <a:latin typeface="Aptos" panose="020B0004020202020204" pitchFamily="34" charset="0"/>
                <a:ea typeface="DengXian" panose="02010600030101010101" pitchFamily="2" charset="-122"/>
                <a:cs typeface="Times New Roman" panose="02020603050405020304" pitchFamily="18" charset="0"/>
              </a:rPr>
              <a:t>elicitación</a:t>
            </a:r>
            <a:r>
              <a:rPr lang="es-PE" kern="100" dirty="0">
                <a:effectLst/>
                <a:latin typeface="Aptos" panose="020B0004020202020204" pitchFamily="34" charset="0"/>
                <a:ea typeface="DengXian" panose="02010600030101010101" pitchFamily="2" charset="-122"/>
                <a:cs typeface="Times New Roman" panose="02020603050405020304" pitchFamily="18" charset="0"/>
              </a:rPr>
              <a:t> </a:t>
            </a:r>
            <a:r>
              <a:rPr lang="es-PE" b="1" kern="100" dirty="0">
                <a:effectLst/>
                <a:latin typeface="Aptos" panose="020B0004020202020204" pitchFamily="34" charset="0"/>
                <a:ea typeface="DengXian" panose="02010600030101010101" pitchFamily="2" charset="-122"/>
                <a:cs typeface="Times New Roman" panose="02020603050405020304" pitchFamily="18" charset="0"/>
              </a:rPr>
              <a:t>de requisitos </a:t>
            </a:r>
            <a:r>
              <a:rPr lang="es-PE" kern="100" dirty="0">
                <a:effectLst/>
                <a:latin typeface="Aptos" panose="020B0004020202020204" pitchFamily="34" charset="0"/>
                <a:ea typeface="DengXian" panose="02010600030101010101" pitchFamily="2" charset="-122"/>
                <a:cs typeface="Times New Roman" panose="02020603050405020304" pitchFamily="18" charset="0"/>
              </a:rPr>
              <a:t>es </a:t>
            </a:r>
            <a:r>
              <a:rPr lang="es-PE" b="1" kern="100" dirty="0">
                <a:solidFill>
                  <a:srgbClr val="FF0000"/>
                </a:solidFill>
                <a:effectLst/>
                <a:latin typeface="Aptos" panose="020B0004020202020204" pitchFamily="34" charset="0"/>
                <a:ea typeface="DengXian" panose="02010600030101010101" pitchFamily="2" charset="-122"/>
                <a:cs typeface="Times New Roman" panose="02020603050405020304" pitchFamily="18" charset="0"/>
              </a:rPr>
              <a:t>asegurar</a:t>
            </a:r>
            <a:r>
              <a:rPr lang="es-PE" kern="100" dirty="0">
                <a:effectLst/>
                <a:latin typeface="Aptos" panose="020B0004020202020204" pitchFamily="34" charset="0"/>
                <a:ea typeface="DengXian" panose="02010600030101010101" pitchFamily="2" charset="-122"/>
                <a:cs typeface="Times New Roman" panose="02020603050405020304" pitchFamily="18" charset="0"/>
              </a:rPr>
              <a:t> que el </a:t>
            </a:r>
            <a:r>
              <a:rPr lang="es-PE" b="1" kern="100" dirty="0">
                <a:effectLst/>
                <a:latin typeface="Aptos" panose="020B0004020202020204" pitchFamily="34" charset="0"/>
                <a:ea typeface="DengXian" panose="02010600030101010101" pitchFamily="2" charset="-122"/>
                <a:cs typeface="Times New Roman" panose="02020603050405020304" pitchFamily="18" charset="0"/>
              </a:rPr>
              <a:t>sistema desarrollado </a:t>
            </a:r>
            <a:r>
              <a:rPr lang="es-PE" kern="100" dirty="0">
                <a:effectLst/>
                <a:latin typeface="Aptos" panose="020B0004020202020204" pitchFamily="34" charset="0"/>
                <a:ea typeface="DengXian" panose="02010600030101010101" pitchFamily="2" charset="-122"/>
                <a:cs typeface="Times New Roman" panose="02020603050405020304" pitchFamily="18" charset="0"/>
              </a:rPr>
              <a:t>cumpla con las </a:t>
            </a:r>
            <a:r>
              <a:rPr lang="es-PE" b="1" kern="100" dirty="0">
                <a:effectLst/>
                <a:latin typeface="Aptos" panose="020B0004020202020204" pitchFamily="34" charset="0"/>
                <a:ea typeface="DengXian" panose="02010600030101010101" pitchFamily="2" charset="-122"/>
                <a:cs typeface="Times New Roman" panose="02020603050405020304" pitchFamily="18" charset="0"/>
              </a:rPr>
              <a:t>necesidades y expectativas de los usuarios</a:t>
            </a:r>
            <a:r>
              <a:rPr lang="es-PE" kern="100" dirty="0">
                <a:effectLst/>
                <a:latin typeface="Aptos" panose="020B0004020202020204" pitchFamily="34" charset="0"/>
                <a:ea typeface="DengXian" panose="02010600030101010101" pitchFamily="2" charset="-122"/>
                <a:cs typeface="Times New Roman" panose="02020603050405020304" pitchFamily="18" charset="0"/>
              </a:rPr>
              <a:t>, evitando </a:t>
            </a:r>
            <a:r>
              <a:rPr lang="es-PE" b="1" kern="100" dirty="0">
                <a:effectLst/>
                <a:latin typeface="Aptos" panose="020B0004020202020204" pitchFamily="34" charset="0"/>
                <a:ea typeface="DengXian" panose="02010600030101010101" pitchFamily="2" charset="-122"/>
                <a:cs typeface="Times New Roman" panose="02020603050405020304" pitchFamily="18" charset="0"/>
              </a:rPr>
              <a:t>cambios costosos </a:t>
            </a:r>
            <a:r>
              <a:rPr lang="es-PE" kern="100" dirty="0">
                <a:effectLst/>
                <a:latin typeface="Aptos" panose="020B0004020202020204" pitchFamily="34" charset="0"/>
                <a:ea typeface="DengXian" panose="02010600030101010101" pitchFamily="2" charset="-122"/>
                <a:cs typeface="Times New Roman" panose="02020603050405020304" pitchFamily="18" charset="0"/>
              </a:rPr>
              <a:t>y </a:t>
            </a:r>
            <a:r>
              <a:rPr lang="es-PE" b="1" kern="100" dirty="0">
                <a:effectLst/>
                <a:latin typeface="Aptos" panose="020B0004020202020204" pitchFamily="34" charset="0"/>
                <a:ea typeface="DengXian" panose="02010600030101010101" pitchFamily="2" charset="-122"/>
                <a:cs typeface="Times New Roman" panose="02020603050405020304" pitchFamily="18" charset="0"/>
              </a:rPr>
              <a:t>retrabajos</a:t>
            </a:r>
            <a:r>
              <a:rPr lang="es-PE" kern="100" dirty="0">
                <a:effectLst/>
                <a:latin typeface="Aptos" panose="020B0004020202020204" pitchFamily="34" charset="0"/>
                <a:ea typeface="DengXian" panose="02010600030101010101" pitchFamily="2" charset="-122"/>
                <a:cs typeface="Times New Roman" panose="02020603050405020304" pitchFamily="18" charset="0"/>
              </a:rPr>
              <a:t> en </a:t>
            </a:r>
            <a:r>
              <a:rPr lang="es-PE" b="1" kern="100" dirty="0">
                <a:effectLst/>
                <a:latin typeface="Aptos" panose="020B0004020202020204" pitchFamily="34" charset="0"/>
                <a:ea typeface="DengXian" panose="02010600030101010101" pitchFamily="2" charset="-122"/>
                <a:cs typeface="Times New Roman" panose="02020603050405020304" pitchFamily="18" charset="0"/>
              </a:rPr>
              <a:t>fases posteriores </a:t>
            </a:r>
            <a:r>
              <a:rPr lang="es-PE" kern="100" dirty="0">
                <a:effectLst/>
                <a:latin typeface="Aptos" panose="020B0004020202020204" pitchFamily="34" charset="0"/>
                <a:ea typeface="DengXian" panose="02010600030101010101" pitchFamily="2" charset="-122"/>
                <a:cs typeface="Times New Roman" panose="02020603050405020304" pitchFamily="18" charset="0"/>
              </a:rPr>
              <a:t>del </a:t>
            </a:r>
            <a:r>
              <a:rPr lang="es-PE" b="1" kern="100" dirty="0">
                <a:effectLst/>
                <a:latin typeface="Aptos" panose="020B0004020202020204" pitchFamily="34" charset="0"/>
                <a:ea typeface="DengXian" panose="02010600030101010101" pitchFamily="2" charset="-122"/>
                <a:cs typeface="Times New Roman" panose="02020603050405020304" pitchFamily="18" charset="0"/>
              </a:rPr>
              <a:t>desarrollo de software</a:t>
            </a:r>
            <a:r>
              <a:rPr lang="es-PE" kern="100" dirty="0">
                <a:effectLst/>
                <a:latin typeface="Aptos" panose="020B0004020202020204" pitchFamily="34" charset="0"/>
                <a:ea typeface="DengXian" panose="02010600030101010101" pitchFamily="2" charset="-122"/>
                <a:cs typeface="Times New Roman" panose="02020603050405020304" pitchFamily="18" charset="0"/>
              </a:rPr>
              <a:t>.</a:t>
            </a:r>
          </a:p>
          <a:p>
            <a:pPr marL="0" indent="0">
              <a:buNone/>
            </a:pPr>
            <a:endParaRPr lang="es-PE" dirty="0"/>
          </a:p>
        </p:txBody>
      </p:sp>
    </p:spTree>
    <p:extLst>
      <p:ext uri="{BB962C8B-B14F-4D97-AF65-F5344CB8AC3E}">
        <p14:creationId xmlns:p14="http://schemas.microsoft.com/office/powerpoint/2010/main" val="2554695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rmAutofit/>
          </a:bodyPr>
          <a:lstStyle/>
          <a:p>
            <a:r>
              <a:rPr lang="es-PE" b="1" dirty="0">
                <a:effectLst/>
                <a:latin typeface="Calibri" panose="020F0502020204030204" pitchFamily="34" charset="0"/>
                <a:ea typeface="Times New Roman" panose="02020603050405020304" pitchFamily="18" charset="0"/>
                <a:cs typeface="Times New Roman" panose="02020603050405020304" pitchFamily="18" charset="0"/>
              </a:rPr>
              <a:t>Técnicas – Entrevista – Estructura</a:t>
            </a:r>
            <a:endParaRPr lang="es-PE" b="1" dirty="0"/>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943131" y="1475509"/>
            <a:ext cx="10227096" cy="5382491"/>
          </a:xfrm>
        </p:spPr>
        <p:txBody>
          <a:bodyPr>
            <a:normAutofit/>
          </a:bodyPr>
          <a:lstStyle/>
          <a:p>
            <a:pPr marL="342900" lvl="0" indent="-342900" algn="just">
              <a:lnSpc>
                <a:spcPct val="100000"/>
              </a:lnSpc>
              <a:spcBef>
                <a:spcPts val="0"/>
              </a:spcBef>
              <a:buFont typeface="+mj-lt"/>
              <a:buAutoNum type="arabicPeriod"/>
              <a:tabLst>
                <a:tab pos="457200" algn="l"/>
              </a:tabLst>
            </a:pPr>
            <a:r>
              <a:rPr lang="es-PE" sz="2400" b="1" kern="100" dirty="0">
                <a:effectLst/>
                <a:latin typeface="Aptos" panose="020B0004020202020204" pitchFamily="34" charset="0"/>
                <a:ea typeface="DengXian" panose="02010600030101010101" pitchFamily="2" charset="-122"/>
                <a:cs typeface="Times New Roman" panose="02020603050405020304" pitchFamily="18" charset="0"/>
              </a:rPr>
              <a:t>Preparación</a:t>
            </a:r>
            <a:r>
              <a:rPr lang="es-PE" sz="2400" kern="100" dirty="0">
                <a:effectLst/>
                <a:latin typeface="Aptos" panose="020B0004020202020204" pitchFamily="34" charset="0"/>
                <a:ea typeface="DengXian" panose="02010600030101010101" pitchFamily="2" charset="-122"/>
                <a:cs typeface="Times New Roman" panose="02020603050405020304" pitchFamily="18" charset="0"/>
              </a:rPr>
              <a:t>:</a:t>
            </a:r>
          </a:p>
          <a:p>
            <a:pPr marL="742950" lvl="1" indent="-285750" algn="just">
              <a:lnSpc>
                <a:spcPct val="100000"/>
              </a:lnSpc>
              <a:spcBef>
                <a:spcPts val="0"/>
              </a:spcBef>
              <a:buSzPts val="1000"/>
              <a:buFont typeface="Courier New" panose="02070309020205020404" pitchFamily="49" charset="0"/>
              <a:buChar char="o"/>
              <a:tabLst>
                <a:tab pos="914400" algn="l"/>
              </a:tabLst>
            </a:pPr>
            <a:r>
              <a:rPr lang="es-PE" b="1" kern="100" dirty="0">
                <a:effectLst/>
                <a:latin typeface="Aptos" panose="020B0004020202020204" pitchFamily="34" charset="0"/>
                <a:ea typeface="DengXian" panose="02010600030101010101" pitchFamily="2" charset="-122"/>
                <a:cs typeface="Times New Roman" panose="02020603050405020304" pitchFamily="18" charset="0"/>
              </a:rPr>
              <a:t>Definir Objetivos</a:t>
            </a:r>
            <a:r>
              <a:rPr lang="es-PE" kern="100" dirty="0">
                <a:effectLst/>
                <a:latin typeface="Aptos" panose="020B0004020202020204" pitchFamily="34" charset="0"/>
                <a:ea typeface="DengXian" panose="02010600030101010101" pitchFamily="2" charset="-122"/>
                <a:cs typeface="Times New Roman" panose="02020603050405020304" pitchFamily="18" charset="0"/>
              </a:rPr>
              <a:t>: Antes de la entrevista, establezca claramente qué información desea obtener.</a:t>
            </a:r>
          </a:p>
          <a:p>
            <a:pPr marL="742950" lvl="1" indent="-285750" algn="just">
              <a:lnSpc>
                <a:spcPct val="100000"/>
              </a:lnSpc>
              <a:spcBef>
                <a:spcPts val="0"/>
              </a:spcBef>
              <a:buSzPts val="1000"/>
              <a:buFont typeface="Courier New" panose="02070309020205020404" pitchFamily="49" charset="0"/>
              <a:buChar char="o"/>
              <a:tabLst>
                <a:tab pos="914400" algn="l"/>
              </a:tabLst>
            </a:pPr>
            <a:r>
              <a:rPr lang="es-PE" b="1" kern="100" dirty="0">
                <a:effectLst/>
                <a:latin typeface="Aptos" panose="020B0004020202020204" pitchFamily="34" charset="0"/>
                <a:ea typeface="DengXian" panose="02010600030101010101" pitchFamily="2" charset="-122"/>
                <a:cs typeface="Times New Roman" panose="02020603050405020304" pitchFamily="18" charset="0"/>
              </a:rPr>
              <a:t>Conocer al Entrevistado</a:t>
            </a:r>
            <a:r>
              <a:rPr lang="es-PE" kern="100" dirty="0">
                <a:effectLst/>
                <a:latin typeface="Aptos" panose="020B0004020202020204" pitchFamily="34" charset="0"/>
                <a:ea typeface="DengXian" panose="02010600030101010101" pitchFamily="2" charset="-122"/>
                <a:cs typeface="Times New Roman" panose="02020603050405020304" pitchFamily="18" charset="0"/>
              </a:rPr>
              <a:t>: Investigue sobre el entrevistado y su relación con el sistema. Esto le ayudará a formular preguntas relevantes.</a:t>
            </a:r>
          </a:p>
          <a:p>
            <a:pPr marL="742950" lvl="1" indent="-285750" algn="just">
              <a:lnSpc>
                <a:spcPct val="100000"/>
              </a:lnSpc>
              <a:spcBef>
                <a:spcPts val="0"/>
              </a:spcBef>
              <a:buSzPts val="1000"/>
              <a:buFont typeface="Courier New" panose="02070309020205020404" pitchFamily="49" charset="0"/>
              <a:buChar char="o"/>
              <a:tabLst>
                <a:tab pos="914400" algn="l"/>
              </a:tabLst>
            </a:pPr>
            <a:r>
              <a:rPr lang="es-PE" b="1" kern="100" dirty="0">
                <a:effectLst/>
                <a:latin typeface="Aptos" panose="020B0004020202020204" pitchFamily="34" charset="0"/>
                <a:ea typeface="DengXian" panose="02010600030101010101" pitchFamily="2" charset="-122"/>
                <a:cs typeface="Times New Roman" panose="02020603050405020304" pitchFamily="18" charset="0"/>
              </a:rPr>
              <a:t>Diseñar el Cuestionario</a:t>
            </a:r>
            <a:r>
              <a:rPr lang="es-PE" kern="100" dirty="0">
                <a:effectLst/>
                <a:latin typeface="Aptos" panose="020B0004020202020204" pitchFamily="34" charset="0"/>
                <a:ea typeface="DengXian" panose="02010600030101010101" pitchFamily="2" charset="-122"/>
                <a:cs typeface="Times New Roman" panose="02020603050405020304" pitchFamily="18" charset="0"/>
              </a:rPr>
              <a:t>: Prepare un cuestionario flexible que guíe la entrevista, incluyendo preguntas abiertas que fomenten la discusión.</a:t>
            </a:r>
          </a:p>
          <a:p>
            <a:pPr marL="342900" lvl="0" indent="-342900">
              <a:lnSpc>
                <a:spcPct val="100000"/>
              </a:lnSpc>
              <a:spcBef>
                <a:spcPts val="0"/>
              </a:spcBef>
              <a:buFont typeface="+mj-lt"/>
              <a:buAutoNum type="arabicPeriod"/>
              <a:tabLst>
                <a:tab pos="457200" algn="l"/>
              </a:tabLst>
            </a:pPr>
            <a:r>
              <a:rPr lang="es-PE" sz="2400" b="1" kern="100" dirty="0">
                <a:effectLst/>
                <a:latin typeface="Aptos" panose="020B0004020202020204" pitchFamily="34" charset="0"/>
                <a:ea typeface="DengXian" panose="02010600030101010101" pitchFamily="2" charset="-122"/>
                <a:cs typeface="Times New Roman" panose="02020603050405020304" pitchFamily="18" charset="0"/>
              </a:rPr>
              <a:t>Inicio de la Entrevista</a:t>
            </a:r>
            <a:r>
              <a:rPr lang="es-PE" sz="2400" kern="100" dirty="0">
                <a:effectLst/>
                <a:latin typeface="Aptos" panose="020B0004020202020204" pitchFamily="34" charset="0"/>
                <a:ea typeface="DengXian" panose="02010600030101010101" pitchFamily="2" charset="-122"/>
                <a:cs typeface="Times New Roman" panose="02020603050405020304" pitchFamily="18" charset="0"/>
              </a:rPr>
              <a:t>:</a:t>
            </a:r>
          </a:p>
          <a:p>
            <a:pPr marL="742950" lvl="1" indent="-285750" algn="just">
              <a:lnSpc>
                <a:spcPct val="100000"/>
              </a:lnSpc>
              <a:spcBef>
                <a:spcPts val="0"/>
              </a:spcBef>
              <a:buSzPts val="1000"/>
              <a:buFont typeface="Courier New" panose="02070309020205020404" pitchFamily="49" charset="0"/>
              <a:buChar char="o"/>
              <a:tabLst>
                <a:tab pos="914400" algn="l"/>
              </a:tabLst>
            </a:pPr>
            <a:r>
              <a:rPr lang="es-PE" b="1" kern="100" dirty="0">
                <a:effectLst/>
                <a:latin typeface="Aptos" panose="020B0004020202020204" pitchFamily="34" charset="0"/>
                <a:ea typeface="DengXian" panose="02010600030101010101" pitchFamily="2" charset="-122"/>
                <a:cs typeface="Times New Roman" panose="02020603050405020304" pitchFamily="18" charset="0"/>
              </a:rPr>
              <a:t>Crear un Ambiente Positivo</a:t>
            </a:r>
            <a:r>
              <a:rPr lang="es-PE" kern="100" dirty="0">
                <a:effectLst/>
                <a:latin typeface="Aptos" panose="020B0004020202020204" pitchFamily="34" charset="0"/>
                <a:ea typeface="DengXian" panose="02010600030101010101" pitchFamily="2" charset="-122"/>
                <a:cs typeface="Times New Roman" panose="02020603050405020304" pitchFamily="18" charset="0"/>
              </a:rPr>
              <a:t>: Comience con una conversación informal para establecer una atmósfera relajada.</a:t>
            </a:r>
          </a:p>
          <a:p>
            <a:pPr marL="742950" lvl="1" indent="-285750" algn="just">
              <a:lnSpc>
                <a:spcPct val="100000"/>
              </a:lnSpc>
              <a:spcBef>
                <a:spcPts val="0"/>
              </a:spcBef>
              <a:buSzPts val="1000"/>
              <a:buFont typeface="Courier New" panose="02070309020205020404" pitchFamily="49" charset="0"/>
              <a:buChar char="o"/>
              <a:tabLst>
                <a:tab pos="914400" algn="l"/>
              </a:tabLst>
            </a:pPr>
            <a:r>
              <a:rPr lang="es-PE" b="1" kern="100" dirty="0">
                <a:effectLst/>
                <a:latin typeface="Aptos" panose="020B0004020202020204" pitchFamily="34" charset="0"/>
                <a:ea typeface="DengXian" panose="02010600030101010101" pitchFamily="2" charset="-122"/>
                <a:cs typeface="Times New Roman" panose="02020603050405020304" pitchFamily="18" charset="0"/>
              </a:rPr>
              <a:t>Presentación de Propósitos y Agendas</a:t>
            </a:r>
            <a:r>
              <a:rPr lang="es-PE" kern="100" dirty="0">
                <a:effectLst/>
                <a:latin typeface="Aptos" panose="020B0004020202020204" pitchFamily="34" charset="0"/>
                <a:ea typeface="DengXian" panose="02010600030101010101" pitchFamily="2" charset="-122"/>
                <a:cs typeface="Times New Roman" panose="02020603050405020304" pitchFamily="18" charset="0"/>
              </a:rPr>
              <a:t>: Clarifique el propósito de la entrevista y lo que espera lograr, revisando la agenda para asegurar la aceptación y el entendimiento del entrevistado.</a:t>
            </a:r>
          </a:p>
        </p:txBody>
      </p:sp>
    </p:spTree>
    <p:extLst>
      <p:ext uri="{BB962C8B-B14F-4D97-AF65-F5344CB8AC3E}">
        <p14:creationId xmlns:p14="http://schemas.microsoft.com/office/powerpoint/2010/main" val="3537292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rmAutofit/>
          </a:bodyPr>
          <a:lstStyle/>
          <a:p>
            <a:r>
              <a:rPr lang="es-PE" b="1" dirty="0">
                <a:effectLst/>
                <a:latin typeface="Calibri" panose="020F0502020204030204" pitchFamily="34" charset="0"/>
                <a:ea typeface="Times New Roman" panose="02020603050405020304" pitchFamily="18" charset="0"/>
                <a:cs typeface="Times New Roman" panose="02020603050405020304" pitchFamily="18" charset="0"/>
              </a:rPr>
              <a:t>Técnicas – Entrevista – Estructura</a:t>
            </a:r>
            <a:endParaRPr lang="es-PE" b="1" dirty="0"/>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943131" y="1475509"/>
            <a:ext cx="10227096" cy="5382491"/>
          </a:xfrm>
        </p:spPr>
        <p:txBody>
          <a:bodyPr>
            <a:normAutofit fontScale="92500" lnSpcReduction="10000"/>
          </a:bodyPr>
          <a:lstStyle/>
          <a:p>
            <a:pPr marL="457200" lvl="0" indent="-457200" algn="just">
              <a:lnSpc>
                <a:spcPct val="120000"/>
              </a:lnSpc>
              <a:spcBef>
                <a:spcPts val="0"/>
              </a:spcBef>
              <a:buFont typeface="+mj-lt"/>
              <a:buAutoNum type="arabicPeriod" startAt="3"/>
              <a:tabLst>
                <a:tab pos="457200" algn="l"/>
              </a:tabLst>
            </a:pPr>
            <a:r>
              <a:rPr lang="es-PE" sz="2400" b="1" kern="100" dirty="0">
                <a:effectLst/>
                <a:latin typeface="Aptos" panose="020B0004020202020204" pitchFamily="34" charset="0"/>
                <a:ea typeface="DengXian" panose="02010600030101010101" pitchFamily="2" charset="-122"/>
                <a:cs typeface="Times New Roman" panose="02020603050405020304" pitchFamily="18" charset="0"/>
              </a:rPr>
              <a:t>Desarrollo de la Entrevista</a:t>
            </a:r>
            <a:r>
              <a:rPr lang="es-PE" sz="2400" kern="100" dirty="0">
                <a:effectLst/>
                <a:latin typeface="Aptos" panose="020B0004020202020204" pitchFamily="34" charset="0"/>
                <a:ea typeface="DengXian" panose="02010600030101010101" pitchFamily="2" charset="-122"/>
                <a:cs typeface="Times New Roman" panose="02020603050405020304" pitchFamily="18" charset="0"/>
              </a:rPr>
              <a:t>:</a:t>
            </a:r>
          </a:p>
          <a:p>
            <a:pPr lvl="1" algn="just">
              <a:lnSpc>
                <a:spcPct val="120000"/>
              </a:lnSpc>
              <a:spcBef>
                <a:spcPts val="0"/>
              </a:spcBef>
              <a:buSzPts val="1000"/>
              <a:buFont typeface="Courier New" panose="02070309020205020404" pitchFamily="49" charset="0"/>
              <a:buChar char="o"/>
              <a:tabLst>
                <a:tab pos="914400" algn="l"/>
              </a:tabLst>
            </a:pPr>
            <a:r>
              <a:rPr lang="es-PE" b="1" kern="100" dirty="0">
                <a:effectLst/>
                <a:latin typeface="Aptos" panose="020B0004020202020204" pitchFamily="34" charset="0"/>
                <a:ea typeface="DengXian" panose="02010600030101010101" pitchFamily="2" charset="-122"/>
                <a:cs typeface="Times New Roman" panose="02020603050405020304" pitchFamily="18" charset="0"/>
              </a:rPr>
              <a:t>Seguir el Cuestionario de Forma Flexible</a:t>
            </a:r>
            <a:r>
              <a:rPr lang="es-PE" kern="100" dirty="0">
                <a:effectLst/>
                <a:latin typeface="Aptos" panose="020B0004020202020204" pitchFamily="34" charset="0"/>
                <a:ea typeface="DengXian" panose="02010600030101010101" pitchFamily="2" charset="-122"/>
                <a:cs typeface="Times New Roman" panose="02020603050405020304" pitchFamily="18" charset="0"/>
              </a:rPr>
              <a:t>: Use el cuestionario como una guía, pero no tenga miedo de explorar temas interesantes que surjan.</a:t>
            </a:r>
          </a:p>
          <a:p>
            <a:pPr lvl="1" algn="just">
              <a:lnSpc>
                <a:spcPct val="120000"/>
              </a:lnSpc>
              <a:spcBef>
                <a:spcPts val="0"/>
              </a:spcBef>
              <a:buSzPts val="1000"/>
              <a:buFont typeface="Courier New" panose="02070309020205020404" pitchFamily="49" charset="0"/>
              <a:buChar char="o"/>
              <a:tabLst>
                <a:tab pos="914400" algn="l"/>
              </a:tabLst>
            </a:pPr>
            <a:r>
              <a:rPr lang="es-PE" b="1" kern="100" dirty="0">
                <a:effectLst/>
                <a:latin typeface="Aptos" panose="020B0004020202020204" pitchFamily="34" charset="0"/>
                <a:ea typeface="DengXian" panose="02010600030101010101" pitchFamily="2" charset="-122"/>
                <a:cs typeface="Times New Roman" panose="02020603050405020304" pitchFamily="18" charset="0"/>
              </a:rPr>
              <a:t>Escucha Activa</a:t>
            </a:r>
            <a:r>
              <a:rPr lang="es-PE" kern="100" dirty="0">
                <a:effectLst/>
                <a:latin typeface="Aptos" panose="020B0004020202020204" pitchFamily="34" charset="0"/>
                <a:ea typeface="DengXian" panose="02010600030101010101" pitchFamily="2" charset="-122"/>
                <a:cs typeface="Times New Roman" panose="02020603050405020304" pitchFamily="18" charset="0"/>
              </a:rPr>
              <a:t>: Muestre interés genuino en las respuestas, haciendo preguntas de seguimiento y pidiendo ejemplos cuando sea necesario.</a:t>
            </a:r>
          </a:p>
          <a:p>
            <a:pPr lvl="1" algn="just">
              <a:lnSpc>
                <a:spcPct val="120000"/>
              </a:lnSpc>
              <a:spcBef>
                <a:spcPts val="0"/>
              </a:spcBef>
              <a:buSzPts val="1000"/>
              <a:buFont typeface="Courier New" panose="02070309020205020404" pitchFamily="49" charset="0"/>
              <a:buChar char="o"/>
              <a:tabLst>
                <a:tab pos="914400" algn="l"/>
              </a:tabLst>
            </a:pPr>
            <a:r>
              <a:rPr lang="es-PE" b="1" kern="100" dirty="0">
                <a:effectLst/>
                <a:latin typeface="Aptos" panose="020B0004020202020204" pitchFamily="34" charset="0"/>
                <a:ea typeface="DengXian" panose="02010600030101010101" pitchFamily="2" charset="-122"/>
                <a:cs typeface="Times New Roman" panose="02020603050405020304" pitchFamily="18" charset="0"/>
              </a:rPr>
              <a:t>Registrar Respuestas</a:t>
            </a:r>
            <a:r>
              <a:rPr lang="es-PE" kern="100" dirty="0">
                <a:effectLst/>
                <a:latin typeface="Aptos" panose="020B0004020202020204" pitchFamily="34" charset="0"/>
                <a:ea typeface="DengXian" panose="02010600030101010101" pitchFamily="2" charset="-122"/>
                <a:cs typeface="Times New Roman" panose="02020603050405020304" pitchFamily="18" charset="0"/>
              </a:rPr>
              <a:t>: Tómese notas detalladas o, si el entrevistado está de acuerdo, grabe la entrevista para asegurar que no se pierda ninguna información importante.</a:t>
            </a:r>
          </a:p>
          <a:p>
            <a:pPr marL="457200" lvl="0" indent="-457200" algn="just">
              <a:lnSpc>
                <a:spcPct val="120000"/>
              </a:lnSpc>
              <a:spcBef>
                <a:spcPts val="0"/>
              </a:spcBef>
              <a:buFont typeface="+mj-lt"/>
              <a:buAutoNum type="arabicPeriod" startAt="3"/>
              <a:tabLst>
                <a:tab pos="457200" algn="l"/>
              </a:tabLst>
            </a:pPr>
            <a:r>
              <a:rPr lang="es-PE" sz="2400" b="1" kern="100" dirty="0">
                <a:effectLst/>
                <a:latin typeface="Aptos" panose="020B0004020202020204" pitchFamily="34" charset="0"/>
                <a:ea typeface="DengXian" panose="02010600030101010101" pitchFamily="2" charset="-122"/>
                <a:cs typeface="Times New Roman" panose="02020603050405020304" pitchFamily="18" charset="0"/>
              </a:rPr>
              <a:t>Cierre de la Entrevista</a:t>
            </a:r>
            <a:r>
              <a:rPr lang="es-PE" sz="2400" kern="100" dirty="0">
                <a:effectLst/>
                <a:latin typeface="Aptos" panose="020B0004020202020204" pitchFamily="34" charset="0"/>
                <a:ea typeface="DengXian" panose="02010600030101010101" pitchFamily="2" charset="-122"/>
                <a:cs typeface="Times New Roman" panose="02020603050405020304" pitchFamily="18" charset="0"/>
              </a:rPr>
              <a:t>:</a:t>
            </a:r>
          </a:p>
          <a:p>
            <a:pPr lvl="1" algn="just">
              <a:lnSpc>
                <a:spcPct val="120000"/>
              </a:lnSpc>
              <a:spcBef>
                <a:spcPts val="0"/>
              </a:spcBef>
              <a:buSzPts val="1000"/>
              <a:buFont typeface="Courier New" panose="02070309020205020404" pitchFamily="49" charset="0"/>
              <a:buChar char="o"/>
              <a:tabLst>
                <a:tab pos="914400" algn="l"/>
              </a:tabLst>
            </a:pPr>
            <a:r>
              <a:rPr lang="es-PE" b="1" kern="100" dirty="0">
                <a:effectLst/>
                <a:latin typeface="Aptos" panose="020B0004020202020204" pitchFamily="34" charset="0"/>
                <a:ea typeface="DengXian" panose="02010600030101010101" pitchFamily="2" charset="-122"/>
                <a:cs typeface="Times New Roman" panose="02020603050405020304" pitchFamily="18" charset="0"/>
              </a:rPr>
              <a:t>Resumen de Puntos Clave</a:t>
            </a:r>
            <a:r>
              <a:rPr lang="es-PE" kern="100" dirty="0">
                <a:effectLst/>
                <a:latin typeface="Aptos" panose="020B0004020202020204" pitchFamily="34" charset="0"/>
                <a:ea typeface="DengXian" panose="02010600030101010101" pitchFamily="2" charset="-122"/>
                <a:cs typeface="Times New Roman" panose="02020603050405020304" pitchFamily="18" charset="0"/>
              </a:rPr>
              <a:t>: Resuma los puntos clave discutidos para verificar la comprensión y permitir al entrevistado hacer correcciones o aclaraciones.</a:t>
            </a:r>
          </a:p>
          <a:p>
            <a:pPr lvl="1" algn="just">
              <a:lnSpc>
                <a:spcPct val="120000"/>
              </a:lnSpc>
              <a:spcBef>
                <a:spcPts val="0"/>
              </a:spcBef>
              <a:buSzPts val="1000"/>
              <a:buFont typeface="Courier New" panose="02070309020205020404" pitchFamily="49" charset="0"/>
              <a:buChar char="o"/>
              <a:tabLst>
                <a:tab pos="914400" algn="l"/>
              </a:tabLst>
            </a:pPr>
            <a:r>
              <a:rPr lang="es-PE" b="1" kern="100" dirty="0">
                <a:effectLst/>
                <a:latin typeface="Aptos" panose="020B0004020202020204" pitchFamily="34" charset="0"/>
                <a:ea typeface="DengXian" panose="02010600030101010101" pitchFamily="2" charset="-122"/>
                <a:cs typeface="Times New Roman" panose="02020603050405020304" pitchFamily="18" charset="0"/>
              </a:rPr>
              <a:t>Agradecimientos y Próximos Pasos</a:t>
            </a:r>
            <a:r>
              <a:rPr lang="es-PE" kern="100" dirty="0">
                <a:effectLst/>
                <a:latin typeface="Aptos" panose="020B0004020202020204" pitchFamily="34" charset="0"/>
                <a:ea typeface="DengXian" panose="02010600030101010101" pitchFamily="2" charset="-122"/>
                <a:cs typeface="Times New Roman" panose="02020603050405020304" pitchFamily="18" charset="0"/>
              </a:rPr>
              <a:t>: Agradezca al entrevistado por su tiempo e informe sobre los próximos pasos.</a:t>
            </a:r>
          </a:p>
          <a:p>
            <a:pPr marL="342900" lvl="0" indent="-342900" algn="just">
              <a:lnSpc>
                <a:spcPct val="100000"/>
              </a:lnSpc>
              <a:spcBef>
                <a:spcPts val="0"/>
              </a:spcBef>
              <a:buFont typeface="+mj-lt"/>
              <a:buAutoNum type="arabicPeriod" startAt="3"/>
              <a:tabLst>
                <a:tab pos="457200" algn="l"/>
              </a:tabLst>
            </a:pPr>
            <a:endParaRPr lang="es-PE" sz="2400" kern="100" dirty="0">
              <a:effectLst/>
              <a:latin typeface="Aptos" panose="020B000402020202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298738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AC537-EC0D-7D07-4DA6-69D427BD95CB}"/>
              </a:ext>
            </a:extLst>
          </p:cNvPr>
          <p:cNvSpPr>
            <a:spLocks noGrp="1"/>
          </p:cNvSpPr>
          <p:nvPr>
            <p:ph type="title"/>
          </p:nvPr>
        </p:nvSpPr>
        <p:spPr>
          <a:xfrm>
            <a:off x="838199" y="365125"/>
            <a:ext cx="11353801" cy="1325563"/>
          </a:xfrm>
        </p:spPr>
        <p:txBody>
          <a:bodyPr>
            <a:normAutofit/>
          </a:bodyPr>
          <a:lstStyle/>
          <a:p>
            <a:r>
              <a:rPr lang="es-PE" b="1" dirty="0">
                <a:effectLst/>
                <a:latin typeface="Calibri" panose="020F0502020204030204" pitchFamily="34" charset="0"/>
                <a:ea typeface="Times New Roman" panose="02020603050405020304" pitchFamily="18" charset="0"/>
                <a:cs typeface="Times New Roman" panose="02020603050405020304" pitchFamily="18" charset="0"/>
              </a:rPr>
              <a:t>Técnicas – Entrevista - </a:t>
            </a:r>
            <a:r>
              <a:rPr lang="es-PE" sz="4400" b="1" kern="100" dirty="0">
                <a:effectLst/>
                <a:latin typeface="Aptos" panose="020B0004020202020204" pitchFamily="34" charset="0"/>
                <a:ea typeface="DengXian" panose="02010600030101010101" pitchFamily="2" charset="-122"/>
                <a:cs typeface="Times New Roman" panose="02020603050405020304" pitchFamily="18" charset="0"/>
              </a:rPr>
              <a:t>Qué Hacer y No Hacer</a:t>
            </a:r>
            <a:endParaRPr lang="es-PE" b="1" dirty="0"/>
          </a:p>
        </p:txBody>
      </p:sp>
      <p:sp>
        <p:nvSpPr>
          <p:cNvPr id="3" name="Marcador de contenido 2">
            <a:extLst>
              <a:ext uri="{FF2B5EF4-FFF2-40B4-BE49-F238E27FC236}">
                <a16:creationId xmlns:a16="http://schemas.microsoft.com/office/drawing/2014/main" id="{B8965B1F-E079-BC1C-1562-8A3BE1B477DF}"/>
              </a:ext>
            </a:extLst>
          </p:cNvPr>
          <p:cNvSpPr>
            <a:spLocks noGrp="1"/>
          </p:cNvSpPr>
          <p:nvPr>
            <p:ph idx="1"/>
          </p:nvPr>
        </p:nvSpPr>
        <p:spPr>
          <a:xfrm>
            <a:off x="943131" y="1423554"/>
            <a:ext cx="10410670" cy="5559135"/>
          </a:xfrm>
        </p:spPr>
        <p:txBody>
          <a:bodyPr>
            <a:noAutofit/>
          </a:bodyPr>
          <a:lstStyle/>
          <a:p>
            <a:pPr marL="0" indent="0" algn="just">
              <a:lnSpc>
                <a:spcPct val="100000"/>
              </a:lnSpc>
              <a:spcBef>
                <a:spcPts val="0"/>
              </a:spcBef>
              <a:buNone/>
            </a:pPr>
            <a:r>
              <a:rPr lang="es-PE" sz="2400" b="1" kern="100" dirty="0">
                <a:effectLst/>
                <a:latin typeface="Aptos" panose="020B0004020202020204" pitchFamily="34" charset="0"/>
                <a:ea typeface="DengXian" panose="02010600030101010101" pitchFamily="2" charset="-122"/>
                <a:cs typeface="Times New Roman" panose="02020603050405020304" pitchFamily="18" charset="0"/>
              </a:rPr>
              <a:t>Qué Hacer</a:t>
            </a:r>
            <a:r>
              <a:rPr lang="es-PE" sz="2400" kern="100" dirty="0">
                <a:effectLst/>
                <a:latin typeface="Aptos" panose="020B0004020202020204" pitchFamily="34" charset="0"/>
                <a:ea typeface="DengXian" panose="02010600030101010101" pitchFamily="2" charset="-122"/>
                <a:cs typeface="Times New Roman" panose="02020603050405020304" pitchFamily="18" charset="0"/>
              </a:rPr>
              <a:t>:</a:t>
            </a:r>
          </a:p>
          <a:p>
            <a:pPr marL="342900" lvl="0" indent="-342900" algn="just">
              <a:lnSpc>
                <a:spcPct val="100000"/>
              </a:lnSpc>
              <a:spcBef>
                <a:spcPts val="0"/>
              </a:spcBef>
              <a:buSzPts val="1000"/>
              <a:buFont typeface="Symbol" panose="05050102010706020507" pitchFamily="18" charset="2"/>
              <a:buChar char=""/>
              <a:tabLst>
                <a:tab pos="457200" algn="l"/>
              </a:tabLst>
            </a:pPr>
            <a:r>
              <a:rPr lang="es-PE" sz="2200" b="1" kern="100" dirty="0">
                <a:effectLst/>
                <a:latin typeface="Aptos" panose="020B0004020202020204" pitchFamily="34" charset="0"/>
                <a:ea typeface="DengXian" panose="02010600030101010101" pitchFamily="2" charset="-122"/>
                <a:cs typeface="Times New Roman" panose="02020603050405020304" pitchFamily="18" charset="0"/>
              </a:rPr>
              <a:t>Preguntas abiertas</a:t>
            </a:r>
            <a:r>
              <a:rPr lang="es-PE" sz="2200" kern="100" dirty="0">
                <a:effectLst/>
                <a:latin typeface="Aptos" panose="020B0004020202020204" pitchFamily="34" charset="0"/>
                <a:ea typeface="DengXian" panose="02010600030101010101" pitchFamily="2" charset="-122"/>
                <a:cs typeface="Times New Roman" panose="02020603050405020304" pitchFamily="18" charset="0"/>
              </a:rPr>
              <a:t>: Esto anima a los entrevistados a proporcionar más detalles y compartir sus experiencias y percepciones.</a:t>
            </a:r>
          </a:p>
          <a:p>
            <a:pPr marL="342900" lvl="0" indent="-342900" algn="just">
              <a:lnSpc>
                <a:spcPct val="100000"/>
              </a:lnSpc>
              <a:spcBef>
                <a:spcPts val="0"/>
              </a:spcBef>
              <a:buSzPts val="1000"/>
              <a:buFont typeface="Symbol" panose="05050102010706020507" pitchFamily="18" charset="2"/>
              <a:buChar char=""/>
              <a:tabLst>
                <a:tab pos="457200" algn="l"/>
              </a:tabLst>
            </a:pPr>
            <a:r>
              <a:rPr lang="es-PE" sz="2200" b="1" kern="100" dirty="0">
                <a:effectLst/>
                <a:latin typeface="Aptos" panose="020B0004020202020204" pitchFamily="34" charset="0"/>
                <a:ea typeface="DengXian" panose="02010600030101010101" pitchFamily="2" charset="-122"/>
                <a:cs typeface="Times New Roman" panose="02020603050405020304" pitchFamily="18" charset="0"/>
              </a:rPr>
              <a:t>Ser paciente</a:t>
            </a:r>
            <a:r>
              <a:rPr lang="es-PE" sz="2200" kern="100" dirty="0">
                <a:effectLst/>
                <a:latin typeface="Aptos" panose="020B0004020202020204" pitchFamily="34" charset="0"/>
                <a:ea typeface="DengXian" panose="02010600030101010101" pitchFamily="2" charset="-122"/>
                <a:cs typeface="Times New Roman" panose="02020603050405020304" pitchFamily="18" charset="0"/>
              </a:rPr>
              <a:t>: Dar tiempo al entrevistado para pensar y responder.</a:t>
            </a:r>
          </a:p>
          <a:p>
            <a:pPr marL="342900" lvl="0" indent="-342900" algn="just">
              <a:lnSpc>
                <a:spcPct val="100000"/>
              </a:lnSpc>
              <a:spcBef>
                <a:spcPts val="0"/>
              </a:spcBef>
              <a:buSzPts val="1000"/>
              <a:buFont typeface="Symbol" panose="05050102010706020507" pitchFamily="18" charset="2"/>
              <a:buChar char=""/>
              <a:tabLst>
                <a:tab pos="457200" algn="l"/>
              </a:tabLst>
            </a:pPr>
            <a:r>
              <a:rPr lang="es-PE" sz="2200" b="1" kern="100" dirty="0">
                <a:effectLst/>
                <a:latin typeface="Aptos" panose="020B0004020202020204" pitchFamily="34" charset="0"/>
                <a:ea typeface="DengXian" panose="02010600030101010101" pitchFamily="2" charset="-122"/>
                <a:cs typeface="Times New Roman" panose="02020603050405020304" pitchFamily="18" charset="0"/>
              </a:rPr>
              <a:t>Confirmar entendimientos</a:t>
            </a:r>
            <a:r>
              <a:rPr lang="es-PE" sz="2200" kern="100" dirty="0">
                <a:effectLst/>
                <a:latin typeface="Aptos" panose="020B0004020202020204" pitchFamily="34" charset="0"/>
                <a:ea typeface="DengXian" panose="02010600030101010101" pitchFamily="2" charset="-122"/>
                <a:cs typeface="Times New Roman" panose="02020603050405020304" pitchFamily="18" charset="0"/>
              </a:rPr>
              <a:t>: Repita lo que ha entendido para confirmar o corregir la información recibida.</a:t>
            </a:r>
          </a:p>
          <a:p>
            <a:pPr marL="342900" lvl="0" indent="-342900" algn="just">
              <a:lnSpc>
                <a:spcPct val="100000"/>
              </a:lnSpc>
              <a:spcBef>
                <a:spcPts val="0"/>
              </a:spcBef>
              <a:buSzPts val="1000"/>
              <a:buFont typeface="Symbol" panose="05050102010706020507" pitchFamily="18" charset="2"/>
              <a:buChar char=""/>
              <a:tabLst>
                <a:tab pos="457200" algn="l"/>
              </a:tabLst>
            </a:pPr>
            <a:r>
              <a:rPr lang="es-PE" sz="2200" b="1" kern="100" dirty="0">
                <a:effectLst/>
                <a:latin typeface="Aptos" panose="020B0004020202020204" pitchFamily="34" charset="0"/>
                <a:ea typeface="DengXian" panose="02010600030101010101" pitchFamily="2" charset="-122"/>
                <a:cs typeface="Times New Roman" panose="02020603050405020304" pitchFamily="18" charset="0"/>
              </a:rPr>
              <a:t>Mantener neutralidad</a:t>
            </a:r>
            <a:r>
              <a:rPr lang="es-PE" sz="2200" kern="100" dirty="0">
                <a:effectLst/>
                <a:latin typeface="Aptos" panose="020B0004020202020204" pitchFamily="34" charset="0"/>
                <a:ea typeface="DengXian" panose="02010600030101010101" pitchFamily="2" charset="-122"/>
                <a:cs typeface="Times New Roman" panose="02020603050405020304" pitchFamily="18" charset="0"/>
              </a:rPr>
              <a:t>: Evite expresar sus propias opiniones o sugerir respuestas.</a:t>
            </a:r>
          </a:p>
          <a:p>
            <a:pPr marL="0" indent="0" algn="just">
              <a:lnSpc>
                <a:spcPct val="100000"/>
              </a:lnSpc>
              <a:spcBef>
                <a:spcPts val="0"/>
              </a:spcBef>
              <a:buNone/>
            </a:pPr>
            <a:r>
              <a:rPr lang="es-PE" sz="2400" b="1" kern="100" dirty="0">
                <a:effectLst/>
                <a:latin typeface="Aptos" panose="020B0004020202020204" pitchFamily="34" charset="0"/>
                <a:ea typeface="DengXian" panose="02010600030101010101" pitchFamily="2" charset="-122"/>
                <a:cs typeface="Times New Roman" panose="02020603050405020304" pitchFamily="18" charset="0"/>
              </a:rPr>
              <a:t>Qué No Hacer</a:t>
            </a:r>
            <a:r>
              <a:rPr lang="es-PE" sz="2400" kern="100" dirty="0">
                <a:effectLst/>
                <a:latin typeface="Aptos" panose="020B0004020202020204" pitchFamily="34" charset="0"/>
                <a:ea typeface="DengXian" panose="02010600030101010101" pitchFamily="2" charset="-122"/>
                <a:cs typeface="Times New Roman" panose="02020603050405020304" pitchFamily="18" charset="0"/>
              </a:rPr>
              <a:t>:</a:t>
            </a:r>
          </a:p>
          <a:p>
            <a:pPr marL="342900" lvl="0" indent="-342900" algn="just">
              <a:lnSpc>
                <a:spcPct val="100000"/>
              </a:lnSpc>
              <a:spcBef>
                <a:spcPts val="0"/>
              </a:spcBef>
              <a:buSzPts val="1000"/>
              <a:buFont typeface="Symbol" panose="05050102010706020507" pitchFamily="18" charset="2"/>
              <a:buChar char=""/>
              <a:tabLst>
                <a:tab pos="457200" algn="l"/>
              </a:tabLst>
            </a:pPr>
            <a:r>
              <a:rPr lang="es-PE" sz="2200" b="1" kern="100" dirty="0">
                <a:effectLst/>
                <a:latin typeface="Aptos" panose="020B0004020202020204" pitchFamily="34" charset="0"/>
                <a:ea typeface="DengXian" panose="02010600030101010101" pitchFamily="2" charset="-122"/>
                <a:cs typeface="Times New Roman" panose="02020603050405020304" pitchFamily="18" charset="0"/>
              </a:rPr>
              <a:t>Interrumpir al entrevistado</a:t>
            </a:r>
            <a:r>
              <a:rPr lang="es-PE" sz="2200" kern="100" dirty="0">
                <a:effectLst/>
                <a:latin typeface="Aptos" panose="020B0004020202020204" pitchFamily="34" charset="0"/>
                <a:ea typeface="DengXian" panose="02010600030101010101" pitchFamily="2" charset="-122"/>
                <a:cs typeface="Times New Roman" panose="02020603050405020304" pitchFamily="18" charset="0"/>
              </a:rPr>
              <a:t>: Esto puede cortar el flujo de la conversación y hacer que pierda información valiosa.</a:t>
            </a:r>
          </a:p>
          <a:p>
            <a:pPr marL="342900" lvl="0" indent="-342900" algn="just">
              <a:lnSpc>
                <a:spcPct val="100000"/>
              </a:lnSpc>
              <a:spcBef>
                <a:spcPts val="0"/>
              </a:spcBef>
              <a:buSzPts val="1000"/>
              <a:buFont typeface="Symbol" panose="05050102010706020507" pitchFamily="18" charset="2"/>
              <a:buChar char=""/>
              <a:tabLst>
                <a:tab pos="457200" algn="l"/>
              </a:tabLst>
            </a:pPr>
            <a:r>
              <a:rPr lang="es-PE" sz="2200" b="1" kern="100" dirty="0">
                <a:effectLst/>
                <a:latin typeface="Aptos" panose="020B0004020202020204" pitchFamily="34" charset="0"/>
                <a:ea typeface="DengXian" panose="02010600030101010101" pitchFamily="2" charset="-122"/>
                <a:cs typeface="Times New Roman" panose="02020603050405020304" pitchFamily="18" charset="0"/>
              </a:rPr>
              <a:t>Formular preguntas sugestivas</a:t>
            </a:r>
            <a:r>
              <a:rPr lang="es-PE" sz="2200" kern="100" dirty="0">
                <a:effectLst/>
                <a:latin typeface="Aptos" panose="020B0004020202020204" pitchFamily="34" charset="0"/>
                <a:ea typeface="DengXian" panose="02010600030101010101" pitchFamily="2" charset="-122"/>
                <a:cs typeface="Times New Roman" panose="02020603050405020304" pitchFamily="18" charset="0"/>
              </a:rPr>
              <a:t>: Preguntas que sugieran una respuesta pueden sesgar los resultados.</a:t>
            </a:r>
          </a:p>
          <a:p>
            <a:pPr marL="342900" lvl="0" indent="-342900" algn="just">
              <a:lnSpc>
                <a:spcPct val="100000"/>
              </a:lnSpc>
              <a:spcBef>
                <a:spcPts val="0"/>
              </a:spcBef>
              <a:buSzPts val="1000"/>
              <a:buFont typeface="Symbol" panose="05050102010706020507" pitchFamily="18" charset="2"/>
              <a:buChar char=""/>
              <a:tabLst>
                <a:tab pos="457200" algn="l"/>
              </a:tabLst>
            </a:pPr>
            <a:r>
              <a:rPr lang="es-PE" sz="2200" b="1" kern="100" dirty="0">
                <a:effectLst/>
                <a:latin typeface="Aptos" panose="020B0004020202020204" pitchFamily="34" charset="0"/>
                <a:ea typeface="DengXian" panose="02010600030101010101" pitchFamily="2" charset="-122"/>
                <a:cs typeface="Times New Roman" panose="02020603050405020304" pitchFamily="18" charset="0"/>
              </a:rPr>
              <a:t>Ignorar las no verbales</a:t>
            </a:r>
            <a:r>
              <a:rPr lang="es-PE" sz="2200" kern="100" dirty="0">
                <a:effectLst/>
                <a:latin typeface="Aptos" panose="020B0004020202020204" pitchFamily="34" charset="0"/>
                <a:ea typeface="DengXian" panose="02010600030101010101" pitchFamily="2" charset="-122"/>
                <a:cs typeface="Times New Roman" panose="02020603050405020304" pitchFamily="18" charset="0"/>
              </a:rPr>
              <a:t>: La comunicación no verbal puede proporcionar contexto adicional a lo que se dice verbalmente.</a:t>
            </a:r>
          </a:p>
          <a:p>
            <a:pPr marL="342900" lvl="0" indent="-342900" algn="just">
              <a:lnSpc>
                <a:spcPct val="100000"/>
              </a:lnSpc>
              <a:spcBef>
                <a:spcPts val="0"/>
              </a:spcBef>
              <a:buSzPts val="1000"/>
              <a:buFont typeface="Symbol" panose="05050102010706020507" pitchFamily="18" charset="2"/>
              <a:buChar char=""/>
              <a:tabLst>
                <a:tab pos="457200" algn="l"/>
              </a:tabLst>
            </a:pPr>
            <a:r>
              <a:rPr lang="es-PE" sz="2200" b="1" kern="100" dirty="0">
                <a:effectLst/>
                <a:latin typeface="Aptos" panose="020B0004020202020204" pitchFamily="34" charset="0"/>
                <a:ea typeface="DengXian" panose="02010600030101010101" pitchFamily="2" charset="-122"/>
                <a:cs typeface="Times New Roman" panose="02020603050405020304" pitchFamily="18" charset="0"/>
              </a:rPr>
              <a:t>Perder el foco</a:t>
            </a:r>
            <a:r>
              <a:rPr lang="es-PE" sz="2200" kern="100" dirty="0">
                <a:effectLst/>
                <a:latin typeface="Aptos" panose="020B0004020202020204" pitchFamily="34" charset="0"/>
                <a:ea typeface="DengXian" panose="02010600030101010101" pitchFamily="2" charset="-122"/>
                <a:cs typeface="Times New Roman" panose="02020603050405020304" pitchFamily="18" charset="0"/>
              </a:rPr>
              <a:t>: Manténgase en tema y evite divagar demasiado, aunque esté abierto a seguir temas relevantes que surjan espontáneamente.</a:t>
            </a:r>
          </a:p>
        </p:txBody>
      </p:sp>
    </p:spTree>
    <p:extLst>
      <p:ext uri="{BB962C8B-B14F-4D97-AF65-F5344CB8AC3E}">
        <p14:creationId xmlns:p14="http://schemas.microsoft.com/office/powerpoint/2010/main" val="3950452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0AFB650C598A704E886B5281936D5BA1" ma:contentTypeVersion="4" ma:contentTypeDescription="Crear nuevo documento." ma:contentTypeScope="" ma:versionID="f70e3a324378de26de73ff3db0b9d2c0">
  <xsd:schema xmlns:xsd="http://www.w3.org/2001/XMLSchema" xmlns:xs="http://www.w3.org/2001/XMLSchema" xmlns:p="http://schemas.microsoft.com/office/2006/metadata/properties" xmlns:ns2="4f5bd05a-7e2e-4540-ae46-127cb5b7296d" targetNamespace="http://schemas.microsoft.com/office/2006/metadata/properties" ma:root="true" ma:fieldsID="2675c1d141fd4699d1b72af5fcb185e9" ns2:_="">
    <xsd:import namespace="4f5bd05a-7e2e-4540-ae46-127cb5b7296d"/>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5bd05a-7e2e-4540-ae46-127cb5b7296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A3A090C-AD1E-4F29-B6A8-F31057460D9D}"/>
</file>

<file path=customXml/itemProps2.xml><?xml version="1.0" encoding="utf-8"?>
<ds:datastoreItem xmlns:ds="http://schemas.openxmlformats.org/officeDocument/2006/customXml" ds:itemID="{5ED0D97D-FDE7-4484-8A26-65E840917C94}"/>
</file>

<file path=customXml/itemProps3.xml><?xml version="1.0" encoding="utf-8"?>
<ds:datastoreItem xmlns:ds="http://schemas.openxmlformats.org/officeDocument/2006/customXml" ds:itemID="{589CF784-7E4A-47A8-B8FB-EC965B946BBA}"/>
</file>

<file path=docProps/app.xml><?xml version="1.0" encoding="utf-8"?>
<Properties xmlns="http://schemas.openxmlformats.org/officeDocument/2006/extended-properties" xmlns:vt="http://schemas.openxmlformats.org/officeDocument/2006/docPropsVTypes">
  <TotalTime>739</TotalTime>
  <Words>5465</Words>
  <Application>Microsoft Office PowerPoint</Application>
  <PresentationFormat>Panorámica</PresentationFormat>
  <Paragraphs>327</Paragraphs>
  <Slides>63</Slides>
  <Notes>4</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63</vt:i4>
      </vt:variant>
    </vt:vector>
  </HeadingPairs>
  <TitlesOfParts>
    <vt:vector size="71" baseType="lpstr">
      <vt:lpstr>Inter Variable</vt:lpstr>
      <vt:lpstr>Aptos</vt:lpstr>
      <vt:lpstr>Aptos Display</vt:lpstr>
      <vt:lpstr>Arial</vt:lpstr>
      <vt:lpstr>Calibri</vt:lpstr>
      <vt:lpstr>Courier New</vt:lpstr>
      <vt:lpstr>Symbol</vt:lpstr>
      <vt:lpstr>Tema de Office</vt:lpstr>
      <vt:lpstr>Ingeniería de Requisitos</vt:lpstr>
      <vt:lpstr>Proceso Unificado de Rational RUP</vt:lpstr>
      <vt:lpstr>Tema: Elicitación de Requisitos</vt:lpstr>
      <vt:lpstr>Técnicas de Elicitación de Requisitos</vt:lpstr>
      <vt:lpstr>Técnicas de Elicitación de Requisitos</vt:lpstr>
      <vt:lpstr>Técnicas - Entrevista</vt:lpstr>
      <vt:lpstr>Técnicas – Entrevista – Estructura</vt:lpstr>
      <vt:lpstr>Técnicas – Entrevista – Estructura</vt:lpstr>
      <vt:lpstr>Técnicas – Entrevista - Qué Hacer y No Hacer</vt:lpstr>
      <vt:lpstr>Técnicas – Entrevista - Qué Hacer y No Hacer</vt:lpstr>
      <vt:lpstr>Entrevista - Caso: AtletaInteligente</vt:lpstr>
      <vt:lpstr>Entrevista - Objetivos del Software</vt:lpstr>
      <vt:lpstr>Entrevista - Elicitación de Requisitos</vt:lpstr>
      <vt:lpstr>Entrevista - Técnicas de Elicitación</vt:lpstr>
      <vt:lpstr>Entrevista - Gestión de Partes Interesadas</vt:lpstr>
      <vt:lpstr>Gestión de las Partes Interesadas</vt:lpstr>
      <vt:lpstr>Gestión de las Partes Interesadas</vt:lpstr>
      <vt:lpstr>Gestión de las Partes Interesadas</vt:lpstr>
      <vt:lpstr>Gestión de las Partes Interesadas</vt:lpstr>
      <vt:lpstr>Gestión de las Partes Interesadas</vt:lpstr>
      <vt:lpstr>Gestión de las Partes Interesadas</vt:lpstr>
      <vt:lpstr>Gestión de las Partes Interesadas</vt:lpstr>
      <vt:lpstr>Caso: Sistema de Gestión de Proyectos en Empresa de Construcción</vt:lpstr>
      <vt:lpstr>Etapa 1: Identificación de Partes Interesadas</vt:lpstr>
      <vt:lpstr>Etapa 2: Análisis de Necesidades y Expectativas</vt:lpstr>
      <vt:lpstr>Etapa 3: Comunicación Efectiva</vt:lpstr>
      <vt:lpstr>Etapa 4: Resolución de Conflictos</vt:lpstr>
      <vt:lpstr>Conclusión del Caso:</vt:lpstr>
      <vt:lpstr>Documentación de Requisitos</vt:lpstr>
      <vt:lpstr>Documentación de Requisitos</vt:lpstr>
      <vt:lpstr>Modelado de Requisitos</vt:lpstr>
      <vt:lpstr>Proceso:</vt:lpstr>
      <vt:lpstr>Beneficios:</vt:lpstr>
      <vt:lpstr>Especificación de Requisitos</vt:lpstr>
      <vt:lpstr>Proceso: Especificación de Requisitos</vt:lpstr>
      <vt:lpstr>Beneficios:</vt:lpstr>
      <vt:lpstr>Estándares de Documentación</vt:lpstr>
      <vt:lpstr>Procesos y Beneficios:Estándares de Documentación</vt:lpstr>
      <vt:lpstr>Beneficios:</vt:lpstr>
      <vt:lpstr>Caso: Desarrollo de una Plataforma de Telemedicina</vt:lpstr>
      <vt:lpstr>Caso: Desarrollo de una Plataforma de Telemedicina</vt:lpstr>
      <vt:lpstr>Etapa 1: Modelado de Requisitos</vt:lpstr>
      <vt:lpstr>Etapa 2: Especificación de Requisitos</vt:lpstr>
      <vt:lpstr>Etapa 3: Estándares de Documentación</vt:lpstr>
      <vt:lpstr>Conclusión del Caso:</vt:lpstr>
      <vt:lpstr>Validación de Requisitos</vt:lpstr>
      <vt:lpstr>Validación de Requisitos</vt:lpstr>
      <vt:lpstr>Revisión por Pares</vt:lpstr>
      <vt:lpstr>Etapas de la Revisión por Pares:</vt:lpstr>
      <vt:lpstr>Beneficios:</vt:lpstr>
      <vt:lpstr>Prototipos</vt:lpstr>
      <vt:lpstr>Proceso:</vt:lpstr>
      <vt:lpstr>Beneficios:</vt:lpstr>
      <vt:lpstr>Pruebas de Aceptación</vt:lpstr>
      <vt:lpstr>Proceso:</vt:lpstr>
      <vt:lpstr>Beneficios:</vt:lpstr>
      <vt:lpstr>Caso: Desarrollo de una Aplicación Móvil de Bienestar Personalizado</vt:lpstr>
      <vt:lpstr>Etapa 1: Revisión por Pares de la Documentación de Requisitos</vt:lpstr>
      <vt:lpstr>Etapa 2: Desarrollo y Evaluación de Prototipos</vt:lpstr>
      <vt:lpstr>Etapa 3: Pruebas de Aceptación</vt:lpstr>
      <vt:lpstr>Conclusión del Caso:</vt:lpstr>
      <vt:lpstr>Entregables</vt:lpstr>
      <vt:lpstr>Conclusión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Ingenieria de Requisitos</dc:title>
  <dc:creator>Ciro Rodríguez Rodríguez</dc:creator>
  <cp:lastModifiedBy>Ciro Rodríguez Rodríguez</cp:lastModifiedBy>
  <cp:revision>10</cp:revision>
  <dcterms:created xsi:type="dcterms:W3CDTF">2024-03-26T04:01:18Z</dcterms:created>
  <dcterms:modified xsi:type="dcterms:W3CDTF">2024-04-03T06:11:42Z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0x0101000AFB650C598A704E886B5281936D5BA1</vt:lpwstr>
  </property>
</Properties>
</file>