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3" r:id="rId2"/>
    <p:sldId id="284"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 id="301" r:id="rId17"/>
    <p:sldId id="302" r:id="rId18"/>
    <p:sldId id="296" r:id="rId19"/>
    <p:sldId id="304" r:id="rId20"/>
    <p:sldId id="305" r:id="rId21"/>
    <p:sldId id="306" r:id="rId22"/>
    <p:sldId id="307" r:id="rId23"/>
    <p:sldId id="308" r:id="rId24"/>
    <p:sldId id="309" r:id="rId25"/>
    <p:sldId id="310" r:id="rId26"/>
    <p:sldId id="303" r:id="rId27"/>
    <p:sldId id="311" r:id="rId28"/>
    <p:sldId id="313" r:id="rId29"/>
    <p:sldId id="312" r:id="rId30"/>
    <p:sldId id="315" r:id="rId31"/>
    <p:sldId id="316" r:id="rId32"/>
    <p:sldId id="317" r:id="rId33"/>
    <p:sldId id="318" r:id="rId34"/>
    <p:sldId id="285" r:id="rId35"/>
    <p:sldId id="286" r:id="rId3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6307" autoAdjust="0"/>
  </p:normalViewPr>
  <p:slideViewPr>
    <p:cSldViewPr snapToGrid="0">
      <p:cViewPr varScale="1">
        <p:scale>
          <a:sx n="92" d="100"/>
          <a:sy n="92"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F0108-2C04-483A-8A27-52701926E4E3}" type="datetimeFigureOut">
              <a:rPr lang="es-PE" smtClean="0"/>
              <a:t>10/04/2024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7EF88-CF8C-444D-9BBB-A8E9F4482EAA}" type="slidenum">
              <a:rPr lang="es-PE" smtClean="0"/>
              <a:t>‹Nº›</a:t>
            </a:fld>
            <a:endParaRPr lang="es-PE"/>
          </a:p>
        </p:txBody>
      </p:sp>
    </p:spTree>
    <p:extLst>
      <p:ext uri="{BB962C8B-B14F-4D97-AF65-F5344CB8AC3E}">
        <p14:creationId xmlns:p14="http://schemas.microsoft.com/office/powerpoint/2010/main" val="313863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4B89A-BB20-D5EA-122D-6A5550CE5B8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26E50523-F029-8792-F7A8-860F8EDA6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4F0B801C-C4B2-7C40-3CF4-1F88E6CCBCBD}"/>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5" name="Marcador de pie de página 4">
            <a:extLst>
              <a:ext uri="{FF2B5EF4-FFF2-40B4-BE49-F238E27FC236}">
                <a16:creationId xmlns:a16="http://schemas.microsoft.com/office/drawing/2014/main" id="{B1601EB1-EECE-4137-796E-D644DE7DF7F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0BD7285-596B-A514-D380-29D983BFDC0F}"/>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6302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183AB-611D-9C61-76C8-28678AD45D3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6705995-F21C-368A-5B2D-DC7A36A25D3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9C24D3-3DD3-2033-D247-52DCB7BA41AB}"/>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5" name="Marcador de pie de página 4">
            <a:extLst>
              <a:ext uri="{FF2B5EF4-FFF2-40B4-BE49-F238E27FC236}">
                <a16:creationId xmlns:a16="http://schemas.microsoft.com/office/drawing/2014/main" id="{60AFCE46-3502-6380-83C9-360AF6EE808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6382E85-C411-A3F5-4EA2-37BEF3452B47}"/>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73534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70418D-D6D5-7FE9-B99D-4A4580733B2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C30A536-19E6-E2DC-0C96-C96DEBCEBDD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1EF3E81-DFE4-BFFD-812C-659BF42509C6}"/>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5" name="Marcador de pie de página 4">
            <a:extLst>
              <a:ext uri="{FF2B5EF4-FFF2-40B4-BE49-F238E27FC236}">
                <a16:creationId xmlns:a16="http://schemas.microsoft.com/office/drawing/2014/main" id="{DF744A5A-C6E9-C76D-C643-333E84CBFA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59550DB-4111-31C1-E65B-59541EC06123}"/>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2193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6FA74-8AD6-EAB2-FB51-DC18493E06C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42EEF-2D23-814C-63BD-693B7AC9F4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CAD6AFE-F53A-4E58-C003-E7E48436523B}"/>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5" name="Marcador de pie de página 4">
            <a:extLst>
              <a:ext uri="{FF2B5EF4-FFF2-40B4-BE49-F238E27FC236}">
                <a16:creationId xmlns:a16="http://schemas.microsoft.com/office/drawing/2014/main" id="{827A36B2-B554-1155-DD9F-841BD37CF4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601CB0B-FDA6-ED37-5AA5-37D2EE95AC02}"/>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4107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CB828-13F1-1C00-F04F-E8025D4CE7A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1746A27-A2BF-DF14-100A-32A9C0DA24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224EF2-CF75-93E1-CF80-0670923292E9}"/>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5" name="Marcador de pie de página 4">
            <a:extLst>
              <a:ext uri="{FF2B5EF4-FFF2-40B4-BE49-F238E27FC236}">
                <a16:creationId xmlns:a16="http://schemas.microsoft.com/office/drawing/2014/main" id="{E68C7AC6-48B6-6940-DA89-FC7A8069F2A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58E0239-5F5C-A990-7F0F-9B470F6CF7F3}"/>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164301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C83EA-9F28-E5D6-41C9-421B33EA68E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E75811A-EFCE-4442-A430-94744EE1763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A9FCDBFA-1461-097F-1664-6BC8B330BDD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812686B-B962-99B2-95AE-D2A6AE847237}"/>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6" name="Marcador de pie de página 5">
            <a:extLst>
              <a:ext uri="{FF2B5EF4-FFF2-40B4-BE49-F238E27FC236}">
                <a16:creationId xmlns:a16="http://schemas.microsoft.com/office/drawing/2014/main" id="{59BF057F-BB4F-AEEA-2985-AA2B5119067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F21DF35-1B62-B085-9385-FF28319890E0}"/>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1566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0FBB4-FF07-2A9F-2627-1AFA1C658C6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D912705-0EFD-0F28-F635-86656E0E7B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B579A1-1774-02B9-EC8A-6333CC26A39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5E3B850-393A-800F-8BC0-5BA477006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ACC4C66-FF4D-0F48-D69F-8B8354811F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D2F5066A-345D-0A97-F60C-CA9033A7F6D5}"/>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8" name="Marcador de pie de página 7">
            <a:extLst>
              <a:ext uri="{FF2B5EF4-FFF2-40B4-BE49-F238E27FC236}">
                <a16:creationId xmlns:a16="http://schemas.microsoft.com/office/drawing/2014/main" id="{A0B227EF-3C40-E77F-4912-CF0FAF451EAB}"/>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84803FD6-9BAF-0F47-40BE-3C276670A104}"/>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89336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C6247-012A-0394-33AB-C65AB119815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8DB3290-9A15-4EB9-2F85-1A92C347ADC4}"/>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4" name="Marcador de pie de página 3">
            <a:extLst>
              <a:ext uri="{FF2B5EF4-FFF2-40B4-BE49-F238E27FC236}">
                <a16:creationId xmlns:a16="http://schemas.microsoft.com/office/drawing/2014/main" id="{62CF1215-95DA-2E8D-6EEB-0DEAC43792E9}"/>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87B98F0-F537-DAFE-8E7B-34C50E011A07}"/>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353260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30F73FA-0A03-9DF7-6DFC-72813E5810BF}"/>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3" name="Marcador de pie de página 2">
            <a:extLst>
              <a:ext uri="{FF2B5EF4-FFF2-40B4-BE49-F238E27FC236}">
                <a16:creationId xmlns:a16="http://schemas.microsoft.com/office/drawing/2014/main" id="{87AC38A6-2A02-2910-0672-2EB66FC7751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05AD76C6-3C00-C8D1-31B3-3E13472F5D36}"/>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38530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1BCBD-69B0-240D-53F4-6C70A1D378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F15A6E0-D68D-A956-175F-6062EFCE7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C9228B11-E9D6-4A5C-60F8-A9E68BF53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6EE8E1-51E8-81A4-69F9-7DF89E5B9FA7}"/>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6" name="Marcador de pie de página 5">
            <a:extLst>
              <a:ext uri="{FF2B5EF4-FFF2-40B4-BE49-F238E27FC236}">
                <a16:creationId xmlns:a16="http://schemas.microsoft.com/office/drawing/2014/main" id="{764FC71E-B69A-30AB-9F4E-AF924AECF78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AB3CA4E-62B2-7209-08D0-73FBE10F1F5B}"/>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358940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4DED1-7634-13C1-E79A-F66EDDBFC4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DC4E5DC-6CC6-3755-5CDE-19E228436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7AD73C0-F37A-656A-D344-B4BF16912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B6525A9-80A4-F033-5491-A0B25F468274}"/>
              </a:ext>
            </a:extLst>
          </p:cNvPr>
          <p:cNvSpPr>
            <a:spLocks noGrp="1"/>
          </p:cNvSpPr>
          <p:nvPr>
            <p:ph type="dt" sz="half" idx="10"/>
          </p:nvPr>
        </p:nvSpPr>
        <p:spPr/>
        <p:txBody>
          <a:bodyPr/>
          <a:lstStyle/>
          <a:p>
            <a:fld id="{5F1CE0E0-F544-4D09-9A5D-01894343CCD3}" type="datetimeFigureOut">
              <a:rPr lang="es-PE" smtClean="0"/>
              <a:t>10/04/2024</a:t>
            </a:fld>
            <a:endParaRPr lang="es-PE"/>
          </a:p>
        </p:txBody>
      </p:sp>
      <p:sp>
        <p:nvSpPr>
          <p:cNvPr id="6" name="Marcador de pie de página 5">
            <a:extLst>
              <a:ext uri="{FF2B5EF4-FFF2-40B4-BE49-F238E27FC236}">
                <a16:creationId xmlns:a16="http://schemas.microsoft.com/office/drawing/2014/main" id="{BCCA862B-1FDE-C8E4-5DC2-DE9D85A223D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8E7C521-3E8C-0E4C-3EE1-8BE97ACB0159}"/>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80340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91D6AB-982C-EE12-E300-6EE1C52DB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BC07913-48ED-9743-46C1-CA12FDC79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95E8B74-E2B6-D369-54F7-7C07EBBA25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1CE0E0-F544-4D09-9A5D-01894343CCD3}" type="datetimeFigureOut">
              <a:rPr lang="es-PE" smtClean="0"/>
              <a:t>10/04/2024</a:t>
            </a:fld>
            <a:endParaRPr lang="es-PE"/>
          </a:p>
        </p:txBody>
      </p:sp>
      <p:sp>
        <p:nvSpPr>
          <p:cNvPr id="5" name="Marcador de pie de página 4">
            <a:extLst>
              <a:ext uri="{FF2B5EF4-FFF2-40B4-BE49-F238E27FC236}">
                <a16:creationId xmlns:a16="http://schemas.microsoft.com/office/drawing/2014/main" id="{7ACA9542-62AC-6DAC-EE2A-BD83671EE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8F1B02F6-0ED4-13F2-5A6E-B7F268629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91D9D3-6A34-4BA0-A5B2-5BF9256A294E}" type="slidenum">
              <a:rPr lang="es-PE" smtClean="0"/>
              <a:t>‹Nº›</a:t>
            </a:fld>
            <a:endParaRPr lang="es-PE"/>
          </a:p>
        </p:txBody>
      </p:sp>
    </p:spTree>
    <p:extLst>
      <p:ext uri="{BB962C8B-B14F-4D97-AF65-F5344CB8AC3E}">
        <p14:creationId xmlns:p14="http://schemas.microsoft.com/office/powerpoint/2010/main" val="390174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2C4B8-1FE8-28C4-AD27-94453EE37B4E}"/>
              </a:ext>
            </a:extLst>
          </p:cNvPr>
          <p:cNvSpPr>
            <a:spLocks noGrp="1"/>
          </p:cNvSpPr>
          <p:nvPr>
            <p:ph type="ctrTitle"/>
          </p:nvPr>
        </p:nvSpPr>
        <p:spPr/>
        <p:txBody>
          <a:bodyPr/>
          <a:lstStyle/>
          <a:p>
            <a:r>
              <a:rPr lang="es-MX" b="1" dirty="0"/>
              <a:t>Ingeniería de Requisitos</a:t>
            </a:r>
            <a:endParaRPr lang="es-PE" b="1" dirty="0"/>
          </a:p>
        </p:txBody>
      </p:sp>
      <p:sp>
        <p:nvSpPr>
          <p:cNvPr id="3" name="Subtítulo 2">
            <a:extLst>
              <a:ext uri="{FF2B5EF4-FFF2-40B4-BE49-F238E27FC236}">
                <a16:creationId xmlns:a16="http://schemas.microsoft.com/office/drawing/2014/main" id="{7F8A5116-0DC9-7780-A4A9-A8948C018336}"/>
              </a:ext>
            </a:extLst>
          </p:cNvPr>
          <p:cNvSpPr>
            <a:spLocks noGrp="1"/>
          </p:cNvSpPr>
          <p:nvPr>
            <p:ph type="subTitle" idx="1"/>
          </p:nvPr>
        </p:nvSpPr>
        <p:spPr>
          <a:xfrm>
            <a:off x="809469" y="3602037"/>
            <a:ext cx="10043410" cy="1149845"/>
          </a:xfrm>
        </p:spPr>
        <p:txBody>
          <a:bodyPr>
            <a:noAutofit/>
          </a:bodyPr>
          <a:lstStyle/>
          <a:p>
            <a:r>
              <a:rPr lang="es-PE" sz="2800" b="1" dirty="0">
                <a:solidFill>
                  <a:srgbClr val="BF4E14"/>
                </a:solidFill>
                <a:effectLst/>
                <a:latin typeface="Aptos" panose="020B0004020202020204" pitchFamily="34" charset="0"/>
                <a:ea typeface="DengXian" panose="02010600030101010101" pitchFamily="2" charset="-122"/>
                <a:cs typeface="Times New Roman" panose="02020603050405020304" pitchFamily="18" charset="0"/>
              </a:rPr>
              <a:t>Sesión 3</a:t>
            </a:r>
          </a:p>
          <a:p>
            <a:r>
              <a:rPr lang="es-PE" sz="2800" b="1" dirty="0" err="1">
                <a:solidFill>
                  <a:srgbClr val="BF4E14"/>
                </a:solidFill>
                <a:latin typeface="Aptos" panose="020B0004020202020204" pitchFamily="34" charset="0"/>
                <a:ea typeface="DengXian" panose="02010600030101010101" pitchFamily="2" charset="-122"/>
                <a:cs typeface="Times New Roman" panose="02020603050405020304" pitchFamily="18" charset="0"/>
              </a:rPr>
              <a:t>Analisis</a:t>
            </a:r>
            <a:r>
              <a:rPr lang="es-PE" sz="2800" b="1" dirty="0">
                <a:solidFill>
                  <a:srgbClr val="BF4E14"/>
                </a:solidFill>
                <a:latin typeface="Aptos" panose="020B0004020202020204" pitchFamily="34" charset="0"/>
                <a:ea typeface="DengXian" panose="02010600030101010101" pitchFamily="2" charset="-122"/>
                <a:cs typeface="Times New Roman" panose="02020603050405020304" pitchFamily="18" charset="0"/>
              </a:rPr>
              <a:t> de Requisitos</a:t>
            </a:r>
          </a:p>
        </p:txBody>
      </p:sp>
      <p:sp>
        <p:nvSpPr>
          <p:cNvPr id="4" name="CuadroTexto 3">
            <a:extLst>
              <a:ext uri="{FF2B5EF4-FFF2-40B4-BE49-F238E27FC236}">
                <a16:creationId xmlns:a16="http://schemas.microsoft.com/office/drawing/2014/main" id="{01A8BBEF-F187-FBDA-47A3-39E37B611BA9}"/>
              </a:ext>
            </a:extLst>
          </p:cNvPr>
          <p:cNvSpPr txBox="1"/>
          <p:nvPr/>
        </p:nvSpPr>
        <p:spPr>
          <a:xfrm>
            <a:off x="7000406" y="5306518"/>
            <a:ext cx="5006715" cy="830997"/>
          </a:xfrm>
          <a:prstGeom prst="rect">
            <a:avLst/>
          </a:prstGeom>
          <a:noFill/>
        </p:spPr>
        <p:txBody>
          <a:bodyPr wrap="square" rtlCol="0">
            <a:spAutoFit/>
          </a:bodyPr>
          <a:lstStyle/>
          <a:p>
            <a:pPr algn="ctr"/>
            <a:r>
              <a:rPr lang="es-MX" sz="2400" b="1" i="1" dirty="0"/>
              <a:t>Prof. Ciro Rodriguez</a:t>
            </a:r>
          </a:p>
          <a:p>
            <a:pPr algn="ctr"/>
            <a:r>
              <a:rPr lang="es-MX" sz="2400" i="1" dirty="0"/>
              <a:t>crodriguezro@unmsm.edu.pe</a:t>
            </a:r>
            <a:endParaRPr lang="es-PE" sz="2400" i="1" dirty="0"/>
          </a:p>
        </p:txBody>
      </p:sp>
    </p:spTree>
    <p:extLst>
      <p:ext uri="{BB962C8B-B14F-4D97-AF65-F5344CB8AC3E}">
        <p14:creationId xmlns:p14="http://schemas.microsoft.com/office/powerpoint/2010/main" val="771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r>
              <a:rPr lang="es-MX" sz="4000" b="1" dirty="0"/>
              <a:t>Caso: Análisis y Modelado:</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4802187"/>
          </a:xfrm>
        </p:spPr>
        <p:txBody>
          <a:bodyPr>
            <a:noAutofit/>
          </a:bodyPr>
          <a:lstStyle/>
          <a:p>
            <a:pPr marL="0" lvl="0" indent="0" algn="just">
              <a:buNone/>
            </a:pPr>
            <a:r>
              <a:rPr lang="es-MX" b="1" dirty="0">
                <a:solidFill>
                  <a:srgbClr val="0070C0"/>
                </a:solidFill>
              </a:rPr>
              <a:t>Diagramas de Estados:</a:t>
            </a:r>
          </a:p>
          <a:p>
            <a:pPr marL="0" lvl="0" indent="0" algn="just">
              <a:buNone/>
            </a:pPr>
            <a:r>
              <a:rPr lang="es-MX" dirty="0"/>
              <a:t>Modelar el estado de los asientos (disponible, seleccionado, vendido) a lo largo del proceso de compra.</a:t>
            </a:r>
          </a:p>
          <a:p>
            <a:pPr marL="0" lvl="0" indent="0" algn="just">
              <a:buNone/>
            </a:pPr>
            <a:r>
              <a:rPr lang="es-MX" b="1" dirty="0">
                <a:solidFill>
                  <a:srgbClr val="0070C0"/>
                </a:solidFill>
              </a:rPr>
              <a:t>Diagramas de Clases para definir:</a:t>
            </a:r>
          </a:p>
          <a:p>
            <a:pPr marL="0" lvl="0" indent="0" algn="just">
              <a:buNone/>
            </a:pPr>
            <a:r>
              <a:rPr lang="es-MX" dirty="0"/>
              <a:t>La estructura de datos para usuarios, entradas, sesiones de películas, asientos, y transacciones.</a:t>
            </a:r>
          </a:p>
          <a:p>
            <a:pPr marL="0" lvl="0" indent="0" algn="just">
              <a:buNone/>
            </a:pPr>
            <a:r>
              <a:rPr lang="es-MX" b="1" dirty="0">
                <a:solidFill>
                  <a:srgbClr val="0070C0"/>
                </a:solidFill>
              </a:rPr>
              <a:t>Revisión y Ajuste:</a:t>
            </a:r>
          </a:p>
          <a:p>
            <a:pPr marL="0" lvl="0" indent="0" algn="just">
              <a:buNone/>
            </a:pPr>
            <a:r>
              <a:rPr lang="es-MX" dirty="0"/>
              <a:t>Con modelos preliminares en mano, se organiza una sesión de revisión con todas las partes interesadas para validar y ajustar los modelos. Este es un proceso iterativo que puede revelar requisitos no considerados inicialmente y proporcionar claridad sobre los existentes.</a:t>
            </a:r>
          </a:p>
          <a:p>
            <a:pPr marL="0" lvl="0" indent="0" algn="just">
              <a:buNone/>
            </a:pPr>
            <a:r>
              <a:rPr lang="es-MX" dirty="0"/>
              <a:t>Beneficios Esperados:</a:t>
            </a:r>
          </a:p>
          <a:p>
            <a:pPr marL="0" lvl="0" indent="0" algn="just">
              <a:buNone/>
            </a:pPr>
            <a:endParaRPr lang="es-MX" dirty="0"/>
          </a:p>
          <a:p>
            <a:pPr marL="0" lvl="0" indent="0" algn="just">
              <a:buNone/>
            </a:pPr>
            <a:r>
              <a:rPr lang="es-MX" dirty="0"/>
              <a:t>Para los Usuarios: Una experiencia de compra más cómoda y rápida.</a:t>
            </a:r>
          </a:p>
          <a:p>
            <a:pPr marL="0" lvl="0" indent="0" algn="just">
              <a:buNone/>
            </a:pPr>
            <a:r>
              <a:rPr lang="es-MX" dirty="0"/>
              <a:t>Para el Personal del Cine: Mejora en la gestión de la oferta de películas y análisis de ventas.</a:t>
            </a:r>
          </a:p>
          <a:p>
            <a:pPr marL="0" lvl="0" indent="0" algn="just">
              <a:buNone/>
            </a:pPr>
            <a:r>
              <a:rPr lang="es-MX" dirty="0"/>
              <a:t>Para el Equipo de Desarrollo: Claridad en los requisitos, facilitando un desarrollo más enfocado y eficiente.</a:t>
            </a:r>
          </a:p>
          <a:p>
            <a:pPr marL="0" lvl="0" indent="0" algn="just">
              <a:buNone/>
            </a:pPr>
            <a:r>
              <a:rPr lang="es-MX" dirty="0"/>
              <a:t>Conclusión del Caso:</a:t>
            </a:r>
          </a:p>
          <a:p>
            <a:pPr marL="0" lvl="0" indent="0" algn="just">
              <a:buNone/>
            </a:pPr>
            <a:endParaRPr lang="es-MX" dirty="0"/>
          </a:p>
          <a:p>
            <a:pPr marL="0" lvl="0" indent="0" algn="just">
              <a:buNone/>
            </a:pPr>
            <a:r>
              <a:rPr lang="es-MX" dirty="0"/>
              <a:t>En este caso, el modelado de requisitos actúa como la columna vertebral del desarrollo del sistema de reservas online, ofreciendo una guía visual y documentada que facilita la comprensión entre los desarrolladores y las partes interesadas. A través de este enfoque estructurado, se pueden identificar y hacer frente a problemas complejos de forma anticipada en el ciclo de desarrollo, ahorrando tiempo y recursos, y mejorando significativamente las posibilidades de éxito del proyecto.</a:t>
            </a:r>
          </a:p>
        </p:txBody>
      </p:sp>
    </p:spTree>
    <p:extLst>
      <p:ext uri="{BB962C8B-B14F-4D97-AF65-F5344CB8AC3E}">
        <p14:creationId xmlns:p14="http://schemas.microsoft.com/office/powerpoint/2010/main" val="71747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r>
              <a:rPr lang="es-MX" sz="4000" b="1" dirty="0"/>
              <a:t>Caso: Beneficios Esperados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b="1" dirty="0"/>
              <a:t>Para los Usuarios: </a:t>
            </a:r>
            <a:r>
              <a:rPr lang="es-MX" dirty="0"/>
              <a:t>Una experiencia de compra cómoda y rápida.</a:t>
            </a:r>
          </a:p>
          <a:p>
            <a:pPr marL="0" lvl="0" indent="0" algn="just">
              <a:buNone/>
            </a:pPr>
            <a:r>
              <a:rPr lang="es-MX" b="1" dirty="0"/>
              <a:t>Para el Personal del Cine: </a:t>
            </a:r>
            <a:r>
              <a:rPr lang="es-MX" dirty="0"/>
              <a:t>Mejora en la gestión de la oferta de películas y análisis de ventas.</a:t>
            </a:r>
          </a:p>
          <a:p>
            <a:pPr marL="0" lvl="0" indent="0" algn="just">
              <a:buNone/>
            </a:pPr>
            <a:r>
              <a:rPr lang="es-MX" b="1" dirty="0"/>
              <a:t>Para el Equipo de Desarrollo: </a:t>
            </a:r>
            <a:r>
              <a:rPr lang="es-MX" dirty="0"/>
              <a:t>Claridad en los requisitos, facilitando un desarrollo más enfocado y eficiente.</a:t>
            </a:r>
          </a:p>
          <a:p>
            <a:pPr marL="0" lvl="0" indent="0" algn="just">
              <a:buNone/>
            </a:pPr>
            <a:r>
              <a:rPr lang="es-MX" b="1" dirty="0">
                <a:solidFill>
                  <a:srgbClr val="0070C0"/>
                </a:solidFill>
              </a:rPr>
              <a:t>Conclusión del Caso:</a:t>
            </a:r>
          </a:p>
          <a:p>
            <a:pPr marL="0" lvl="0" indent="0" algn="just">
              <a:buNone/>
            </a:pPr>
            <a:r>
              <a:rPr lang="es-MX" sz="2400" dirty="0"/>
              <a:t>El modelado de requisitos actúa como la columna vertebral del desarrollo del </a:t>
            </a:r>
            <a:r>
              <a:rPr lang="es-MX" sz="2400" b="1" dirty="0"/>
              <a:t>sistema de reservas online</a:t>
            </a:r>
            <a:r>
              <a:rPr lang="es-MX" sz="2400" dirty="0"/>
              <a:t>, ofreciendo una guía visual y documentada que facilita la comprensión entre los </a:t>
            </a:r>
            <a:r>
              <a:rPr lang="es-MX" sz="2400" b="1" dirty="0"/>
              <a:t>desarrolladores</a:t>
            </a:r>
            <a:r>
              <a:rPr lang="es-MX" sz="2400" dirty="0"/>
              <a:t> y las </a:t>
            </a:r>
            <a:r>
              <a:rPr lang="es-MX" sz="2400" b="1" dirty="0"/>
              <a:t>partes interesadas</a:t>
            </a:r>
            <a:r>
              <a:rPr lang="es-MX" sz="2400" dirty="0"/>
              <a:t>. A través de este enfoque estructurado, se pueden identificar y hacer frente a problemas complejos de forma anticipada en el ciclo de desarrollo, ahorrando tiempo y recursos, y mejorando significativamente las posibilidades de éxito del proyecto.</a:t>
            </a:r>
          </a:p>
        </p:txBody>
      </p:sp>
    </p:spTree>
    <p:extLst>
      <p:ext uri="{BB962C8B-B14F-4D97-AF65-F5344CB8AC3E}">
        <p14:creationId xmlns:p14="http://schemas.microsoft.com/office/powerpoint/2010/main" val="25765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r>
              <a:rPr lang="es-PE" sz="4000" b="1" dirty="0"/>
              <a:t>Análisis de Trazabilidad</a:t>
            </a:r>
            <a:endParaRPr lang="es-MX" sz="4000"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dirty="0"/>
              <a:t>El análisis de trazabilidad en el ámbito del desarrollo de sistemas y software es un aspecto fundamental de la ingeniería de requisitos que se centra en establecer y mantener las relaciones entre los requisitos a todos los niveles del desarrollo y asegurar que todos los requisitos están siendo cubiertos durante el proceso de desarrollo hasta la implementación final y más allá, en la fase de mantenimiento. </a:t>
            </a:r>
          </a:p>
          <a:p>
            <a:pPr marL="0" lvl="0" indent="0" algn="just">
              <a:buNone/>
            </a:pPr>
            <a:r>
              <a:rPr lang="es-MX" dirty="0"/>
              <a:t>La trazabilidad ayuda a comprender cómo los cambios en los requisitos afectan al sistema, facilita la verificación de que todos los requisitos se han cumplido y mejora la gestión de la calidad y el control de cambios.</a:t>
            </a:r>
          </a:p>
          <a:p>
            <a:pPr marL="0" lvl="0" indent="0" algn="just">
              <a:buNone/>
            </a:pPr>
            <a:endParaRPr lang="es-MX" b="1" dirty="0"/>
          </a:p>
        </p:txBody>
      </p:sp>
    </p:spTree>
    <p:extLst>
      <p:ext uri="{BB962C8B-B14F-4D97-AF65-F5344CB8AC3E}">
        <p14:creationId xmlns:p14="http://schemas.microsoft.com/office/powerpoint/2010/main" val="337654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r>
              <a:rPr lang="es-PE" sz="4000" b="1" dirty="0"/>
              <a:t>Objetivos del análisis  de Trazabilidad</a:t>
            </a:r>
            <a:endParaRPr lang="es-MX" sz="4000"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b="1" dirty="0"/>
              <a:t>Control de Cambios: </a:t>
            </a:r>
            <a:r>
              <a:rPr lang="es-MX" dirty="0"/>
              <a:t>Permite gestionar y controlar los cambios en los requisitos a lo largo del ciclo de vida del desarrollo del software.</a:t>
            </a:r>
          </a:p>
          <a:p>
            <a:pPr marL="0" lvl="0" indent="0" algn="just">
              <a:buNone/>
            </a:pPr>
            <a:r>
              <a:rPr lang="es-MX" b="1" dirty="0"/>
              <a:t>Verificación y Validación: </a:t>
            </a:r>
            <a:r>
              <a:rPr lang="es-MX" dirty="0"/>
              <a:t>Ayuda a verificar que cada requisito se refleja en los elementos de diseño y en los componentes implementados, y valida que el sistema final cumpla con los requisitos.</a:t>
            </a:r>
          </a:p>
          <a:p>
            <a:pPr marL="0" lvl="0" indent="0" algn="just">
              <a:buNone/>
            </a:pPr>
            <a:r>
              <a:rPr lang="es-MX" b="1" dirty="0"/>
              <a:t>Impacto de Cambio: </a:t>
            </a:r>
            <a:r>
              <a:rPr lang="es-MX" dirty="0"/>
              <a:t>Facilita el análisis de impacto permitiendo prever las implicaciones de los cambios propuestos en los requisitos sobre el sistema y los costos asociados.</a:t>
            </a:r>
            <a:endParaRPr lang="es-MX" b="1" dirty="0"/>
          </a:p>
        </p:txBody>
      </p:sp>
    </p:spTree>
    <p:extLst>
      <p:ext uri="{BB962C8B-B14F-4D97-AF65-F5344CB8AC3E}">
        <p14:creationId xmlns:p14="http://schemas.microsoft.com/office/powerpoint/2010/main" val="31465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r>
              <a:rPr lang="es-PE" sz="4000" b="1" dirty="0"/>
              <a:t>Tipos de Trazabilidad</a:t>
            </a:r>
            <a:endParaRPr lang="es-MX" sz="4000"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94129" y="1586779"/>
            <a:ext cx="10403742" cy="5167312"/>
          </a:xfrm>
        </p:spPr>
        <p:txBody>
          <a:bodyPr>
            <a:noAutofit/>
          </a:bodyPr>
          <a:lstStyle/>
          <a:p>
            <a:pPr marL="0" lvl="0" indent="0" algn="just">
              <a:buNone/>
            </a:pPr>
            <a:r>
              <a:rPr lang="es-MX" b="1" dirty="0"/>
              <a:t>Trazabilidad Hacia Atrás (</a:t>
            </a:r>
            <a:r>
              <a:rPr lang="es-MX" b="1" dirty="0" err="1"/>
              <a:t>Backward</a:t>
            </a:r>
            <a:r>
              <a:rPr lang="es-MX" b="1" dirty="0"/>
              <a:t>): </a:t>
            </a:r>
            <a:r>
              <a:rPr lang="es-MX" dirty="0"/>
              <a:t>Se centra en identificar de dónde vienen los requisitos, vinculándolos a su origen, como necesidades del negocio, documentación del proyecto o </a:t>
            </a:r>
            <a:r>
              <a:rPr lang="es-MX" dirty="0" err="1"/>
              <a:t>stakeholders</a:t>
            </a:r>
            <a:r>
              <a:rPr lang="es-MX" dirty="0"/>
              <a:t>. Asegura que los requisitos tienen base justificada.</a:t>
            </a:r>
          </a:p>
          <a:p>
            <a:pPr marL="0" lvl="0" indent="0" algn="just">
              <a:buNone/>
            </a:pPr>
            <a:r>
              <a:rPr lang="es-MX" b="1" dirty="0"/>
              <a:t>Trazabilidad Hacia Adelante (Forward): </a:t>
            </a:r>
            <a:r>
              <a:rPr lang="es-MX" dirty="0"/>
              <a:t>Asegura que los requisitos se están llevando a cabo a través del desarrollo, probando la relación que existe entre los requisitos y los elementos de trabajo como el diseño, la implementación y los casos de prueba.</a:t>
            </a:r>
          </a:p>
          <a:p>
            <a:pPr marL="0" lvl="0" indent="0" algn="just">
              <a:buNone/>
            </a:pPr>
            <a:r>
              <a:rPr lang="es-MX" b="1" dirty="0"/>
              <a:t>Trazabilidad Horizontal: </a:t>
            </a:r>
            <a:r>
              <a:rPr lang="es-MX" dirty="0"/>
              <a:t>Enlaza requisitos con sus equivalentes en el mismo nivel de desarrollo. Ej. cómo un conjunto de requisitos específicos de un módulo se relaciona entre sí dentro de la fase de diseño.</a:t>
            </a:r>
          </a:p>
          <a:p>
            <a:pPr marL="0" lvl="0" indent="0" algn="just">
              <a:buNone/>
            </a:pPr>
            <a:endParaRPr lang="es-MX" b="1" dirty="0"/>
          </a:p>
        </p:txBody>
      </p:sp>
    </p:spTree>
    <p:extLst>
      <p:ext uri="{BB962C8B-B14F-4D97-AF65-F5344CB8AC3E}">
        <p14:creationId xmlns:p14="http://schemas.microsoft.com/office/powerpoint/2010/main" val="260489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r>
              <a:rPr lang="es-MX" sz="4000" b="1" dirty="0"/>
              <a:t>Métodos de Implementación de Trazabilidad</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94129" y="1524434"/>
            <a:ext cx="10403742" cy="5167312"/>
          </a:xfrm>
        </p:spPr>
        <p:txBody>
          <a:bodyPr>
            <a:noAutofit/>
          </a:bodyPr>
          <a:lstStyle/>
          <a:p>
            <a:pPr marL="0" lvl="0" indent="0" algn="just">
              <a:buNone/>
            </a:pPr>
            <a:r>
              <a:rPr lang="es-MX" b="1" dirty="0"/>
              <a:t>Matrices de Trazabilidad: </a:t>
            </a:r>
            <a:r>
              <a:rPr lang="es-MX" dirty="0"/>
              <a:t>Cuadros que relacionan requisitos con artefactos de proyecto (documentación, diseño, código fuente, casos de prueba). Facilitan la visualización de las relaciones y la identificación de elementos no rastreados o requisitos sin cubrir.</a:t>
            </a:r>
          </a:p>
          <a:p>
            <a:pPr marL="0" lvl="0" indent="0" algn="just">
              <a:buNone/>
            </a:pPr>
            <a:r>
              <a:rPr lang="es-MX" b="1" dirty="0"/>
              <a:t>Herramientas de Gestión de Requisitos: </a:t>
            </a:r>
            <a:r>
              <a:rPr lang="es-MX" dirty="0"/>
              <a:t>Software especializado que permite definir, gestionar y enlazar automáticamente requisitos a través del ciclo de vida del desarrollo. Proporcionan funcionalidades para el análisis de impacto y la generación de informes de trazabilidad.</a:t>
            </a:r>
          </a:p>
          <a:p>
            <a:pPr marL="0" lvl="0" indent="0" algn="just">
              <a:buNone/>
            </a:pPr>
            <a:r>
              <a:rPr lang="es-MX" b="1" dirty="0"/>
              <a:t>Documentación Estructurada: </a:t>
            </a:r>
            <a:r>
              <a:rPr lang="es-MX" dirty="0"/>
              <a:t>Incluir referencias cruzadas y enlaces en la documentación del proyecto, código fuente y otros artefactos para asegurar que la trazabilidad se mantenga a través de la estructura del proyecto.</a:t>
            </a:r>
          </a:p>
          <a:p>
            <a:pPr marL="0" lvl="0" indent="0" algn="just">
              <a:buNone/>
            </a:pPr>
            <a:endParaRPr lang="es-MX" b="1" dirty="0"/>
          </a:p>
        </p:txBody>
      </p:sp>
    </p:spTree>
    <p:extLst>
      <p:ext uri="{BB962C8B-B14F-4D97-AF65-F5344CB8AC3E}">
        <p14:creationId xmlns:p14="http://schemas.microsoft.com/office/powerpoint/2010/main" val="23569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r>
              <a:rPr lang="es-MX" sz="4000" b="1" dirty="0"/>
              <a:t>Desafíos del Análisis de Trazabilidad</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94129" y="1524434"/>
            <a:ext cx="10403742" cy="5167312"/>
          </a:xfrm>
        </p:spPr>
        <p:txBody>
          <a:bodyPr>
            <a:noAutofit/>
          </a:bodyPr>
          <a:lstStyle/>
          <a:p>
            <a:pPr marL="0" lvl="0" indent="0" algn="just">
              <a:buNone/>
            </a:pPr>
            <a:r>
              <a:rPr lang="es-MX" b="1" dirty="0"/>
              <a:t>Mantenimiento: </a:t>
            </a:r>
            <a:r>
              <a:rPr lang="es-MX" dirty="0"/>
              <a:t>Mantener actualizada la información de trazabilidad puede ser laborioso, especialmente en proyectos grandes o que evolucionan rápidamente.</a:t>
            </a:r>
          </a:p>
          <a:p>
            <a:pPr marL="0" lvl="0" indent="0" algn="just">
              <a:buNone/>
            </a:pPr>
            <a:r>
              <a:rPr lang="es-MX" b="1" dirty="0"/>
              <a:t>Complejidad: </a:t>
            </a:r>
            <a:r>
              <a:rPr lang="es-MX" dirty="0"/>
              <a:t>Un alto número de requisitos y relaciones puede hacer que la trazabilidad sea intrincadamente compleja, dificultando su gestión.</a:t>
            </a:r>
          </a:p>
          <a:p>
            <a:pPr marL="0" lvl="0" indent="0" algn="just">
              <a:buNone/>
            </a:pPr>
            <a:r>
              <a:rPr lang="es-MX" b="1" dirty="0"/>
              <a:t>Adopción de Herramientas: </a:t>
            </a:r>
            <a:r>
              <a:rPr lang="es-MX" dirty="0"/>
              <a:t>La selección e implementación de herramientas adecuadas para la gestión de trazabilidad puede ser desafiante y requiere inversión.</a:t>
            </a:r>
          </a:p>
          <a:p>
            <a:pPr marL="0" lvl="0" indent="0" algn="just">
              <a:buNone/>
            </a:pPr>
            <a:endParaRPr lang="es-MX" b="1" dirty="0"/>
          </a:p>
        </p:txBody>
      </p:sp>
    </p:spTree>
    <p:extLst>
      <p:ext uri="{BB962C8B-B14F-4D97-AF65-F5344CB8AC3E}">
        <p14:creationId xmlns:p14="http://schemas.microsoft.com/office/powerpoint/2010/main" val="13375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b="1" dirty="0"/>
              <a:t>Conclusión</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94129" y="1524434"/>
            <a:ext cx="10403742" cy="4575030"/>
          </a:xfrm>
        </p:spPr>
        <p:txBody>
          <a:bodyPr>
            <a:noAutofit/>
          </a:bodyPr>
          <a:lstStyle/>
          <a:p>
            <a:pPr marL="0" lvl="0" indent="0" algn="just">
              <a:buNone/>
            </a:pPr>
            <a:r>
              <a:rPr lang="es-MX" dirty="0"/>
              <a:t>El análisis de trazabilidad es esencial para el éxito del desarrollo de proyectos complejos, ya que asegura que se cumplan todos los requisitos, facilita el control de cambios, y mejora la capacidad de respuesta ante modificaciones. </a:t>
            </a:r>
          </a:p>
          <a:p>
            <a:pPr marL="0" lvl="0" indent="0" algn="just">
              <a:buNone/>
            </a:pPr>
            <a:r>
              <a:rPr lang="es-MX" dirty="0"/>
              <a:t>Implementar efectivamente la trazabilidad requiere un enfoque disciplinado y, a menudo, el apoyo de herramientas especializadas, pero los beneficios en términos de calidad del producto, gestión de riesgos y satisfacción del cliente son significativos.</a:t>
            </a:r>
          </a:p>
          <a:p>
            <a:pPr marL="0" lvl="0" indent="0" algn="just">
              <a:buNone/>
            </a:pPr>
            <a:endParaRPr lang="es-MX" b="1" dirty="0"/>
          </a:p>
        </p:txBody>
      </p:sp>
    </p:spTree>
    <p:extLst>
      <p:ext uri="{BB962C8B-B14F-4D97-AF65-F5344CB8AC3E}">
        <p14:creationId xmlns:p14="http://schemas.microsoft.com/office/powerpoint/2010/main" val="355350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lvl="0" algn="just"/>
            <a:r>
              <a:rPr lang="es-PE" sz="4000" b="1" dirty="0">
                <a:effectLst/>
              </a:rPr>
              <a:t>Análisis de Calidad de Requisitos</a:t>
            </a:r>
            <a:endParaRPr lang="es-PE" sz="4800" b="1" dirty="0">
              <a:effectLst/>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dirty="0"/>
              <a:t>El análisis de calidad de requisitos es un proceso crítico en la ingeniería de requisitos que tiene como objetivo asegurar que los requisitos definidos para un sistema o producto de software sean de alta calidad. </a:t>
            </a:r>
          </a:p>
          <a:p>
            <a:pPr marL="0" lvl="0" indent="0" algn="just">
              <a:buNone/>
            </a:pPr>
            <a:r>
              <a:rPr lang="es-MX" dirty="0"/>
              <a:t>Esto significa que los requisitos deben ser claros, completos, coherentes, alcanzables, relevantes y </a:t>
            </a:r>
            <a:r>
              <a:rPr lang="es-MX" dirty="0" err="1"/>
              <a:t>testables</a:t>
            </a:r>
            <a:r>
              <a:rPr lang="es-MX" dirty="0"/>
              <a:t>. </a:t>
            </a:r>
          </a:p>
          <a:p>
            <a:pPr marL="0" lvl="0" indent="0" algn="just">
              <a:buNone/>
            </a:pPr>
            <a:r>
              <a:rPr lang="es-MX" dirty="0"/>
              <a:t>Una buena calidad de requisitos es fundamental para el éxito del desarrollo de software, ya que reduce la posibilidad de errores, omisiones y malentendidos en las fases posteriores del proyecto, lo que a su vez puede llevar a ahorros significativos de tiempo y costes.</a:t>
            </a:r>
          </a:p>
          <a:p>
            <a:pPr marL="0" lvl="0" indent="0" algn="just">
              <a:buNone/>
            </a:pPr>
            <a:endParaRPr lang="es-MX" dirty="0"/>
          </a:p>
        </p:txBody>
      </p:sp>
    </p:spTree>
    <p:extLst>
      <p:ext uri="{BB962C8B-B14F-4D97-AF65-F5344CB8AC3E}">
        <p14:creationId xmlns:p14="http://schemas.microsoft.com/office/powerpoint/2010/main" val="23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dirty="0"/>
              <a:t>Aspectos Clave del Análisis de Calidad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b="1" dirty="0"/>
              <a:t>Claridad: </a:t>
            </a:r>
            <a:r>
              <a:rPr lang="es-MX" dirty="0"/>
              <a:t>Los requisitos deben estar formulados de manera que no dejen lugar a ambigüedades. Cada requisito debe ser entendido uniformemente por todas las partes interesadas, incluidos desarrolladores, </a:t>
            </a:r>
            <a:r>
              <a:rPr lang="es-MX" dirty="0" err="1"/>
              <a:t>testers</a:t>
            </a:r>
            <a:r>
              <a:rPr lang="es-MX" dirty="0"/>
              <a:t> y clientes.</a:t>
            </a:r>
          </a:p>
          <a:p>
            <a:pPr marL="0" lvl="0" indent="0" algn="just">
              <a:buNone/>
            </a:pPr>
            <a:r>
              <a:rPr lang="es-MX" b="1" dirty="0"/>
              <a:t>Completitud: </a:t>
            </a:r>
            <a:r>
              <a:rPr lang="es-MX" dirty="0"/>
              <a:t>Todos los requisitos necesarios para el sistema deben estar documentados. No deben faltar requisitos que puedan afectar la funcionalidad, el rendimiento, la seguridad, la interfaz de usuario y otros aspectos críticos del sistema.</a:t>
            </a:r>
          </a:p>
          <a:p>
            <a:pPr marL="0" lvl="0" indent="0" algn="just">
              <a:buNone/>
            </a:pPr>
            <a:r>
              <a:rPr lang="es-MX" b="1" dirty="0"/>
              <a:t>Consistencia: </a:t>
            </a:r>
            <a:r>
              <a:rPr lang="es-MX" dirty="0"/>
              <a:t>Los requisitos no deben entrar en conflicto entre sí. Las inconsistencias en los requisitos pueden llevar a confusiones en las etapas de diseño e implementación y, a menudo, resultan en retrasos y aumentos de costos.</a:t>
            </a:r>
          </a:p>
        </p:txBody>
      </p:sp>
    </p:spTree>
    <p:extLst>
      <p:ext uri="{BB962C8B-B14F-4D97-AF65-F5344CB8AC3E}">
        <p14:creationId xmlns:p14="http://schemas.microsoft.com/office/powerpoint/2010/main" val="370705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MX" b="1" dirty="0"/>
              <a:t>Tema</a:t>
            </a:r>
            <a:r>
              <a:rPr lang="es-MX" dirty="0"/>
              <a:t>: </a:t>
            </a:r>
            <a:r>
              <a:rPr lang="es-PE" sz="4400" b="1" dirty="0">
                <a:effectLst/>
              </a:rPr>
              <a:t>Análisis de Requisitos</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2020497"/>
            <a:ext cx="9250180" cy="2476552"/>
          </a:xfrm>
        </p:spPr>
        <p:txBody>
          <a:bodyPr>
            <a:normAutofit/>
          </a:bodyPr>
          <a:lstStyle/>
          <a:p>
            <a:pPr marL="342900" lvl="0" indent="-342900" algn="just">
              <a:buFont typeface="Symbol" panose="05050102010706020507" pitchFamily="18" charset="2"/>
              <a:buChar char=""/>
            </a:pPr>
            <a:r>
              <a:rPr lang="es-PE" sz="2800" dirty="0">
                <a:effectLst/>
              </a:rPr>
              <a:t>Modelado de Requisitos</a:t>
            </a:r>
            <a:endParaRPr lang="es-PE" sz="3600" dirty="0">
              <a:effectLst/>
            </a:endParaRPr>
          </a:p>
          <a:p>
            <a:pPr marL="342900" lvl="0" indent="-342900" algn="just">
              <a:buFont typeface="Symbol" panose="05050102010706020507" pitchFamily="18" charset="2"/>
              <a:buChar char=""/>
            </a:pPr>
            <a:r>
              <a:rPr lang="es-PE" sz="2800" dirty="0">
                <a:effectLst/>
              </a:rPr>
              <a:t>Análisis de Trazabilidad</a:t>
            </a:r>
            <a:endParaRPr lang="es-PE" sz="3600" dirty="0">
              <a:effectLst/>
            </a:endParaRPr>
          </a:p>
          <a:p>
            <a:pPr marL="342900" lvl="0" indent="-342900" algn="just">
              <a:buFont typeface="Symbol" panose="05050102010706020507" pitchFamily="18" charset="2"/>
              <a:buChar char=""/>
            </a:pPr>
            <a:r>
              <a:rPr lang="es-PE" sz="2800" dirty="0">
                <a:effectLst/>
              </a:rPr>
              <a:t>Análisis de Calidad de Requisitos</a:t>
            </a:r>
            <a:endParaRPr lang="es-PE" sz="3600" dirty="0">
              <a:effectLst/>
            </a:endParaRPr>
          </a:p>
          <a:p>
            <a:pPr marL="342900" lvl="0" indent="-342900" algn="just">
              <a:buFont typeface="Symbol" panose="05050102010706020507" pitchFamily="18" charset="2"/>
              <a:buChar char=""/>
            </a:pPr>
            <a:r>
              <a:rPr lang="es-PE" sz="2800" dirty="0">
                <a:effectLst/>
              </a:rPr>
              <a:t>Negociación y Priorización de Requisitos</a:t>
            </a:r>
            <a:endParaRPr lang="es-PE" sz="3600" dirty="0">
              <a:effectLst/>
            </a:endParaRPr>
          </a:p>
          <a:p>
            <a:endParaRPr lang="es-PE" dirty="0"/>
          </a:p>
        </p:txBody>
      </p:sp>
    </p:spTree>
    <p:extLst>
      <p:ext uri="{BB962C8B-B14F-4D97-AF65-F5344CB8AC3E}">
        <p14:creationId xmlns:p14="http://schemas.microsoft.com/office/powerpoint/2010/main" val="286536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dirty="0"/>
              <a:t>Aspectos Clave del Análisis de Calidad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b="1" dirty="0"/>
              <a:t>Factibilidad: </a:t>
            </a:r>
            <a:r>
              <a:rPr lang="es-MX" dirty="0"/>
              <a:t>Los requisitos deben ser realizables dentro de las limitaciones del proyecto, como el tiempo, el presupuesto y la tecnología existente. Definir requisitos que no se pueden implementar puede causar frustración y desperdicio de recursos.</a:t>
            </a:r>
          </a:p>
          <a:p>
            <a:pPr marL="0" lvl="0" indent="0" algn="just">
              <a:buNone/>
            </a:pPr>
            <a:r>
              <a:rPr lang="es-MX" b="1" dirty="0"/>
              <a:t>Relevancia: </a:t>
            </a:r>
            <a:r>
              <a:rPr lang="es-MX" dirty="0"/>
              <a:t>Cada requisito debe contribuir al objetivo final del proyecto y ser importante para las partes interesadas. Requisitos irrelevantes pueden desviar la atención y los recursos de las necesidades críticas del sistema.</a:t>
            </a:r>
          </a:p>
          <a:p>
            <a:pPr marL="0" lvl="0" indent="0" algn="just">
              <a:buNone/>
            </a:pPr>
            <a:r>
              <a:rPr lang="es-MX" b="1" dirty="0"/>
              <a:t>Verificabilidad</a:t>
            </a:r>
            <a:r>
              <a:rPr lang="es-MX" dirty="0"/>
              <a:t> (o </a:t>
            </a:r>
            <a:r>
              <a:rPr lang="es-MX" dirty="0" err="1"/>
              <a:t>Testeabilidad</a:t>
            </a:r>
            <a:r>
              <a:rPr lang="es-MX" dirty="0"/>
              <a:t>): Debe ser posible verificar que cada requisito se ha implementado correctamente. Esto significa que debe haber una manera de testear el sistema para confirmar que cumple con los requisitos definidos.</a:t>
            </a:r>
          </a:p>
        </p:txBody>
      </p:sp>
    </p:spTree>
    <p:extLst>
      <p:ext uri="{BB962C8B-B14F-4D97-AF65-F5344CB8AC3E}">
        <p14:creationId xmlns:p14="http://schemas.microsoft.com/office/powerpoint/2010/main" val="180412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dirty="0"/>
              <a:t>Proceso de Análisis de Calidad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b="1" dirty="0"/>
              <a:t>Revisión por Pares: </a:t>
            </a:r>
            <a:r>
              <a:rPr lang="es-MX" dirty="0"/>
              <a:t>Involucra que los miembros del equipo revisen los requisitos documentados buscando errores, omisiones y problemas de claridad. La revisión por pares es una técnica efectiva para identificar problemas desde las primeras etapas.</a:t>
            </a:r>
          </a:p>
          <a:p>
            <a:pPr marL="0" lvl="0" indent="0" algn="just">
              <a:buNone/>
            </a:pPr>
            <a:r>
              <a:rPr lang="es-MX" b="1" dirty="0" err="1"/>
              <a:t>Checklist</a:t>
            </a:r>
            <a:r>
              <a:rPr lang="es-MX" b="1" dirty="0"/>
              <a:t> de Calidad: </a:t>
            </a:r>
            <a:r>
              <a:rPr lang="es-MX" dirty="0"/>
              <a:t>Desarrollar y utilizar una lista de verificación específica que cubra los criterios de calidad de requisitos como claridad, completitud, consistencia, entre otros. Esta lista de verificación sirve como guía para evaluar sistemáticamente cada requisito.</a:t>
            </a:r>
          </a:p>
          <a:p>
            <a:pPr marL="0" lvl="0" indent="0" algn="just">
              <a:buNone/>
            </a:pPr>
            <a:r>
              <a:rPr lang="es-MX" b="1" dirty="0"/>
              <a:t>Análisis Formal: </a:t>
            </a:r>
            <a:r>
              <a:rPr lang="es-MX" dirty="0"/>
              <a:t>Emplear técnicas de modelado y lenguajes formales para representar y analizar los requisitos puede ayudar a identificar inconsistencias, ambigüedades y otros problemas.</a:t>
            </a:r>
          </a:p>
        </p:txBody>
      </p:sp>
    </p:spTree>
    <p:extLst>
      <p:ext uri="{BB962C8B-B14F-4D97-AF65-F5344CB8AC3E}">
        <p14:creationId xmlns:p14="http://schemas.microsoft.com/office/powerpoint/2010/main" val="371678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dirty="0"/>
              <a:t>Proceso de Análisis de Calidad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b="1" dirty="0"/>
              <a:t>Revisión por Pares: </a:t>
            </a:r>
            <a:r>
              <a:rPr lang="es-MX" dirty="0"/>
              <a:t>Involucra que los miembros del equipo revisen los requisitos documentados buscando errores, omisiones y problemas de claridad. La revisión por pares es una técnica efectiva para identificar problemas desde las primeras etapas.</a:t>
            </a:r>
          </a:p>
          <a:p>
            <a:pPr marL="0" lvl="0" indent="0" algn="just">
              <a:buNone/>
            </a:pPr>
            <a:r>
              <a:rPr lang="es-MX" b="1" dirty="0" err="1"/>
              <a:t>Checklist</a:t>
            </a:r>
            <a:r>
              <a:rPr lang="es-MX" b="1" dirty="0"/>
              <a:t> de Calidad: </a:t>
            </a:r>
            <a:r>
              <a:rPr lang="es-MX" dirty="0"/>
              <a:t>Desarrollar y utilizar una lista de verificación específica que cubra los criterios de calidad de requisitos como claridad, completitud, consistencia, entre otros. Esta lista de verificación sirve como guía para evaluar sistemáticamente cada requisito.</a:t>
            </a:r>
          </a:p>
          <a:p>
            <a:pPr marL="0" lvl="0" indent="0" algn="just">
              <a:buNone/>
            </a:pPr>
            <a:r>
              <a:rPr lang="es-MX" b="1" dirty="0"/>
              <a:t>Análisis Formal: </a:t>
            </a:r>
            <a:r>
              <a:rPr lang="es-MX" dirty="0"/>
              <a:t>Emplear técnicas de modelado y lenguajes formales para representar y analizar los requisitos puede ayudar a identificar inconsistencias, ambigüedades y otros problemas.</a:t>
            </a:r>
          </a:p>
        </p:txBody>
      </p:sp>
    </p:spTree>
    <p:extLst>
      <p:ext uri="{BB962C8B-B14F-4D97-AF65-F5344CB8AC3E}">
        <p14:creationId xmlns:p14="http://schemas.microsoft.com/office/powerpoint/2010/main" val="392199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dirty="0"/>
              <a:t>Proceso de Análisis de Calidad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4273694"/>
          </a:xfrm>
        </p:spPr>
        <p:txBody>
          <a:bodyPr>
            <a:noAutofit/>
          </a:bodyPr>
          <a:lstStyle/>
          <a:p>
            <a:pPr marL="0" lvl="0" indent="0" algn="just">
              <a:buNone/>
            </a:pPr>
            <a:r>
              <a:rPr lang="es-MX" b="1" dirty="0"/>
              <a:t>Herramientas de Software: </a:t>
            </a:r>
            <a:r>
              <a:rPr lang="es-MX" dirty="0"/>
              <a:t>Existen herramientas especializadas diseñadas para gestionar requisitos que ofrecen funcionalidades para analizar y mantener la calidad de requisitos, como trazabilidad, gestión de cambios y soporte para revisiones colaborativas.</a:t>
            </a:r>
          </a:p>
          <a:p>
            <a:pPr marL="0" lvl="0" indent="0" algn="just">
              <a:buNone/>
            </a:pPr>
            <a:r>
              <a:rPr lang="es-MX" b="1" dirty="0"/>
              <a:t>Pruebas de Validación de Requisitos: </a:t>
            </a:r>
            <a:r>
              <a:rPr lang="es-MX" dirty="0"/>
              <a:t>Validar los requisitos con clientes o usuarios finales para asegurarse de que reflejan correctamente sus necesidades y expectativas.</a:t>
            </a:r>
          </a:p>
          <a:p>
            <a:pPr marL="0" lvl="0" indent="0" algn="just">
              <a:buNone/>
            </a:pPr>
            <a:endParaRPr lang="es-MX" dirty="0"/>
          </a:p>
        </p:txBody>
      </p:sp>
    </p:spTree>
    <p:extLst>
      <p:ext uri="{BB962C8B-B14F-4D97-AF65-F5344CB8AC3E}">
        <p14:creationId xmlns:p14="http://schemas.microsoft.com/office/powerpoint/2010/main" val="148960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dirty="0"/>
              <a:t>Desafíos Comunes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dirty="0"/>
              <a:t>Comunicación Efectiva: La diversidad de las partes interesadas y su diferente lenguaje y enfoque técnico pueden dificultar el entendimiento común de los requisitos.</a:t>
            </a:r>
          </a:p>
          <a:p>
            <a:pPr marL="0" lvl="0" indent="0" algn="just">
              <a:buNone/>
            </a:pPr>
            <a:r>
              <a:rPr lang="es-MX" dirty="0"/>
              <a:t>Cambio Constante: Los requisitos pueden cambiar durante la vida del proyecto debido a nuevas necesidades del negocio, cambios en el mercado o </a:t>
            </a:r>
            <a:r>
              <a:rPr lang="es-MX" dirty="0" err="1"/>
              <a:t>feedback</a:t>
            </a:r>
            <a:r>
              <a:rPr lang="es-MX" dirty="0"/>
              <a:t> de los usuarios, lo que puede afectar su calidad.</a:t>
            </a:r>
          </a:p>
          <a:p>
            <a:pPr marL="0" lvl="0" indent="0" algn="just">
              <a:buNone/>
            </a:pPr>
            <a:r>
              <a:rPr lang="es-MX" dirty="0"/>
              <a:t>Limitaciones de Recursos: La falta de tiempo o recursos puede llevar a una documentación de requisitos apresurada o incompleta.</a:t>
            </a:r>
          </a:p>
        </p:txBody>
      </p:sp>
    </p:spTree>
    <p:extLst>
      <p:ext uri="{BB962C8B-B14F-4D97-AF65-F5344CB8AC3E}">
        <p14:creationId xmlns:p14="http://schemas.microsoft.com/office/powerpoint/2010/main" val="301144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dirty="0"/>
              <a:t>Conclusión</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4273694"/>
          </a:xfrm>
        </p:spPr>
        <p:txBody>
          <a:bodyPr>
            <a:noAutofit/>
          </a:bodyPr>
          <a:lstStyle/>
          <a:p>
            <a:pPr marL="0" lvl="0" indent="0" algn="just">
              <a:buNone/>
            </a:pPr>
            <a:r>
              <a:rPr lang="es-MX" dirty="0"/>
              <a:t>La atención meticulosa al análisis de la calidad de requisitos es esencial para el éxito del desarrollo de sistemas y software. </a:t>
            </a:r>
          </a:p>
          <a:p>
            <a:pPr marL="0" lvl="0" indent="0" algn="just">
              <a:buNone/>
            </a:pPr>
            <a:r>
              <a:rPr lang="es-MX" dirty="0"/>
              <a:t>Este proceso no solo mejora la comunicación entre todas las partes interesadas y reduce los riesgos del proyecto, sino que también asegura la entrega de un producto final que cumple o supera las expectativas de los usuarios, dentro del presupuesto y plazo estipulados.</a:t>
            </a:r>
            <a:endParaRPr lang="es-MX" b="1" dirty="0"/>
          </a:p>
        </p:txBody>
      </p:sp>
    </p:spTree>
    <p:extLst>
      <p:ext uri="{BB962C8B-B14F-4D97-AF65-F5344CB8AC3E}">
        <p14:creationId xmlns:p14="http://schemas.microsoft.com/office/powerpoint/2010/main" val="366346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lvl="0" algn="just"/>
            <a:r>
              <a:rPr lang="es-PE" sz="4000" dirty="0">
                <a:effectLst/>
              </a:rPr>
              <a:t>Negociación y Priorización de Requisitos</a:t>
            </a:r>
            <a:endParaRPr lang="es-PE" sz="4800" dirty="0">
              <a:effectLst/>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dirty="0"/>
              <a:t>La negociación y priorización de requisitos son etapas críticas en la ingeniería de requisitos, esenciales para el éxito del desarrollo de sistemas y software. </a:t>
            </a:r>
          </a:p>
          <a:p>
            <a:pPr marL="0" lvl="0" indent="0" algn="just">
              <a:buNone/>
            </a:pPr>
            <a:r>
              <a:rPr lang="es-MX" dirty="0"/>
              <a:t>Estos procesos permiten a los equipos de proyecto asegurar que los esfuerzos de desarrollo se centren en los requisitos más importantes, equilibrando las diversas y, a veces, contradictorias necesidades de las partes interesadas. </a:t>
            </a:r>
          </a:p>
          <a:p>
            <a:pPr marL="0" lvl="0" indent="0" algn="just">
              <a:buNone/>
            </a:pPr>
            <a:r>
              <a:rPr lang="es-MX" dirty="0"/>
              <a:t>Ambas etapas facilitan la gestión eficaz del alcance del proyecto, ayudando a entregar un producto que cumpla con las expectativas clave de los usuarios finales dentro de las restricciones de tiempo y presupuesto.</a:t>
            </a:r>
          </a:p>
        </p:txBody>
      </p:sp>
    </p:spTree>
    <p:extLst>
      <p:ext uri="{BB962C8B-B14F-4D97-AF65-F5344CB8AC3E}">
        <p14:creationId xmlns:p14="http://schemas.microsoft.com/office/powerpoint/2010/main" val="1897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lvl="0" algn="just"/>
            <a:r>
              <a:rPr lang="es-PE" sz="4000" dirty="0">
                <a:effectLst/>
              </a:rPr>
              <a:t>Negociación de Requisitos</a:t>
            </a:r>
            <a:endParaRPr lang="es-PE" sz="4800" dirty="0">
              <a:effectLst/>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dirty="0"/>
              <a:t>La negociación de requisitos es el proceso mediante el que las partes interesadas discuten, concilian y acuerdan las características del sistema. </a:t>
            </a:r>
          </a:p>
          <a:p>
            <a:pPr marL="0" lvl="0" indent="0" algn="just">
              <a:buNone/>
            </a:pPr>
            <a:r>
              <a:rPr lang="es-MX" dirty="0"/>
              <a:t>Este procedimiento se inicia cuando existen conflictos entre requisitos, limitaciones de recursos o discrepancias en las expectativas de las partes interesadas. </a:t>
            </a:r>
          </a:p>
          <a:p>
            <a:pPr marL="0" lvl="0" indent="0" algn="just">
              <a:buNone/>
            </a:pPr>
            <a:r>
              <a:rPr lang="es-MX" dirty="0"/>
              <a:t>El objetivo es alcanzar un consenso satisfactorio que refleje un balance entre los beneficios esperados y los costes o riesgos asociados.</a:t>
            </a:r>
          </a:p>
          <a:p>
            <a:pPr marL="0" lvl="0" indent="0" algn="just">
              <a:buNone/>
            </a:pPr>
            <a:endParaRPr lang="es-MX" dirty="0"/>
          </a:p>
        </p:txBody>
      </p:sp>
    </p:spTree>
    <p:extLst>
      <p:ext uri="{BB962C8B-B14F-4D97-AF65-F5344CB8AC3E}">
        <p14:creationId xmlns:p14="http://schemas.microsoft.com/office/powerpoint/2010/main" val="22012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lvl="0" algn="just"/>
            <a:r>
              <a:rPr lang="es-MX" sz="4000" dirty="0"/>
              <a:t>Consideraciones Clave</a:t>
            </a:r>
            <a:endParaRPr lang="es-PE" sz="4000"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b="1" dirty="0"/>
              <a:t>Involucrar a Todas las Partes Interesadas</a:t>
            </a:r>
            <a:r>
              <a:rPr lang="es-MX" dirty="0"/>
              <a:t>: Todas las partes interesadas deben participar en el proceso de priorización para asegurar que se consideren diversas perspectivas y necesidades.</a:t>
            </a:r>
          </a:p>
          <a:p>
            <a:pPr marL="0" lvl="0" indent="0" algn="just">
              <a:buNone/>
            </a:pPr>
            <a:r>
              <a:rPr lang="es-MX" b="1" dirty="0"/>
              <a:t>Criterios de Priorización Claros</a:t>
            </a:r>
            <a:r>
              <a:rPr lang="es-MX" dirty="0"/>
              <a:t>: Establecer criterios claros y entendidos por todos antes de comenzar el proceso de priorización ayuda a evitar sesgos y decisiones arbitrarias.</a:t>
            </a:r>
          </a:p>
          <a:p>
            <a:pPr marL="0" lvl="0" indent="0" algn="just">
              <a:buNone/>
            </a:pPr>
            <a:r>
              <a:rPr lang="es-MX" b="1" dirty="0"/>
              <a:t>Flexibilidad y Reiteración: </a:t>
            </a:r>
            <a:r>
              <a:rPr lang="es-MX" dirty="0"/>
              <a:t>La priorización de requisitos puede necesitar ser revisada a lo largo del ciclo de vida del proyecto a medida que cambian las circunstancias o surgen nuevos datos.</a:t>
            </a:r>
          </a:p>
        </p:txBody>
      </p:sp>
    </p:spTree>
    <p:extLst>
      <p:ext uri="{BB962C8B-B14F-4D97-AF65-F5344CB8AC3E}">
        <p14:creationId xmlns:p14="http://schemas.microsoft.com/office/powerpoint/2010/main" val="207818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r>
              <a:rPr lang="es-MX" sz="4000" dirty="0"/>
              <a:t>Etapas Clave</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sz="2400" b="1" dirty="0"/>
              <a:t>Identificación de Conflictos y Restricciones</a:t>
            </a:r>
            <a:r>
              <a:rPr lang="es-MX" sz="2400" dirty="0"/>
              <a:t>: Antes de iniciar la negociación, es crucial identificar dónde existen conflictos entre requisitos o restricciones de recursos que limiten las opciones disponibles.</a:t>
            </a:r>
          </a:p>
          <a:p>
            <a:pPr marL="0" lvl="0" indent="0" algn="just">
              <a:buNone/>
            </a:pPr>
            <a:r>
              <a:rPr lang="es-MX" sz="2400" b="1" dirty="0"/>
              <a:t>Preparación para la Negociación</a:t>
            </a:r>
            <a:r>
              <a:rPr lang="es-MX" sz="2400" dirty="0"/>
              <a:t>: Implica entender a fondo los requisitos en disputa, incluyendo su importancia para el proyecto y las consecuencias de incluirlos, modificarlos o excluirlos.</a:t>
            </a:r>
          </a:p>
          <a:p>
            <a:pPr marL="0" lvl="0" indent="0" algn="just">
              <a:buNone/>
            </a:pPr>
            <a:r>
              <a:rPr lang="es-MX" sz="2400" b="1" dirty="0"/>
              <a:t>Conducción de Sesiones de Negociación</a:t>
            </a:r>
            <a:r>
              <a:rPr lang="es-MX" sz="2400" dirty="0"/>
              <a:t>: Reuniones estructuradas con las partes interesadas para discutir abiertamente los diferentes puntos de vista y buscar soluciones aceptables para todos. El uso de un facilitador puede ser beneficioso para mantener las discusiones enfocadas y productivas.</a:t>
            </a:r>
          </a:p>
          <a:p>
            <a:pPr marL="0" lvl="0" indent="0" algn="just">
              <a:buNone/>
            </a:pPr>
            <a:r>
              <a:rPr lang="es-MX" sz="2400" b="1" dirty="0"/>
              <a:t>Acuerdo y Documentación: </a:t>
            </a:r>
            <a:r>
              <a:rPr lang="es-MX" sz="2400" dirty="0"/>
              <a:t>Una vez alcanzado un consenso, los acuerdos se documentan cuidadosamente, incluyendo cualquier cambio en los requisitos y las justificaciones de dichos cambios.</a:t>
            </a:r>
          </a:p>
          <a:p>
            <a:pPr marL="0" lvl="0" indent="0" algn="just">
              <a:buNone/>
            </a:pPr>
            <a:endParaRPr lang="es-MX" sz="2400" dirty="0"/>
          </a:p>
        </p:txBody>
      </p:sp>
    </p:spTree>
    <p:extLst>
      <p:ext uri="{BB962C8B-B14F-4D97-AF65-F5344CB8AC3E}">
        <p14:creationId xmlns:p14="http://schemas.microsoft.com/office/powerpoint/2010/main" val="258659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marL="0" lvl="0" indent="0" algn="just">
              <a:buNone/>
            </a:pPr>
            <a:r>
              <a:rPr lang="es-PE" sz="4400" dirty="0">
                <a:effectLst/>
              </a:rPr>
              <a:t>Modelado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2020497"/>
            <a:ext cx="10455696" cy="4276394"/>
          </a:xfrm>
        </p:spPr>
        <p:txBody>
          <a:bodyPr>
            <a:normAutofit fontScale="25000" lnSpcReduction="20000"/>
          </a:bodyPr>
          <a:lstStyle/>
          <a:p>
            <a:pPr marL="0" lvl="0" indent="0" algn="just">
              <a:buNone/>
            </a:pPr>
            <a:r>
              <a:rPr lang="es-MX" sz="11200" dirty="0">
                <a:effectLst/>
              </a:rPr>
              <a:t>El modelado de requisitos es una </a:t>
            </a:r>
            <a:r>
              <a:rPr lang="es-MX" sz="11200" b="1" dirty="0">
                <a:effectLst/>
              </a:rPr>
              <a:t>técnica fundamental </a:t>
            </a:r>
            <a:r>
              <a:rPr lang="es-MX" sz="11200" dirty="0">
                <a:effectLst/>
              </a:rPr>
              <a:t>en el proceso de desarrollo de sistemas y software, que se utiliza para </a:t>
            </a:r>
            <a:r>
              <a:rPr lang="es-MX" sz="11200" b="1" dirty="0">
                <a:effectLst/>
              </a:rPr>
              <a:t>conceptualizar</a:t>
            </a:r>
            <a:r>
              <a:rPr lang="es-MX" sz="11200" dirty="0">
                <a:effectLst/>
              </a:rPr>
              <a:t>, </a:t>
            </a:r>
            <a:r>
              <a:rPr lang="es-MX" sz="11200" b="1" dirty="0">
                <a:effectLst/>
              </a:rPr>
              <a:t>especificar</a:t>
            </a:r>
            <a:r>
              <a:rPr lang="es-MX" sz="11200" dirty="0">
                <a:effectLst/>
              </a:rPr>
              <a:t> y </a:t>
            </a:r>
            <a:r>
              <a:rPr lang="es-MX" sz="11200" b="1" dirty="0">
                <a:effectLst/>
              </a:rPr>
              <a:t>documentar</a:t>
            </a:r>
            <a:r>
              <a:rPr lang="es-MX" sz="11200" dirty="0">
                <a:effectLst/>
              </a:rPr>
              <a:t> los requisitos del sistema y del negocio de una manera estructurada y visual. </a:t>
            </a:r>
          </a:p>
          <a:p>
            <a:pPr marL="0" lvl="0" indent="0" algn="just">
              <a:buNone/>
            </a:pPr>
            <a:endParaRPr lang="es-MX" sz="11200" dirty="0">
              <a:effectLst/>
            </a:endParaRPr>
          </a:p>
          <a:p>
            <a:pPr marL="0" lvl="0" indent="0" algn="just">
              <a:buNone/>
            </a:pPr>
            <a:r>
              <a:rPr lang="es-MX" sz="11200" dirty="0">
                <a:effectLst/>
              </a:rPr>
              <a:t>A través de la </a:t>
            </a:r>
            <a:r>
              <a:rPr lang="es-MX" sz="11200" b="1" dirty="0">
                <a:effectLst/>
              </a:rPr>
              <a:t>representación gráfica</a:t>
            </a:r>
            <a:r>
              <a:rPr lang="es-MX" sz="11200" dirty="0">
                <a:effectLst/>
              </a:rPr>
              <a:t>, el modelado de requisitos ayuda a los </a:t>
            </a:r>
            <a:r>
              <a:rPr lang="es-MX" sz="11200" dirty="0" err="1">
                <a:effectLst/>
              </a:rPr>
              <a:t>stakeholders</a:t>
            </a:r>
            <a:r>
              <a:rPr lang="es-MX" sz="11200" dirty="0">
                <a:effectLst/>
              </a:rPr>
              <a:t> a </a:t>
            </a:r>
            <a:r>
              <a:rPr lang="es-MX" sz="11200" b="1" dirty="0">
                <a:effectLst/>
              </a:rPr>
              <a:t>entender mejor el sistema </a:t>
            </a:r>
            <a:r>
              <a:rPr lang="es-MX" sz="11200" dirty="0">
                <a:effectLst/>
              </a:rPr>
              <a:t>que se va a desarrollar, facilitando la comunicación, identificación de errores o incongruencias, y ofreciendo una base para futuras etapas del desarrollo y la planificación del proyecto. </a:t>
            </a:r>
          </a:p>
          <a:p>
            <a:pPr marL="0" lvl="0" indent="0" algn="just">
              <a:buNone/>
            </a:pPr>
            <a:endParaRPr lang="es-MX" sz="11200" dirty="0">
              <a:effectLst/>
            </a:endParaRPr>
          </a:p>
          <a:p>
            <a:endParaRPr lang="es-PE" dirty="0"/>
          </a:p>
        </p:txBody>
      </p:sp>
    </p:spTree>
    <p:extLst>
      <p:ext uri="{BB962C8B-B14F-4D97-AF65-F5344CB8AC3E}">
        <p14:creationId xmlns:p14="http://schemas.microsoft.com/office/powerpoint/2010/main" val="145287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r>
              <a:rPr lang="es-MX" sz="4000" dirty="0"/>
              <a:t>Priorización de Requisitos </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2964439"/>
          </a:xfrm>
        </p:spPr>
        <p:txBody>
          <a:bodyPr>
            <a:noAutofit/>
          </a:bodyPr>
          <a:lstStyle/>
          <a:p>
            <a:pPr marL="0" lvl="0" indent="0" algn="just">
              <a:buNone/>
            </a:pPr>
            <a:endParaRPr lang="es-MX" sz="2400" dirty="0"/>
          </a:p>
          <a:p>
            <a:pPr marL="0" lvl="0" indent="0" algn="just">
              <a:buNone/>
            </a:pPr>
            <a:r>
              <a:rPr lang="es-MX" dirty="0"/>
              <a:t>La priorización de requisitos implica clasificar los requisitos basándose en su importancia y urgencia para asegurar que los recursos del proyecto se asignen eficazmente, especialmente cuando no sea posible abordar todos los requisitos simultáneamente.</a:t>
            </a:r>
          </a:p>
          <a:p>
            <a:pPr marL="0" lvl="0" indent="0" algn="just">
              <a:buNone/>
            </a:pPr>
            <a:endParaRPr lang="es-MX" dirty="0"/>
          </a:p>
        </p:txBody>
      </p:sp>
    </p:spTree>
    <p:extLst>
      <p:ext uri="{BB962C8B-B14F-4D97-AF65-F5344CB8AC3E}">
        <p14:creationId xmlns:p14="http://schemas.microsoft.com/office/powerpoint/2010/main" val="391573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dirty="0"/>
              <a:t>Enfoques Comunes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b="1" dirty="0"/>
              <a:t>Método </a:t>
            </a:r>
            <a:r>
              <a:rPr lang="es-MX" b="1" dirty="0" err="1"/>
              <a:t>MoSCoW</a:t>
            </a:r>
            <a:r>
              <a:rPr lang="es-MX" b="1" dirty="0"/>
              <a:t>: </a:t>
            </a:r>
            <a:r>
              <a:rPr lang="es-MX" dirty="0"/>
              <a:t>Clasifica los requisitos en cuatro categorías: </a:t>
            </a:r>
            <a:r>
              <a:rPr lang="es-MX" dirty="0" err="1"/>
              <a:t>Must</a:t>
            </a:r>
            <a:r>
              <a:rPr lang="es-MX" dirty="0"/>
              <a:t> </a:t>
            </a:r>
            <a:r>
              <a:rPr lang="es-MX" dirty="0" err="1"/>
              <a:t>have</a:t>
            </a:r>
            <a:r>
              <a:rPr lang="es-MX" dirty="0"/>
              <a:t> (deben tenerse), </a:t>
            </a:r>
            <a:r>
              <a:rPr lang="es-MX" dirty="0" err="1"/>
              <a:t>Should</a:t>
            </a:r>
            <a:r>
              <a:rPr lang="es-MX" dirty="0"/>
              <a:t> </a:t>
            </a:r>
            <a:r>
              <a:rPr lang="es-MX" dirty="0" err="1"/>
              <a:t>have</a:t>
            </a:r>
            <a:r>
              <a:rPr lang="es-MX" dirty="0"/>
              <a:t> (se deberían tener), </a:t>
            </a:r>
            <a:r>
              <a:rPr lang="es-MX" dirty="0" err="1"/>
              <a:t>Could</a:t>
            </a:r>
            <a:r>
              <a:rPr lang="es-MX" dirty="0"/>
              <a:t> </a:t>
            </a:r>
            <a:r>
              <a:rPr lang="es-MX" dirty="0" err="1"/>
              <a:t>have</a:t>
            </a:r>
            <a:r>
              <a:rPr lang="es-MX" dirty="0"/>
              <a:t> (podrían tenerse), y </a:t>
            </a:r>
            <a:r>
              <a:rPr lang="es-MX" dirty="0" err="1"/>
              <a:t>Won't</a:t>
            </a:r>
            <a:r>
              <a:rPr lang="es-MX" dirty="0"/>
              <a:t> </a:t>
            </a:r>
            <a:r>
              <a:rPr lang="es-MX" dirty="0" err="1"/>
              <a:t>have</a:t>
            </a:r>
            <a:r>
              <a:rPr lang="es-MX" dirty="0"/>
              <a:t> (no se tendrán en esta entrega).</a:t>
            </a:r>
          </a:p>
          <a:p>
            <a:pPr marL="0" lvl="0" indent="0" algn="just">
              <a:buNone/>
            </a:pPr>
            <a:r>
              <a:rPr lang="es-MX" b="1" dirty="0"/>
              <a:t>Análisis Kano: </a:t>
            </a:r>
            <a:r>
              <a:rPr lang="es-MX" dirty="0"/>
              <a:t>Se enfoca en el impacto de los requisitos en la satisfacción del cliente, clasificándolos como básicos, de desempeño o de encantamiento.</a:t>
            </a:r>
          </a:p>
          <a:p>
            <a:pPr marL="0" lvl="0" indent="0" algn="just">
              <a:buNone/>
            </a:pPr>
            <a:r>
              <a:rPr lang="es-MX" b="1" dirty="0"/>
              <a:t>Clasificación Basada en el Valor y el Costo: </a:t>
            </a:r>
            <a:r>
              <a:rPr lang="es-MX" dirty="0"/>
              <a:t>Evalúa los requisitos en términos de su contribución al valor del proyecto versus su dificultad o coste de implementación.</a:t>
            </a:r>
          </a:p>
        </p:txBody>
      </p:sp>
    </p:spTree>
    <p:extLst>
      <p:ext uri="{BB962C8B-B14F-4D97-AF65-F5344CB8AC3E}">
        <p14:creationId xmlns:p14="http://schemas.microsoft.com/office/powerpoint/2010/main" val="130462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dirty="0"/>
              <a:t>Consideraciones Clave</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4481512"/>
          </a:xfrm>
        </p:spPr>
        <p:txBody>
          <a:bodyPr>
            <a:noAutofit/>
          </a:bodyPr>
          <a:lstStyle/>
          <a:p>
            <a:pPr marL="0" lvl="0" indent="0" algn="just">
              <a:buNone/>
            </a:pPr>
            <a:r>
              <a:rPr lang="es-MX" b="1" dirty="0"/>
              <a:t>Involucrar a Todas las Partes Interesadas: </a:t>
            </a:r>
            <a:r>
              <a:rPr lang="es-MX" dirty="0"/>
              <a:t>Todas las partes interesadas deben participar en el proceso de priorización para asegurar que se consideren diversas perspectivas y necesidades.</a:t>
            </a:r>
          </a:p>
          <a:p>
            <a:pPr marL="0" lvl="0" indent="0" algn="just">
              <a:buNone/>
            </a:pPr>
            <a:r>
              <a:rPr lang="es-MX" b="1" dirty="0"/>
              <a:t>Criterios de Priorización Claros: </a:t>
            </a:r>
            <a:r>
              <a:rPr lang="es-MX" dirty="0"/>
              <a:t>Establecer criterios claros y entendidos por todos antes de comenzar el proceso de priorización ayuda a evitar sesgos y decisiones arbitrarias.</a:t>
            </a:r>
          </a:p>
          <a:p>
            <a:pPr marL="0" lvl="0" indent="0" algn="just">
              <a:buNone/>
            </a:pPr>
            <a:r>
              <a:rPr lang="es-MX" b="1" dirty="0"/>
              <a:t>Flexibilidad y Reiteración: </a:t>
            </a:r>
            <a:r>
              <a:rPr lang="es-MX" dirty="0"/>
              <a:t>La priorización de requisitos puede necesitar ser revisada a lo largo del ciclo de vida del proyecto a medida que cambian las circunstancias o surgen nuevos datos.</a:t>
            </a:r>
          </a:p>
        </p:txBody>
      </p:sp>
    </p:spTree>
    <p:extLst>
      <p:ext uri="{BB962C8B-B14F-4D97-AF65-F5344CB8AC3E}">
        <p14:creationId xmlns:p14="http://schemas.microsoft.com/office/powerpoint/2010/main" val="57213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000" dirty="0"/>
              <a:t>Conclusión</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167312"/>
          </a:xfrm>
        </p:spPr>
        <p:txBody>
          <a:bodyPr>
            <a:noAutofit/>
          </a:bodyPr>
          <a:lstStyle/>
          <a:p>
            <a:pPr marL="0" lvl="0" indent="0" algn="just">
              <a:buNone/>
            </a:pPr>
            <a:r>
              <a:rPr lang="es-MX" dirty="0"/>
              <a:t>La negociación y priorización de requisitos son procesos interdependientes que juntos facilitan la toma de decisiones estratégicas en el desarrollo de proyectos. </a:t>
            </a:r>
          </a:p>
          <a:p>
            <a:pPr marL="0" lvl="0" indent="0" algn="just">
              <a:buNone/>
            </a:pPr>
            <a:r>
              <a:rPr lang="es-MX" dirty="0"/>
              <a:t>Al negociar eficazmente los requisitos entre las partes interesadas y priorizarlos de acuerdo con su importancia y el valor que aportan, los equipos de proyecto pueden enfocarse en entregar soluciones que maximicen el retorno de inversión, satisfagan las necesidades críticas de los usuarios y sean viables dentro de las limitaciones de recursos del proyecto. </a:t>
            </a:r>
          </a:p>
          <a:p>
            <a:pPr marL="0" lvl="0" indent="0" algn="just">
              <a:buNone/>
            </a:pPr>
            <a:r>
              <a:rPr lang="es-MX" dirty="0"/>
              <a:t>Implementar estas prácticas adecuadamente contribuye significativamente al éxito y a la entrega oportuna de productos de software de alta calidad.</a:t>
            </a:r>
            <a:endParaRPr lang="es-MX" b="1" dirty="0"/>
          </a:p>
        </p:txBody>
      </p:sp>
    </p:spTree>
    <p:extLst>
      <p:ext uri="{BB962C8B-B14F-4D97-AF65-F5344CB8AC3E}">
        <p14:creationId xmlns:p14="http://schemas.microsoft.com/office/powerpoint/2010/main" val="297653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68A36-214B-EC21-46D0-04F9BAF9A93B}"/>
              </a:ext>
            </a:extLst>
          </p:cNvPr>
          <p:cNvSpPr>
            <a:spLocks noGrp="1"/>
          </p:cNvSpPr>
          <p:nvPr>
            <p:ph type="title"/>
          </p:nvPr>
        </p:nvSpPr>
        <p:spPr/>
        <p:txBody>
          <a:bodyPr/>
          <a:lstStyle/>
          <a:p>
            <a:r>
              <a:rPr lang="es-MX" dirty="0"/>
              <a:t>Entregables</a:t>
            </a:r>
            <a:endParaRPr lang="es-PE" dirty="0"/>
          </a:p>
        </p:txBody>
      </p:sp>
      <p:sp>
        <p:nvSpPr>
          <p:cNvPr id="3" name="Marcador de contenido 2">
            <a:extLst>
              <a:ext uri="{FF2B5EF4-FFF2-40B4-BE49-F238E27FC236}">
                <a16:creationId xmlns:a16="http://schemas.microsoft.com/office/drawing/2014/main" id="{716ADF34-E573-A438-C6D5-DEC89928414F}"/>
              </a:ext>
            </a:extLst>
          </p:cNvPr>
          <p:cNvSpPr>
            <a:spLocks noGrp="1"/>
          </p:cNvSpPr>
          <p:nvPr>
            <p:ph idx="1"/>
          </p:nvPr>
        </p:nvSpPr>
        <p:spPr/>
        <p:txBody>
          <a:bodyPr/>
          <a:lstStyle/>
          <a:p>
            <a:pPr marL="342900" lvl="0" indent="-342900">
              <a:lnSpc>
                <a:spcPct val="115000"/>
              </a:lnSpc>
              <a:spcAft>
                <a:spcPts val="800"/>
              </a:spcAft>
              <a:buSzPts val="1000"/>
              <a:buFont typeface="Symbol" panose="05050102010706020507" pitchFamily="18" charset="2"/>
              <a:buChar char=""/>
              <a:tabLst>
                <a:tab pos="457200" algn="l"/>
              </a:tabLst>
            </a:pPr>
            <a:r>
              <a:rPr lang="es-PE" kern="100" dirty="0">
                <a:effectLst/>
                <a:latin typeface="Aptos" panose="020B0004020202020204" pitchFamily="34" charset="0"/>
                <a:ea typeface="DengXian" panose="02010600030101010101" pitchFamily="2" charset="-122"/>
                <a:cs typeface="Times New Roman" panose="02020603050405020304" pitchFamily="18" charset="0"/>
              </a:rPr>
              <a:t>Identificación de las partes interesadas. </a:t>
            </a:r>
          </a:p>
          <a:p>
            <a:pPr marL="342900" lvl="0" indent="-342900">
              <a:lnSpc>
                <a:spcPct val="115000"/>
              </a:lnSpc>
              <a:spcAft>
                <a:spcPts val="800"/>
              </a:spcAft>
              <a:buSzPts val="1000"/>
              <a:buFont typeface="Symbol" panose="05050102010706020507" pitchFamily="18" charset="2"/>
              <a:buChar char=""/>
              <a:tabLst>
                <a:tab pos="457200" algn="l"/>
              </a:tabLst>
            </a:pPr>
            <a:r>
              <a:rPr lang="es-PE" kern="100" dirty="0">
                <a:effectLst/>
                <a:latin typeface="Aptos" panose="020B0004020202020204" pitchFamily="34" charset="0"/>
                <a:ea typeface="DengXian" panose="02010600030101010101" pitchFamily="2" charset="-122"/>
                <a:cs typeface="Times New Roman" panose="02020603050405020304" pitchFamily="18" charset="0"/>
              </a:rPr>
              <a:t>Análisis de las necesidades e intereses de las partes interesadas.</a:t>
            </a:r>
          </a:p>
          <a:p>
            <a:pPr marL="342900" lvl="0" indent="-342900">
              <a:lnSpc>
                <a:spcPct val="115000"/>
              </a:lnSpc>
              <a:spcAft>
                <a:spcPts val="800"/>
              </a:spcAft>
              <a:buSzPts val="1000"/>
              <a:buFont typeface="Symbol" panose="05050102010706020507" pitchFamily="18" charset="2"/>
              <a:buChar char=""/>
              <a:tabLst>
                <a:tab pos="457200" algn="l"/>
              </a:tabLst>
            </a:pPr>
            <a:r>
              <a:rPr lang="es-PE" kern="100" dirty="0">
                <a:effectLst/>
                <a:latin typeface="Aptos" panose="020B0004020202020204" pitchFamily="34" charset="0"/>
                <a:ea typeface="DengXian" panose="02010600030101010101" pitchFamily="2" charset="-122"/>
                <a:cs typeface="Times New Roman" panose="02020603050405020304" pitchFamily="18" charset="0"/>
              </a:rPr>
              <a:t>Negociación con las partes interesadas.</a:t>
            </a:r>
          </a:p>
          <a:p>
            <a:endParaRPr lang="es-PE" dirty="0"/>
          </a:p>
        </p:txBody>
      </p:sp>
    </p:spTree>
    <p:extLst>
      <p:ext uri="{BB962C8B-B14F-4D97-AF65-F5344CB8AC3E}">
        <p14:creationId xmlns:p14="http://schemas.microsoft.com/office/powerpoint/2010/main" val="578140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B9FA9-F25F-0101-7C95-ECE502585B3F}"/>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4D8795D3-C792-0158-FB36-CDBE30EE37F0}"/>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296097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dirty="0">
                <a:effectLst/>
              </a:rPr>
              <a:t>Tipos de Modelos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021839"/>
          </a:xfrm>
        </p:spPr>
        <p:txBody>
          <a:bodyPr>
            <a:normAutofit fontScale="25000" lnSpcReduction="20000"/>
          </a:bodyPr>
          <a:lstStyle/>
          <a:p>
            <a:pPr marL="0" lvl="0" indent="0" algn="just">
              <a:buNone/>
            </a:pPr>
            <a:r>
              <a:rPr lang="es-MX" sz="9600" b="1" dirty="0">
                <a:effectLst/>
              </a:rPr>
              <a:t>Diagramas de Casos de Uso (UML): </a:t>
            </a:r>
            <a:r>
              <a:rPr lang="es-MX" sz="9600" dirty="0">
                <a:effectLst/>
              </a:rPr>
              <a:t>Representan la </a:t>
            </a:r>
            <a:r>
              <a:rPr lang="es-MX" sz="9600" b="1" dirty="0">
                <a:effectLst/>
              </a:rPr>
              <a:t>funcionalidad</a:t>
            </a:r>
            <a:r>
              <a:rPr lang="es-MX" sz="9600" dirty="0">
                <a:effectLst/>
              </a:rPr>
              <a:t> del </a:t>
            </a:r>
            <a:r>
              <a:rPr lang="es-MX" sz="9600" b="1" dirty="0">
                <a:effectLst/>
              </a:rPr>
              <a:t>sistema</a:t>
            </a:r>
            <a:r>
              <a:rPr lang="es-MX" sz="9600" dirty="0">
                <a:effectLst/>
              </a:rPr>
              <a:t> desde la perspectiva del </a:t>
            </a:r>
            <a:r>
              <a:rPr lang="es-MX" sz="9600" b="1" dirty="0">
                <a:effectLst/>
              </a:rPr>
              <a:t>usuario</a:t>
            </a:r>
            <a:r>
              <a:rPr lang="es-MX" sz="9600" dirty="0">
                <a:effectLst/>
              </a:rPr>
              <a:t>. Son útiles para identificar las diferentes formas en las que los usuarios interactúan con el sistema.</a:t>
            </a:r>
          </a:p>
          <a:p>
            <a:pPr marL="0" lvl="0" indent="0" algn="just">
              <a:buNone/>
            </a:pPr>
            <a:r>
              <a:rPr lang="es-MX" sz="9600" b="1" dirty="0">
                <a:effectLst/>
              </a:rPr>
              <a:t>Diagramas de Actividades: </a:t>
            </a:r>
            <a:r>
              <a:rPr lang="es-MX" sz="9600" dirty="0">
                <a:effectLst/>
              </a:rPr>
              <a:t>Ilustran el flujo de actividades o procesos dentro del sistema. Son especialmente útiles para modelar el flujo de trabajo o los procesos de negocio que el sistema debe soportar.</a:t>
            </a:r>
          </a:p>
          <a:p>
            <a:pPr marL="0" lvl="0" indent="0" algn="just">
              <a:buNone/>
            </a:pPr>
            <a:r>
              <a:rPr lang="es-MX" sz="9600" b="1" dirty="0">
                <a:effectLst/>
              </a:rPr>
              <a:t>Diagramas de Secuencia: </a:t>
            </a:r>
            <a:r>
              <a:rPr lang="es-MX" sz="9600" dirty="0">
                <a:effectLst/>
              </a:rPr>
              <a:t>Muestran cómo los </a:t>
            </a:r>
            <a:r>
              <a:rPr lang="es-MX" sz="9600" b="1" dirty="0">
                <a:effectLst/>
              </a:rPr>
              <a:t>objetos</a:t>
            </a:r>
            <a:r>
              <a:rPr lang="es-MX" sz="9600" dirty="0">
                <a:effectLst/>
              </a:rPr>
              <a:t> interactúan entre sí en una </a:t>
            </a:r>
            <a:r>
              <a:rPr lang="es-MX" sz="9600" b="1" dirty="0">
                <a:effectLst/>
              </a:rPr>
              <a:t>secuencia temporal </a:t>
            </a:r>
            <a:r>
              <a:rPr lang="es-MX" sz="9600" dirty="0">
                <a:effectLst/>
              </a:rPr>
              <a:t>específica, destacando el </a:t>
            </a:r>
            <a:r>
              <a:rPr lang="es-MX" sz="9600" b="1" dirty="0">
                <a:effectLst/>
              </a:rPr>
              <a:t>intercambio de mensajes </a:t>
            </a:r>
            <a:r>
              <a:rPr lang="es-MX" sz="9600" dirty="0">
                <a:effectLst/>
              </a:rPr>
              <a:t>entre ellos. Son importantes para entender el flujo lógico dentro de un sistema.</a:t>
            </a:r>
          </a:p>
          <a:p>
            <a:pPr marL="0" lvl="0" indent="0" algn="just">
              <a:buNone/>
            </a:pPr>
            <a:r>
              <a:rPr lang="es-MX" sz="9600" b="1" dirty="0">
                <a:effectLst/>
              </a:rPr>
              <a:t>Diagramas de Estados: </a:t>
            </a:r>
            <a:r>
              <a:rPr lang="es-MX" sz="9600" dirty="0">
                <a:effectLst/>
              </a:rPr>
              <a:t>Describen los diferentes </a:t>
            </a:r>
            <a:r>
              <a:rPr lang="es-MX" sz="9600" b="1" dirty="0">
                <a:effectLst/>
              </a:rPr>
              <a:t>estados de un objeto </a:t>
            </a:r>
            <a:r>
              <a:rPr lang="es-MX" sz="9600" dirty="0">
                <a:effectLst/>
              </a:rPr>
              <a:t>o </a:t>
            </a:r>
            <a:r>
              <a:rPr lang="es-MX" sz="9600" b="1" dirty="0">
                <a:effectLst/>
              </a:rPr>
              <a:t>sistema</a:t>
            </a:r>
            <a:r>
              <a:rPr lang="es-MX" sz="9600" dirty="0">
                <a:effectLst/>
              </a:rPr>
              <a:t> y cómo cambia de un estado a otro. Son cruciales para sistemas complejos donde el comportamiento varía según su estado.</a:t>
            </a:r>
          </a:p>
          <a:p>
            <a:pPr marL="0" lvl="0" indent="0" algn="just">
              <a:buNone/>
            </a:pPr>
            <a:r>
              <a:rPr lang="es-MX" sz="9600" b="1" dirty="0">
                <a:effectLst/>
              </a:rPr>
              <a:t>Diagramas de Clases: </a:t>
            </a:r>
            <a:r>
              <a:rPr lang="es-MX" sz="9600" dirty="0">
                <a:effectLst/>
              </a:rPr>
              <a:t>Definen la estructura y las </a:t>
            </a:r>
            <a:r>
              <a:rPr lang="es-MX" sz="9600" b="1" dirty="0">
                <a:effectLst/>
              </a:rPr>
              <a:t>relaciones entre las clases </a:t>
            </a:r>
            <a:r>
              <a:rPr lang="es-MX" sz="9600" dirty="0">
                <a:effectLst/>
              </a:rPr>
              <a:t>(objetos) </a:t>
            </a:r>
            <a:r>
              <a:rPr lang="es-MX" sz="9600" b="1" dirty="0">
                <a:effectLst/>
              </a:rPr>
              <a:t>dentro del sistema</a:t>
            </a:r>
            <a:r>
              <a:rPr lang="es-MX" sz="9600" dirty="0">
                <a:effectLst/>
              </a:rPr>
              <a:t>. Son fundamentales para el diseño orientado a objetos y ayudan a entender cómo se organiza la información dentro del sistema.</a:t>
            </a:r>
            <a:endParaRPr lang="es-PE" dirty="0"/>
          </a:p>
        </p:txBody>
      </p:sp>
    </p:spTree>
    <p:extLst>
      <p:ext uri="{BB962C8B-B14F-4D97-AF65-F5344CB8AC3E}">
        <p14:creationId xmlns:p14="http://schemas.microsoft.com/office/powerpoint/2010/main" val="43077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dirty="0">
                <a:effectLst/>
              </a:rPr>
              <a:t>Proceso de Modelado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073794"/>
          </a:xfrm>
        </p:spPr>
        <p:txBody>
          <a:bodyPr>
            <a:normAutofit fontScale="25000" lnSpcReduction="20000"/>
          </a:bodyPr>
          <a:lstStyle/>
          <a:p>
            <a:pPr marL="0" lvl="0" indent="0" algn="just">
              <a:buNone/>
            </a:pPr>
            <a:r>
              <a:rPr lang="es-MX" sz="9600" b="1" dirty="0">
                <a:effectLst/>
              </a:rPr>
              <a:t>Recolección de Requisitos: </a:t>
            </a:r>
            <a:r>
              <a:rPr lang="es-MX" sz="9600" dirty="0">
                <a:effectLst/>
              </a:rPr>
              <a:t>Antes de comenzar a modelar, es necesario reunir toda la información relevante sobre las necesidades del sistema y las expectativas de las partes interesadas a través de entrevistas, observación, encuestas, entre otros métodos de elicitación.</a:t>
            </a:r>
          </a:p>
          <a:p>
            <a:pPr marL="0" lvl="0" indent="0" algn="just">
              <a:buNone/>
            </a:pPr>
            <a:r>
              <a:rPr lang="es-MX" sz="9600" b="1" dirty="0">
                <a:effectLst/>
              </a:rPr>
              <a:t>Análisis de Requisitos: </a:t>
            </a:r>
            <a:r>
              <a:rPr lang="es-MX" sz="9600" dirty="0">
                <a:effectLst/>
              </a:rPr>
              <a:t>Esta información se analiza para identificar las demandas clave, oportunidades para la reutilización, dependencias, y posibles conflictos entre requisitos.</a:t>
            </a:r>
          </a:p>
          <a:p>
            <a:pPr marL="0" lvl="0" indent="0" algn="just">
              <a:buNone/>
            </a:pPr>
            <a:r>
              <a:rPr lang="es-MX" sz="9600" b="1" dirty="0">
                <a:effectLst/>
              </a:rPr>
              <a:t>Selección de Modelos a Utilizar: </a:t>
            </a:r>
            <a:r>
              <a:rPr lang="es-MX" sz="9600" dirty="0">
                <a:effectLst/>
              </a:rPr>
              <a:t>Dependiendo de la naturaleza del sistema y los requisitos identificados, se seleccionan los tipos de modelos más apropiados para representar la información.</a:t>
            </a:r>
          </a:p>
          <a:p>
            <a:pPr marL="0" lvl="0" indent="0" algn="just">
              <a:buNone/>
            </a:pPr>
            <a:r>
              <a:rPr lang="es-MX" sz="9600" b="1" dirty="0">
                <a:effectLst/>
              </a:rPr>
              <a:t>Creación de Modelos: </a:t>
            </a:r>
            <a:r>
              <a:rPr lang="es-MX" sz="9600" dirty="0">
                <a:effectLst/>
              </a:rPr>
              <a:t>Utilizando herramientas de modelado adecuadas, se crean los modelos escogidos. Este paso puede requerir iteraciones para refinar los modelos basándose en el </a:t>
            </a:r>
            <a:r>
              <a:rPr lang="es-MX" sz="9600" dirty="0" err="1">
                <a:effectLst/>
              </a:rPr>
              <a:t>feedback</a:t>
            </a:r>
            <a:r>
              <a:rPr lang="es-MX" sz="9600" dirty="0">
                <a:effectLst/>
              </a:rPr>
              <a:t> de las partes interesadas.</a:t>
            </a:r>
          </a:p>
          <a:p>
            <a:pPr marL="0" lvl="0" indent="0" algn="just">
              <a:buNone/>
            </a:pPr>
            <a:r>
              <a:rPr lang="es-MX" sz="9600" b="1" dirty="0">
                <a:effectLst/>
              </a:rPr>
              <a:t>Validación de Modelos: </a:t>
            </a:r>
            <a:r>
              <a:rPr lang="es-MX" sz="9600" dirty="0">
                <a:effectLst/>
              </a:rPr>
              <a:t>Los modelos son revisados junto con las partes interesadas para validar su precisión y completitud. Es esencial garantizar que los modelos representen fielmente los requisitos del negocio y del sistema.</a:t>
            </a:r>
            <a:endParaRPr lang="es-PE" dirty="0"/>
          </a:p>
        </p:txBody>
      </p:sp>
    </p:spTree>
    <p:extLst>
      <p:ext uri="{BB962C8B-B14F-4D97-AF65-F5344CB8AC3E}">
        <p14:creationId xmlns:p14="http://schemas.microsoft.com/office/powerpoint/2010/main" val="347819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lvl="0" indent="0" algn="just">
              <a:buNone/>
            </a:pPr>
            <a:r>
              <a:rPr lang="es-MX" sz="4400" dirty="0">
                <a:effectLst/>
              </a:rPr>
              <a:t>Beneficios del Modelado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354348"/>
          </a:xfrm>
        </p:spPr>
        <p:txBody>
          <a:bodyPr>
            <a:normAutofit fontScale="25000" lnSpcReduction="20000"/>
          </a:bodyPr>
          <a:lstStyle/>
          <a:p>
            <a:pPr marL="0" lvl="0" indent="0" algn="just">
              <a:buNone/>
            </a:pPr>
            <a:r>
              <a:rPr lang="es-MX" sz="9600" b="1" dirty="0">
                <a:effectLst/>
              </a:rPr>
              <a:t>Mejora la Comunicación: </a:t>
            </a:r>
            <a:r>
              <a:rPr lang="es-MX" sz="9600" dirty="0">
                <a:effectLst/>
              </a:rPr>
              <a:t>Los modelos visuales son más fáciles de entender para las partes interesadas no técnicas en comparación con los documentos de texto extensos, lo que ayuda a asegurar una comprensión común de los requisitos.</a:t>
            </a:r>
          </a:p>
          <a:p>
            <a:pPr marL="0" lvl="0" indent="0" algn="just">
              <a:buNone/>
            </a:pPr>
            <a:r>
              <a:rPr lang="es-MX" sz="9600" b="1" dirty="0">
                <a:effectLst/>
              </a:rPr>
              <a:t>Facilita la Identificación de Errores: </a:t>
            </a:r>
            <a:r>
              <a:rPr lang="es-MX" sz="9600" dirty="0">
                <a:effectLst/>
              </a:rPr>
              <a:t>Los inconvenientes o errores en los requisitos son más fáciles de identificar cuando se visualizan a través de modelos.</a:t>
            </a:r>
          </a:p>
          <a:p>
            <a:pPr marL="0" lvl="0" indent="0" algn="just">
              <a:buNone/>
            </a:pPr>
            <a:r>
              <a:rPr lang="es-MX" sz="9600" b="1" dirty="0">
                <a:effectLst/>
              </a:rPr>
              <a:t>Soporte para la Toma de Decisiones: </a:t>
            </a:r>
            <a:r>
              <a:rPr lang="es-MX" sz="9600" dirty="0">
                <a:effectLst/>
              </a:rPr>
              <a:t>Proporciona una base sólida para la toma de decisiones relacionadas con el diseño y la implementación del sistema.</a:t>
            </a:r>
          </a:p>
          <a:p>
            <a:pPr marL="0" lvl="0" indent="0" algn="just">
              <a:buNone/>
            </a:pPr>
            <a:r>
              <a:rPr lang="es-MX" sz="9600" b="1" dirty="0">
                <a:effectLst/>
              </a:rPr>
              <a:t>Eficacia en la Planificación: </a:t>
            </a:r>
            <a:r>
              <a:rPr lang="es-MX" sz="9600" dirty="0">
                <a:effectLst/>
              </a:rPr>
              <a:t>Ayuda en la estimación de recursos, tiempo y costos al proporcionar una visión clara del alcance del sistema.</a:t>
            </a:r>
          </a:p>
          <a:p>
            <a:pPr marL="0" lvl="0" indent="0" algn="just">
              <a:buNone/>
            </a:pPr>
            <a:r>
              <a:rPr lang="es-MX" sz="9600" dirty="0">
                <a:effectLst/>
              </a:rPr>
              <a:t>El modelado de requisitos es por lo tanto una actividad </a:t>
            </a:r>
            <a:r>
              <a:rPr lang="es-MX" sz="9600" b="1" dirty="0">
                <a:effectLst/>
              </a:rPr>
              <a:t>crucial</a:t>
            </a:r>
            <a:r>
              <a:rPr lang="es-MX" sz="9600" dirty="0">
                <a:effectLst/>
              </a:rPr>
              <a:t> en la </a:t>
            </a:r>
            <a:r>
              <a:rPr lang="es-MX" sz="9600" b="1" dirty="0">
                <a:effectLst/>
              </a:rPr>
              <a:t>ingeniería de requisitos</a:t>
            </a:r>
            <a:r>
              <a:rPr lang="es-MX" sz="9600" dirty="0">
                <a:effectLst/>
              </a:rPr>
              <a:t>, proporcionando una fundación para el desarrollo exitoso de </a:t>
            </a:r>
            <a:r>
              <a:rPr lang="es-MX" sz="9600" b="1" dirty="0">
                <a:effectLst/>
              </a:rPr>
              <a:t>sistemas complejos</a:t>
            </a:r>
            <a:r>
              <a:rPr lang="es-MX" sz="9600" dirty="0">
                <a:effectLst/>
              </a:rPr>
              <a:t>, alineando las expectativas de las partes interesadas con el </a:t>
            </a:r>
            <a:r>
              <a:rPr lang="es-MX" sz="9600" b="1" dirty="0">
                <a:effectLst/>
              </a:rPr>
              <a:t>diseño</a:t>
            </a:r>
            <a:r>
              <a:rPr lang="es-MX" sz="9600" dirty="0">
                <a:effectLst/>
              </a:rPr>
              <a:t> y la </a:t>
            </a:r>
            <a:r>
              <a:rPr lang="es-MX" sz="9600" b="1" dirty="0">
                <a:effectLst/>
              </a:rPr>
              <a:t>implementación del sistema</a:t>
            </a:r>
            <a:r>
              <a:rPr lang="es-MX" sz="9600" dirty="0">
                <a:effectLst/>
              </a:rPr>
              <a:t>, y facilitando la </a:t>
            </a:r>
            <a:r>
              <a:rPr lang="es-MX" sz="9600" b="1" dirty="0">
                <a:effectLst/>
              </a:rPr>
              <a:t>colaboración</a:t>
            </a:r>
            <a:r>
              <a:rPr lang="es-MX" sz="9600" dirty="0">
                <a:effectLst/>
              </a:rPr>
              <a:t> y el </a:t>
            </a:r>
            <a:r>
              <a:rPr lang="es-MX" sz="9600" b="1" dirty="0">
                <a:effectLst/>
              </a:rPr>
              <a:t>entendimiento</a:t>
            </a:r>
            <a:r>
              <a:rPr lang="es-MX" sz="9600" dirty="0">
                <a:effectLst/>
              </a:rPr>
              <a:t> común en todo el equipo de desarrollo.</a:t>
            </a:r>
            <a:endParaRPr lang="es-PE" dirty="0"/>
          </a:p>
        </p:txBody>
      </p:sp>
    </p:spTree>
    <p:extLst>
      <p:ext uri="{BB962C8B-B14F-4D97-AF65-F5344CB8AC3E}">
        <p14:creationId xmlns:p14="http://schemas.microsoft.com/office/powerpoint/2010/main" val="130739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lvl="0" algn="just"/>
            <a:r>
              <a:rPr lang="es-MX" sz="4000" b="1" dirty="0"/>
              <a:t>Caso: Sistema de Reservas Online para un Cine</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5354348"/>
          </a:xfrm>
        </p:spPr>
        <p:txBody>
          <a:bodyPr>
            <a:normAutofit fontScale="25000" lnSpcReduction="20000"/>
          </a:bodyPr>
          <a:lstStyle/>
          <a:p>
            <a:pPr marL="0" lvl="0" indent="0" algn="just">
              <a:buNone/>
            </a:pPr>
            <a:r>
              <a:rPr lang="es-MX" sz="11200" b="1" dirty="0"/>
              <a:t>Contexto:</a:t>
            </a:r>
          </a:p>
          <a:p>
            <a:pPr marL="0" lvl="0" indent="0" algn="just">
              <a:buNone/>
            </a:pPr>
            <a:r>
              <a:rPr lang="es-MX" sz="11200" dirty="0"/>
              <a:t>Una cadena de cines busca modernizar su experiencia de usuario desarrollando un sistema de reservas online que permita a los usuarios ver la cartelera, seleccionar asientos, y comprar entradas desde la comodidad de su hogar. El objetivo es ofrecer una mejor experiencia de usuario, aumentar las ventas de entradas y reducir las colas en los puntos de venta físicos.</a:t>
            </a:r>
          </a:p>
          <a:p>
            <a:pPr marL="0" lvl="0" indent="0" algn="just">
              <a:buNone/>
            </a:pPr>
            <a:endParaRPr lang="es-MX" sz="11200" dirty="0"/>
          </a:p>
          <a:p>
            <a:pPr marL="0" lvl="0" indent="0" algn="just">
              <a:buNone/>
            </a:pPr>
            <a:r>
              <a:rPr lang="es-MX" sz="11200" b="1" dirty="0"/>
              <a:t>Objetivos del Sistema:</a:t>
            </a:r>
          </a:p>
          <a:p>
            <a:pPr marL="0" lvl="0" indent="0" algn="just">
              <a:buNone/>
            </a:pPr>
            <a:r>
              <a:rPr lang="es-MX" sz="11200" dirty="0"/>
              <a:t>Facilitar la visualización de la cartelera de películas.</a:t>
            </a:r>
          </a:p>
          <a:p>
            <a:pPr marL="0" lvl="0" indent="0" algn="just">
              <a:buNone/>
            </a:pPr>
            <a:r>
              <a:rPr lang="es-MX" sz="11200" dirty="0"/>
              <a:t>Permitir la selección de asientos y horarios de forma intuitiva.</a:t>
            </a:r>
          </a:p>
          <a:p>
            <a:pPr marL="0" lvl="0" indent="0" algn="just">
              <a:buNone/>
            </a:pPr>
            <a:r>
              <a:rPr lang="es-MX" sz="11200" dirty="0"/>
              <a:t>Proveer un proceso de compra y pago seguro en línea.</a:t>
            </a:r>
          </a:p>
          <a:p>
            <a:pPr marL="0" lvl="0" indent="0" algn="just">
              <a:buNone/>
            </a:pPr>
            <a:r>
              <a:rPr lang="es-MX" sz="11200" dirty="0"/>
              <a:t>Integrar un sistema de fidelidad para los usuarios registrados.</a:t>
            </a:r>
          </a:p>
        </p:txBody>
      </p:sp>
    </p:spTree>
    <p:extLst>
      <p:ext uri="{BB962C8B-B14F-4D97-AF65-F5344CB8AC3E}">
        <p14:creationId xmlns:p14="http://schemas.microsoft.com/office/powerpoint/2010/main" val="188521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lvl="0" algn="just"/>
            <a:r>
              <a:rPr lang="es-MX" sz="4000" b="1" dirty="0"/>
              <a:t>Caso: Sistema de Reservas Online para un Cine</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4802187"/>
          </a:xfrm>
        </p:spPr>
        <p:txBody>
          <a:bodyPr>
            <a:noAutofit/>
          </a:bodyPr>
          <a:lstStyle/>
          <a:p>
            <a:pPr marL="0" lvl="0" indent="0" algn="just">
              <a:buNone/>
            </a:pPr>
            <a:r>
              <a:rPr lang="es-MX" b="1" dirty="0"/>
              <a:t>Fase de Modelado de Requisitos:</a:t>
            </a:r>
          </a:p>
          <a:p>
            <a:pPr marL="0" lvl="0" indent="0" algn="just">
              <a:buNone/>
            </a:pPr>
            <a:r>
              <a:rPr lang="es-MX" dirty="0"/>
              <a:t>Identificación de Partes Interesadas y Requisitos</a:t>
            </a:r>
          </a:p>
          <a:p>
            <a:pPr marL="0" lvl="0" indent="0" algn="just">
              <a:buNone/>
            </a:pPr>
            <a:r>
              <a:rPr lang="es-MX" b="1" dirty="0"/>
              <a:t>Usuarios Finales: </a:t>
            </a:r>
            <a:r>
              <a:rPr lang="es-MX" dirty="0"/>
              <a:t>Personas que desean comprar entradas de cine online.</a:t>
            </a:r>
          </a:p>
          <a:p>
            <a:pPr marL="0" lvl="0" indent="0" algn="just">
              <a:buNone/>
            </a:pPr>
            <a:r>
              <a:rPr lang="es-MX" b="1" dirty="0"/>
              <a:t>Personal del Cine: </a:t>
            </a:r>
            <a:r>
              <a:rPr lang="es-MX" dirty="0"/>
              <a:t>Administradores y trabajadores que necesitan acceder a reportes de ventas y gestionar la cartelera.</a:t>
            </a:r>
          </a:p>
          <a:p>
            <a:pPr marL="0" lvl="0" indent="0" algn="just">
              <a:buNone/>
            </a:pPr>
            <a:r>
              <a:rPr lang="es-MX" b="1" dirty="0"/>
              <a:t>Equipo de Desarrollo: </a:t>
            </a:r>
            <a:r>
              <a:rPr lang="es-MX" dirty="0"/>
              <a:t>Encargados de construir y mantener el sistema.</a:t>
            </a:r>
          </a:p>
          <a:p>
            <a:pPr marL="0" lvl="0" indent="0" algn="just">
              <a:buNone/>
            </a:pPr>
            <a:r>
              <a:rPr lang="es-MX" b="1" dirty="0"/>
              <a:t>Proveedores de Pagos Online: </a:t>
            </a:r>
            <a:r>
              <a:rPr lang="es-MX" dirty="0"/>
              <a:t>Para procesar transacciones seguras.</a:t>
            </a:r>
          </a:p>
        </p:txBody>
      </p:sp>
    </p:spTree>
    <p:extLst>
      <p:ext uri="{BB962C8B-B14F-4D97-AF65-F5344CB8AC3E}">
        <p14:creationId xmlns:p14="http://schemas.microsoft.com/office/powerpoint/2010/main" val="69610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r>
              <a:rPr lang="es-MX" sz="4000" b="1" dirty="0"/>
              <a:t>Caso: Análisis y Modelado:</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0059" y="1690688"/>
            <a:ext cx="10403742" cy="4802187"/>
          </a:xfrm>
        </p:spPr>
        <p:txBody>
          <a:bodyPr>
            <a:noAutofit/>
          </a:bodyPr>
          <a:lstStyle/>
          <a:p>
            <a:pPr marL="0" lvl="0" indent="0" algn="just">
              <a:buNone/>
            </a:pPr>
            <a:r>
              <a:rPr lang="es-MX" b="1" dirty="0">
                <a:solidFill>
                  <a:srgbClr val="0070C0"/>
                </a:solidFill>
              </a:rPr>
              <a:t>Diagramas de Casos de Uso (UML):</a:t>
            </a:r>
          </a:p>
          <a:p>
            <a:pPr marL="0" lvl="0" indent="0" algn="just">
              <a:buNone/>
            </a:pPr>
            <a:r>
              <a:rPr lang="es-MX" b="1" dirty="0"/>
              <a:t>Para Usuarios Finales: </a:t>
            </a:r>
            <a:r>
              <a:rPr lang="es-MX" dirty="0"/>
              <a:t>Casos de uso como "Ver Cartelera", "Seleccionar Asientos", "Realizar Pago".</a:t>
            </a:r>
          </a:p>
          <a:p>
            <a:pPr marL="0" lvl="0" indent="0" algn="just">
              <a:buNone/>
            </a:pPr>
            <a:r>
              <a:rPr lang="es-MX" b="1" dirty="0"/>
              <a:t>Para Personal del Cine: </a:t>
            </a:r>
            <a:r>
              <a:rPr lang="es-MX" dirty="0"/>
              <a:t>"Actualizar Cartelera", "Visualizar Reportes de Ventas".</a:t>
            </a:r>
          </a:p>
          <a:p>
            <a:pPr marL="0" lvl="0" indent="0" algn="just">
              <a:buNone/>
            </a:pPr>
            <a:r>
              <a:rPr lang="es-MX" b="1" dirty="0">
                <a:solidFill>
                  <a:srgbClr val="0070C0"/>
                </a:solidFill>
              </a:rPr>
              <a:t>Diagramas de Actividades:</a:t>
            </a:r>
          </a:p>
          <a:p>
            <a:pPr marL="0" lvl="0" indent="0" algn="just">
              <a:buNone/>
            </a:pPr>
            <a:r>
              <a:rPr lang="es-MX" dirty="0"/>
              <a:t>Describir el flujo del proceso de compra, desde la selección de la película hasta la confirmación del pago.</a:t>
            </a:r>
          </a:p>
          <a:p>
            <a:pPr marL="0" lvl="0" indent="0" algn="just">
              <a:buNone/>
            </a:pPr>
            <a:r>
              <a:rPr lang="es-MX" b="1" dirty="0">
                <a:solidFill>
                  <a:srgbClr val="0070C0"/>
                </a:solidFill>
              </a:rPr>
              <a:t>Diagramas de Secuencia:</a:t>
            </a:r>
          </a:p>
          <a:p>
            <a:pPr marL="0" lvl="0" indent="0" algn="just">
              <a:buNone/>
            </a:pPr>
            <a:r>
              <a:rPr lang="es-MX" dirty="0"/>
              <a:t>Detallar la interacción entre el sistema y el proveedor de pagos online durante la transacción de compra.</a:t>
            </a:r>
          </a:p>
        </p:txBody>
      </p:sp>
    </p:spTree>
    <p:extLst>
      <p:ext uri="{BB962C8B-B14F-4D97-AF65-F5344CB8AC3E}">
        <p14:creationId xmlns:p14="http://schemas.microsoft.com/office/powerpoint/2010/main" val="2965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AFB650C598A704E886B5281936D5BA1" ma:contentTypeVersion="4" ma:contentTypeDescription="Crear nuevo documento." ma:contentTypeScope="" ma:versionID="f70e3a324378de26de73ff3db0b9d2c0">
  <xsd:schema xmlns:xsd="http://www.w3.org/2001/XMLSchema" xmlns:xs="http://www.w3.org/2001/XMLSchema" xmlns:p="http://schemas.microsoft.com/office/2006/metadata/properties" xmlns:ns2="4f5bd05a-7e2e-4540-ae46-127cb5b7296d" targetNamespace="http://schemas.microsoft.com/office/2006/metadata/properties" ma:root="true" ma:fieldsID="2675c1d141fd4699d1b72af5fcb185e9" ns2:_="">
    <xsd:import namespace="4f5bd05a-7e2e-4540-ae46-127cb5b7296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5bd05a-7e2e-4540-ae46-127cb5b729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9D43B4-1F7D-4420-AFF6-F747EDF7C1B9}"/>
</file>

<file path=customXml/itemProps2.xml><?xml version="1.0" encoding="utf-8"?>
<ds:datastoreItem xmlns:ds="http://schemas.openxmlformats.org/officeDocument/2006/customXml" ds:itemID="{ED99F6E8-A48C-461F-AC9E-86E9C0F027B5}"/>
</file>

<file path=customXml/itemProps3.xml><?xml version="1.0" encoding="utf-8"?>
<ds:datastoreItem xmlns:ds="http://schemas.openxmlformats.org/officeDocument/2006/customXml" ds:itemID="{713895C4-FBA8-4238-B497-1E3C2D2352E7}"/>
</file>

<file path=docProps/app.xml><?xml version="1.0" encoding="utf-8"?>
<Properties xmlns="http://schemas.openxmlformats.org/officeDocument/2006/extended-properties" xmlns:vt="http://schemas.openxmlformats.org/officeDocument/2006/docPropsVTypes">
  <TotalTime>803</TotalTime>
  <Words>3496</Words>
  <Application>Microsoft Office PowerPoint</Application>
  <PresentationFormat>Panorámica</PresentationFormat>
  <Paragraphs>165</Paragraphs>
  <Slides>35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Aptos</vt:lpstr>
      <vt:lpstr>Aptos Display</vt:lpstr>
      <vt:lpstr>Arial</vt:lpstr>
      <vt:lpstr>Symbol</vt:lpstr>
      <vt:lpstr>Tema de Office</vt:lpstr>
      <vt:lpstr>Ingeniería de Requisitos</vt:lpstr>
      <vt:lpstr>Tema: Análisis de Requisitos</vt:lpstr>
      <vt:lpstr>Modelado de Requisitos</vt:lpstr>
      <vt:lpstr>Tipos de Modelos de Requisitos</vt:lpstr>
      <vt:lpstr>Proceso de Modelado de Requisitos</vt:lpstr>
      <vt:lpstr>Beneficios del Modelado de Requisitos</vt:lpstr>
      <vt:lpstr>Caso: Sistema de Reservas Online para un Cine</vt:lpstr>
      <vt:lpstr>Caso: Sistema de Reservas Online para un Cine</vt:lpstr>
      <vt:lpstr>Caso: Análisis y Modelado:</vt:lpstr>
      <vt:lpstr>Caso: Análisis y Modelado:</vt:lpstr>
      <vt:lpstr>Caso: Beneficios Esperados</vt:lpstr>
      <vt:lpstr>Análisis de Trazabilidad</vt:lpstr>
      <vt:lpstr>Objetivos del análisis  de Trazabilidad</vt:lpstr>
      <vt:lpstr>Tipos de Trazabilidad</vt:lpstr>
      <vt:lpstr>Métodos de Implementación de Trazabilidad</vt:lpstr>
      <vt:lpstr>Desafíos del Análisis de Trazabilidad</vt:lpstr>
      <vt:lpstr>Conclusión</vt:lpstr>
      <vt:lpstr>Análisis de Calidad de Requisitos</vt:lpstr>
      <vt:lpstr>Aspectos Clave del Análisis de Calidad de Requisitos</vt:lpstr>
      <vt:lpstr>Aspectos Clave del Análisis de Calidad de Requisitos</vt:lpstr>
      <vt:lpstr>Proceso de Análisis de Calidad de Requisitos</vt:lpstr>
      <vt:lpstr>Proceso de Análisis de Calidad de Requisitos</vt:lpstr>
      <vt:lpstr>Proceso de Análisis de Calidad de Requisitos</vt:lpstr>
      <vt:lpstr>Desafíos Comunes</vt:lpstr>
      <vt:lpstr>Conclusión</vt:lpstr>
      <vt:lpstr>Negociación y Priorización de Requisitos</vt:lpstr>
      <vt:lpstr>Negociación de Requisitos</vt:lpstr>
      <vt:lpstr>Consideraciones Clave</vt:lpstr>
      <vt:lpstr>Etapas Clave</vt:lpstr>
      <vt:lpstr>Priorización de Requisitos </vt:lpstr>
      <vt:lpstr>Enfoques Comunes</vt:lpstr>
      <vt:lpstr>Consideraciones Clave</vt:lpstr>
      <vt:lpstr>Conclusión</vt:lpstr>
      <vt:lpstr>Entregables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de Requisitos</dc:title>
  <dc:creator>Ciro Rodríguez Rodríguez</dc:creator>
  <cp:lastModifiedBy>Ciro Rodríguez Rodríguez</cp:lastModifiedBy>
  <cp:revision>11</cp:revision>
  <dcterms:created xsi:type="dcterms:W3CDTF">2024-03-26T04:01:18Z</dcterms:created>
  <dcterms:modified xsi:type="dcterms:W3CDTF">2024-04-10T07:50:51Z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0x0101000AFB650C598A704E886B5281936D5BA1</vt:lpwstr>
  </property>
</Properties>
</file>