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0" r:id="rId2"/>
    <p:sldId id="263" r:id="rId3"/>
    <p:sldId id="281" r:id="rId4"/>
    <p:sldId id="296" r:id="rId5"/>
    <p:sldId id="356" r:id="rId6"/>
    <p:sldId id="358" r:id="rId7"/>
    <p:sldId id="359" r:id="rId8"/>
    <p:sldId id="357" r:id="rId9"/>
    <p:sldId id="360" r:id="rId10"/>
    <p:sldId id="365" r:id="rId11"/>
    <p:sldId id="366" r:id="rId12"/>
    <p:sldId id="367" r:id="rId13"/>
    <p:sldId id="355" r:id="rId14"/>
    <p:sldId id="361" r:id="rId15"/>
    <p:sldId id="362" r:id="rId16"/>
    <p:sldId id="363" r:id="rId17"/>
    <p:sldId id="364" r:id="rId18"/>
    <p:sldId id="368" r:id="rId19"/>
    <p:sldId id="369" r:id="rId20"/>
    <p:sldId id="370" r:id="rId21"/>
    <p:sldId id="371" r:id="rId22"/>
    <p:sldId id="372" r:id="rId23"/>
    <p:sldId id="373" r:id="rId24"/>
    <p:sldId id="374" r:id="rId25"/>
    <p:sldId id="375" r:id="rId26"/>
    <p:sldId id="376"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6307" autoAdjust="0"/>
  </p:normalViewPr>
  <p:slideViewPr>
    <p:cSldViewPr snapToGrid="0">
      <p:cViewPr varScale="1">
        <p:scale>
          <a:sx n="92" d="100"/>
          <a:sy n="92" d="100"/>
        </p:scale>
        <p:origin x="67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F0108-2C04-483A-8A27-52701926E4E3}" type="datetimeFigureOut">
              <a:rPr lang="es-PE" smtClean="0"/>
              <a:t>17/04/2024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7EF88-CF8C-444D-9BBB-A8E9F4482EAA}" type="slidenum">
              <a:rPr lang="es-PE" smtClean="0"/>
              <a:t>‹Nº›</a:t>
            </a:fld>
            <a:endParaRPr lang="es-PE"/>
          </a:p>
        </p:txBody>
      </p:sp>
    </p:spTree>
    <p:extLst>
      <p:ext uri="{BB962C8B-B14F-4D97-AF65-F5344CB8AC3E}">
        <p14:creationId xmlns:p14="http://schemas.microsoft.com/office/powerpoint/2010/main" val="313863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10</a:t>
            </a:fld>
            <a:endParaRPr lang="es-PE"/>
          </a:p>
        </p:txBody>
      </p:sp>
    </p:spTree>
    <p:extLst>
      <p:ext uri="{BB962C8B-B14F-4D97-AF65-F5344CB8AC3E}">
        <p14:creationId xmlns:p14="http://schemas.microsoft.com/office/powerpoint/2010/main" val="314692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11</a:t>
            </a:fld>
            <a:endParaRPr lang="es-PE"/>
          </a:p>
        </p:txBody>
      </p:sp>
    </p:spTree>
    <p:extLst>
      <p:ext uri="{BB962C8B-B14F-4D97-AF65-F5344CB8AC3E}">
        <p14:creationId xmlns:p14="http://schemas.microsoft.com/office/powerpoint/2010/main" val="2311106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12</a:t>
            </a:fld>
            <a:endParaRPr lang="es-PE"/>
          </a:p>
        </p:txBody>
      </p:sp>
    </p:spTree>
    <p:extLst>
      <p:ext uri="{BB962C8B-B14F-4D97-AF65-F5344CB8AC3E}">
        <p14:creationId xmlns:p14="http://schemas.microsoft.com/office/powerpoint/2010/main" val="164204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26</a:t>
            </a:fld>
            <a:endParaRPr lang="es-PE"/>
          </a:p>
        </p:txBody>
      </p:sp>
    </p:spTree>
    <p:extLst>
      <p:ext uri="{BB962C8B-B14F-4D97-AF65-F5344CB8AC3E}">
        <p14:creationId xmlns:p14="http://schemas.microsoft.com/office/powerpoint/2010/main" val="372616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4B89A-BB20-D5EA-122D-6A5550CE5B8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26E50523-F029-8792-F7A8-860F8EDA6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F0B801C-C4B2-7C40-3CF4-1F88E6CCBCBD}"/>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5" name="Marcador de pie de página 4">
            <a:extLst>
              <a:ext uri="{FF2B5EF4-FFF2-40B4-BE49-F238E27FC236}">
                <a16:creationId xmlns:a16="http://schemas.microsoft.com/office/drawing/2014/main" id="{B1601EB1-EECE-4137-796E-D644DE7DF7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BD7285-596B-A514-D380-29D983BFDC0F}"/>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6302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183AB-611D-9C61-76C8-28678AD45D3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6705995-F21C-368A-5B2D-DC7A36A25D3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9C24D3-3DD3-2033-D247-52DCB7BA41AB}"/>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5" name="Marcador de pie de página 4">
            <a:extLst>
              <a:ext uri="{FF2B5EF4-FFF2-40B4-BE49-F238E27FC236}">
                <a16:creationId xmlns:a16="http://schemas.microsoft.com/office/drawing/2014/main" id="{60AFCE46-3502-6380-83C9-360AF6EE80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6382E85-C411-A3F5-4EA2-37BEF3452B4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7353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0418D-D6D5-7FE9-B99D-4A4580733B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C30A536-19E6-E2DC-0C96-C96DEBCEBDD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1EF3E81-DFE4-BFFD-812C-659BF42509C6}"/>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5" name="Marcador de pie de página 4">
            <a:extLst>
              <a:ext uri="{FF2B5EF4-FFF2-40B4-BE49-F238E27FC236}">
                <a16:creationId xmlns:a16="http://schemas.microsoft.com/office/drawing/2014/main" id="{DF744A5A-C6E9-C76D-C643-333E84CBFA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59550DB-4111-31C1-E65B-59541EC0612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2193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FA74-8AD6-EAB2-FB51-DC18493E06C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42EEF-2D23-814C-63BD-693B7AC9F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CAD6AFE-F53A-4E58-C003-E7E48436523B}"/>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5" name="Marcador de pie de página 4">
            <a:extLst>
              <a:ext uri="{FF2B5EF4-FFF2-40B4-BE49-F238E27FC236}">
                <a16:creationId xmlns:a16="http://schemas.microsoft.com/office/drawing/2014/main" id="{827A36B2-B554-1155-DD9F-841BD37CF4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01CB0B-FDA6-ED37-5AA5-37D2EE95AC02}"/>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4107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CB828-13F1-1C00-F04F-E8025D4CE7A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1746A27-A2BF-DF14-100A-32A9C0DA24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224EF2-CF75-93E1-CF80-0670923292E9}"/>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5" name="Marcador de pie de página 4">
            <a:extLst>
              <a:ext uri="{FF2B5EF4-FFF2-40B4-BE49-F238E27FC236}">
                <a16:creationId xmlns:a16="http://schemas.microsoft.com/office/drawing/2014/main" id="{E68C7AC6-48B6-6940-DA89-FC7A8069F2A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58E0239-5F5C-A990-7F0F-9B470F6CF7F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164301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C83EA-9F28-E5D6-41C9-421B33EA68E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E75811A-EFCE-4442-A430-94744EE1763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9FCDBFA-1461-097F-1664-6BC8B330BD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812686B-B962-99B2-95AE-D2A6AE847237}"/>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6" name="Marcador de pie de página 5">
            <a:extLst>
              <a:ext uri="{FF2B5EF4-FFF2-40B4-BE49-F238E27FC236}">
                <a16:creationId xmlns:a16="http://schemas.microsoft.com/office/drawing/2014/main" id="{59BF057F-BB4F-AEEA-2985-AA2B5119067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F21DF35-1B62-B085-9385-FF28319890E0}"/>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156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0FBB4-FF07-2A9F-2627-1AFA1C658C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D912705-0EFD-0F28-F635-86656E0E7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B579A1-1774-02B9-EC8A-6333CC26A39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5E3B850-393A-800F-8BC0-5BA477006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CC4C66-FF4D-0F48-D69F-8B8354811F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2F5066A-345D-0A97-F60C-CA9033A7F6D5}"/>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8" name="Marcador de pie de página 7">
            <a:extLst>
              <a:ext uri="{FF2B5EF4-FFF2-40B4-BE49-F238E27FC236}">
                <a16:creationId xmlns:a16="http://schemas.microsoft.com/office/drawing/2014/main" id="{A0B227EF-3C40-E77F-4912-CF0FAF451EA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4803FD6-9BAF-0F47-40BE-3C276670A104}"/>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8933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C6247-012A-0394-33AB-C65AB119815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8DB3290-9A15-4EB9-2F85-1A92C347ADC4}"/>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4" name="Marcador de pie de página 3">
            <a:extLst>
              <a:ext uri="{FF2B5EF4-FFF2-40B4-BE49-F238E27FC236}">
                <a16:creationId xmlns:a16="http://schemas.microsoft.com/office/drawing/2014/main" id="{62CF1215-95DA-2E8D-6EEB-0DEAC43792E9}"/>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87B98F0-F537-DAFE-8E7B-34C50E011A0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3260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30F73FA-0A03-9DF7-6DFC-72813E5810BF}"/>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3" name="Marcador de pie de página 2">
            <a:extLst>
              <a:ext uri="{FF2B5EF4-FFF2-40B4-BE49-F238E27FC236}">
                <a16:creationId xmlns:a16="http://schemas.microsoft.com/office/drawing/2014/main" id="{87AC38A6-2A02-2910-0672-2EB66FC7751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05AD76C6-3C00-C8D1-31B3-3E13472F5D36}"/>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38530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BCBD-69B0-240D-53F4-6C70A1D378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15A6E0-D68D-A956-175F-6062EFCE7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9228B11-E9D6-4A5C-60F8-A9E68BF53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6EE8E1-51E8-81A4-69F9-7DF89E5B9FA7}"/>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6" name="Marcador de pie de página 5">
            <a:extLst>
              <a:ext uri="{FF2B5EF4-FFF2-40B4-BE49-F238E27FC236}">
                <a16:creationId xmlns:a16="http://schemas.microsoft.com/office/drawing/2014/main" id="{764FC71E-B69A-30AB-9F4E-AF924AECF78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AB3CA4E-62B2-7209-08D0-73FBE10F1F5B}"/>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8940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4DED1-7634-13C1-E79A-F66EDDBFC4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DC4E5DC-6CC6-3755-5CDE-19E228436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7AD73C0-F37A-656A-D344-B4BF16912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6525A9-80A4-F033-5491-A0B25F468274}"/>
              </a:ext>
            </a:extLst>
          </p:cNvPr>
          <p:cNvSpPr>
            <a:spLocks noGrp="1"/>
          </p:cNvSpPr>
          <p:nvPr>
            <p:ph type="dt" sz="half" idx="10"/>
          </p:nvPr>
        </p:nvSpPr>
        <p:spPr/>
        <p:txBody>
          <a:bodyPr/>
          <a:lstStyle/>
          <a:p>
            <a:fld id="{5F1CE0E0-F544-4D09-9A5D-01894343CCD3}" type="datetimeFigureOut">
              <a:rPr lang="es-PE" smtClean="0"/>
              <a:t>17/04/2024</a:t>
            </a:fld>
            <a:endParaRPr lang="es-PE"/>
          </a:p>
        </p:txBody>
      </p:sp>
      <p:sp>
        <p:nvSpPr>
          <p:cNvPr id="6" name="Marcador de pie de página 5">
            <a:extLst>
              <a:ext uri="{FF2B5EF4-FFF2-40B4-BE49-F238E27FC236}">
                <a16:creationId xmlns:a16="http://schemas.microsoft.com/office/drawing/2014/main" id="{BCCA862B-1FDE-C8E4-5DC2-DE9D85A223D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8E7C521-3E8C-0E4C-3EE1-8BE97ACB0159}"/>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80340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91D6AB-982C-EE12-E300-6EE1C52DB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BC07913-48ED-9743-46C1-CA12FDC7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95E8B74-E2B6-D369-54F7-7C07EBBA2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1CE0E0-F544-4D09-9A5D-01894343CCD3}" type="datetimeFigureOut">
              <a:rPr lang="es-PE" smtClean="0"/>
              <a:t>17/04/2024</a:t>
            </a:fld>
            <a:endParaRPr lang="es-PE"/>
          </a:p>
        </p:txBody>
      </p:sp>
      <p:sp>
        <p:nvSpPr>
          <p:cNvPr id="5" name="Marcador de pie de página 4">
            <a:extLst>
              <a:ext uri="{FF2B5EF4-FFF2-40B4-BE49-F238E27FC236}">
                <a16:creationId xmlns:a16="http://schemas.microsoft.com/office/drawing/2014/main" id="{7ACA9542-62AC-6DAC-EE2A-BD83671EE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8F1B02F6-0ED4-13F2-5A6E-B7F268629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1D9D3-6A34-4BA0-A5B2-5BF9256A294E}" type="slidenum">
              <a:rPr lang="es-PE" smtClean="0"/>
              <a:t>‹Nº›</a:t>
            </a:fld>
            <a:endParaRPr lang="es-PE"/>
          </a:p>
        </p:txBody>
      </p:sp>
    </p:spTree>
    <p:extLst>
      <p:ext uri="{BB962C8B-B14F-4D97-AF65-F5344CB8AC3E}">
        <p14:creationId xmlns:p14="http://schemas.microsoft.com/office/powerpoint/2010/main" val="390174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2C4B8-1FE8-28C4-AD27-94453EE37B4E}"/>
              </a:ext>
            </a:extLst>
          </p:cNvPr>
          <p:cNvSpPr>
            <a:spLocks noGrp="1"/>
          </p:cNvSpPr>
          <p:nvPr>
            <p:ph type="ctrTitle"/>
          </p:nvPr>
        </p:nvSpPr>
        <p:spPr/>
        <p:txBody>
          <a:bodyPr/>
          <a:lstStyle/>
          <a:p>
            <a:r>
              <a:rPr lang="es-MX" b="1" dirty="0"/>
              <a:t>Ingeniería de Requisitos</a:t>
            </a:r>
            <a:endParaRPr lang="es-PE" b="1" dirty="0"/>
          </a:p>
        </p:txBody>
      </p:sp>
      <p:sp>
        <p:nvSpPr>
          <p:cNvPr id="3" name="Subtítulo 2">
            <a:extLst>
              <a:ext uri="{FF2B5EF4-FFF2-40B4-BE49-F238E27FC236}">
                <a16:creationId xmlns:a16="http://schemas.microsoft.com/office/drawing/2014/main" id="{7F8A5116-0DC9-7780-A4A9-A8948C018336}"/>
              </a:ext>
            </a:extLst>
          </p:cNvPr>
          <p:cNvSpPr>
            <a:spLocks noGrp="1"/>
          </p:cNvSpPr>
          <p:nvPr>
            <p:ph type="subTitle" idx="1"/>
          </p:nvPr>
        </p:nvSpPr>
        <p:spPr>
          <a:xfrm>
            <a:off x="809469" y="3602037"/>
            <a:ext cx="10043410" cy="1149845"/>
          </a:xfrm>
        </p:spPr>
        <p:txBody>
          <a:bodyPr>
            <a:noAutofit/>
          </a:bodyPr>
          <a:lstStyle/>
          <a:p>
            <a:r>
              <a:rPr lang="es-PE" sz="2800" b="1" dirty="0">
                <a:solidFill>
                  <a:srgbClr val="BF4E14"/>
                </a:solidFill>
                <a:effectLst/>
                <a:latin typeface="Aptos" panose="020B0004020202020204" pitchFamily="34" charset="0"/>
                <a:ea typeface="DengXian" panose="02010600030101010101" pitchFamily="2" charset="-122"/>
                <a:cs typeface="Times New Roman" panose="02020603050405020304" pitchFamily="18" charset="0"/>
              </a:rPr>
              <a:t>Sesión 4</a:t>
            </a:r>
          </a:p>
          <a:p>
            <a:r>
              <a:rPr lang="es-PE" sz="2800" b="1" dirty="0">
                <a:solidFill>
                  <a:srgbClr val="BF4E14"/>
                </a:solidFill>
                <a:latin typeface="Aptos" panose="020B0004020202020204" pitchFamily="34" charset="0"/>
                <a:ea typeface="DengXian" panose="02010600030101010101" pitchFamily="2" charset="-122"/>
                <a:cs typeface="Times New Roman" panose="02020603050405020304" pitchFamily="18" charset="0"/>
              </a:rPr>
              <a:t>Especificación de Requisitos</a:t>
            </a:r>
          </a:p>
        </p:txBody>
      </p:sp>
      <p:sp>
        <p:nvSpPr>
          <p:cNvPr id="4" name="CuadroTexto 3">
            <a:extLst>
              <a:ext uri="{FF2B5EF4-FFF2-40B4-BE49-F238E27FC236}">
                <a16:creationId xmlns:a16="http://schemas.microsoft.com/office/drawing/2014/main" id="{01A8BBEF-F187-FBDA-47A3-39E37B611BA9}"/>
              </a:ext>
            </a:extLst>
          </p:cNvPr>
          <p:cNvSpPr txBox="1"/>
          <p:nvPr/>
        </p:nvSpPr>
        <p:spPr>
          <a:xfrm>
            <a:off x="7000406" y="5306518"/>
            <a:ext cx="5006715" cy="830997"/>
          </a:xfrm>
          <a:prstGeom prst="rect">
            <a:avLst/>
          </a:prstGeom>
          <a:noFill/>
        </p:spPr>
        <p:txBody>
          <a:bodyPr wrap="square" rtlCol="0">
            <a:spAutoFit/>
          </a:bodyPr>
          <a:lstStyle/>
          <a:p>
            <a:pPr algn="ctr"/>
            <a:r>
              <a:rPr lang="es-MX" sz="2400" b="1" i="1" dirty="0"/>
              <a:t>Prof. Ciro Rodriguez</a:t>
            </a:r>
          </a:p>
          <a:p>
            <a:pPr algn="ctr"/>
            <a:r>
              <a:rPr lang="es-MX" sz="2400" i="1" dirty="0"/>
              <a:t>crodriguezro@unmsm.edu.pe</a:t>
            </a:r>
            <a:endParaRPr lang="es-PE" sz="2400" i="1" dirty="0"/>
          </a:p>
        </p:txBody>
      </p:sp>
    </p:spTree>
    <p:extLst>
      <p:ext uri="{BB962C8B-B14F-4D97-AF65-F5344CB8AC3E}">
        <p14:creationId xmlns:p14="http://schemas.microsoft.com/office/powerpoint/2010/main" val="65742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200" y="365125"/>
            <a:ext cx="10103428" cy="1325563"/>
          </a:xfrm>
        </p:spPr>
        <p:txBody>
          <a:bodyPr>
            <a:normAutofit fontScale="90000"/>
          </a:bodyPr>
          <a:lstStyle/>
          <a:p>
            <a:pPr lvl="0" algn="just"/>
            <a:r>
              <a:rPr lang="es-MX" dirty="0">
                <a:solidFill>
                  <a:srgbClr val="121512"/>
                </a:solidFill>
                <a:highlight>
                  <a:srgbClr val="FAFAFA"/>
                </a:highlight>
                <a:latin typeface="Inter Variable"/>
              </a:rPr>
              <a:t>C</a:t>
            </a:r>
            <a:r>
              <a:rPr lang="es-MX" b="0" i="0" dirty="0">
                <a:solidFill>
                  <a:srgbClr val="121512"/>
                </a:solidFill>
                <a:effectLst/>
                <a:highlight>
                  <a:srgbClr val="FAFAFA"/>
                </a:highlight>
                <a:latin typeface="Inter Variable"/>
              </a:rPr>
              <a:t>aso de especificación de requisitos para  sistema de reserva de citas médicas en línea. </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14531" y="1687658"/>
            <a:ext cx="10912895" cy="4759036"/>
          </a:xfrm>
        </p:spPr>
        <p:txBody>
          <a:bodyPr>
            <a:noAutofit/>
          </a:bodyPr>
          <a:lstStyle/>
          <a:p>
            <a:pPr marL="0" indent="0" algn="just">
              <a:buNone/>
            </a:pPr>
            <a:r>
              <a:rPr lang="es-MX" sz="2400" b="1" dirty="0">
                <a:highlight>
                  <a:srgbClr val="FAFAFA"/>
                </a:highlight>
              </a:rPr>
              <a:t>Requisito 1: Registro de usuarios</a:t>
            </a:r>
            <a:endParaRPr lang="es-MX" sz="2400" dirty="0">
              <a:highlight>
                <a:srgbClr val="FAFAFA"/>
              </a:highlight>
            </a:endParaRPr>
          </a:p>
          <a:p>
            <a:pPr marL="0" lvl="1" indent="0" algn="just">
              <a:buNone/>
            </a:pPr>
            <a:r>
              <a:rPr lang="es-MX" sz="2200" i="1" dirty="0">
                <a:highlight>
                  <a:srgbClr val="FAFAFA"/>
                </a:highlight>
              </a:rPr>
              <a:t>Lenguaje natural estructurado:</a:t>
            </a:r>
            <a:r>
              <a:rPr lang="es-MX" sz="2200" dirty="0">
                <a:highlight>
                  <a:srgbClr val="FAFAFA"/>
                </a:highlight>
              </a:rPr>
              <a:t> "Los usuarios deben poder registrarse en el sistema proporcionando su nombre, dirección de correo electrónico y contraseña."</a:t>
            </a:r>
          </a:p>
          <a:p>
            <a:pPr marL="0" lvl="1" indent="0" algn="just">
              <a:buNone/>
            </a:pPr>
            <a:r>
              <a:rPr lang="es-MX" sz="2200" i="1" dirty="0">
                <a:highlight>
                  <a:srgbClr val="FAFAFA"/>
                </a:highlight>
              </a:rPr>
              <a:t>Casos de uso:</a:t>
            </a:r>
            <a:r>
              <a:rPr lang="es-MX" sz="2200" dirty="0">
                <a:highlight>
                  <a:srgbClr val="FAFAFA"/>
                </a:highlight>
              </a:rPr>
              <a:t> Un diagrama de caso de uso que muestre la interacción entre el usuario y el sistema para el registro.</a:t>
            </a:r>
          </a:p>
          <a:p>
            <a:pPr marL="0" lvl="1" indent="0" algn="just">
              <a:buNone/>
            </a:pPr>
            <a:r>
              <a:rPr lang="es-MX" sz="2200" i="1" dirty="0">
                <a:highlight>
                  <a:srgbClr val="FAFAFA"/>
                </a:highlight>
              </a:rPr>
              <a:t>Diagramas de clases:</a:t>
            </a:r>
            <a:r>
              <a:rPr lang="es-MX" sz="2200" dirty="0">
                <a:highlight>
                  <a:srgbClr val="FAFAFA"/>
                </a:highlight>
              </a:rPr>
              <a:t> Una clase "Usuario" con atributos como nombre, correo electrónico y contraseña.</a:t>
            </a:r>
          </a:p>
          <a:p>
            <a:pPr marL="0" indent="0" algn="just">
              <a:buNone/>
            </a:pPr>
            <a:r>
              <a:rPr lang="es-MX" sz="2400" b="1" dirty="0">
                <a:highlight>
                  <a:srgbClr val="FAFAFA"/>
                </a:highlight>
              </a:rPr>
              <a:t>Requisito 2: Búsqueda y selección de especialistas médicos</a:t>
            </a:r>
            <a:endParaRPr lang="es-MX" sz="2400" dirty="0">
              <a:highlight>
                <a:srgbClr val="FAFAFA"/>
              </a:highlight>
            </a:endParaRPr>
          </a:p>
          <a:p>
            <a:pPr marL="0" lvl="1" indent="0" algn="just">
              <a:buNone/>
            </a:pPr>
            <a:r>
              <a:rPr lang="es-MX" sz="2200" i="1" dirty="0">
                <a:highlight>
                  <a:srgbClr val="FAFAFA"/>
                </a:highlight>
              </a:rPr>
              <a:t>Lenguaje natural estructurado:</a:t>
            </a:r>
            <a:r>
              <a:rPr lang="es-MX" sz="2200" dirty="0">
                <a:highlight>
                  <a:srgbClr val="FAFAFA"/>
                </a:highlight>
              </a:rPr>
              <a:t> "Los usuarios deben poder buscar especialistas médicos por nombre o especialidad y seleccionar un horario disponible para una cita."</a:t>
            </a:r>
          </a:p>
          <a:p>
            <a:pPr marL="0" lvl="1" indent="0" algn="just">
              <a:buNone/>
            </a:pPr>
            <a:r>
              <a:rPr lang="es-MX" sz="2200" i="1" dirty="0">
                <a:highlight>
                  <a:srgbClr val="FAFAFA"/>
                </a:highlight>
              </a:rPr>
              <a:t>Casos de uso:</a:t>
            </a:r>
            <a:r>
              <a:rPr lang="es-MX" sz="2200" dirty="0">
                <a:highlight>
                  <a:srgbClr val="FAFAFA"/>
                </a:highlight>
              </a:rPr>
              <a:t> Diagrama que ilustre cómo un usuario busca un especialista y selecciona un horario para la cita.</a:t>
            </a:r>
          </a:p>
          <a:p>
            <a:pPr marL="0" lvl="1" indent="0" algn="just">
              <a:buNone/>
            </a:pPr>
            <a:r>
              <a:rPr lang="es-MX" sz="2200" i="1" dirty="0">
                <a:highlight>
                  <a:srgbClr val="FAFAFA"/>
                </a:highlight>
              </a:rPr>
              <a:t>Prototipado:</a:t>
            </a:r>
            <a:r>
              <a:rPr lang="es-MX" sz="2200" dirty="0">
                <a:highlight>
                  <a:srgbClr val="FAFAFA"/>
                </a:highlight>
              </a:rPr>
              <a:t> Mockups de la interfaz de usuario mostrando la funcionalidad de búsqueda y selección de especialistas.</a:t>
            </a:r>
            <a:endParaRPr lang="es-MX" sz="2200" b="0" i="0" dirty="0">
              <a:solidFill>
                <a:srgbClr val="121512"/>
              </a:solidFill>
              <a:effectLst/>
              <a:highlight>
                <a:srgbClr val="FAFAFA"/>
              </a:highlight>
              <a:latin typeface="Inter Variable"/>
            </a:endParaRPr>
          </a:p>
        </p:txBody>
      </p:sp>
    </p:spTree>
    <p:extLst>
      <p:ext uri="{BB962C8B-B14F-4D97-AF65-F5344CB8AC3E}">
        <p14:creationId xmlns:p14="http://schemas.microsoft.com/office/powerpoint/2010/main" val="242799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200" y="365125"/>
            <a:ext cx="10103428" cy="1325563"/>
          </a:xfrm>
        </p:spPr>
        <p:txBody>
          <a:bodyPr>
            <a:normAutofit fontScale="90000"/>
          </a:bodyPr>
          <a:lstStyle/>
          <a:p>
            <a:pPr lvl="0" algn="just"/>
            <a:r>
              <a:rPr lang="es-MX" dirty="0">
                <a:solidFill>
                  <a:srgbClr val="121512"/>
                </a:solidFill>
                <a:highlight>
                  <a:srgbClr val="FAFAFA"/>
                </a:highlight>
                <a:latin typeface="Inter Variable"/>
              </a:rPr>
              <a:t>C</a:t>
            </a:r>
            <a:r>
              <a:rPr lang="es-MX" b="0" i="0" dirty="0">
                <a:solidFill>
                  <a:srgbClr val="121512"/>
                </a:solidFill>
                <a:effectLst/>
                <a:highlight>
                  <a:srgbClr val="FAFAFA"/>
                </a:highlight>
                <a:latin typeface="Inter Variable"/>
              </a:rPr>
              <a:t>aso de especificación de requisitos para  sistema de reserva de citas médicas en línea. </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14531" y="1687658"/>
            <a:ext cx="10912895" cy="4759036"/>
          </a:xfrm>
        </p:spPr>
        <p:txBody>
          <a:bodyPr>
            <a:noAutofit/>
          </a:bodyPr>
          <a:lstStyle/>
          <a:p>
            <a:pPr marL="0" indent="0" algn="l">
              <a:buNone/>
            </a:pPr>
            <a:r>
              <a:rPr lang="es-MX" sz="2400" b="1" i="0" dirty="0">
                <a:solidFill>
                  <a:srgbClr val="121512"/>
                </a:solidFill>
                <a:effectLst/>
                <a:highlight>
                  <a:srgbClr val="FAFAFA"/>
                </a:highlight>
                <a:latin typeface="Inter Variable"/>
              </a:rPr>
              <a:t>Requisito 3: Recordatorios de citas</a:t>
            </a:r>
            <a:endParaRPr lang="es-MX" sz="2400" b="0" i="0" dirty="0">
              <a:solidFill>
                <a:srgbClr val="121512"/>
              </a:solidFill>
              <a:effectLst/>
              <a:highlight>
                <a:srgbClr val="FAFAFA"/>
              </a:highlight>
              <a:latin typeface="Inter Variable"/>
            </a:endParaRPr>
          </a:p>
          <a:p>
            <a:pPr marL="0" lvl="1" indent="0" algn="just">
              <a:buNone/>
            </a:pPr>
            <a:r>
              <a:rPr lang="es-MX" sz="2200" b="0" i="1" dirty="0">
                <a:solidFill>
                  <a:srgbClr val="121512"/>
                </a:solidFill>
                <a:effectLst/>
                <a:highlight>
                  <a:srgbClr val="FAFAFA"/>
                </a:highlight>
                <a:latin typeface="Inter Variable"/>
              </a:rPr>
              <a:t>Lenguaje natural estructurado:</a:t>
            </a:r>
            <a:r>
              <a:rPr lang="es-MX" sz="2200" b="0" i="0" dirty="0">
                <a:solidFill>
                  <a:srgbClr val="121512"/>
                </a:solidFill>
                <a:effectLst/>
                <a:highlight>
                  <a:srgbClr val="FAFAFA"/>
                </a:highlight>
                <a:latin typeface="Inter Variable"/>
              </a:rPr>
              <a:t> "El sistema debe enviar recordatorios automáticos por correo electrónico o mensaje de texto a los usuarios antes de su cita programada."</a:t>
            </a:r>
          </a:p>
          <a:p>
            <a:pPr marL="0" lvl="1" indent="0" algn="just">
              <a:buNone/>
            </a:pPr>
            <a:r>
              <a:rPr lang="es-MX" sz="2200" b="0" i="1" dirty="0">
                <a:solidFill>
                  <a:srgbClr val="121512"/>
                </a:solidFill>
                <a:effectLst/>
                <a:highlight>
                  <a:srgbClr val="FAFAFA"/>
                </a:highlight>
                <a:latin typeface="Inter Variable"/>
              </a:rPr>
              <a:t>Diagramas de flujo:</a:t>
            </a:r>
            <a:r>
              <a:rPr lang="es-MX" sz="2200" b="0" i="0" dirty="0">
                <a:solidFill>
                  <a:srgbClr val="121512"/>
                </a:solidFill>
                <a:effectLst/>
                <a:highlight>
                  <a:srgbClr val="FAFAFA"/>
                </a:highlight>
                <a:latin typeface="Inter Variable"/>
              </a:rPr>
              <a:t> Representación visual de cómo se enviarían los recordatorios a los usuarios.</a:t>
            </a:r>
          </a:p>
          <a:p>
            <a:pPr marL="0" indent="0" algn="l">
              <a:buNone/>
            </a:pPr>
            <a:r>
              <a:rPr lang="es-MX" sz="2400" b="1" i="0" dirty="0">
                <a:solidFill>
                  <a:srgbClr val="121512"/>
                </a:solidFill>
                <a:effectLst/>
                <a:highlight>
                  <a:srgbClr val="FAFAFA"/>
                </a:highlight>
                <a:latin typeface="Inter Variable"/>
              </a:rPr>
              <a:t>Requisito 4: Cancelación de citas</a:t>
            </a:r>
            <a:endParaRPr lang="es-MX" sz="2400" b="0" i="0" dirty="0">
              <a:solidFill>
                <a:srgbClr val="121512"/>
              </a:solidFill>
              <a:effectLst/>
              <a:highlight>
                <a:srgbClr val="FAFAFA"/>
              </a:highlight>
              <a:latin typeface="Inter Variable"/>
            </a:endParaRPr>
          </a:p>
          <a:p>
            <a:pPr marL="0" lvl="1" indent="0" algn="just">
              <a:buNone/>
            </a:pPr>
            <a:r>
              <a:rPr lang="es-MX" sz="2200" b="0" i="1" dirty="0">
                <a:solidFill>
                  <a:srgbClr val="121512"/>
                </a:solidFill>
                <a:effectLst/>
                <a:highlight>
                  <a:srgbClr val="FAFAFA"/>
                </a:highlight>
                <a:latin typeface="Inter Variable"/>
              </a:rPr>
              <a:t>Lenguaje natural estructurado:</a:t>
            </a:r>
            <a:r>
              <a:rPr lang="es-MX" sz="2200" b="0" i="0" dirty="0">
                <a:solidFill>
                  <a:srgbClr val="121512"/>
                </a:solidFill>
                <a:effectLst/>
                <a:highlight>
                  <a:srgbClr val="FAFAFA"/>
                </a:highlight>
                <a:latin typeface="Inter Variable"/>
              </a:rPr>
              <a:t> "Los usuarios deben poder cancelar citas con al menos 24 horas de anticipación a través de la plataforma en línea."</a:t>
            </a:r>
          </a:p>
          <a:p>
            <a:pPr marL="0" lvl="1" indent="0" algn="just">
              <a:buNone/>
            </a:pPr>
            <a:r>
              <a:rPr lang="es-MX" sz="2200" b="0" i="1" dirty="0">
                <a:solidFill>
                  <a:srgbClr val="121512"/>
                </a:solidFill>
                <a:effectLst/>
                <a:highlight>
                  <a:srgbClr val="FAFAFA"/>
                </a:highlight>
                <a:latin typeface="Inter Variable"/>
              </a:rPr>
              <a:t>Casos de uso:</a:t>
            </a:r>
            <a:r>
              <a:rPr lang="es-MX" sz="2200" b="0" i="0" dirty="0">
                <a:solidFill>
                  <a:srgbClr val="121512"/>
                </a:solidFill>
                <a:effectLst/>
                <a:highlight>
                  <a:srgbClr val="FAFAFA"/>
                </a:highlight>
                <a:latin typeface="Inter Variable"/>
              </a:rPr>
              <a:t> Diagrama que muestre el proceso de cancelación de citas mediante la plataforma.</a:t>
            </a:r>
          </a:p>
          <a:p>
            <a:pPr marL="0" lvl="1" indent="0" algn="just">
              <a:buNone/>
            </a:pPr>
            <a:r>
              <a:rPr lang="es-MX" sz="2200" b="0" i="1" dirty="0">
                <a:solidFill>
                  <a:srgbClr val="121512"/>
                </a:solidFill>
                <a:effectLst/>
                <a:highlight>
                  <a:srgbClr val="FAFAFA"/>
                </a:highlight>
                <a:latin typeface="Inter Variable"/>
              </a:rPr>
              <a:t>Lenguaje de modelado de procesos:</a:t>
            </a:r>
            <a:r>
              <a:rPr lang="es-MX" sz="2200" b="0" i="0" dirty="0">
                <a:solidFill>
                  <a:srgbClr val="121512"/>
                </a:solidFill>
                <a:effectLst/>
                <a:highlight>
                  <a:srgbClr val="FAFAFA"/>
                </a:highlight>
                <a:latin typeface="Inter Variable"/>
              </a:rPr>
              <a:t> Un diagrama de flujo que detalle el proceso de cancelación de citas.</a:t>
            </a:r>
          </a:p>
        </p:txBody>
      </p:sp>
    </p:spTree>
    <p:extLst>
      <p:ext uri="{BB962C8B-B14F-4D97-AF65-F5344CB8AC3E}">
        <p14:creationId xmlns:p14="http://schemas.microsoft.com/office/powerpoint/2010/main" val="349348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200" y="365125"/>
            <a:ext cx="10103428" cy="1325563"/>
          </a:xfrm>
        </p:spPr>
        <p:txBody>
          <a:bodyPr>
            <a:normAutofit fontScale="90000"/>
          </a:bodyPr>
          <a:lstStyle/>
          <a:p>
            <a:pPr lvl="0" algn="just"/>
            <a:r>
              <a:rPr lang="es-MX" dirty="0">
                <a:solidFill>
                  <a:srgbClr val="121512"/>
                </a:solidFill>
                <a:highlight>
                  <a:srgbClr val="FAFAFA"/>
                </a:highlight>
                <a:latin typeface="Inter Variable"/>
              </a:rPr>
              <a:t>C</a:t>
            </a:r>
            <a:r>
              <a:rPr lang="es-MX" b="0" i="0" dirty="0">
                <a:solidFill>
                  <a:srgbClr val="121512"/>
                </a:solidFill>
                <a:effectLst/>
                <a:highlight>
                  <a:srgbClr val="FAFAFA"/>
                </a:highlight>
                <a:latin typeface="Inter Variable"/>
              </a:rPr>
              <a:t>aso de especificación de requisitos para  sistema de reserva de citas médicas en línea. </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14531" y="1687658"/>
            <a:ext cx="10912895" cy="4759036"/>
          </a:xfrm>
        </p:spPr>
        <p:txBody>
          <a:bodyPr>
            <a:noAutofit/>
          </a:bodyPr>
          <a:lstStyle/>
          <a:p>
            <a:pPr marL="0" indent="0" algn="l">
              <a:buNone/>
            </a:pPr>
            <a:r>
              <a:rPr lang="es-MX" sz="2400" b="1" i="0" dirty="0">
                <a:solidFill>
                  <a:srgbClr val="121512"/>
                </a:solidFill>
                <a:effectLst/>
                <a:highlight>
                  <a:srgbClr val="FAFAFA"/>
                </a:highlight>
                <a:latin typeface="Inter Variable"/>
              </a:rPr>
              <a:t>Requisito 5: Soporte </a:t>
            </a:r>
            <a:r>
              <a:rPr lang="es-MX" sz="2400" b="1" i="0" dirty="0" err="1">
                <a:solidFill>
                  <a:srgbClr val="121512"/>
                </a:solidFill>
                <a:effectLst/>
                <a:highlight>
                  <a:srgbClr val="FAFAFA"/>
                </a:highlight>
                <a:latin typeface="Inter Variable"/>
              </a:rPr>
              <a:t>multidioma</a:t>
            </a:r>
            <a:endParaRPr lang="es-MX" sz="2400" b="0" i="0" dirty="0">
              <a:solidFill>
                <a:srgbClr val="121512"/>
              </a:solidFill>
              <a:effectLst/>
              <a:highlight>
                <a:srgbClr val="FAFAFA"/>
              </a:highlight>
              <a:latin typeface="Inter Variable"/>
            </a:endParaRPr>
          </a:p>
          <a:p>
            <a:pPr marL="0" lvl="1" indent="0" algn="just">
              <a:buNone/>
            </a:pPr>
            <a:r>
              <a:rPr lang="es-MX" sz="2200" b="0" i="1" dirty="0">
                <a:solidFill>
                  <a:srgbClr val="121512"/>
                </a:solidFill>
                <a:effectLst/>
                <a:highlight>
                  <a:srgbClr val="FAFAFA"/>
                </a:highlight>
                <a:latin typeface="Inter Variable"/>
              </a:rPr>
              <a:t>Lenguaje natural estructurado:</a:t>
            </a:r>
            <a:r>
              <a:rPr lang="es-MX" sz="2200" b="0" i="0" dirty="0">
                <a:solidFill>
                  <a:srgbClr val="121512"/>
                </a:solidFill>
                <a:effectLst/>
                <a:highlight>
                  <a:srgbClr val="FAFAFA"/>
                </a:highlight>
                <a:latin typeface="Inter Variable"/>
              </a:rPr>
              <a:t> "El sistema debe ser capaz de admitir múltiples idiomas para adaptarse a las preferencias de los usuarios."</a:t>
            </a:r>
          </a:p>
          <a:p>
            <a:pPr marL="0" lvl="1" indent="0" algn="just">
              <a:buNone/>
            </a:pPr>
            <a:r>
              <a:rPr lang="es-MX" sz="2200" b="0" i="1" dirty="0">
                <a:solidFill>
                  <a:srgbClr val="121512"/>
                </a:solidFill>
                <a:effectLst/>
                <a:highlight>
                  <a:srgbClr val="FAFAFA"/>
                </a:highlight>
                <a:latin typeface="Inter Variable"/>
              </a:rPr>
              <a:t>Requisitos no funcionales:</a:t>
            </a:r>
            <a:r>
              <a:rPr lang="es-MX" sz="2200" b="0" i="0" dirty="0">
                <a:solidFill>
                  <a:srgbClr val="121512"/>
                </a:solidFill>
                <a:effectLst/>
                <a:highlight>
                  <a:srgbClr val="FAFAFA"/>
                </a:highlight>
                <a:latin typeface="Inter Variable"/>
              </a:rPr>
              <a:t> Especificación detallada de cómo se integrarán los diferentes idiomas en la interfaz del sistema.</a:t>
            </a:r>
          </a:p>
        </p:txBody>
      </p:sp>
    </p:spTree>
    <p:extLst>
      <p:ext uri="{BB962C8B-B14F-4D97-AF65-F5344CB8AC3E}">
        <p14:creationId xmlns:p14="http://schemas.microsoft.com/office/powerpoint/2010/main" val="200958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dirty="0">
                <a:effectLst/>
                <a:latin typeface="Calibri" panose="020F0502020204030204" pitchFamily="34" charset="0"/>
                <a:ea typeface="Times New Roman" panose="02020603050405020304" pitchFamily="18" charset="0"/>
                <a:cs typeface="Times New Roman" panose="02020603050405020304" pitchFamily="18" charset="0"/>
              </a:rPr>
              <a:t>Caso de clase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marL="0" indent="0" algn="just">
              <a:buNone/>
            </a:pPr>
            <a:r>
              <a:rPr lang="es-MX" b="0" i="0" dirty="0">
                <a:solidFill>
                  <a:srgbClr val="121512"/>
                </a:solidFill>
                <a:effectLst/>
                <a:highlight>
                  <a:srgbClr val="FAFAFA"/>
                </a:highlight>
                <a:latin typeface="Inter Variable"/>
              </a:rPr>
              <a:t>Representar los requisitos utilizando diferentes lenguajes y notaciones:</a:t>
            </a:r>
          </a:p>
          <a:p>
            <a:pPr marL="0" indent="0" algn="just">
              <a:buNone/>
            </a:pPr>
            <a:r>
              <a:rPr lang="es-MX" b="1" i="0" dirty="0">
                <a:solidFill>
                  <a:srgbClr val="121512"/>
                </a:solidFill>
                <a:effectLst/>
                <a:highlight>
                  <a:srgbClr val="FAFAFA"/>
                </a:highlight>
                <a:latin typeface="Inter Variable"/>
              </a:rPr>
              <a:t>Registro de usuarios:</a:t>
            </a:r>
            <a:endParaRPr lang="es-MX" b="0" i="0" dirty="0">
              <a:solidFill>
                <a:srgbClr val="121512"/>
              </a:solidFill>
              <a:effectLst/>
              <a:highlight>
                <a:srgbClr val="FAFAFA"/>
              </a:highlight>
              <a:latin typeface="Inter Variable"/>
            </a:endParaRPr>
          </a:p>
          <a:p>
            <a:pPr marL="742950" lvl="1" indent="-285750" algn="just">
              <a:buFont typeface="+mj-lt"/>
              <a:buAutoNum type="arabicPeriod"/>
            </a:pPr>
            <a:r>
              <a:rPr lang="es-MX" sz="2800" b="0" i="1" dirty="0">
                <a:solidFill>
                  <a:srgbClr val="121512"/>
                </a:solidFill>
                <a:effectLst/>
                <a:highlight>
                  <a:srgbClr val="FAFAFA"/>
                </a:highlight>
                <a:latin typeface="Inter Variable"/>
              </a:rPr>
              <a:t>Lenguaje natural estructurado:</a:t>
            </a:r>
            <a:r>
              <a:rPr lang="es-MX" sz="2800" b="0" i="0" dirty="0">
                <a:solidFill>
                  <a:srgbClr val="121512"/>
                </a:solidFill>
                <a:effectLst/>
                <a:highlight>
                  <a:srgbClr val="FAFAFA"/>
                </a:highlight>
                <a:latin typeface="Inter Variable"/>
              </a:rPr>
              <a:t> "Los usuarios deben poder registrarse en el sistema proporcionando su nombre, dirección de correo electrónico y contraseña."</a:t>
            </a:r>
          </a:p>
          <a:p>
            <a:pPr marL="742950" lvl="1" indent="-285750" algn="just">
              <a:buFont typeface="+mj-lt"/>
              <a:buAutoNum type="arabicPeriod"/>
            </a:pPr>
            <a:r>
              <a:rPr lang="es-MX" sz="2800" b="0" i="1" dirty="0">
                <a:solidFill>
                  <a:srgbClr val="121512"/>
                </a:solidFill>
                <a:effectLst/>
                <a:highlight>
                  <a:srgbClr val="FAFAFA"/>
                </a:highlight>
                <a:latin typeface="Inter Variable"/>
              </a:rPr>
              <a:t>Casos de uso:</a:t>
            </a:r>
            <a:r>
              <a:rPr lang="es-MX" sz="2800" b="0" i="0" dirty="0">
                <a:solidFill>
                  <a:srgbClr val="121512"/>
                </a:solidFill>
                <a:effectLst/>
                <a:highlight>
                  <a:srgbClr val="FAFAFA"/>
                </a:highlight>
                <a:latin typeface="Inter Variable"/>
              </a:rPr>
              <a:t> Crea un diagrama de casos de uso que muestre el flujo de interacción para el registro de usuarios.</a:t>
            </a:r>
          </a:p>
          <a:p>
            <a:pPr marL="742950" lvl="1" indent="-285750" algn="just">
              <a:buFont typeface="+mj-lt"/>
              <a:buAutoNum type="arabicPeriod"/>
            </a:pPr>
            <a:r>
              <a:rPr lang="es-MX" sz="2800" b="0" i="1" dirty="0">
                <a:solidFill>
                  <a:srgbClr val="121512"/>
                </a:solidFill>
                <a:effectLst/>
                <a:highlight>
                  <a:srgbClr val="FAFAFA"/>
                </a:highlight>
                <a:latin typeface="Inter Variable"/>
              </a:rPr>
              <a:t>Diagramas de clases:</a:t>
            </a:r>
            <a:r>
              <a:rPr lang="es-MX" sz="2800" b="0" i="0" dirty="0">
                <a:solidFill>
                  <a:srgbClr val="121512"/>
                </a:solidFill>
                <a:effectLst/>
                <a:highlight>
                  <a:srgbClr val="FAFAFA"/>
                </a:highlight>
                <a:latin typeface="Inter Variable"/>
              </a:rPr>
              <a:t> Define una clase "Usuario" con atributos como nombre, correo electrónico y contraseña.</a:t>
            </a:r>
          </a:p>
        </p:txBody>
      </p:sp>
    </p:spTree>
    <p:extLst>
      <p:ext uri="{BB962C8B-B14F-4D97-AF65-F5344CB8AC3E}">
        <p14:creationId xmlns:p14="http://schemas.microsoft.com/office/powerpoint/2010/main" val="10684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dirty="0">
                <a:effectLst/>
                <a:latin typeface="Calibri" panose="020F0502020204030204" pitchFamily="34" charset="0"/>
                <a:ea typeface="Times New Roman" panose="02020603050405020304" pitchFamily="18" charset="0"/>
                <a:cs typeface="Times New Roman" panose="02020603050405020304" pitchFamily="18" charset="0"/>
              </a:rPr>
              <a:t>Caso de clase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10"/>
            <a:ext cx="10227096" cy="4572000"/>
          </a:xfrm>
        </p:spPr>
        <p:txBody>
          <a:bodyPr>
            <a:noAutofit/>
          </a:bodyPr>
          <a:lstStyle/>
          <a:p>
            <a:pPr marL="0" indent="0" algn="l">
              <a:buNone/>
            </a:pPr>
            <a:r>
              <a:rPr lang="es-MX" b="1" i="0" dirty="0">
                <a:solidFill>
                  <a:srgbClr val="121512"/>
                </a:solidFill>
                <a:effectLst/>
                <a:highlight>
                  <a:srgbClr val="FAFAFA"/>
                </a:highlight>
                <a:latin typeface="Inter Variable"/>
              </a:rPr>
              <a:t>Búsqueda y selección de especialistas médicos:</a:t>
            </a:r>
            <a:endParaRPr lang="es-MX"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Lenguaje natural estructurado:</a:t>
            </a:r>
            <a:r>
              <a:rPr lang="es-MX" sz="2800" b="0" i="0" dirty="0">
                <a:solidFill>
                  <a:srgbClr val="121512"/>
                </a:solidFill>
                <a:effectLst/>
                <a:highlight>
                  <a:srgbClr val="FAFAFA"/>
                </a:highlight>
                <a:latin typeface="Inter Variable"/>
              </a:rPr>
              <a:t> "Los usuarios deben poder buscar especialistas médicos por nombre o especialidad y seleccionar un horario disponible para una cita.“</a:t>
            </a:r>
          </a:p>
          <a:p>
            <a:pPr marL="457200" lvl="1" indent="0" algn="just">
              <a:buNone/>
            </a:pPr>
            <a:endParaRPr lang="es-MX" sz="2000"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Casos de uso:</a:t>
            </a:r>
            <a:r>
              <a:rPr lang="es-MX" sz="2800" b="0" i="0" dirty="0">
                <a:solidFill>
                  <a:srgbClr val="121512"/>
                </a:solidFill>
                <a:effectLst/>
                <a:highlight>
                  <a:srgbClr val="FAFAFA"/>
                </a:highlight>
                <a:latin typeface="Inter Variable"/>
              </a:rPr>
              <a:t> Crea un diagrama de casos de uso que visualice cómo los usuarios buscan especialistas y reservan citas.</a:t>
            </a:r>
          </a:p>
          <a:p>
            <a:pPr marL="457200" lvl="1" indent="0" algn="just">
              <a:buNone/>
            </a:pPr>
            <a:endParaRPr lang="es-MX" sz="1800"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Prototipado:</a:t>
            </a:r>
            <a:r>
              <a:rPr lang="es-MX" sz="2800" b="0" i="0" dirty="0">
                <a:solidFill>
                  <a:srgbClr val="121512"/>
                </a:solidFill>
                <a:effectLst/>
                <a:highlight>
                  <a:srgbClr val="FAFAFA"/>
                </a:highlight>
                <a:latin typeface="Inter Variable"/>
              </a:rPr>
              <a:t> Crea mockups de la interfaz de usuario que muestren la funcionalidad de búsqueda y selección de especialistas.</a:t>
            </a:r>
          </a:p>
        </p:txBody>
      </p:sp>
    </p:spTree>
    <p:extLst>
      <p:ext uri="{BB962C8B-B14F-4D97-AF65-F5344CB8AC3E}">
        <p14:creationId xmlns:p14="http://schemas.microsoft.com/office/powerpoint/2010/main" val="3557190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dirty="0">
                <a:effectLst/>
                <a:latin typeface="Calibri" panose="020F0502020204030204" pitchFamily="34" charset="0"/>
                <a:ea typeface="Times New Roman" panose="02020603050405020304" pitchFamily="18" charset="0"/>
                <a:cs typeface="Times New Roman" panose="02020603050405020304" pitchFamily="18" charset="0"/>
              </a:rPr>
              <a:t>Caso de clase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4104409"/>
          </a:xfrm>
        </p:spPr>
        <p:txBody>
          <a:bodyPr>
            <a:noAutofit/>
          </a:bodyPr>
          <a:lstStyle/>
          <a:p>
            <a:pPr marL="0" indent="0" algn="l">
              <a:buNone/>
            </a:pPr>
            <a:r>
              <a:rPr lang="es-MX" b="1" i="0" dirty="0">
                <a:solidFill>
                  <a:srgbClr val="121512"/>
                </a:solidFill>
                <a:effectLst/>
                <a:highlight>
                  <a:srgbClr val="FAFAFA"/>
                </a:highlight>
                <a:latin typeface="Inter Variable"/>
              </a:rPr>
              <a:t>Recordatorios de citas:</a:t>
            </a:r>
            <a:endParaRPr lang="es-MX"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Lenguaje natural estructurado:</a:t>
            </a:r>
            <a:r>
              <a:rPr lang="es-MX" sz="2800" b="0" i="0" dirty="0">
                <a:solidFill>
                  <a:srgbClr val="121512"/>
                </a:solidFill>
                <a:effectLst/>
                <a:highlight>
                  <a:srgbClr val="FAFAFA"/>
                </a:highlight>
                <a:latin typeface="Inter Variable"/>
              </a:rPr>
              <a:t> "El sistema debe enviar recordatorios automáticos por correo electrónico o mensaje de texto a los usuarios antes de su cita programada.“</a:t>
            </a:r>
          </a:p>
          <a:p>
            <a:pPr marL="457200" lvl="1" indent="0" algn="just">
              <a:buNone/>
            </a:pPr>
            <a:endParaRPr lang="es-MX" sz="2800"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Diagramas de flujo:</a:t>
            </a:r>
            <a:r>
              <a:rPr lang="es-MX" sz="2800" b="0" i="0" dirty="0">
                <a:solidFill>
                  <a:srgbClr val="121512"/>
                </a:solidFill>
                <a:effectLst/>
                <a:highlight>
                  <a:srgbClr val="FAFAFA"/>
                </a:highlight>
                <a:latin typeface="Inter Variable"/>
              </a:rPr>
              <a:t> Crea un diagrama de flujo que represente el proceso de envío de recordatorios a los usuarios.</a:t>
            </a:r>
          </a:p>
          <a:p>
            <a:pPr marL="457200" lvl="1" indent="0" algn="l">
              <a:buNone/>
            </a:pPr>
            <a:endParaRPr lang="es-MX" sz="2800" b="0" i="0" dirty="0">
              <a:solidFill>
                <a:srgbClr val="121512"/>
              </a:solidFill>
              <a:effectLst/>
              <a:highlight>
                <a:srgbClr val="FAFAFA"/>
              </a:highlight>
              <a:latin typeface="Inter Variable"/>
            </a:endParaRPr>
          </a:p>
        </p:txBody>
      </p:sp>
    </p:spTree>
    <p:extLst>
      <p:ext uri="{BB962C8B-B14F-4D97-AF65-F5344CB8AC3E}">
        <p14:creationId xmlns:p14="http://schemas.microsoft.com/office/powerpoint/2010/main" val="425462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dirty="0">
                <a:effectLst/>
                <a:latin typeface="Calibri" panose="020F0502020204030204" pitchFamily="34" charset="0"/>
                <a:ea typeface="Times New Roman" panose="02020603050405020304" pitchFamily="18" charset="0"/>
                <a:cs typeface="Times New Roman" panose="02020603050405020304" pitchFamily="18" charset="0"/>
              </a:rPr>
              <a:t>Caso de clase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4696691"/>
          </a:xfrm>
        </p:spPr>
        <p:txBody>
          <a:bodyPr>
            <a:noAutofit/>
          </a:bodyPr>
          <a:lstStyle/>
          <a:p>
            <a:pPr marL="0" indent="0" algn="l">
              <a:buNone/>
            </a:pPr>
            <a:r>
              <a:rPr lang="es-MX" b="1" i="0" dirty="0">
                <a:solidFill>
                  <a:srgbClr val="121512"/>
                </a:solidFill>
                <a:effectLst/>
                <a:highlight>
                  <a:srgbClr val="FAFAFA"/>
                </a:highlight>
                <a:latin typeface="Inter Variable"/>
              </a:rPr>
              <a:t>Cancelación de citas:</a:t>
            </a:r>
            <a:endParaRPr lang="es-MX"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Lenguaje natural estructurado:</a:t>
            </a:r>
            <a:r>
              <a:rPr lang="es-MX" sz="2800" b="0" i="0" dirty="0">
                <a:solidFill>
                  <a:srgbClr val="121512"/>
                </a:solidFill>
                <a:effectLst/>
                <a:highlight>
                  <a:srgbClr val="FAFAFA"/>
                </a:highlight>
                <a:latin typeface="Inter Variable"/>
              </a:rPr>
              <a:t> "Los usuarios deben poder cancelar citas con al menos 24 horas de anticipación a través de la plataforma en línea.“</a:t>
            </a:r>
          </a:p>
          <a:p>
            <a:pPr marL="457200" lvl="1" indent="0" algn="just">
              <a:buNone/>
            </a:pPr>
            <a:endParaRPr lang="es-MX" sz="2000"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Casos de uso:</a:t>
            </a:r>
            <a:r>
              <a:rPr lang="es-MX" sz="2800" b="0" i="0" dirty="0">
                <a:solidFill>
                  <a:srgbClr val="121512"/>
                </a:solidFill>
                <a:effectLst/>
                <a:highlight>
                  <a:srgbClr val="FAFAFA"/>
                </a:highlight>
                <a:latin typeface="Inter Variable"/>
              </a:rPr>
              <a:t> Crea un diagrama de casos de uso que muestre cómo los usuarios pueden cancelar citas en la plataforma.</a:t>
            </a:r>
          </a:p>
          <a:p>
            <a:pPr marL="457200" lvl="1" indent="0" algn="just">
              <a:buNone/>
            </a:pPr>
            <a:endParaRPr lang="es-MX" sz="2000"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Lenguaje de modelado de procesos:</a:t>
            </a:r>
            <a:r>
              <a:rPr lang="es-MX" sz="2800" b="0" i="0" dirty="0">
                <a:solidFill>
                  <a:srgbClr val="121512"/>
                </a:solidFill>
                <a:effectLst/>
                <a:highlight>
                  <a:srgbClr val="FAFAFA"/>
                </a:highlight>
                <a:latin typeface="Inter Variable"/>
              </a:rPr>
              <a:t> Utiliza un diagrama de flujo para ilustrar el proceso de cancelación de citas.</a:t>
            </a:r>
          </a:p>
        </p:txBody>
      </p:sp>
    </p:spTree>
    <p:extLst>
      <p:ext uri="{BB962C8B-B14F-4D97-AF65-F5344CB8AC3E}">
        <p14:creationId xmlns:p14="http://schemas.microsoft.com/office/powerpoint/2010/main" val="1677816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dirty="0">
                <a:effectLst/>
                <a:latin typeface="Calibri" panose="020F0502020204030204" pitchFamily="34" charset="0"/>
                <a:ea typeface="Times New Roman" panose="02020603050405020304" pitchFamily="18" charset="0"/>
                <a:cs typeface="Times New Roman" panose="02020603050405020304" pitchFamily="18" charset="0"/>
              </a:rPr>
              <a:t>Caso de clase</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marL="0" indent="0" algn="l">
              <a:buNone/>
            </a:pPr>
            <a:r>
              <a:rPr lang="es-MX" b="1" i="0" dirty="0">
                <a:solidFill>
                  <a:srgbClr val="121512"/>
                </a:solidFill>
                <a:effectLst/>
                <a:highlight>
                  <a:srgbClr val="FAFAFA"/>
                </a:highlight>
                <a:latin typeface="Inter Variable"/>
              </a:rPr>
              <a:t>Soporte </a:t>
            </a:r>
            <a:r>
              <a:rPr lang="es-MX" b="1" i="0" dirty="0" err="1">
                <a:solidFill>
                  <a:srgbClr val="121512"/>
                </a:solidFill>
                <a:effectLst/>
                <a:highlight>
                  <a:srgbClr val="FAFAFA"/>
                </a:highlight>
                <a:latin typeface="Inter Variable"/>
              </a:rPr>
              <a:t>multidioma</a:t>
            </a:r>
            <a:r>
              <a:rPr lang="es-MX" b="1" i="0" dirty="0">
                <a:solidFill>
                  <a:srgbClr val="121512"/>
                </a:solidFill>
                <a:effectLst/>
                <a:highlight>
                  <a:srgbClr val="FAFAFA"/>
                </a:highlight>
                <a:latin typeface="Inter Variable"/>
              </a:rPr>
              <a:t>:</a:t>
            </a:r>
            <a:endParaRPr lang="es-MX"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Lenguaje natural estructurado:</a:t>
            </a:r>
            <a:r>
              <a:rPr lang="es-MX" sz="2800" b="0" i="0" dirty="0">
                <a:solidFill>
                  <a:srgbClr val="121512"/>
                </a:solidFill>
                <a:effectLst/>
                <a:highlight>
                  <a:srgbClr val="FAFAFA"/>
                </a:highlight>
                <a:latin typeface="Inter Variable"/>
              </a:rPr>
              <a:t> "El sistema debe ser capaz de admitir múltiples idiomas para adaptarse a las preferencias de los usuarios.“</a:t>
            </a:r>
          </a:p>
          <a:p>
            <a:pPr marL="457200" lvl="1" indent="0" algn="just">
              <a:buNone/>
            </a:pPr>
            <a:endParaRPr lang="es-MX" sz="2800" b="0" i="0" dirty="0">
              <a:solidFill>
                <a:srgbClr val="121512"/>
              </a:solidFill>
              <a:effectLst/>
              <a:highlight>
                <a:srgbClr val="FAFAFA"/>
              </a:highlight>
              <a:latin typeface="Inter Variable"/>
            </a:endParaRPr>
          </a:p>
          <a:p>
            <a:pPr marL="457200" lvl="1" indent="0" algn="just">
              <a:buNone/>
            </a:pPr>
            <a:r>
              <a:rPr lang="es-MX" sz="2800" b="0" i="1" dirty="0">
                <a:solidFill>
                  <a:srgbClr val="121512"/>
                </a:solidFill>
                <a:effectLst/>
                <a:highlight>
                  <a:srgbClr val="FAFAFA"/>
                </a:highlight>
                <a:latin typeface="Inter Variable"/>
              </a:rPr>
              <a:t>Requisitos no funcionales:</a:t>
            </a:r>
            <a:r>
              <a:rPr lang="es-MX" sz="2800" b="0" i="0" dirty="0">
                <a:solidFill>
                  <a:srgbClr val="121512"/>
                </a:solidFill>
                <a:effectLst/>
                <a:highlight>
                  <a:srgbClr val="FAFAFA"/>
                </a:highlight>
                <a:latin typeface="Inter Variable"/>
              </a:rPr>
              <a:t> Documenta detalladamente cómo se implementará el soporte </a:t>
            </a:r>
            <a:r>
              <a:rPr lang="es-MX" sz="2800" b="0" i="0" dirty="0" err="1">
                <a:solidFill>
                  <a:srgbClr val="121512"/>
                </a:solidFill>
                <a:effectLst/>
                <a:highlight>
                  <a:srgbClr val="FAFAFA"/>
                </a:highlight>
                <a:latin typeface="Inter Variable"/>
              </a:rPr>
              <a:t>multidioma</a:t>
            </a:r>
            <a:r>
              <a:rPr lang="es-MX" sz="2800" b="0" i="0" dirty="0">
                <a:solidFill>
                  <a:srgbClr val="121512"/>
                </a:solidFill>
                <a:effectLst/>
                <a:highlight>
                  <a:srgbClr val="FAFAFA"/>
                </a:highlight>
                <a:latin typeface="Inter Variable"/>
              </a:rPr>
              <a:t> en la plataforma, incluyendo la selección de idioma por parte del usuario y la traducción de la interfaz.</a:t>
            </a:r>
          </a:p>
        </p:txBody>
      </p:sp>
    </p:spTree>
    <p:extLst>
      <p:ext uri="{BB962C8B-B14F-4D97-AF65-F5344CB8AC3E}">
        <p14:creationId xmlns:p14="http://schemas.microsoft.com/office/powerpoint/2010/main" val="2150769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200" y="365125"/>
            <a:ext cx="10332028" cy="1325563"/>
          </a:xfrm>
        </p:spPr>
        <p:txBody>
          <a:bodyPr>
            <a:normAutofit/>
          </a:bodyPr>
          <a:lstStyle/>
          <a:p>
            <a:pPr lvl="0" algn="just"/>
            <a:r>
              <a:rPr lang="es-MX" b="0" i="0" dirty="0">
                <a:solidFill>
                  <a:srgbClr val="121512"/>
                </a:solidFill>
                <a:effectLst/>
                <a:highlight>
                  <a:srgbClr val="FAFAFA"/>
                </a:highlight>
                <a:latin typeface="Inter Variable"/>
              </a:rPr>
              <a:t>La calidad y validación de las especificaciones de requisitos</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0666" y="2175379"/>
            <a:ext cx="10227096" cy="4422847"/>
          </a:xfrm>
        </p:spPr>
        <p:txBody>
          <a:bodyPr>
            <a:noAutofit/>
          </a:bodyPr>
          <a:lstStyle/>
          <a:p>
            <a:pPr marL="0" indent="0" algn="ctr">
              <a:buNone/>
            </a:pPr>
            <a:r>
              <a:rPr lang="es-MX" sz="3200" dirty="0">
                <a:solidFill>
                  <a:srgbClr val="121512"/>
                </a:solidFill>
                <a:highlight>
                  <a:srgbClr val="FAFAFA"/>
                </a:highlight>
                <a:latin typeface="Inter Variable"/>
              </a:rPr>
              <a:t>S</a:t>
            </a:r>
            <a:r>
              <a:rPr lang="es-MX" sz="3200" b="0" i="0" dirty="0">
                <a:solidFill>
                  <a:srgbClr val="121512"/>
                </a:solidFill>
                <a:effectLst/>
                <a:highlight>
                  <a:srgbClr val="FAFAFA"/>
                </a:highlight>
                <a:latin typeface="Inter Variable"/>
              </a:rPr>
              <a:t>on aspectos fundamentales en el proceso de desarrollo de software, ya que garantizan que el sistema a desarrollar cumpla con las necesidades y expectativas de los usuarios.</a:t>
            </a:r>
          </a:p>
          <a:p>
            <a:pPr marL="0" indent="0" algn="ctr">
              <a:buNone/>
            </a:pPr>
            <a:r>
              <a:rPr lang="es-MX" b="0" i="0" dirty="0">
                <a:solidFill>
                  <a:srgbClr val="121512"/>
                </a:solidFill>
                <a:effectLst/>
                <a:highlight>
                  <a:srgbClr val="FAFAFA"/>
                </a:highlight>
                <a:latin typeface="Inter Variable"/>
              </a:rPr>
              <a:t>La calidad y validación de especificaciones de requisitos son cruciales para el éxito de un proyecto de desarrollo de software, ya que contribuyen a la correcta comprensión, implementación y validación de los requisitos del sistema. Mediante prácticas rigurosas y herramientas adecuadas, es posible garantizar que las especificaciones sean precisas, completas y coherentes, cumpliendo así con las necesidades y expectativas de los usuarios.</a:t>
            </a:r>
          </a:p>
          <a:p>
            <a:pPr marL="0" indent="0" algn="ctr">
              <a:buNone/>
            </a:pPr>
            <a:r>
              <a:rPr lang="es-MX" sz="3200" b="0" i="0" dirty="0">
                <a:solidFill>
                  <a:srgbClr val="121512"/>
                </a:solidFill>
                <a:effectLst/>
                <a:highlight>
                  <a:srgbClr val="FAFAFA"/>
                </a:highlight>
                <a:latin typeface="Inter Variable"/>
              </a:rPr>
              <a:t> </a:t>
            </a:r>
          </a:p>
          <a:p>
            <a:pPr marL="0" indent="0" algn="l">
              <a:buNone/>
            </a:pPr>
            <a:endParaRPr lang="es-MX" sz="2800" b="0" i="0" dirty="0">
              <a:solidFill>
                <a:srgbClr val="121512"/>
              </a:solidFill>
              <a:effectLst/>
              <a:highlight>
                <a:srgbClr val="FAFAFA"/>
              </a:highlight>
              <a:latin typeface="Inter Variable"/>
            </a:endParaRPr>
          </a:p>
        </p:txBody>
      </p:sp>
    </p:spTree>
    <p:extLst>
      <p:ext uri="{BB962C8B-B14F-4D97-AF65-F5344CB8AC3E}">
        <p14:creationId xmlns:p14="http://schemas.microsoft.com/office/powerpoint/2010/main" val="31995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200" y="365125"/>
            <a:ext cx="10332028" cy="1325563"/>
          </a:xfrm>
        </p:spPr>
        <p:txBody>
          <a:bodyPr>
            <a:normAutofit/>
          </a:bodyPr>
          <a:lstStyle/>
          <a:p>
            <a:pPr lvl="0" algn="just"/>
            <a:r>
              <a:rPr lang="es-MX" b="0" i="0" dirty="0">
                <a:solidFill>
                  <a:srgbClr val="121512"/>
                </a:solidFill>
                <a:effectLst/>
                <a:highlight>
                  <a:srgbClr val="FAFAFA"/>
                </a:highlight>
                <a:latin typeface="Inter Variable"/>
              </a:rPr>
              <a:t>La calidad de especificaciones de requisitos</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0666" y="1690689"/>
            <a:ext cx="10227096" cy="4938712"/>
          </a:xfrm>
        </p:spPr>
        <p:txBody>
          <a:bodyPr>
            <a:noAutofit/>
          </a:bodyPr>
          <a:lstStyle/>
          <a:p>
            <a:pPr algn="just">
              <a:buFont typeface="+mj-lt"/>
              <a:buAutoNum type="arabicPeriod"/>
            </a:pPr>
            <a:r>
              <a:rPr lang="es-MX" sz="2400" b="1" i="0" dirty="0">
                <a:solidFill>
                  <a:srgbClr val="121512"/>
                </a:solidFill>
                <a:effectLst/>
                <a:highlight>
                  <a:srgbClr val="FAFAFA"/>
                </a:highlight>
                <a:latin typeface="Inter Variable"/>
              </a:rPr>
              <a:t>Claridad:</a:t>
            </a:r>
            <a:r>
              <a:rPr lang="es-MX" sz="2400" b="0" i="0" dirty="0">
                <a:solidFill>
                  <a:srgbClr val="121512"/>
                </a:solidFill>
                <a:effectLst/>
                <a:highlight>
                  <a:srgbClr val="FAFAFA"/>
                </a:highlight>
                <a:latin typeface="Inter Variable"/>
              </a:rPr>
              <a:t> Especificaciones claras y comprensibles para todos los interesados, evitando ambigüedades y asegurando la interpretación de los requisitos.</a:t>
            </a:r>
          </a:p>
          <a:p>
            <a:pPr algn="just">
              <a:buFont typeface="+mj-lt"/>
              <a:buAutoNum type="arabicPeriod"/>
            </a:pPr>
            <a:r>
              <a:rPr lang="es-MX" sz="2400" b="1" i="0" dirty="0">
                <a:solidFill>
                  <a:srgbClr val="121512"/>
                </a:solidFill>
                <a:effectLst/>
                <a:highlight>
                  <a:srgbClr val="FAFAFA"/>
                </a:highlight>
                <a:latin typeface="Inter Variable"/>
              </a:rPr>
              <a:t>Coherencia:</a:t>
            </a:r>
            <a:r>
              <a:rPr lang="es-MX" sz="2400" b="0" i="0" dirty="0">
                <a:solidFill>
                  <a:srgbClr val="121512"/>
                </a:solidFill>
                <a:effectLst/>
                <a:highlight>
                  <a:srgbClr val="FAFAFA"/>
                </a:highlight>
                <a:latin typeface="Inter Variable"/>
              </a:rPr>
              <a:t> Los requisitos deben estar libres de contradicciones y ser coherentes entre sí, de manera que no generen confusiones ni conflictos durante el desarrollo del sistema.</a:t>
            </a:r>
          </a:p>
          <a:p>
            <a:pPr algn="just">
              <a:buFont typeface="+mj-lt"/>
              <a:buAutoNum type="arabicPeriod"/>
            </a:pPr>
            <a:r>
              <a:rPr lang="es-MX" sz="2400" b="1" i="0" dirty="0">
                <a:solidFill>
                  <a:srgbClr val="121512"/>
                </a:solidFill>
                <a:effectLst/>
                <a:highlight>
                  <a:srgbClr val="FAFAFA"/>
                </a:highlight>
                <a:latin typeface="Inter Variable"/>
              </a:rPr>
              <a:t>Compleción:</a:t>
            </a:r>
            <a:r>
              <a:rPr lang="es-MX" sz="2400" b="0" i="0" dirty="0">
                <a:solidFill>
                  <a:srgbClr val="121512"/>
                </a:solidFill>
                <a:effectLst/>
                <a:highlight>
                  <a:srgbClr val="FAFAFA"/>
                </a:highlight>
                <a:latin typeface="Inter Variable"/>
              </a:rPr>
              <a:t> Las especificaciones deben ser completas, es decir, deben abarcar todos los aspectos necesarios para el desarrollo del sistema, incluyendo requisitos funcionales, no funcionales y restricciones.</a:t>
            </a:r>
          </a:p>
          <a:p>
            <a:pPr algn="just">
              <a:buFont typeface="+mj-lt"/>
              <a:buAutoNum type="arabicPeriod"/>
            </a:pPr>
            <a:r>
              <a:rPr lang="es-MX" sz="2400" b="1" i="0" dirty="0">
                <a:solidFill>
                  <a:srgbClr val="121512"/>
                </a:solidFill>
                <a:effectLst/>
                <a:highlight>
                  <a:srgbClr val="FAFAFA"/>
                </a:highlight>
                <a:latin typeface="Inter Variable"/>
              </a:rPr>
              <a:t>Consistencia:</a:t>
            </a:r>
            <a:r>
              <a:rPr lang="es-MX" sz="2400" b="0" i="0" dirty="0">
                <a:solidFill>
                  <a:srgbClr val="121512"/>
                </a:solidFill>
                <a:effectLst/>
                <a:highlight>
                  <a:srgbClr val="FAFAFA"/>
                </a:highlight>
                <a:latin typeface="Inter Variable"/>
              </a:rPr>
              <a:t> Los requisitos deben ser consistentes en todo el documento, evitando repeticiones innecesarias y asegurando que no haya discrepancias.</a:t>
            </a:r>
          </a:p>
          <a:p>
            <a:pPr algn="just">
              <a:buFont typeface="+mj-lt"/>
              <a:buAutoNum type="arabicPeriod"/>
            </a:pPr>
            <a:r>
              <a:rPr lang="es-MX" sz="2400" b="1" i="0" dirty="0">
                <a:solidFill>
                  <a:srgbClr val="121512"/>
                </a:solidFill>
                <a:effectLst/>
                <a:highlight>
                  <a:srgbClr val="FAFAFA"/>
                </a:highlight>
                <a:latin typeface="Inter Variable"/>
              </a:rPr>
              <a:t>Verificabilidad:</a:t>
            </a:r>
            <a:r>
              <a:rPr lang="es-MX" sz="2400" b="0" i="0" dirty="0">
                <a:solidFill>
                  <a:srgbClr val="121512"/>
                </a:solidFill>
                <a:effectLst/>
                <a:highlight>
                  <a:srgbClr val="FAFAFA"/>
                </a:highlight>
                <a:latin typeface="Inter Variable"/>
              </a:rPr>
              <a:t> Los requisitos deben ser verificables, es decir, debe ser posible determinar si se han cumplido o no. Deben ser cuantificables y medibles para facilitar su validación.</a:t>
            </a:r>
            <a:endParaRPr lang="es-MX" sz="2800" b="0" i="0" dirty="0">
              <a:solidFill>
                <a:srgbClr val="121512"/>
              </a:solidFill>
              <a:effectLst/>
              <a:highlight>
                <a:srgbClr val="FAFAFA"/>
              </a:highlight>
              <a:latin typeface="Inter Variable"/>
            </a:endParaRPr>
          </a:p>
        </p:txBody>
      </p:sp>
    </p:spTree>
    <p:extLst>
      <p:ext uri="{BB962C8B-B14F-4D97-AF65-F5344CB8AC3E}">
        <p14:creationId xmlns:p14="http://schemas.microsoft.com/office/powerpoint/2010/main" val="217820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B547A-8B27-7560-0FCE-A1A805DFF2B1}"/>
              </a:ext>
            </a:extLst>
          </p:cNvPr>
          <p:cNvSpPr>
            <a:spLocks noGrp="1"/>
          </p:cNvSpPr>
          <p:nvPr>
            <p:ph type="title"/>
          </p:nvPr>
        </p:nvSpPr>
        <p:spPr/>
        <p:txBody>
          <a:bodyPr/>
          <a:lstStyle/>
          <a:p>
            <a:pPr algn="ctr"/>
            <a:r>
              <a:rPr lang="es-MX" b="1" dirty="0"/>
              <a:t>Proceso Unificado de Rational RUP</a:t>
            </a:r>
            <a:endParaRPr lang="es-PE" b="1" dirty="0"/>
          </a:p>
        </p:txBody>
      </p:sp>
      <p:pic>
        <p:nvPicPr>
          <p:cNvPr id="2054" name="Picture 6" descr="METODOLOGIA RUP Y METODOLOGIA CMMI.: FASES DE LA METODOLOGÍA RUP">
            <a:extLst>
              <a:ext uri="{FF2B5EF4-FFF2-40B4-BE49-F238E27FC236}">
                <a16:creationId xmlns:a16="http://schemas.microsoft.com/office/drawing/2014/main" id="{9D57BD87-A96C-1621-0461-95557DE061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66" b="994"/>
          <a:stretch/>
        </p:blipFill>
        <p:spPr bwMode="auto">
          <a:xfrm>
            <a:off x="1231145" y="1313953"/>
            <a:ext cx="9729709" cy="554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783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200" y="365125"/>
            <a:ext cx="10332028" cy="1325563"/>
          </a:xfrm>
        </p:spPr>
        <p:txBody>
          <a:bodyPr>
            <a:normAutofit/>
          </a:bodyPr>
          <a:lstStyle/>
          <a:p>
            <a:pPr lvl="0" algn="just"/>
            <a:r>
              <a:rPr lang="es-MX" b="0" i="0" dirty="0" err="1">
                <a:solidFill>
                  <a:srgbClr val="121512"/>
                </a:solidFill>
                <a:effectLst/>
                <a:highlight>
                  <a:srgbClr val="FAFAFA"/>
                </a:highlight>
                <a:latin typeface="Inter Variable"/>
              </a:rPr>
              <a:t>Validacion</a:t>
            </a:r>
            <a:r>
              <a:rPr lang="es-MX" b="0" i="0" dirty="0">
                <a:solidFill>
                  <a:srgbClr val="121512"/>
                </a:solidFill>
                <a:effectLst/>
                <a:highlight>
                  <a:srgbClr val="FAFAFA"/>
                </a:highlight>
                <a:latin typeface="Inter Variable"/>
              </a:rPr>
              <a:t> de especificaciones de requisitos</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0666" y="1690688"/>
            <a:ext cx="10227096" cy="5382491"/>
          </a:xfrm>
        </p:spPr>
        <p:txBody>
          <a:bodyPr>
            <a:noAutofit/>
          </a:bodyPr>
          <a:lstStyle/>
          <a:p>
            <a:pPr marL="0" indent="0" algn="just">
              <a:buNone/>
            </a:pPr>
            <a:r>
              <a:rPr lang="es-MX" sz="2400" b="1" i="0" dirty="0">
                <a:solidFill>
                  <a:srgbClr val="121512"/>
                </a:solidFill>
                <a:effectLst/>
                <a:highlight>
                  <a:srgbClr val="FAFAFA"/>
                </a:highlight>
                <a:latin typeface="Inter Variable"/>
              </a:rPr>
              <a:t>Revisión por pares:</a:t>
            </a:r>
            <a:r>
              <a:rPr lang="es-MX" sz="2400" b="0" i="0" dirty="0">
                <a:solidFill>
                  <a:srgbClr val="121512"/>
                </a:solidFill>
                <a:effectLst/>
                <a:highlight>
                  <a:srgbClr val="FAFAFA"/>
                </a:highlight>
                <a:latin typeface="Inter Variable"/>
              </a:rPr>
              <a:t> Donde diferentes partes interesadas examinan las especificaciones para identificar posibles errores, omisiones o inconsistencias.</a:t>
            </a:r>
          </a:p>
          <a:p>
            <a:pPr marL="0" indent="0" algn="just">
              <a:buNone/>
            </a:pPr>
            <a:r>
              <a:rPr lang="es-MX" sz="2400" b="1" i="0" dirty="0">
                <a:solidFill>
                  <a:srgbClr val="121512"/>
                </a:solidFill>
                <a:effectLst/>
                <a:highlight>
                  <a:srgbClr val="FAFAFA"/>
                </a:highlight>
                <a:latin typeface="Inter Variable"/>
              </a:rPr>
              <a:t>Validación con prototipos:</a:t>
            </a:r>
            <a:r>
              <a:rPr lang="es-MX" sz="2400" b="0" i="0" dirty="0">
                <a:solidFill>
                  <a:srgbClr val="121512"/>
                </a:solidFill>
                <a:effectLst/>
                <a:highlight>
                  <a:srgbClr val="FAFAFA"/>
                </a:highlight>
                <a:latin typeface="Inter Variable"/>
              </a:rPr>
              <a:t> El desarrollo de prototipos interactivos puede ayudar a validar los requisitos con usuarios finales, permitiendo retroalimentación temprana y detectar posibles problemas.</a:t>
            </a:r>
          </a:p>
          <a:p>
            <a:pPr marL="0" indent="0" algn="just">
              <a:buNone/>
            </a:pPr>
            <a:r>
              <a:rPr lang="es-MX" sz="2400" b="1" i="0" dirty="0">
                <a:solidFill>
                  <a:srgbClr val="121512"/>
                </a:solidFill>
                <a:effectLst/>
                <a:highlight>
                  <a:srgbClr val="FAFAFA"/>
                </a:highlight>
                <a:latin typeface="Inter Variable"/>
              </a:rPr>
              <a:t>Pruebas de aceptación:</a:t>
            </a:r>
            <a:r>
              <a:rPr lang="es-MX" sz="2400" b="0" i="0" dirty="0">
                <a:solidFill>
                  <a:srgbClr val="121512"/>
                </a:solidFill>
                <a:effectLst/>
                <a:highlight>
                  <a:srgbClr val="FAFAFA"/>
                </a:highlight>
                <a:latin typeface="Inter Variable"/>
              </a:rPr>
              <a:t> Finalizadas las especificaciones, se pueden realizar pruebas de aceptación para verificar que el sistema cumple con los requisitos definidos y satisface las necesidades del cliente.</a:t>
            </a:r>
          </a:p>
          <a:p>
            <a:pPr marL="0" indent="0" algn="just">
              <a:buNone/>
            </a:pPr>
            <a:r>
              <a:rPr lang="es-MX" sz="2400" b="1" i="0" dirty="0">
                <a:solidFill>
                  <a:srgbClr val="121512"/>
                </a:solidFill>
                <a:effectLst/>
                <a:highlight>
                  <a:srgbClr val="FAFAFA"/>
                </a:highlight>
                <a:latin typeface="Inter Variable"/>
              </a:rPr>
              <a:t>Validación continua:</a:t>
            </a:r>
            <a:r>
              <a:rPr lang="es-MX" sz="2400" b="0" i="0" dirty="0">
                <a:solidFill>
                  <a:srgbClr val="121512"/>
                </a:solidFill>
                <a:effectLst/>
                <a:highlight>
                  <a:srgbClr val="FAFAFA"/>
                </a:highlight>
                <a:latin typeface="Inter Variable"/>
              </a:rPr>
              <a:t> Importante proceso de validación continua a lo largo del ciclo de vida del proyecto, realizando revisiones regulares de las especificaciones y asegurando que se mantengan actualizadas y relevantes.</a:t>
            </a:r>
          </a:p>
          <a:p>
            <a:pPr marL="0" indent="0" algn="just">
              <a:buNone/>
            </a:pPr>
            <a:r>
              <a:rPr lang="es-MX" sz="2400" b="1" i="0" dirty="0">
                <a:solidFill>
                  <a:srgbClr val="121512"/>
                </a:solidFill>
                <a:effectLst/>
                <a:highlight>
                  <a:srgbClr val="FAFAFA"/>
                </a:highlight>
                <a:latin typeface="Inter Variable"/>
              </a:rPr>
              <a:t>Documentación:</a:t>
            </a:r>
            <a:r>
              <a:rPr lang="es-MX" sz="2400" b="0" i="0" dirty="0">
                <a:solidFill>
                  <a:srgbClr val="121512"/>
                </a:solidFill>
                <a:effectLst/>
                <a:highlight>
                  <a:srgbClr val="FAFAFA"/>
                </a:highlight>
                <a:latin typeface="Inter Variable"/>
              </a:rPr>
              <a:t> Es fundamental documentar todas las decisiones y cambios realizados durante el proceso de validación, el motivo de las modificaciones en los requisitos, para un registro claro y organizado del proceso.</a:t>
            </a:r>
            <a:endParaRPr lang="es-MX" sz="2800" b="0" i="0" dirty="0">
              <a:solidFill>
                <a:srgbClr val="121512"/>
              </a:solidFill>
              <a:effectLst/>
              <a:highlight>
                <a:srgbClr val="FAFAFA"/>
              </a:highlight>
              <a:latin typeface="Inter Variable"/>
            </a:endParaRPr>
          </a:p>
        </p:txBody>
      </p:sp>
    </p:spTree>
    <p:extLst>
      <p:ext uri="{BB962C8B-B14F-4D97-AF65-F5344CB8AC3E}">
        <p14:creationId xmlns:p14="http://schemas.microsoft.com/office/powerpoint/2010/main" val="58859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200" y="365125"/>
            <a:ext cx="10332028" cy="1325563"/>
          </a:xfrm>
        </p:spPr>
        <p:txBody>
          <a:bodyPr>
            <a:normAutofit/>
          </a:bodyPr>
          <a:lstStyle/>
          <a:p>
            <a:pPr lvl="0" algn="just"/>
            <a:r>
              <a:rPr lang="es-MX" b="0" i="0" dirty="0" err="1">
                <a:solidFill>
                  <a:srgbClr val="121512"/>
                </a:solidFill>
                <a:effectLst/>
                <a:highlight>
                  <a:srgbClr val="FAFAFA"/>
                </a:highlight>
                <a:latin typeface="Inter Variable"/>
              </a:rPr>
              <a:t>Validacion</a:t>
            </a:r>
            <a:r>
              <a:rPr lang="es-MX" b="0" i="0" dirty="0">
                <a:solidFill>
                  <a:srgbClr val="121512"/>
                </a:solidFill>
                <a:effectLst/>
                <a:highlight>
                  <a:srgbClr val="FAFAFA"/>
                </a:highlight>
                <a:latin typeface="Inter Variable"/>
              </a:rPr>
              <a:t> de especificaciones de requisitos</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90666" y="1690688"/>
            <a:ext cx="10227096" cy="5382491"/>
          </a:xfrm>
        </p:spPr>
        <p:txBody>
          <a:bodyPr>
            <a:noAutofit/>
          </a:bodyPr>
          <a:lstStyle/>
          <a:p>
            <a:pPr marL="0" indent="0" algn="just">
              <a:buNone/>
            </a:pPr>
            <a:r>
              <a:rPr lang="es-MX" sz="2400" b="1" i="0" dirty="0">
                <a:solidFill>
                  <a:srgbClr val="121512"/>
                </a:solidFill>
                <a:effectLst/>
                <a:highlight>
                  <a:srgbClr val="FAFAFA"/>
                </a:highlight>
                <a:latin typeface="Inter Variable"/>
              </a:rPr>
              <a:t>Revisión por pares:</a:t>
            </a:r>
            <a:r>
              <a:rPr lang="es-MX" sz="2400" b="0" i="0" dirty="0">
                <a:solidFill>
                  <a:srgbClr val="121512"/>
                </a:solidFill>
                <a:effectLst/>
                <a:highlight>
                  <a:srgbClr val="FAFAFA"/>
                </a:highlight>
                <a:latin typeface="Inter Variable"/>
              </a:rPr>
              <a:t> Donde diferentes partes interesadas examinan las especificaciones para identificar posibles errores, omisiones o inconsistencias.</a:t>
            </a:r>
          </a:p>
          <a:p>
            <a:pPr marL="0" indent="0" algn="just">
              <a:buNone/>
            </a:pPr>
            <a:r>
              <a:rPr lang="es-MX" sz="2400" b="1" i="0" dirty="0">
                <a:solidFill>
                  <a:srgbClr val="121512"/>
                </a:solidFill>
                <a:effectLst/>
                <a:highlight>
                  <a:srgbClr val="FAFAFA"/>
                </a:highlight>
                <a:latin typeface="Inter Variable"/>
              </a:rPr>
              <a:t>Validación con prototipos:</a:t>
            </a:r>
            <a:r>
              <a:rPr lang="es-MX" sz="2400" b="0" i="0" dirty="0">
                <a:solidFill>
                  <a:srgbClr val="121512"/>
                </a:solidFill>
                <a:effectLst/>
                <a:highlight>
                  <a:srgbClr val="FAFAFA"/>
                </a:highlight>
                <a:latin typeface="Inter Variable"/>
              </a:rPr>
              <a:t> El desarrollo de prototipos interactivos puede ayudar a validar los requisitos con usuarios finales, permitiendo retroalimentación temprana y detectar posibles problemas.</a:t>
            </a:r>
          </a:p>
          <a:p>
            <a:pPr marL="0" indent="0" algn="just">
              <a:buNone/>
            </a:pPr>
            <a:r>
              <a:rPr lang="es-MX" sz="2400" b="1" i="0" dirty="0">
                <a:solidFill>
                  <a:srgbClr val="121512"/>
                </a:solidFill>
                <a:effectLst/>
                <a:highlight>
                  <a:srgbClr val="FAFAFA"/>
                </a:highlight>
                <a:latin typeface="Inter Variable"/>
              </a:rPr>
              <a:t>Pruebas de aceptación:</a:t>
            </a:r>
            <a:r>
              <a:rPr lang="es-MX" sz="2400" b="0" i="0" dirty="0">
                <a:solidFill>
                  <a:srgbClr val="121512"/>
                </a:solidFill>
                <a:effectLst/>
                <a:highlight>
                  <a:srgbClr val="FAFAFA"/>
                </a:highlight>
                <a:latin typeface="Inter Variable"/>
              </a:rPr>
              <a:t> Finalizadas las especificaciones, se pueden realizar pruebas de aceptación para verificar que el sistema cumple con los requisitos definidos y satisface las necesidades del cliente.</a:t>
            </a:r>
          </a:p>
          <a:p>
            <a:pPr marL="0" indent="0" algn="just">
              <a:buNone/>
            </a:pPr>
            <a:r>
              <a:rPr lang="es-MX" sz="2400" b="1" i="0" dirty="0">
                <a:solidFill>
                  <a:srgbClr val="121512"/>
                </a:solidFill>
                <a:effectLst/>
                <a:highlight>
                  <a:srgbClr val="FAFAFA"/>
                </a:highlight>
                <a:latin typeface="Inter Variable"/>
              </a:rPr>
              <a:t>Validación continua:</a:t>
            </a:r>
            <a:r>
              <a:rPr lang="es-MX" sz="2400" b="0" i="0" dirty="0">
                <a:solidFill>
                  <a:srgbClr val="121512"/>
                </a:solidFill>
                <a:effectLst/>
                <a:highlight>
                  <a:srgbClr val="FAFAFA"/>
                </a:highlight>
                <a:latin typeface="Inter Variable"/>
              </a:rPr>
              <a:t> Importante proceso de validación continua a lo largo del ciclo de vida del proyecto, realizando revisiones regulares de las especificaciones y asegurando que se mantengan actualizadas y relevantes.</a:t>
            </a:r>
          </a:p>
          <a:p>
            <a:pPr marL="0" indent="0" algn="just">
              <a:buNone/>
            </a:pPr>
            <a:r>
              <a:rPr lang="es-MX" sz="2400" b="1" i="0" dirty="0">
                <a:solidFill>
                  <a:srgbClr val="121512"/>
                </a:solidFill>
                <a:effectLst/>
                <a:highlight>
                  <a:srgbClr val="FAFAFA"/>
                </a:highlight>
                <a:latin typeface="Inter Variable"/>
              </a:rPr>
              <a:t>Documentación:</a:t>
            </a:r>
            <a:r>
              <a:rPr lang="es-MX" sz="2400" b="0" i="0" dirty="0">
                <a:solidFill>
                  <a:srgbClr val="121512"/>
                </a:solidFill>
                <a:effectLst/>
                <a:highlight>
                  <a:srgbClr val="FAFAFA"/>
                </a:highlight>
                <a:latin typeface="Inter Variable"/>
              </a:rPr>
              <a:t> Es fundamental documentar todas las decisiones y cambios realizados durante el proceso de validación, el motivo de las modificaciones en los requisitos, para un registro claro y organizado del proceso.</a:t>
            </a:r>
          </a:p>
          <a:p>
            <a:pPr algn="just"/>
            <a:r>
              <a:rPr lang="es-MX" sz="2400" b="0" i="0" dirty="0">
                <a:solidFill>
                  <a:srgbClr val="121512"/>
                </a:solidFill>
                <a:effectLst/>
                <a:highlight>
                  <a:srgbClr val="FAFAFA"/>
                </a:highlight>
                <a:latin typeface="Inter Variable"/>
              </a:rPr>
              <a:t>En resumen, la calidad y validación de especificaciones de requisitos son cruciales para el éxito de un proyecto de desarrollo de software, ya que contribuyen a la correcta comprensión, implementación y validación de los requisitos del sistema. Mediante prácticas rigurosas y herramientas adecuadas, es posible garantizar que las especificaciones sean precisas, completas y coherentes, cumpliendo así con las necesidades y expectativas de los usuarios.</a:t>
            </a:r>
          </a:p>
          <a:p>
            <a:pPr marL="0" indent="0" algn="l">
              <a:buNone/>
            </a:pPr>
            <a:endParaRPr lang="es-MX" sz="2800" b="0" i="0" dirty="0">
              <a:solidFill>
                <a:srgbClr val="121512"/>
              </a:solidFill>
              <a:effectLst/>
              <a:highlight>
                <a:srgbClr val="FAFAFA"/>
              </a:highlight>
              <a:latin typeface="Inter Variable"/>
            </a:endParaRPr>
          </a:p>
        </p:txBody>
      </p:sp>
    </p:spTree>
    <p:extLst>
      <p:ext uri="{BB962C8B-B14F-4D97-AF65-F5344CB8AC3E}">
        <p14:creationId xmlns:p14="http://schemas.microsoft.com/office/powerpoint/2010/main" val="2890013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FB8B3-68B9-73C8-73D0-847AB83AAE8A}"/>
              </a:ext>
            </a:extLst>
          </p:cNvPr>
          <p:cNvSpPr>
            <a:spLocks noGrp="1"/>
          </p:cNvSpPr>
          <p:nvPr>
            <p:ph type="title"/>
          </p:nvPr>
        </p:nvSpPr>
        <p:spPr/>
        <p:txBody>
          <a:bodyPr/>
          <a:lstStyle/>
          <a:p>
            <a:r>
              <a:rPr lang="es-MX" dirty="0"/>
              <a:t>Ejemplo de Especificación con Error</a:t>
            </a:r>
            <a:endParaRPr lang="es-PE" dirty="0"/>
          </a:p>
        </p:txBody>
      </p:sp>
      <p:sp>
        <p:nvSpPr>
          <p:cNvPr id="3" name="Marcador de contenido 2">
            <a:extLst>
              <a:ext uri="{FF2B5EF4-FFF2-40B4-BE49-F238E27FC236}">
                <a16:creationId xmlns:a16="http://schemas.microsoft.com/office/drawing/2014/main" id="{5D458D50-6BC6-0D96-4C39-AE400CD81FC1}"/>
              </a:ext>
            </a:extLst>
          </p:cNvPr>
          <p:cNvSpPr>
            <a:spLocks noGrp="1"/>
          </p:cNvSpPr>
          <p:nvPr>
            <p:ph idx="1"/>
          </p:nvPr>
        </p:nvSpPr>
        <p:spPr/>
        <p:txBody>
          <a:bodyPr>
            <a:normAutofit/>
          </a:bodyPr>
          <a:lstStyle/>
          <a:p>
            <a:endParaRPr lang="es-MX" dirty="0"/>
          </a:p>
          <a:p>
            <a:pPr marL="0" indent="0" algn="just">
              <a:buNone/>
            </a:pPr>
            <a:r>
              <a:rPr lang="es-MX" b="1" dirty="0">
                <a:solidFill>
                  <a:srgbClr val="0070C0"/>
                </a:solidFill>
              </a:rPr>
              <a:t>Requisito con error:</a:t>
            </a:r>
          </a:p>
          <a:p>
            <a:pPr algn="just"/>
            <a:r>
              <a:rPr lang="es-MX" dirty="0"/>
              <a:t>Descripción: El sistema debe permitir a los usuarios agregar un "número ilimitado" de artículos al carrito de compras.</a:t>
            </a:r>
          </a:p>
          <a:p>
            <a:pPr marL="0" indent="0" algn="just">
              <a:buNone/>
            </a:pPr>
            <a:endParaRPr lang="es-MX" dirty="0"/>
          </a:p>
          <a:p>
            <a:pPr marL="0" indent="0" algn="just">
              <a:buNone/>
            </a:pPr>
            <a:r>
              <a:rPr lang="es-MX" b="1" dirty="0">
                <a:solidFill>
                  <a:srgbClr val="0070C0"/>
                </a:solidFill>
              </a:rPr>
              <a:t>Requisito corregido:</a:t>
            </a:r>
          </a:p>
          <a:p>
            <a:pPr algn="just"/>
            <a:r>
              <a:rPr lang="es-MX" dirty="0"/>
              <a:t>Descripción: El sistema debe permitir a los usuarios agregar hasta un máximo de 20 artículos al carrito de compras.</a:t>
            </a:r>
            <a:endParaRPr lang="es-PE" dirty="0"/>
          </a:p>
        </p:txBody>
      </p:sp>
    </p:spTree>
    <p:extLst>
      <p:ext uri="{BB962C8B-B14F-4D97-AF65-F5344CB8AC3E}">
        <p14:creationId xmlns:p14="http://schemas.microsoft.com/office/powerpoint/2010/main" val="834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FB8B3-68B9-73C8-73D0-847AB83AAE8A}"/>
              </a:ext>
            </a:extLst>
          </p:cNvPr>
          <p:cNvSpPr>
            <a:spLocks noGrp="1"/>
          </p:cNvSpPr>
          <p:nvPr>
            <p:ph type="title"/>
          </p:nvPr>
        </p:nvSpPr>
        <p:spPr/>
        <p:txBody>
          <a:bodyPr/>
          <a:lstStyle/>
          <a:p>
            <a:pPr algn="just"/>
            <a:r>
              <a:rPr lang="es-MX" dirty="0"/>
              <a:t>Caso sistema de gestión de inventario para tienda en línea</a:t>
            </a:r>
          </a:p>
        </p:txBody>
      </p:sp>
      <p:sp>
        <p:nvSpPr>
          <p:cNvPr id="3" name="Marcador de contenido 2">
            <a:extLst>
              <a:ext uri="{FF2B5EF4-FFF2-40B4-BE49-F238E27FC236}">
                <a16:creationId xmlns:a16="http://schemas.microsoft.com/office/drawing/2014/main" id="{5D458D50-6BC6-0D96-4C39-AE400CD81FC1}"/>
              </a:ext>
            </a:extLst>
          </p:cNvPr>
          <p:cNvSpPr>
            <a:spLocks noGrp="1"/>
          </p:cNvSpPr>
          <p:nvPr>
            <p:ph idx="1"/>
          </p:nvPr>
        </p:nvSpPr>
        <p:spPr/>
        <p:txBody>
          <a:bodyPr>
            <a:noAutofit/>
          </a:bodyPr>
          <a:lstStyle/>
          <a:p>
            <a:pPr algn="just"/>
            <a:r>
              <a:rPr lang="es-MX" sz="2400" b="1" dirty="0"/>
              <a:t>Ambigüedad:</a:t>
            </a:r>
            <a:r>
              <a:rPr lang="es-MX" sz="2400" dirty="0"/>
              <a:t> En las especificaciones se menciona que el sistema debe tener un módulo de "informes detallados", pero no se define claramente qué información debe incluir esos informes ni quién debe tener acceso a ellos.</a:t>
            </a:r>
          </a:p>
          <a:p>
            <a:pPr algn="just"/>
            <a:r>
              <a:rPr lang="es-MX" sz="2400" b="1" dirty="0"/>
              <a:t>Contradicciones:</a:t>
            </a:r>
            <a:r>
              <a:rPr lang="es-MX" sz="2400" dirty="0"/>
              <a:t> En un requisito se establece que los pedidos deben ser procesados en un máximo de 24 horas, mientras que en otro requisito se menciona que los pedidos urgentes deben ser atendidos en menos de 12 horas, lo que genera una contradicción en los tiempos de procesamiento.</a:t>
            </a:r>
          </a:p>
          <a:p>
            <a:pPr algn="just"/>
            <a:r>
              <a:rPr lang="es-MX" sz="2400" b="1" dirty="0"/>
              <a:t>Incompletitud:</a:t>
            </a:r>
            <a:r>
              <a:rPr lang="es-MX" sz="2400" dirty="0"/>
              <a:t> Dentro de los requisitos funcionales no se incluye la funcionalidad de notificaciones automatizadas a los clientes cuando un producto está nuevamente disponible en inventario, lo cual es una característica importante para mejorar la experiencia del usuario.</a:t>
            </a:r>
          </a:p>
        </p:txBody>
      </p:sp>
    </p:spTree>
    <p:extLst>
      <p:ext uri="{BB962C8B-B14F-4D97-AF65-F5344CB8AC3E}">
        <p14:creationId xmlns:p14="http://schemas.microsoft.com/office/powerpoint/2010/main" val="65148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FB8B3-68B9-73C8-73D0-847AB83AAE8A}"/>
              </a:ext>
            </a:extLst>
          </p:cNvPr>
          <p:cNvSpPr>
            <a:spLocks noGrp="1"/>
          </p:cNvSpPr>
          <p:nvPr>
            <p:ph type="title"/>
          </p:nvPr>
        </p:nvSpPr>
        <p:spPr/>
        <p:txBody>
          <a:bodyPr/>
          <a:lstStyle/>
          <a:p>
            <a:pPr algn="just"/>
            <a:r>
              <a:rPr lang="es-MX" dirty="0"/>
              <a:t>Caso sistema de gestión de inventario para tienda en línea</a:t>
            </a:r>
          </a:p>
        </p:txBody>
      </p:sp>
      <p:sp>
        <p:nvSpPr>
          <p:cNvPr id="3" name="Marcador de contenido 2">
            <a:extLst>
              <a:ext uri="{FF2B5EF4-FFF2-40B4-BE49-F238E27FC236}">
                <a16:creationId xmlns:a16="http://schemas.microsoft.com/office/drawing/2014/main" id="{5D458D50-6BC6-0D96-4C39-AE400CD81FC1}"/>
              </a:ext>
            </a:extLst>
          </p:cNvPr>
          <p:cNvSpPr>
            <a:spLocks noGrp="1"/>
          </p:cNvSpPr>
          <p:nvPr>
            <p:ph idx="1"/>
          </p:nvPr>
        </p:nvSpPr>
        <p:spPr/>
        <p:txBody>
          <a:bodyPr>
            <a:noAutofit/>
          </a:bodyPr>
          <a:lstStyle/>
          <a:p>
            <a:pPr algn="just"/>
            <a:r>
              <a:rPr lang="es-MX" sz="2400" b="1" dirty="0"/>
              <a:t>Inconsistencia:</a:t>
            </a:r>
            <a:r>
              <a:rPr lang="es-MX" sz="2400" dirty="0"/>
              <a:t> En diferentes partes de las especificaciones se hace referencia a diferentes métricas de rendimiento del sistema, como tiempos de respuesta o capacidad de procesamiento, pero no hay consistencia en cómo se definen o se miden estas métricas.</a:t>
            </a:r>
          </a:p>
          <a:p>
            <a:pPr algn="just"/>
            <a:r>
              <a:rPr lang="es-MX" sz="2400" b="1" dirty="0"/>
              <a:t>Falta de verificabilidad:</a:t>
            </a:r>
            <a:r>
              <a:rPr lang="es-MX" sz="2400" dirty="0"/>
              <a:t> Algunos requisitos son vagos o ambiguos, lo que dificulta determinar de manera concreta si se han cumplido o no. Por ejemplo, se menciona que el sistema debe ser "fácil de usar", pero no se especifican criterios objetivos para medir esta característica.</a:t>
            </a:r>
          </a:p>
          <a:p>
            <a:pPr marL="0" indent="0" algn="just">
              <a:buNone/>
            </a:pPr>
            <a:r>
              <a:rPr lang="es-MX" sz="2400" dirty="0"/>
              <a:t>Estos errores de calidad en las especificaciones de requisitos pueden ocasionar problemas durante el desarrollo del sistema, como retrasos, costos adicionales y, lo más importante, un producto final que no cumpla con las expectativas del cliente. Es fundamental identificar y corregir estos errores </a:t>
            </a:r>
            <a:r>
              <a:rPr lang="es-MX" sz="2000" dirty="0"/>
              <a:t>lo antes posible para garantizar el éxito del proyecto.</a:t>
            </a:r>
          </a:p>
        </p:txBody>
      </p:sp>
    </p:spTree>
    <p:extLst>
      <p:ext uri="{BB962C8B-B14F-4D97-AF65-F5344CB8AC3E}">
        <p14:creationId xmlns:p14="http://schemas.microsoft.com/office/powerpoint/2010/main" val="4108580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FB8B3-68B9-73C8-73D0-847AB83AAE8A}"/>
              </a:ext>
            </a:extLst>
          </p:cNvPr>
          <p:cNvSpPr>
            <a:spLocks noGrp="1"/>
          </p:cNvSpPr>
          <p:nvPr>
            <p:ph type="title"/>
          </p:nvPr>
        </p:nvSpPr>
        <p:spPr/>
        <p:txBody>
          <a:bodyPr/>
          <a:lstStyle/>
          <a:p>
            <a:pPr algn="just"/>
            <a:r>
              <a:rPr lang="es-MX" dirty="0">
                <a:solidFill>
                  <a:srgbClr val="121512"/>
                </a:solidFill>
                <a:highlight>
                  <a:srgbClr val="FAFAFA"/>
                </a:highlight>
                <a:latin typeface="Inter Variable"/>
              </a:rPr>
              <a:t>G</a:t>
            </a:r>
            <a:r>
              <a:rPr lang="es-MX" sz="4400" b="0" i="0" dirty="0">
                <a:solidFill>
                  <a:srgbClr val="121512"/>
                </a:solidFill>
                <a:effectLst/>
                <a:highlight>
                  <a:srgbClr val="FAFAFA"/>
                </a:highlight>
                <a:latin typeface="Inter Variable"/>
              </a:rPr>
              <a:t>estión de cambios en los requisitos</a:t>
            </a:r>
            <a:endParaRPr lang="es-MX" dirty="0"/>
          </a:p>
        </p:txBody>
      </p:sp>
      <p:sp>
        <p:nvSpPr>
          <p:cNvPr id="3" name="Marcador de contenido 2">
            <a:extLst>
              <a:ext uri="{FF2B5EF4-FFF2-40B4-BE49-F238E27FC236}">
                <a16:creationId xmlns:a16="http://schemas.microsoft.com/office/drawing/2014/main" id="{5D458D50-6BC6-0D96-4C39-AE400CD81FC1}"/>
              </a:ext>
            </a:extLst>
          </p:cNvPr>
          <p:cNvSpPr>
            <a:spLocks noGrp="1"/>
          </p:cNvSpPr>
          <p:nvPr>
            <p:ph idx="1"/>
          </p:nvPr>
        </p:nvSpPr>
        <p:spPr>
          <a:xfrm>
            <a:off x="838200" y="1690688"/>
            <a:ext cx="10515600" cy="5281612"/>
          </a:xfrm>
        </p:spPr>
        <p:txBody>
          <a:bodyPr>
            <a:noAutofit/>
          </a:bodyPr>
          <a:lstStyle/>
          <a:p>
            <a:pPr marL="0" indent="0" algn="just">
              <a:buNone/>
            </a:pPr>
            <a:r>
              <a:rPr lang="es-MX" sz="1800" b="0" i="0" dirty="0">
                <a:solidFill>
                  <a:srgbClr val="121512"/>
                </a:solidFill>
                <a:effectLst/>
                <a:highlight>
                  <a:srgbClr val="FAFAFA"/>
                </a:highlight>
                <a:latin typeface="Inter Variable"/>
              </a:rPr>
              <a:t>Proceso crucial en el desarrollo de software, ya que los requisitos pueden evolucionar a lo largo del proyecto debido a cambios en las necesidades del cliente, nuevas oportunidades o nuevos desafíos. Aquí te detallo algunos aspectos clave de la gestión de cambios en los requisitos:</a:t>
            </a:r>
          </a:p>
          <a:p>
            <a:pPr algn="just">
              <a:buFont typeface="+mj-lt"/>
              <a:buAutoNum type="arabicPeriod"/>
            </a:pPr>
            <a:r>
              <a:rPr lang="es-MX" sz="1800" b="1" i="0" dirty="0">
                <a:solidFill>
                  <a:srgbClr val="121512"/>
                </a:solidFill>
                <a:effectLst/>
                <a:highlight>
                  <a:srgbClr val="FAFAFA"/>
                </a:highlight>
                <a:latin typeface="Inter Variable"/>
              </a:rPr>
              <a:t>Identificación de Cambios:</a:t>
            </a:r>
            <a:r>
              <a:rPr lang="es-MX" sz="1800" b="0" i="0" dirty="0">
                <a:solidFill>
                  <a:srgbClr val="121512"/>
                </a:solidFill>
                <a:effectLst/>
                <a:highlight>
                  <a:srgbClr val="FAFAFA"/>
                </a:highlight>
                <a:latin typeface="Inter Variable"/>
              </a:rPr>
              <a:t> Es importante contar con un proceso establecido para identificar y registrar los cambios en los requisitos. Esto puede implicar la revisión continua de los requisitos, la obtención de retroalimentación de los </a:t>
            </a:r>
            <a:r>
              <a:rPr lang="es-MX" sz="1800" b="0" i="0" dirty="0" err="1">
                <a:solidFill>
                  <a:srgbClr val="121512"/>
                </a:solidFill>
                <a:effectLst/>
                <a:highlight>
                  <a:srgbClr val="FAFAFA"/>
                </a:highlight>
                <a:latin typeface="Inter Variable"/>
              </a:rPr>
              <a:t>stakeholders</a:t>
            </a:r>
            <a:r>
              <a:rPr lang="es-MX" sz="1800" b="0" i="0" dirty="0">
                <a:solidFill>
                  <a:srgbClr val="121512"/>
                </a:solidFill>
                <a:effectLst/>
                <a:highlight>
                  <a:srgbClr val="FAFAFA"/>
                </a:highlight>
                <a:latin typeface="Inter Variable"/>
              </a:rPr>
              <a:t> y la documentación de todas las solicitudes de cambio.</a:t>
            </a:r>
          </a:p>
          <a:p>
            <a:pPr algn="just">
              <a:buFont typeface="+mj-lt"/>
              <a:buAutoNum type="arabicPeriod"/>
            </a:pPr>
            <a:r>
              <a:rPr lang="es-MX" sz="1800" b="1" i="0" dirty="0">
                <a:solidFill>
                  <a:srgbClr val="121512"/>
                </a:solidFill>
                <a:effectLst/>
                <a:highlight>
                  <a:srgbClr val="FAFAFA"/>
                </a:highlight>
                <a:latin typeface="Inter Variable"/>
              </a:rPr>
              <a:t>Evaluación de Impacto:</a:t>
            </a:r>
            <a:r>
              <a:rPr lang="es-MX" sz="1800" b="0" i="0" dirty="0">
                <a:solidFill>
                  <a:srgbClr val="121512"/>
                </a:solidFill>
                <a:effectLst/>
                <a:highlight>
                  <a:srgbClr val="FAFAFA"/>
                </a:highlight>
                <a:latin typeface="Inter Variable"/>
              </a:rPr>
              <a:t> Cada vez que se propone un cambio en los requisitos, es fundamental evaluar su impacto en el alcance, el presupuesto, el cronograma y otros aspectos del proyecto. Esto ayuda a tomar decisiones informadas sobre si implementar o rechazar el cambio.</a:t>
            </a:r>
          </a:p>
          <a:p>
            <a:pPr algn="just">
              <a:buFont typeface="+mj-lt"/>
              <a:buAutoNum type="arabicPeriod"/>
            </a:pPr>
            <a:r>
              <a:rPr lang="es-MX" sz="1800" b="1" i="0" dirty="0">
                <a:solidFill>
                  <a:srgbClr val="121512"/>
                </a:solidFill>
                <a:effectLst/>
                <a:highlight>
                  <a:srgbClr val="FAFAFA"/>
                </a:highlight>
                <a:latin typeface="Inter Variable"/>
              </a:rPr>
              <a:t>Aprobación de Cambios:</a:t>
            </a:r>
            <a:r>
              <a:rPr lang="es-MX" sz="1800" b="0" i="0" dirty="0">
                <a:solidFill>
                  <a:srgbClr val="121512"/>
                </a:solidFill>
                <a:effectLst/>
                <a:highlight>
                  <a:srgbClr val="FAFAFA"/>
                </a:highlight>
                <a:latin typeface="Inter Variable"/>
              </a:rPr>
              <a:t> Una vez evaluado el impacto del cambio, se debe obtener la aprobación adecuada de los </a:t>
            </a:r>
            <a:r>
              <a:rPr lang="es-MX" sz="1800" b="0" i="0" dirty="0" err="1">
                <a:solidFill>
                  <a:srgbClr val="121512"/>
                </a:solidFill>
                <a:effectLst/>
                <a:highlight>
                  <a:srgbClr val="FAFAFA"/>
                </a:highlight>
                <a:latin typeface="Inter Variable"/>
              </a:rPr>
              <a:t>stakeholders</a:t>
            </a:r>
            <a:r>
              <a:rPr lang="es-MX" sz="1800" b="0" i="0" dirty="0">
                <a:solidFill>
                  <a:srgbClr val="121512"/>
                </a:solidFill>
                <a:effectLst/>
                <a:highlight>
                  <a:srgbClr val="FAFAFA"/>
                </a:highlight>
                <a:latin typeface="Inter Variable"/>
              </a:rPr>
              <a:t> antes de implementar cualquier modificación en los requisitos. Esto garantiza que las decisiones de cambio sean tomadas de forma consensuada y documentada.</a:t>
            </a:r>
          </a:p>
          <a:p>
            <a:pPr algn="just">
              <a:buFont typeface="+mj-lt"/>
              <a:buAutoNum type="arabicPeriod"/>
            </a:pPr>
            <a:r>
              <a:rPr lang="es-MX" sz="1800" b="1" i="0" dirty="0">
                <a:solidFill>
                  <a:srgbClr val="121512"/>
                </a:solidFill>
                <a:effectLst/>
                <a:highlight>
                  <a:srgbClr val="FAFAFA"/>
                </a:highlight>
                <a:latin typeface="Inter Variable"/>
              </a:rPr>
              <a:t>Seguimiento de Cambios:</a:t>
            </a:r>
            <a:r>
              <a:rPr lang="es-MX" sz="1800" b="0" i="0" dirty="0">
                <a:solidFill>
                  <a:srgbClr val="121512"/>
                </a:solidFill>
                <a:effectLst/>
                <a:highlight>
                  <a:srgbClr val="FAFAFA"/>
                </a:highlight>
                <a:latin typeface="Inter Variable"/>
              </a:rPr>
              <a:t> Es esencial mantener un registro actualizado de todos los cambios en los requisitos, incluyendo el motivo del cambio, la aprobación correspondiente, la fecha de implementación y cualquier otra información relevante. Esto facilita la trazabilidad de los requisitos a lo largo del proyecto.</a:t>
            </a:r>
          </a:p>
          <a:p>
            <a:pPr algn="just">
              <a:buFont typeface="+mj-lt"/>
              <a:buAutoNum type="arabicPeriod"/>
            </a:pPr>
            <a:r>
              <a:rPr lang="es-MX" sz="1800" b="1" i="0" dirty="0">
                <a:solidFill>
                  <a:srgbClr val="121512"/>
                </a:solidFill>
                <a:effectLst/>
                <a:highlight>
                  <a:srgbClr val="FAFAFA"/>
                </a:highlight>
                <a:latin typeface="Inter Variable"/>
              </a:rPr>
              <a:t>Comunicación Efectiva:</a:t>
            </a:r>
            <a:r>
              <a:rPr lang="es-MX" sz="1800" b="0" i="0" dirty="0">
                <a:solidFill>
                  <a:srgbClr val="121512"/>
                </a:solidFill>
                <a:effectLst/>
                <a:highlight>
                  <a:srgbClr val="FAFAFA"/>
                </a:highlight>
                <a:latin typeface="Inter Variable"/>
              </a:rPr>
              <a:t> Mantener a todos los </a:t>
            </a:r>
            <a:r>
              <a:rPr lang="es-MX" sz="1800" b="0" i="0" dirty="0" err="1">
                <a:solidFill>
                  <a:srgbClr val="121512"/>
                </a:solidFill>
                <a:effectLst/>
                <a:highlight>
                  <a:srgbClr val="FAFAFA"/>
                </a:highlight>
                <a:latin typeface="Inter Variable"/>
              </a:rPr>
              <a:t>stakeholders</a:t>
            </a:r>
            <a:r>
              <a:rPr lang="es-MX" sz="1800" b="0" i="0" dirty="0">
                <a:solidFill>
                  <a:srgbClr val="121512"/>
                </a:solidFill>
                <a:effectLst/>
                <a:highlight>
                  <a:srgbClr val="FAFAFA"/>
                </a:highlight>
                <a:latin typeface="Inter Variable"/>
              </a:rPr>
              <a:t> informados sobre los cambios en los requisitos es fundamental para evitar malentendidos y asegurar una comprensión común de las necesidades del proyecto.</a:t>
            </a:r>
          </a:p>
          <a:p>
            <a:pPr algn="l"/>
            <a:r>
              <a:rPr lang="es-MX" sz="1600" b="0" i="0" dirty="0">
                <a:solidFill>
                  <a:srgbClr val="121512"/>
                </a:solidFill>
                <a:effectLst/>
                <a:highlight>
                  <a:srgbClr val="FAFAFA"/>
                </a:highlight>
                <a:latin typeface="Inter Variable"/>
              </a:rPr>
              <a:t>.</a:t>
            </a:r>
          </a:p>
        </p:txBody>
      </p:sp>
    </p:spTree>
    <p:extLst>
      <p:ext uri="{BB962C8B-B14F-4D97-AF65-F5344CB8AC3E}">
        <p14:creationId xmlns:p14="http://schemas.microsoft.com/office/powerpoint/2010/main" val="35195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FB8B3-68B9-73C8-73D0-847AB83AAE8A}"/>
              </a:ext>
            </a:extLst>
          </p:cNvPr>
          <p:cNvSpPr>
            <a:spLocks noGrp="1"/>
          </p:cNvSpPr>
          <p:nvPr>
            <p:ph type="title"/>
          </p:nvPr>
        </p:nvSpPr>
        <p:spPr/>
        <p:txBody>
          <a:bodyPr/>
          <a:lstStyle/>
          <a:p>
            <a:pPr algn="l"/>
            <a:r>
              <a:rPr lang="es-MX" sz="4400" i="0" dirty="0">
                <a:solidFill>
                  <a:srgbClr val="121512"/>
                </a:solidFill>
                <a:effectLst/>
                <a:highlight>
                  <a:srgbClr val="FAFAFA"/>
                </a:highlight>
                <a:latin typeface="Inter Variable"/>
              </a:rPr>
              <a:t>Herramientas y Automatización en la Especificación de Requisitos</a:t>
            </a:r>
          </a:p>
        </p:txBody>
      </p:sp>
      <p:sp>
        <p:nvSpPr>
          <p:cNvPr id="3" name="Marcador de contenido 2">
            <a:extLst>
              <a:ext uri="{FF2B5EF4-FFF2-40B4-BE49-F238E27FC236}">
                <a16:creationId xmlns:a16="http://schemas.microsoft.com/office/drawing/2014/main" id="{5D458D50-6BC6-0D96-4C39-AE400CD81FC1}"/>
              </a:ext>
            </a:extLst>
          </p:cNvPr>
          <p:cNvSpPr>
            <a:spLocks noGrp="1"/>
          </p:cNvSpPr>
          <p:nvPr>
            <p:ph idx="1"/>
          </p:nvPr>
        </p:nvSpPr>
        <p:spPr>
          <a:xfrm>
            <a:off x="838200" y="1690688"/>
            <a:ext cx="10515600" cy="5593484"/>
          </a:xfrm>
        </p:spPr>
        <p:txBody>
          <a:bodyPr>
            <a:noAutofit/>
          </a:bodyPr>
          <a:lstStyle/>
          <a:p>
            <a:pPr algn="just">
              <a:buFont typeface="+mj-lt"/>
              <a:buAutoNum type="arabicPeriod"/>
            </a:pPr>
            <a:r>
              <a:rPr lang="es-MX" sz="1800" b="1" i="0" dirty="0">
                <a:solidFill>
                  <a:srgbClr val="121512"/>
                </a:solidFill>
                <a:effectLst/>
                <a:highlight>
                  <a:srgbClr val="FAFAFA"/>
                </a:highlight>
                <a:latin typeface="Inter Variable"/>
              </a:rPr>
              <a:t>Herramientas de Gestión de Requisitos:</a:t>
            </a:r>
            <a:r>
              <a:rPr lang="es-MX" sz="1800" b="0" i="0" dirty="0">
                <a:solidFill>
                  <a:srgbClr val="121512"/>
                </a:solidFill>
                <a:effectLst/>
                <a:highlight>
                  <a:srgbClr val="FAFAFA"/>
                </a:highlight>
                <a:latin typeface="Inter Variable"/>
              </a:rPr>
              <a:t> Existen herramientas especializadas que facilitan la captura, el análisis, la trazabilidad y la gestión de requisitos. Estas herramientas permiten mantener un registro centralizado de los requisitos, controlar versiones, gestionar cambios y colaborar de manera efectiva con los </a:t>
            </a:r>
            <a:r>
              <a:rPr lang="es-MX" sz="1800" b="0" i="0" dirty="0" err="1">
                <a:solidFill>
                  <a:srgbClr val="121512"/>
                </a:solidFill>
                <a:effectLst/>
                <a:highlight>
                  <a:srgbClr val="FAFAFA"/>
                </a:highlight>
                <a:latin typeface="Inter Variable"/>
              </a:rPr>
              <a:t>stakeholders</a:t>
            </a:r>
            <a:r>
              <a:rPr lang="es-MX" sz="1800" b="0" i="0" dirty="0">
                <a:solidFill>
                  <a:srgbClr val="121512"/>
                </a:solidFill>
                <a:effectLst/>
                <a:highlight>
                  <a:srgbClr val="FAFAFA"/>
                </a:highlight>
                <a:latin typeface="Inter Variable"/>
              </a:rPr>
              <a:t>.</a:t>
            </a:r>
          </a:p>
          <a:p>
            <a:pPr algn="just">
              <a:buFont typeface="+mj-lt"/>
              <a:buAutoNum type="arabicPeriod"/>
            </a:pPr>
            <a:r>
              <a:rPr lang="es-MX" sz="1800" b="1" i="0" dirty="0">
                <a:solidFill>
                  <a:srgbClr val="121512"/>
                </a:solidFill>
                <a:effectLst/>
                <a:highlight>
                  <a:srgbClr val="FAFAFA"/>
                </a:highlight>
                <a:latin typeface="Inter Variable"/>
              </a:rPr>
              <a:t>Diagramas y Modelado:</a:t>
            </a:r>
            <a:r>
              <a:rPr lang="es-MX" sz="1800" b="0" i="0" dirty="0">
                <a:solidFill>
                  <a:srgbClr val="121512"/>
                </a:solidFill>
                <a:effectLst/>
                <a:highlight>
                  <a:srgbClr val="FAFAFA"/>
                </a:highlight>
                <a:latin typeface="Inter Variable"/>
              </a:rPr>
              <a:t> Herramientas de diagramación, como Microsoft Visio, </a:t>
            </a:r>
            <a:r>
              <a:rPr lang="es-MX" sz="1800" b="0" i="0" dirty="0" err="1">
                <a:solidFill>
                  <a:srgbClr val="121512"/>
                </a:solidFill>
                <a:effectLst/>
                <a:highlight>
                  <a:srgbClr val="FAFAFA"/>
                </a:highlight>
                <a:latin typeface="Inter Variable"/>
              </a:rPr>
              <a:t>Lucidchart</a:t>
            </a:r>
            <a:r>
              <a:rPr lang="es-MX" sz="1800" b="0" i="0" dirty="0">
                <a:solidFill>
                  <a:srgbClr val="121512"/>
                </a:solidFill>
                <a:effectLst/>
                <a:highlight>
                  <a:srgbClr val="FAFAFA"/>
                </a:highlight>
                <a:latin typeface="Inter Variable"/>
              </a:rPr>
              <a:t> o Draw.io, son útiles para representar visualmente los requisitos a través de diagramas de casos de uso, diagramas de clases, diagramas de flujo, entre otros.</a:t>
            </a:r>
          </a:p>
          <a:p>
            <a:pPr algn="just">
              <a:buFont typeface="+mj-lt"/>
              <a:buAutoNum type="arabicPeriod"/>
            </a:pPr>
            <a:r>
              <a:rPr lang="es-MX" sz="1800" b="1" i="0" dirty="0">
                <a:solidFill>
                  <a:srgbClr val="121512"/>
                </a:solidFill>
                <a:effectLst/>
                <a:highlight>
                  <a:srgbClr val="FAFAFA"/>
                </a:highlight>
                <a:latin typeface="Inter Variable"/>
              </a:rPr>
              <a:t>Prototipado Interactivo:</a:t>
            </a:r>
            <a:r>
              <a:rPr lang="es-MX" sz="1800" b="0" i="0" dirty="0">
                <a:solidFill>
                  <a:srgbClr val="121512"/>
                </a:solidFill>
                <a:effectLst/>
                <a:highlight>
                  <a:srgbClr val="FAFAFA"/>
                </a:highlight>
                <a:latin typeface="Inter Variable"/>
              </a:rPr>
              <a:t> Herramientas como Adobe XD, Sketch o </a:t>
            </a:r>
            <a:r>
              <a:rPr lang="es-MX" sz="1800" b="0" i="0" dirty="0" err="1">
                <a:solidFill>
                  <a:srgbClr val="121512"/>
                </a:solidFill>
                <a:effectLst/>
                <a:highlight>
                  <a:srgbClr val="FAFAFA"/>
                </a:highlight>
                <a:latin typeface="Inter Variable"/>
              </a:rPr>
              <a:t>InVision</a:t>
            </a:r>
            <a:r>
              <a:rPr lang="es-MX" sz="1800" b="0" i="0" dirty="0">
                <a:solidFill>
                  <a:srgbClr val="121512"/>
                </a:solidFill>
                <a:effectLst/>
                <a:highlight>
                  <a:srgbClr val="FAFAFA"/>
                </a:highlight>
                <a:latin typeface="Inter Variable"/>
              </a:rPr>
              <a:t> permiten crear prototipos interactivos de la interfaz de usuario, lo que facilita la visualización y validación de los requisitos con los usuarios finales.</a:t>
            </a:r>
          </a:p>
          <a:p>
            <a:pPr algn="just">
              <a:buFont typeface="+mj-lt"/>
              <a:buAutoNum type="arabicPeriod"/>
            </a:pPr>
            <a:r>
              <a:rPr lang="es-MX" sz="1800" b="1" i="0" dirty="0">
                <a:solidFill>
                  <a:srgbClr val="121512"/>
                </a:solidFill>
                <a:effectLst/>
                <a:highlight>
                  <a:srgbClr val="FAFAFA"/>
                </a:highlight>
                <a:latin typeface="Inter Variable"/>
              </a:rPr>
              <a:t>Control de Versiones:</a:t>
            </a:r>
            <a:r>
              <a:rPr lang="es-MX" sz="1800" b="0" i="0" dirty="0">
                <a:solidFill>
                  <a:srgbClr val="121512"/>
                </a:solidFill>
                <a:effectLst/>
                <a:highlight>
                  <a:srgbClr val="FAFAFA"/>
                </a:highlight>
                <a:latin typeface="Inter Variable"/>
              </a:rPr>
              <a:t> El uso de sistemas de control de versiones como Git ayuda a gestionar cambios en la documentación de requisitos, permitiendo mantener un histórico de versiones, revertir cambios y trabajar de forma colaborativa.</a:t>
            </a:r>
          </a:p>
          <a:p>
            <a:pPr algn="just">
              <a:buFont typeface="+mj-lt"/>
              <a:buAutoNum type="arabicPeriod"/>
            </a:pPr>
            <a:r>
              <a:rPr lang="es-MX" sz="1800" b="1" i="0" dirty="0">
                <a:solidFill>
                  <a:srgbClr val="121512"/>
                </a:solidFill>
                <a:effectLst/>
                <a:highlight>
                  <a:srgbClr val="FAFAFA"/>
                </a:highlight>
                <a:latin typeface="Inter Variable"/>
              </a:rPr>
              <a:t>Plantillas y Tablas:</a:t>
            </a:r>
            <a:r>
              <a:rPr lang="es-MX" sz="1800" b="0" i="0" dirty="0">
                <a:solidFill>
                  <a:srgbClr val="121512"/>
                </a:solidFill>
                <a:effectLst/>
                <a:highlight>
                  <a:srgbClr val="FAFAFA"/>
                </a:highlight>
                <a:latin typeface="Inter Variable"/>
              </a:rPr>
              <a:t> El uso de plantillas predefinidas en herramientas como Microsoft Word o Google </a:t>
            </a:r>
            <a:r>
              <a:rPr lang="es-MX" sz="1800" b="0" i="0" dirty="0" err="1">
                <a:solidFill>
                  <a:srgbClr val="121512"/>
                </a:solidFill>
                <a:effectLst/>
                <a:highlight>
                  <a:srgbClr val="FAFAFA"/>
                </a:highlight>
                <a:latin typeface="Inter Variable"/>
              </a:rPr>
              <a:t>Docs</a:t>
            </a:r>
            <a:r>
              <a:rPr lang="es-MX" sz="1800" b="0" i="0" dirty="0">
                <a:solidFill>
                  <a:srgbClr val="121512"/>
                </a:solidFill>
                <a:effectLst/>
                <a:highlight>
                  <a:srgbClr val="FAFAFA"/>
                </a:highlight>
                <a:latin typeface="Inter Variable"/>
              </a:rPr>
              <a:t> facilita la creación estructurada de documentos de requisitos. Además, el uso de tablas para organizar los requisitos puede mejorar su claridad y legibilidad.</a:t>
            </a:r>
          </a:p>
          <a:p>
            <a:pPr marL="0" indent="0" algn="just">
              <a:buNone/>
            </a:pPr>
            <a:r>
              <a:rPr lang="es-MX" sz="1800" dirty="0">
                <a:solidFill>
                  <a:srgbClr val="121512"/>
                </a:solidFill>
                <a:highlight>
                  <a:srgbClr val="FAFAFA"/>
                </a:highlight>
                <a:latin typeface="Inter Variable"/>
              </a:rPr>
              <a:t>M</a:t>
            </a:r>
            <a:r>
              <a:rPr lang="es-MX" sz="1800" b="0" i="0" dirty="0">
                <a:solidFill>
                  <a:srgbClr val="121512"/>
                </a:solidFill>
                <a:effectLst/>
                <a:highlight>
                  <a:srgbClr val="FAFAFA"/>
                </a:highlight>
                <a:latin typeface="Inter Variable"/>
              </a:rPr>
              <a:t>ejora la eficiencia, la calidad y la gestión de los requisitos en un proyecto de desarrollo de software. con la documentación de requisitos actualizada, accesible y bien organizada.</a:t>
            </a:r>
          </a:p>
        </p:txBody>
      </p:sp>
    </p:spTree>
    <p:extLst>
      <p:ext uri="{BB962C8B-B14F-4D97-AF65-F5344CB8AC3E}">
        <p14:creationId xmlns:p14="http://schemas.microsoft.com/office/powerpoint/2010/main" val="176338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MX" dirty="0"/>
              <a:t>Tema: </a:t>
            </a:r>
            <a:r>
              <a:rPr lang="es-PE" sz="4400" b="1" dirty="0">
                <a:effectLst/>
                <a:latin typeface="Calibri" panose="020F0502020204030204" pitchFamily="34" charset="0"/>
                <a:ea typeface="Times New Roman" panose="02020603050405020304" pitchFamily="18" charset="0"/>
                <a:cs typeface="Times New Roman" panose="02020603050405020304" pitchFamily="18" charset="0"/>
              </a:rPr>
              <a:t>Especificación de Requisitos</a:t>
            </a:r>
            <a:endParaRPr lang="es-PE"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2020497"/>
            <a:ext cx="9250180" cy="2476552"/>
          </a:xfrm>
        </p:spPr>
        <p:txBody>
          <a:bodyPr/>
          <a:lstStyle/>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Lenguajes y Técnicas de Especificación de Requisitos</a:t>
            </a:r>
          </a:p>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Calidad y Validación de Especificaciones de Requisitos</a:t>
            </a:r>
          </a:p>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Gestión de Cambios en los Requisitos</a:t>
            </a:r>
          </a:p>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Herramientas y Automatización en la Especificación de Requisitos</a:t>
            </a:r>
          </a:p>
          <a:p>
            <a:endParaRPr lang="es-PE" dirty="0"/>
          </a:p>
        </p:txBody>
      </p:sp>
    </p:spTree>
    <p:extLst>
      <p:ext uri="{BB962C8B-B14F-4D97-AF65-F5344CB8AC3E}">
        <p14:creationId xmlns:p14="http://schemas.microsoft.com/office/powerpoint/2010/main" val="312953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dirty="0">
                <a:effectLst/>
                <a:latin typeface="Calibri" panose="020F0502020204030204" pitchFamily="34" charset="0"/>
                <a:ea typeface="Times New Roman" panose="02020603050405020304" pitchFamily="18" charset="0"/>
                <a:cs typeface="Times New Roman" panose="02020603050405020304" pitchFamily="18" charset="0"/>
              </a:rPr>
              <a:t>Lenguajes y Técnicas de SRS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755072" y="1690688"/>
            <a:ext cx="10227096" cy="4668548"/>
          </a:xfrm>
        </p:spPr>
        <p:txBody>
          <a:bodyPr>
            <a:noAutofit/>
          </a:bodyPr>
          <a:lstStyle/>
          <a:p>
            <a:pPr marL="0" indent="0" algn="just">
              <a:buNone/>
            </a:pPr>
            <a:r>
              <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La </a:t>
            </a:r>
            <a:r>
              <a:rPr lang="es-MX" b="1"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especificación de requisitos </a:t>
            </a:r>
            <a:r>
              <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es un </a:t>
            </a:r>
            <a:r>
              <a:rPr lang="es-MX" b="1"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paso crítico </a:t>
            </a:r>
            <a:r>
              <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en el proceso de desarrollo de software y sistemas, pues </a:t>
            </a:r>
            <a:r>
              <a:rPr lang="es-MX" b="1"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define detalladamente </a:t>
            </a:r>
            <a:r>
              <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qué es lo que debe hacer el sistema, cómo debe comportarse y bajo qué restricciones funcionará. </a:t>
            </a:r>
          </a:p>
          <a:p>
            <a:pPr marL="0" indent="0" algn="just">
              <a:buNone/>
            </a:pPr>
            <a:r>
              <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rPr>
              <a:t>Para lograr una comunicación efectiva entre todas las partes interesadas y asegurar que los requisitos son entendidos y cumplidos por los desarrolladores, es esencial utilizar lenguajes y técnicas de especificación apropiados.</a:t>
            </a:r>
          </a:p>
          <a:p>
            <a:pPr marL="0" indent="0" algn="just">
              <a:buNone/>
            </a:pPr>
            <a:r>
              <a:rPr lang="es-MX" sz="2800" b="0" i="0" dirty="0">
                <a:solidFill>
                  <a:srgbClr val="121512"/>
                </a:solidFill>
                <a:effectLst/>
                <a:highlight>
                  <a:srgbClr val="FAFAFA"/>
                </a:highlight>
                <a:latin typeface="Inter Variable"/>
              </a:rPr>
              <a:t>Los lenguajes de SRS varían desde </a:t>
            </a:r>
            <a:r>
              <a:rPr lang="es-MX" sz="2800" b="1" i="0" dirty="0">
                <a:solidFill>
                  <a:srgbClr val="121512"/>
                </a:solidFill>
                <a:effectLst/>
                <a:highlight>
                  <a:srgbClr val="FAFAFA"/>
                </a:highlight>
                <a:latin typeface="Inter Variable"/>
              </a:rPr>
              <a:t>notaciones formales </a:t>
            </a:r>
            <a:r>
              <a:rPr lang="es-MX" sz="2800" b="0" i="0" dirty="0">
                <a:solidFill>
                  <a:srgbClr val="121512"/>
                </a:solidFill>
                <a:effectLst/>
                <a:highlight>
                  <a:srgbClr val="FAFAFA"/>
                </a:highlight>
                <a:latin typeface="Inter Variable"/>
              </a:rPr>
              <a:t>hasta </a:t>
            </a:r>
            <a:r>
              <a:rPr lang="es-MX" sz="2800" b="1" i="0" dirty="0">
                <a:solidFill>
                  <a:srgbClr val="121512"/>
                </a:solidFill>
                <a:effectLst/>
                <a:highlight>
                  <a:srgbClr val="FAFAFA"/>
                </a:highlight>
                <a:latin typeface="Inter Variable"/>
              </a:rPr>
              <a:t>descripciones más narrativas</a:t>
            </a:r>
            <a:r>
              <a:rPr lang="es-MX" sz="2800" b="0" i="0" dirty="0">
                <a:solidFill>
                  <a:srgbClr val="121512"/>
                </a:solidFill>
                <a:effectLst/>
                <a:highlight>
                  <a:srgbClr val="FAFAFA"/>
                </a:highlight>
                <a:latin typeface="Inter Variable"/>
              </a:rPr>
              <a:t>, dependiendo del tipo de proyecto, el área de aplicación, y las necesidades específicas del sistema. </a:t>
            </a:r>
          </a:p>
          <a:p>
            <a:pPr marL="0" indent="0" algn="just">
              <a:buNone/>
            </a:pPr>
            <a:endParaRPr lang="es-MX" b="0" i="0" dirty="0">
              <a:solidFill>
                <a:srgbClr val="121512"/>
              </a:solidFill>
              <a:effectLst/>
              <a:highlight>
                <a:srgbClr val="FAFAFA"/>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48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r>
              <a:rPr lang="es-PE" dirty="0">
                <a:effectLst/>
                <a:latin typeface="Calibri" panose="020F0502020204030204" pitchFamily="34" charset="0"/>
                <a:ea typeface="Times New Roman" panose="02020603050405020304" pitchFamily="18" charset="0"/>
                <a:cs typeface="Times New Roman" panose="02020603050405020304" pitchFamily="18" charset="0"/>
              </a:rPr>
              <a:t>Lenguajes </a:t>
            </a:r>
            <a:r>
              <a:rPr lang="es-MX" dirty="0">
                <a:latin typeface="Calibri" panose="020F0502020204030204" pitchFamily="34" charset="0"/>
                <a:cs typeface="Times New Roman" panose="02020603050405020304" pitchFamily="18" charset="0"/>
              </a:rPr>
              <a:t>de Especificación de Requisitos</a:t>
            </a:r>
            <a:endParaRPr lang="es-PE" dirty="0">
              <a:latin typeface="Calibri" panose="020F050202020403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algn="just">
              <a:buFont typeface="+mj-lt"/>
              <a:buAutoNum type="arabicPeriod"/>
            </a:pPr>
            <a:r>
              <a:rPr lang="es-MX" sz="2400" b="1" i="0" dirty="0">
                <a:solidFill>
                  <a:srgbClr val="121512"/>
                </a:solidFill>
                <a:effectLst/>
                <a:highlight>
                  <a:srgbClr val="FAFAFA"/>
                </a:highlight>
                <a:latin typeface="Inter Variable"/>
              </a:rPr>
              <a:t>Lenguaje Natural</a:t>
            </a:r>
            <a:r>
              <a:rPr lang="es-MX" sz="2400" b="0" i="0" dirty="0">
                <a:solidFill>
                  <a:srgbClr val="121512"/>
                </a:solidFill>
                <a:effectLst/>
                <a:highlight>
                  <a:srgbClr val="FAFAFA"/>
                </a:highlight>
                <a:latin typeface="Inter Variable"/>
              </a:rPr>
              <a:t>: Describe requisitos, utilizando el lenguaje cotidiano. Aunque es accesible para todos los </a:t>
            </a:r>
            <a:r>
              <a:rPr lang="es-MX" sz="2400" b="0" i="0" dirty="0" err="1">
                <a:solidFill>
                  <a:srgbClr val="121512"/>
                </a:solidFill>
                <a:effectLst/>
                <a:highlight>
                  <a:srgbClr val="FAFAFA"/>
                </a:highlight>
                <a:latin typeface="Inter Variable"/>
              </a:rPr>
              <a:t>stakeholders</a:t>
            </a:r>
            <a:r>
              <a:rPr lang="es-MX" sz="2400" b="0" i="0" dirty="0">
                <a:solidFill>
                  <a:srgbClr val="121512"/>
                </a:solidFill>
                <a:effectLst/>
                <a:highlight>
                  <a:srgbClr val="FAFAFA"/>
                </a:highlight>
                <a:latin typeface="Inter Variable"/>
              </a:rPr>
              <a:t>, su principal desventaja es la ambigüedad y la falta de precisión, lo que lleva a interpretaciones erróneas.</a:t>
            </a:r>
          </a:p>
          <a:p>
            <a:pPr algn="just">
              <a:buFont typeface="+mj-lt"/>
              <a:buAutoNum type="arabicPeriod"/>
            </a:pPr>
            <a:r>
              <a:rPr lang="es-MX" sz="2400" b="1" i="0" dirty="0">
                <a:solidFill>
                  <a:srgbClr val="121512"/>
                </a:solidFill>
                <a:effectLst/>
                <a:highlight>
                  <a:srgbClr val="FAFAFA"/>
                </a:highlight>
                <a:latin typeface="Inter Variable"/>
              </a:rPr>
              <a:t>Lenguaje Estructurado</a:t>
            </a:r>
            <a:r>
              <a:rPr lang="es-MX" sz="2400" b="0" i="0" dirty="0">
                <a:solidFill>
                  <a:srgbClr val="121512"/>
                </a:solidFill>
                <a:effectLst/>
                <a:highlight>
                  <a:srgbClr val="FAFAFA"/>
                </a:highlight>
                <a:latin typeface="Inter Variable"/>
              </a:rPr>
              <a:t>: Versión más controlada del lenguaje natural, que utiliza un formato y vocabulario fijo para reducir las ambigüedades. Ej. las plantillas o patrones que estandarizan la descripción de los requisitos.</a:t>
            </a:r>
          </a:p>
          <a:p>
            <a:pPr algn="just">
              <a:buFont typeface="+mj-lt"/>
              <a:buAutoNum type="arabicPeriod"/>
            </a:pPr>
            <a:r>
              <a:rPr lang="es-MX" sz="2400" b="1" i="0" dirty="0">
                <a:solidFill>
                  <a:srgbClr val="121512"/>
                </a:solidFill>
                <a:effectLst/>
                <a:highlight>
                  <a:srgbClr val="FAFAFA"/>
                </a:highlight>
                <a:latin typeface="Inter Variable"/>
              </a:rPr>
              <a:t>Modelado de requisitos (UML)</a:t>
            </a:r>
            <a:r>
              <a:rPr lang="es-MX" sz="2400" b="0" i="0" dirty="0">
                <a:solidFill>
                  <a:srgbClr val="121512"/>
                </a:solidFill>
                <a:effectLst/>
                <a:highlight>
                  <a:srgbClr val="FAFAFA"/>
                </a:highlight>
                <a:latin typeface="Inter Variable"/>
              </a:rPr>
              <a:t>: </a:t>
            </a:r>
            <a:r>
              <a:rPr lang="es-MX" sz="2400" b="0" i="0" dirty="0" err="1">
                <a:solidFill>
                  <a:srgbClr val="121512"/>
                </a:solidFill>
                <a:effectLst/>
                <a:highlight>
                  <a:srgbClr val="FAFAFA"/>
                </a:highlight>
                <a:latin typeface="Inter Variable"/>
              </a:rPr>
              <a:t>Unified</a:t>
            </a:r>
            <a:r>
              <a:rPr lang="es-MX" sz="2400" b="0" i="0" dirty="0">
                <a:solidFill>
                  <a:srgbClr val="121512"/>
                </a:solidFill>
                <a:effectLst/>
                <a:highlight>
                  <a:srgbClr val="FAFAFA"/>
                </a:highlight>
                <a:latin typeface="Inter Variable"/>
              </a:rPr>
              <a:t> </a:t>
            </a:r>
            <a:r>
              <a:rPr lang="es-MX" sz="2400" b="0" i="0" dirty="0" err="1">
                <a:solidFill>
                  <a:srgbClr val="121512"/>
                </a:solidFill>
                <a:effectLst/>
                <a:highlight>
                  <a:srgbClr val="FAFAFA"/>
                </a:highlight>
                <a:latin typeface="Inter Variable"/>
              </a:rPr>
              <a:t>Modeling</a:t>
            </a:r>
            <a:r>
              <a:rPr lang="es-MX" sz="2400" b="0" i="0" dirty="0">
                <a:solidFill>
                  <a:srgbClr val="121512"/>
                </a:solidFill>
                <a:effectLst/>
                <a:highlight>
                  <a:srgbClr val="FAFAFA"/>
                </a:highlight>
                <a:latin typeface="Inter Variable"/>
              </a:rPr>
              <a:t> </a:t>
            </a:r>
            <a:r>
              <a:rPr lang="es-MX" sz="2400" b="0" i="0" dirty="0" err="1">
                <a:solidFill>
                  <a:srgbClr val="121512"/>
                </a:solidFill>
                <a:effectLst/>
                <a:highlight>
                  <a:srgbClr val="FAFAFA"/>
                </a:highlight>
                <a:latin typeface="Inter Variable"/>
              </a:rPr>
              <a:t>Language</a:t>
            </a:r>
            <a:r>
              <a:rPr lang="es-MX" sz="2400" b="0" i="0" dirty="0">
                <a:solidFill>
                  <a:srgbClr val="121512"/>
                </a:solidFill>
                <a:effectLst/>
                <a:highlight>
                  <a:srgbClr val="FAFAFA"/>
                </a:highlight>
                <a:latin typeface="Inter Variable"/>
              </a:rPr>
              <a:t> (UML) es un método popular para especificar, visualizar y documentar los artefactos de sistemas de software. UML incluye varios tipos de diagramas como diagramas de casos de uso, de clases, de secuencia, actividades y estados.</a:t>
            </a:r>
          </a:p>
          <a:p>
            <a:pPr algn="just">
              <a:buFont typeface="+mj-lt"/>
              <a:buAutoNum type="arabicPeriod"/>
            </a:pPr>
            <a:r>
              <a:rPr lang="es-MX" sz="2400" b="1" i="0" dirty="0">
                <a:solidFill>
                  <a:srgbClr val="121512"/>
                </a:solidFill>
                <a:effectLst/>
                <a:highlight>
                  <a:srgbClr val="FAFAFA"/>
                </a:highlight>
                <a:latin typeface="Inter Variable"/>
              </a:rPr>
              <a:t>Lenguajes Formales</a:t>
            </a:r>
            <a:r>
              <a:rPr lang="es-MX" sz="2400" b="0" i="0" dirty="0">
                <a:solidFill>
                  <a:srgbClr val="121512"/>
                </a:solidFill>
                <a:effectLst/>
                <a:highlight>
                  <a:srgbClr val="FAFAFA"/>
                </a:highlight>
                <a:latin typeface="Inter Variable"/>
              </a:rPr>
              <a:t>: Utilizan símbolos y sintaxis rigurosos para describir los requisitos de forma que sean completamente inequívocos. Son especialmente útiles en sistemas críticos donde los errores de interpretación pueden tener consecuencias graves. Ej. incluyen Z, B, y VDM (</a:t>
            </a:r>
            <a:r>
              <a:rPr lang="es-MX" sz="2400" b="0" i="0" dirty="0" err="1">
                <a:solidFill>
                  <a:srgbClr val="121512"/>
                </a:solidFill>
                <a:effectLst/>
                <a:highlight>
                  <a:srgbClr val="FAFAFA"/>
                </a:highlight>
                <a:latin typeface="Inter Variable"/>
              </a:rPr>
              <a:t>Vienna</a:t>
            </a:r>
            <a:r>
              <a:rPr lang="es-MX" sz="2400" b="0" i="0" dirty="0">
                <a:solidFill>
                  <a:srgbClr val="121512"/>
                </a:solidFill>
                <a:effectLst/>
                <a:highlight>
                  <a:srgbClr val="FAFAFA"/>
                </a:highlight>
                <a:latin typeface="Inter Variable"/>
              </a:rPr>
              <a:t> </a:t>
            </a:r>
            <a:r>
              <a:rPr lang="es-MX" sz="2400" b="0" i="0" dirty="0" err="1">
                <a:solidFill>
                  <a:srgbClr val="121512"/>
                </a:solidFill>
                <a:effectLst/>
                <a:highlight>
                  <a:srgbClr val="FAFAFA"/>
                </a:highlight>
                <a:latin typeface="Inter Variable"/>
              </a:rPr>
              <a:t>Development</a:t>
            </a:r>
            <a:r>
              <a:rPr lang="es-MX" sz="2400" b="0" i="0" dirty="0">
                <a:solidFill>
                  <a:srgbClr val="121512"/>
                </a:solidFill>
                <a:effectLst/>
                <a:highlight>
                  <a:srgbClr val="FAFAFA"/>
                </a:highlight>
                <a:latin typeface="Inter Variable"/>
              </a:rPr>
              <a:t> </a:t>
            </a:r>
            <a:r>
              <a:rPr lang="es-MX" sz="2400" b="0" i="0" dirty="0" err="1">
                <a:solidFill>
                  <a:srgbClr val="121512"/>
                </a:solidFill>
                <a:effectLst/>
                <a:highlight>
                  <a:srgbClr val="FAFAFA"/>
                </a:highlight>
                <a:latin typeface="Inter Variable"/>
              </a:rPr>
              <a:t>Method</a:t>
            </a:r>
            <a:r>
              <a:rPr lang="es-MX" sz="2400" b="0" i="0" dirty="0">
                <a:solidFill>
                  <a:srgbClr val="121512"/>
                </a:solidFill>
                <a:effectLst/>
                <a:highlight>
                  <a:srgbClr val="FAFAFA"/>
                </a:highlight>
                <a:latin typeface="Inter Variable"/>
              </a:rPr>
              <a:t>).</a:t>
            </a:r>
          </a:p>
        </p:txBody>
      </p:sp>
    </p:spTree>
    <p:extLst>
      <p:ext uri="{BB962C8B-B14F-4D97-AF65-F5344CB8AC3E}">
        <p14:creationId xmlns:p14="http://schemas.microsoft.com/office/powerpoint/2010/main" val="160044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r>
              <a:rPr lang="es-PE" dirty="0" err="1">
                <a:effectLst/>
                <a:latin typeface="Calibri" panose="020F0502020204030204" pitchFamily="34" charset="0"/>
                <a:ea typeface="Times New Roman" panose="02020603050405020304" pitchFamily="18" charset="0"/>
                <a:cs typeface="Times New Roman" panose="02020603050405020304" pitchFamily="18" charset="0"/>
              </a:rPr>
              <a:t>Tecnicas</a:t>
            </a:r>
            <a:r>
              <a:rPr lang="es-PE" dirty="0">
                <a:effectLst/>
                <a:latin typeface="Calibri" panose="020F0502020204030204" pitchFamily="34" charset="0"/>
                <a:ea typeface="Times New Roman" panose="02020603050405020304" pitchFamily="18" charset="0"/>
                <a:cs typeface="Times New Roman" panose="02020603050405020304" pitchFamily="18" charset="0"/>
              </a:rPr>
              <a:t> </a:t>
            </a:r>
            <a:r>
              <a:rPr lang="es-MX" dirty="0">
                <a:latin typeface="Calibri" panose="020F0502020204030204" pitchFamily="34" charset="0"/>
                <a:cs typeface="Times New Roman" panose="02020603050405020304" pitchFamily="18" charset="0"/>
              </a:rPr>
              <a:t>de Especificación de Requisitos</a:t>
            </a:r>
            <a:endParaRPr lang="es-PE" dirty="0">
              <a:latin typeface="Calibri" panose="020F050202020403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algn="just">
              <a:buFont typeface="+mj-lt"/>
              <a:buAutoNum type="arabicPeriod"/>
            </a:pPr>
            <a:r>
              <a:rPr lang="es-MX" sz="2400" b="1" i="0" dirty="0">
                <a:solidFill>
                  <a:srgbClr val="121512"/>
                </a:solidFill>
                <a:effectLst/>
                <a:highlight>
                  <a:srgbClr val="FAFAFA"/>
                </a:highlight>
                <a:latin typeface="Inter Variable"/>
              </a:rPr>
              <a:t>Casos de Uso</a:t>
            </a:r>
            <a:r>
              <a:rPr lang="es-MX" sz="2400" b="0" i="0" dirty="0">
                <a:solidFill>
                  <a:srgbClr val="121512"/>
                </a:solidFill>
                <a:effectLst/>
                <a:highlight>
                  <a:srgbClr val="FAFAFA"/>
                </a:highlight>
                <a:latin typeface="Inter Variable"/>
              </a:rPr>
              <a:t>: Método para especificar requisitos funcionales RF que describe cómo los "actores" (usuarios o sistemas externos) interactúan con el sistema. Los casos de uso capturan el propósito de una interacción y los pasos involucrados en diversas situaciones, ayudando a imaginar el sistema desde la perspectiva del usuario.</a:t>
            </a:r>
          </a:p>
          <a:p>
            <a:pPr algn="just">
              <a:buFont typeface="+mj-lt"/>
              <a:buAutoNum type="arabicPeriod"/>
            </a:pPr>
            <a:r>
              <a:rPr lang="es-MX" sz="2400" b="1" i="0" dirty="0">
                <a:solidFill>
                  <a:srgbClr val="121512"/>
                </a:solidFill>
                <a:effectLst/>
                <a:highlight>
                  <a:srgbClr val="FAFAFA"/>
                </a:highlight>
                <a:latin typeface="Inter Variable"/>
              </a:rPr>
              <a:t>Historias de Usuario</a:t>
            </a:r>
            <a:r>
              <a:rPr lang="es-MX" sz="2400" b="0" i="0" dirty="0">
                <a:solidFill>
                  <a:srgbClr val="121512"/>
                </a:solidFill>
                <a:effectLst/>
                <a:highlight>
                  <a:srgbClr val="FAFAFA"/>
                </a:highlight>
                <a:latin typeface="Inter Variable"/>
              </a:rPr>
              <a:t>: Utilizadas en métodos ágiles, describen funcionalidades específicamente desde el punto de vista del usuario final. Son breves, con el formato típico: "</a:t>
            </a:r>
            <a:r>
              <a:rPr lang="es-MX" sz="2400" b="1" i="0" dirty="0">
                <a:solidFill>
                  <a:srgbClr val="121512"/>
                </a:solidFill>
                <a:effectLst/>
                <a:highlight>
                  <a:srgbClr val="FAFAFA"/>
                </a:highlight>
                <a:latin typeface="Inter Variable"/>
              </a:rPr>
              <a:t>Como</a:t>
            </a:r>
            <a:r>
              <a:rPr lang="es-MX" sz="2400" b="0" i="0" dirty="0">
                <a:solidFill>
                  <a:srgbClr val="121512"/>
                </a:solidFill>
                <a:effectLst/>
                <a:highlight>
                  <a:srgbClr val="FAFAFA"/>
                </a:highlight>
                <a:latin typeface="Inter Variable"/>
              </a:rPr>
              <a:t> [rol], </a:t>
            </a:r>
            <a:r>
              <a:rPr lang="es-MX" sz="2400" b="1" i="0" dirty="0">
                <a:solidFill>
                  <a:srgbClr val="121512"/>
                </a:solidFill>
                <a:effectLst/>
                <a:highlight>
                  <a:srgbClr val="FAFAFA"/>
                </a:highlight>
                <a:latin typeface="Inter Variable"/>
              </a:rPr>
              <a:t>quiero</a:t>
            </a:r>
            <a:r>
              <a:rPr lang="es-MX" sz="2400" b="0" i="0" dirty="0">
                <a:solidFill>
                  <a:srgbClr val="121512"/>
                </a:solidFill>
                <a:effectLst/>
                <a:highlight>
                  <a:srgbClr val="FAFAFA"/>
                </a:highlight>
                <a:latin typeface="Inter Variable"/>
              </a:rPr>
              <a:t> [funcionalidad] </a:t>
            </a:r>
            <a:r>
              <a:rPr lang="es-MX" sz="2400" b="1" i="0" dirty="0">
                <a:solidFill>
                  <a:srgbClr val="121512"/>
                </a:solidFill>
                <a:effectLst/>
                <a:highlight>
                  <a:srgbClr val="FAFAFA"/>
                </a:highlight>
                <a:latin typeface="Inter Variable"/>
              </a:rPr>
              <a:t>para que </a:t>
            </a:r>
            <a:r>
              <a:rPr lang="es-MX" sz="2400" b="0" i="0" dirty="0">
                <a:solidFill>
                  <a:srgbClr val="121512"/>
                </a:solidFill>
                <a:effectLst/>
                <a:highlight>
                  <a:srgbClr val="FAFAFA"/>
                </a:highlight>
                <a:latin typeface="Inter Variable"/>
              </a:rPr>
              <a:t>[beneficio]". </a:t>
            </a:r>
          </a:p>
          <a:p>
            <a:pPr algn="just">
              <a:buFont typeface="+mj-lt"/>
              <a:buAutoNum type="arabicPeriod"/>
            </a:pPr>
            <a:r>
              <a:rPr lang="es-MX" sz="2400" b="1" i="0" dirty="0">
                <a:solidFill>
                  <a:srgbClr val="121512"/>
                </a:solidFill>
                <a:effectLst/>
                <a:highlight>
                  <a:srgbClr val="FAFAFA"/>
                </a:highlight>
                <a:latin typeface="Inter Variable"/>
              </a:rPr>
              <a:t>Especificación de Requisitos de Software (SRS)</a:t>
            </a:r>
            <a:r>
              <a:rPr lang="es-MX" sz="2400" b="0" i="0" dirty="0">
                <a:solidFill>
                  <a:srgbClr val="121512"/>
                </a:solidFill>
                <a:effectLst/>
                <a:highlight>
                  <a:srgbClr val="FAFAFA"/>
                </a:highlight>
                <a:latin typeface="Inter Variable"/>
              </a:rPr>
              <a:t>: Documento formal que captura todos los requisitos de software de manera detallada. SRS incluye tanto requisitos funcionales como no funcionales, y es revisado por los </a:t>
            </a:r>
            <a:r>
              <a:rPr lang="es-MX" sz="2400" b="0" i="0" dirty="0" err="1">
                <a:solidFill>
                  <a:srgbClr val="121512"/>
                </a:solidFill>
                <a:effectLst/>
                <a:highlight>
                  <a:srgbClr val="FAFAFA"/>
                </a:highlight>
                <a:latin typeface="Inter Variable"/>
              </a:rPr>
              <a:t>stakeholders</a:t>
            </a:r>
            <a:r>
              <a:rPr lang="es-MX" sz="2400" b="0" i="0" dirty="0">
                <a:solidFill>
                  <a:srgbClr val="121512"/>
                </a:solidFill>
                <a:effectLst/>
                <a:highlight>
                  <a:srgbClr val="FAFAFA"/>
                </a:highlight>
                <a:latin typeface="Inter Variable"/>
              </a:rPr>
              <a:t>.</a:t>
            </a:r>
          </a:p>
          <a:p>
            <a:pPr algn="just">
              <a:buFont typeface="+mj-lt"/>
              <a:buAutoNum type="arabicPeriod"/>
            </a:pPr>
            <a:r>
              <a:rPr lang="es-MX" sz="2400" b="1" i="0" dirty="0">
                <a:solidFill>
                  <a:srgbClr val="121512"/>
                </a:solidFill>
                <a:effectLst/>
                <a:highlight>
                  <a:srgbClr val="FAFAFA"/>
                </a:highlight>
                <a:latin typeface="Inter Variable"/>
              </a:rPr>
              <a:t>Prototipos</a:t>
            </a:r>
            <a:r>
              <a:rPr lang="es-MX" sz="2400" b="0" i="0" dirty="0">
                <a:solidFill>
                  <a:srgbClr val="121512"/>
                </a:solidFill>
                <a:effectLst/>
                <a:highlight>
                  <a:srgbClr val="FAFAFA"/>
                </a:highlight>
                <a:latin typeface="Inter Variable"/>
              </a:rPr>
              <a:t>: Aunque no es una técnica de especificación per se, desarrollar un prototipo puede ayudar en la especificación al proporcionar a los </a:t>
            </a:r>
            <a:r>
              <a:rPr lang="es-MX" sz="2400" b="0" i="0" dirty="0" err="1">
                <a:solidFill>
                  <a:srgbClr val="121512"/>
                </a:solidFill>
                <a:effectLst/>
                <a:highlight>
                  <a:srgbClr val="FAFAFA"/>
                </a:highlight>
                <a:latin typeface="Inter Variable"/>
              </a:rPr>
              <a:t>stakeholders</a:t>
            </a:r>
            <a:r>
              <a:rPr lang="es-MX" sz="2400" b="0" i="0" dirty="0">
                <a:solidFill>
                  <a:srgbClr val="121512"/>
                </a:solidFill>
                <a:effectLst/>
                <a:highlight>
                  <a:srgbClr val="FAFAFA"/>
                </a:highlight>
                <a:latin typeface="Inter Variable"/>
              </a:rPr>
              <a:t> una versión tangible del producto que pueden interactuar y sobre la cual pueden proporcionar retroalimentación.</a:t>
            </a:r>
          </a:p>
        </p:txBody>
      </p:sp>
    </p:spTree>
    <p:extLst>
      <p:ext uri="{BB962C8B-B14F-4D97-AF65-F5344CB8AC3E}">
        <p14:creationId xmlns:p14="http://schemas.microsoft.com/office/powerpoint/2010/main" val="91003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r>
              <a:rPr lang="es-MX" sz="4400" b="1" i="0" dirty="0">
                <a:solidFill>
                  <a:srgbClr val="121512"/>
                </a:solidFill>
                <a:effectLst/>
                <a:highlight>
                  <a:srgbClr val="FAFAFA"/>
                </a:highlight>
                <a:latin typeface="Inter Variable"/>
              </a:rPr>
              <a:t>Conclusiones</a:t>
            </a:r>
            <a:endParaRPr lang="es-PE" dirty="0">
              <a:latin typeface="Calibri" panose="020F050202020403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3460173"/>
          </a:xfrm>
        </p:spPr>
        <p:txBody>
          <a:bodyPr>
            <a:noAutofit/>
          </a:bodyPr>
          <a:lstStyle/>
          <a:p>
            <a:pPr marL="0" indent="0" algn="just">
              <a:buNone/>
            </a:pPr>
            <a:r>
              <a:rPr lang="es-MX" b="0" i="0" dirty="0">
                <a:solidFill>
                  <a:srgbClr val="121512"/>
                </a:solidFill>
                <a:effectLst/>
                <a:highlight>
                  <a:srgbClr val="FAFAFA"/>
                </a:highlight>
                <a:latin typeface="Inter Variable"/>
              </a:rPr>
              <a:t>Seleccionar el lenguaje y la técnica adecuada para la especificación de requisitos depende del tipo de proyecto, del equipo de desarrollo, de las partes interesadas involucradas y de la naturaleza del sistema que se está desarrollando. </a:t>
            </a:r>
          </a:p>
          <a:p>
            <a:pPr marL="0" indent="0" algn="just">
              <a:buNone/>
            </a:pPr>
            <a:r>
              <a:rPr lang="es-MX" b="0" i="0" dirty="0">
                <a:solidFill>
                  <a:srgbClr val="121512"/>
                </a:solidFill>
                <a:effectLst/>
                <a:highlight>
                  <a:srgbClr val="FAFAFA"/>
                </a:highlight>
                <a:latin typeface="Inter Variable"/>
              </a:rPr>
              <a:t>Una especificación de requisitos bien realizada puede reducir significativamente los riesgos de desarrollo y aumentar la probabilidad de que el producto final cumpla con las expectativas y necesidades de los usuarios.</a:t>
            </a:r>
          </a:p>
        </p:txBody>
      </p:sp>
    </p:spTree>
    <p:extLst>
      <p:ext uri="{BB962C8B-B14F-4D97-AF65-F5344CB8AC3E}">
        <p14:creationId xmlns:p14="http://schemas.microsoft.com/office/powerpoint/2010/main" val="39188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MX" dirty="0">
                <a:solidFill>
                  <a:srgbClr val="121512"/>
                </a:solidFill>
                <a:highlight>
                  <a:srgbClr val="FAFAFA"/>
                </a:highlight>
                <a:latin typeface="Inter Variable"/>
              </a:rPr>
              <a:t>S</a:t>
            </a:r>
            <a:r>
              <a:rPr lang="es-MX" sz="4400" b="0" i="0" dirty="0">
                <a:solidFill>
                  <a:srgbClr val="121512"/>
                </a:solidFill>
                <a:effectLst/>
                <a:highlight>
                  <a:srgbClr val="FAFAFA"/>
                </a:highlight>
                <a:latin typeface="Inter Variable"/>
              </a:rPr>
              <a:t>istema de gestión de biblioteca</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Autofit/>
          </a:bodyPr>
          <a:lstStyle/>
          <a:p>
            <a:pPr marL="0" indent="0" algn="just">
              <a:buNone/>
            </a:pPr>
            <a:r>
              <a:rPr lang="es-MX" b="1" i="0" dirty="0">
                <a:solidFill>
                  <a:srgbClr val="121512"/>
                </a:solidFill>
                <a:effectLst/>
                <a:highlight>
                  <a:srgbClr val="FAFAFA"/>
                </a:highlight>
                <a:latin typeface="Inter Variable"/>
              </a:rPr>
              <a:t>Lenguaje natural estructurado</a:t>
            </a:r>
          </a:p>
          <a:p>
            <a:pPr marL="363538" lvl="1" indent="0" algn="just">
              <a:buNone/>
            </a:pPr>
            <a:r>
              <a:rPr lang="es-MX" sz="2800" b="0" i="0" dirty="0">
                <a:solidFill>
                  <a:srgbClr val="121512"/>
                </a:solidFill>
                <a:effectLst/>
                <a:highlight>
                  <a:srgbClr val="FAFAFA"/>
                </a:highlight>
                <a:latin typeface="Inter Variable"/>
              </a:rPr>
              <a:t>Se podría redactar una descripción detallada de los requisitos utilizando un lenguaje natural estructurado. </a:t>
            </a:r>
          </a:p>
          <a:p>
            <a:pPr marL="363538" lvl="1" indent="0" algn="just">
              <a:buNone/>
            </a:pPr>
            <a:r>
              <a:rPr lang="es-MX" sz="2800" b="0" i="0" dirty="0">
                <a:solidFill>
                  <a:srgbClr val="121512"/>
                </a:solidFill>
                <a:effectLst/>
                <a:highlight>
                  <a:srgbClr val="FAFAFA"/>
                </a:highlight>
                <a:latin typeface="Inter Variable"/>
              </a:rPr>
              <a:t>Por ejemplo, "El sistema de gestión de biblioteca debe permitir a los usuarios buscar y solicitar libros, así como a los bibliotecarios registrar nuevos libros en el sistema".</a:t>
            </a:r>
          </a:p>
          <a:p>
            <a:pPr marL="0" indent="0" algn="just">
              <a:buNone/>
            </a:pPr>
            <a:r>
              <a:rPr lang="es-MX" b="1" i="0" dirty="0">
                <a:solidFill>
                  <a:srgbClr val="121512"/>
                </a:solidFill>
                <a:effectLst/>
                <a:highlight>
                  <a:srgbClr val="FAFAFA"/>
                </a:highlight>
                <a:latin typeface="Inter Variable"/>
              </a:rPr>
              <a:t>Casos de uso</a:t>
            </a:r>
          </a:p>
          <a:p>
            <a:pPr marL="269875" indent="0" algn="just">
              <a:buNone/>
            </a:pPr>
            <a:r>
              <a:rPr lang="es-MX" b="0" i="0" dirty="0">
                <a:solidFill>
                  <a:srgbClr val="121512"/>
                </a:solidFill>
                <a:effectLst/>
                <a:highlight>
                  <a:srgbClr val="FAFAFA"/>
                </a:highlight>
                <a:latin typeface="Inter Variable"/>
              </a:rPr>
              <a:t>Mediante diagramas de casos de uso, se podrían representar las interacciones entre los actores (usuarios, bibliotecarios) y el sistema. </a:t>
            </a:r>
          </a:p>
          <a:p>
            <a:pPr marL="269875" indent="0" algn="just">
              <a:buNone/>
            </a:pPr>
            <a:r>
              <a:rPr lang="es-MX" b="0" i="0" dirty="0">
                <a:solidFill>
                  <a:srgbClr val="121512"/>
                </a:solidFill>
                <a:effectLst/>
                <a:highlight>
                  <a:srgbClr val="FAFAFA"/>
                </a:highlight>
                <a:latin typeface="Inter Variable"/>
              </a:rPr>
              <a:t>Por ejemplo, un caso de uso podría ser "Buscar libro", donde se describe cómo un usuario busca un libro en el sistema.</a:t>
            </a:r>
          </a:p>
          <a:p>
            <a:pPr marL="0" indent="0" algn="just">
              <a:buNone/>
            </a:pPr>
            <a:endParaRPr lang="es-MX" sz="2000" b="0" i="0" dirty="0">
              <a:solidFill>
                <a:srgbClr val="121512"/>
              </a:solidFill>
              <a:effectLst/>
              <a:highlight>
                <a:srgbClr val="FAFAFA"/>
              </a:highlight>
              <a:latin typeface="Inter Variable"/>
            </a:endParaRPr>
          </a:p>
        </p:txBody>
      </p:sp>
    </p:spTree>
    <p:extLst>
      <p:ext uri="{BB962C8B-B14F-4D97-AF65-F5344CB8AC3E}">
        <p14:creationId xmlns:p14="http://schemas.microsoft.com/office/powerpoint/2010/main" val="322610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MX" dirty="0">
                <a:solidFill>
                  <a:srgbClr val="121512"/>
                </a:solidFill>
                <a:highlight>
                  <a:srgbClr val="FAFAFA"/>
                </a:highlight>
                <a:latin typeface="Inter Variable"/>
              </a:rPr>
              <a:t>S</a:t>
            </a:r>
            <a:r>
              <a:rPr lang="es-MX" sz="4400" b="0" i="0" dirty="0">
                <a:solidFill>
                  <a:srgbClr val="121512"/>
                </a:solidFill>
                <a:effectLst/>
                <a:highlight>
                  <a:srgbClr val="FAFAFA"/>
                </a:highlight>
                <a:latin typeface="Inter Variable"/>
              </a:rPr>
              <a:t>istema de gestión de biblioteca</a:t>
            </a:r>
            <a:endParaRPr lang="es-PE"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10"/>
            <a:ext cx="10227096" cy="4759036"/>
          </a:xfrm>
        </p:spPr>
        <p:txBody>
          <a:bodyPr>
            <a:noAutofit/>
          </a:bodyPr>
          <a:lstStyle/>
          <a:p>
            <a:pPr marL="0" indent="0" algn="just">
              <a:buNone/>
            </a:pPr>
            <a:r>
              <a:rPr lang="es-MX" b="1" i="0" dirty="0">
                <a:solidFill>
                  <a:srgbClr val="121512"/>
                </a:solidFill>
                <a:effectLst/>
                <a:highlight>
                  <a:srgbClr val="FAFAFA"/>
                </a:highlight>
                <a:latin typeface="Inter Variable"/>
              </a:rPr>
              <a:t>Diagramas de clases:</a:t>
            </a:r>
            <a:r>
              <a:rPr lang="es-MX" b="0" i="0" dirty="0">
                <a:solidFill>
                  <a:srgbClr val="121512"/>
                </a:solidFill>
                <a:effectLst/>
                <a:highlight>
                  <a:srgbClr val="FAFAFA"/>
                </a:highlight>
                <a:latin typeface="Inter Variable"/>
              </a:rPr>
              <a:t> </a:t>
            </a:r>
          </a:p>
          <a:p>
            <a:pPr marL="0" indent="0" algn="just">
              <a:buNone/>
            </a:pPr>
            <a:r>
              <a:rPr lang="es-MX" b="0" i="0" dirty="0">
                <a:solidFill>
                  <a:srgbClr val="121512"/>
                </a:solidFill>
                <a:effectLst/>
                <a:highlight>
                  <a:srgbClr val="FAFAFA"/>
                </a:highlight>
                <a:latin typeface="Inter Variable"/>
              </a:rPr>
              <a:t>Utilizando esta notación, se podrían representar las entidades principales del sistema y sus relaciones. </a:t>
            </a:r>
          </a:p>
          <a:p>
            <a:pPr marL="0" indent="0" algn="just">
              <a:buNone/>
            </a:pPr>
            <a:r>
              <a:rPr lang="es-MX" b="0" i="0" dirty="0">
                <a:solidFill>
                  <a:srgbClr val="121512"/>
                </a:solidFill>
                <a:effectLst/>
                <a:highlight>
                  <a:srgbClr val="FAFAFA"/>
                </a:highlight>
                <a:latin typeface="Inter Variable"/>
              </a:rPr>
              <a:t>Por ejemplo, tendríamos una clase "Libro" con atributos como título, autor y ejemplares disponibles.</a:t>
            </a:r>
          </a:p>
          <a:p>
            <a:pPr marL="0" indent="0" algn="just">
              <a:buNone/>
            </a:pPr>
            <a:r>
              <a:rPr lang="es-MX" b="1" i="0" dirty="0">
                <a:solidFill>
                  <a:srgbClr val="121512"/>
                </a:solidFill>
                <a:effectLst/>
                <a:highlight>
                  <a:srgbClr val="FAFAFA"/>
                </a:highlight>
                <a:latin typeface="Inter Variable"/>
              </a:rPr>
              <a:t>Prototipado:</a:t>
            </a:r>
            <a:r>
              <a:rPr lang="es-MX" b="0" i="0" dirty="0">
                <a:solidFill>
                  <a:srgbClr val="121512"/>
                </a:solidFill>
                <a:effectLst/>
                <a:highlight>
                  <a:srgbClr val="FAFAFA"/>
                </a:highlight>
                <a:latin typeface="Inter Variable"/>
              </a:rPr>
              <a:t> </a:t>
            </a:r>
          </a:p>
          <a:p>
            <a:pPr marL="0" indent="0" algn="just">
              <a:buNone/>
            </a:pPr>
            <a:r>
              <a:rPr lang="es-MX" b="0" i="0" dirty="0">
                <a:solidFill>
                  <a:srgbClr val="121512"/>
                </a:solidFill>
                <a:effectLst/>
                <a:highlight>
                  <a:srgbClr val="FAFAFA"/>
                </a:highlight>
                <a:latin typeface="Inter Variable"/>
              </a:rPr>
              <a:t>A través de prototipos interactivos, se podrían visualizar de manera más concreta cómo sería la interfaz del sistema y cómo funcionarían algunas de las funcionalidades clave, como la búsqueda de libros o el registro de nuevos ejemplares.</a:t>
            </a:r>
          </a:p>
        </p:txBody>
      </p:sp>
    </p:spTree>
    <p:extLst>
      <p:ext uri="{BB962C8B-B14F-4D97-AF65-F5344CB8AC3E}">
        <p14:creationId xmlns:p14="http://schemas.microsoft.com/office/powerpoint/2010/main" val="288103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FB650C598A704E886B5281936D5BA1" ma:contentTypeVersion="4" ma:contentTypeDescription="Crear nuevo documento." ma:contentTypeScope="" ma:versionID="f70e3a324378de26de73ff3db0b9d2c0">
  <xsd:schema xmlns:xsd="http://www.w3.org/2001/XMLSchema" xmlns:xs="http://www.w3.org/2001/XMLSchema" xmlns:p="http://schemas.microsoft.com/office/2006/metadata/properties" xmlns:ns2="4f5bd05a-7e2e-4540-ae46-127cb5b7296d" targetNamespace="http://schemas.microsoft.com/office/2006/metadata/properties" ma:root="true" ma:fieldsID="2675c1d141fd4699d1b72af5fcb185e9" ns2:_="">
    <xsd:import namespace="4f5bd05a-7e2e-4540-ae46-127cb5b729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bd05a-7e2e-4540-ae46-127cb5b72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1F91BF-7313-47F1-893B-15E139BBD9BE}"/>
</file>

<file path=customXml/itemProps2.xml><?xml version="1.0" encoding="utf-8"?>
<ds:datastoreItem xmlns:ds="http://schemas.openxmlformats.org/officeDocument/2006/customXml" ds:itemID="{6EF48141-A55B-4EB7-B4B1-C2DFA836E4B6}"/>
</file>

<file path=customXml/itemProps3.xml><?xml version="1.0" encoding="utf-8"?>
<ds:datastoreItem xmlns:ds="http://schemas.openxmlformats.org/officeDocument/2006/customXml" ds:itemID="{779771FD-AEAA-45BB-B1F6-88E7A0AD501F}"/>
</file>

<file path=docProps/app.xml><?xml version="1.0" encoding="utf-8"?>
<Properties xmlns="http://schemas.openxmlformats.org/officeDocument/2006/extended-properties" xmlns:vt="http://schemas.openxmlformats.org/officeDocument/2006/docPropsVTypes">
  <TotalTime>812</TotalTime>
  <Words>3017</Words>
  <Application>Microsoft Office PowerPoint</Application>
  <PresentationFormat>Panorámica</PresentationFormat>
  <Paragraphs>149</Paragraphs>
  <Slides>26</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Inter Variable</vt:lpstr>
      <vt:lpstr>Aptos</vt:lpstr>
      <vt:lpstr>Aptos Display</vt:lpstr>
      <vt:lpstr>Arial</vt:lpstr>
      <vt:lpstr>Calibri</vt:lpstr>
      <vt:lpstr>Symbol</vt:lpstr>
      <vt:lpstr>Tema de Office</vt:lpstr>
      <vt:lpstr>Ingeniería de Requisitos</vt:lpstr>
      <vt:lpstr>Proceso Unificado de Rational RUP</vt:lpstr>
      <vt:lpstr>Tema: Especificación de Requisitos</vt:lpstr>
      <vt:lpstr>Lenguajes y Técnicas de SRS</vt:lpstr>
      <vt:lpstr>Lenguajes de Especificación de Requisitos</vt:lpstr>
      <vt:lpstr>Tecnicas de Especificación de Requisitos</vt:lpstr>
      <vt:lpstr>Conclusiones</vt:lpstr>
      <vt:lpstr>Sistema de gestión de biblioteca</vt:lpstr>
      <vt:lpstr>Sistema de gestión de biblioteca</vt:lpstr>
      <vt:lpstr>Caso de especificación de requisitos para  sistema de reserva de citas médicas en línea. </vt:lpstr>
      <vt:lpstr>Caso de especificación de requisitos para  sistema de reserva de citas médicas en línea. </vt:lpstr>
      <vt:lpstr>Caso de especificación de requisitos para  sistema de reserva de citas médicas en línea. </vt:lpstr>
      <vt:lpstr>Caso de clase</vt:lpstr>
      <vt:lpstr>Caso de clase</vt:lpstr>
      <vt:lpstr>Caso de clase</vt:lpstr>
      <vt:lpstr>Caso de clase</vt:lpstr>
      <vt:lpstr>Caso de clase</vt:lpstr>
      <vt:lpstr>La calidad y validación de las especificaciones de requisitos</vt:lpstr>
      <vt:lpstr>La calidad de especificaciones de requisitos</vt:lpstr>
      <vt:lpstr>Validacion de especificaciones de requisitos</vt:lpstr>
      <vt:lpstr>Validacion de especificaciones de requisitos</vt:lpstr>
      <vt:lpstr>Ejemplo de Especificación con Error</vt:lpstr>
      <vt:lpstr>Caso sistema de gestión de inventario para tienda en línea</vt:lpstr>
      <vt:lpstr>Caso sistema de gestión de inventario para tienda en línea</vt:lpstr>
      <vt:lpstr>Gestión de cambios en los requisitos</vt:lpstr>
      <vt:lpstr>Herramientas y Automatización en la Especificación de Requisitos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Requisitos</dc:title>
  <dc:creator>Ciro Rodríguez Rodríguez</dc:creator>
  <cp:lastModifiedBy>Ciro Rodríguez Rodríguez</cp:lastModifiedBy>
  <cp:revision>11</cp:revision>
  <dcterms:created xsi:type="dcterms:W3CDTF">2024-03-26T04:01:18Z</dcterms:created>
  <dcterms:modified xsi:type="dcterms:W3CDTF">2024-04-17T08:10:40Z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0x0101000AFB650C598A704E886B5281936D5BA1</vt:lpwstr>
  </property>
</Properties>
</file>