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80" r:id="rId5"/>
    <p:sldId id="263" r:id="rId6"/>
    <p:sldId id="281" r:id="rId7"/>
    <p:sldId id="296" r:id="rId8"/>
    <p:sldId id="361" r:id="rId9"/>
    <p:sldId id="373" r:id="rId10"/>
    <p:sldId id="363" r:id="rId11"/>
    <p:sldId id="360" r:id="rId12"/>
    <p:sldId id="365" r:id="rId13"/>
    <p:sldId id="366" r:id="rId14"/>
    <p:sldId id="367" r:id="rId15"/>
    <p:sldId id="368" r:id="rId16"/>
    <p:sldId id="372" r:id="rId17"/>
    <p:sldId id="374" r:id="rId18"/>
    <p:sldId id="376" r:id="rId19"/>
    <p:sldId id="356" r:id="rId20"/>
    <p:sldId id="377" r:id="rId21"/>
    <p:sldId id="378" r:id="rId22"/>
    <p:sldId id="358" r:id="rId23"/>
    <p:sldId id="379" r:id="rId24"/>
    <p:sldId id="359" r:id="rId25"/>
    <p:sldId id="380" r:id="rId26"/>
    <p:sldId id="381" r:id="rId27"/>
    <p:sldId id="382" r:id="rId28"/>
    <p:sldId id="383" r:id="rId29"/>
    <p:sldId id="384" r:id="rId30"/>
    <p:sldId id="362" r:id="rId31"/>
    <p:sldId id="385" r:id="rId32"/>
    <p:sldId id="387" r:id="rId33"/>
    <p:sldId id="388" r:id="rId34"/>
    <p:sldId id="389" r:id="rId35"/>
    <p:sldId id="386" r:id="rId36"/>
    <p:sldId id="393" r:id="rId37"/>
    <p:sldId id="394" r:id="rId38"/>
    <p:sldId id="369" r:id="rId39"/>
    <p:sldId id="370" r:id="rId40"/>
    <p:sldId id="371" r:id="rId41"/>
    <p:sldId id="390" r:id="rId42"/>
    <p:sldId id="391" r:id="rId43"/>
    <p:sldId id="392" r:id="rId4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5109" autoAdjust="0"/>
  </p:normalViewPr>
  <p:slideViewPr>
    <p:cSldViewPr snapToGrid="0">
      <p:cViewPr varScale="1">
        <p:scale>
          <a:sx n="90" d="100"/>
          <a:sy n="90" d="100"/>
        </p:scale>
        <p:origin x="7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F0108-2C04-483A-8A27-52701926E4E3}" type="datetimeFigureOut">
              <a:rPr lang="es-PE" smtClean="0"/>
              <a:t>23/04/2024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7EF88-CF8C-444D-9BBB-A8E9F4482EAA}" type="slidenum">
              <a:rPr lang="es-PE" smtClean="0"/>
              <a:t>‹Nº›</a:t>
            </a:fld>
            <a:endParaRPr lang="es-PE"/>
          </a:p>
        </p:txBody>
      </p:sp>
    </p:spTree>
    <p:extLst>
      <p:ext uri="{BB962C8B-B14F-4D97-AF65-F5344CB8AC3E}">
        <p14:creationId xmlns:p14="http://schemas.microsoft.com/office/powerpoint/2010/main" val="313863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11</a:t>
            </a:fld>
            <a:endParaRPr lang="es-PE"/>
          </a:p>
        </p:txBody>
      </p:sp>
    </p:spTree>
    <p:extLst>
      <p:ext uri="{BB962C8B-B14F-4D97-AF65-F5344CB8AC3E}">
        <p14:creationId xmlns:p14="http://schemas.microsoft.com/office/powerpoint/2010/main" val="33749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12</a:t>
            </a:fld>
            <a:endParaRPr lang="es-PE"/>
          </a:p>
        </p:txBody>
      </p:sp>
    </p:spTree>
    <p:extLst>
      <p:ext uri="{BB962C8B-B14F-4D97-AF65-F5344CB8AC3E}">
        <p14:creationId xmlns:p14="http://schemas.microsoft.com/office/powerpoint/2010/main" val="177570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17</a:t>
            </a:fld>
            <a:endParaRPr lang="es-PE"/>
          </a:p>
        </p:txBody>
      </p:sp>
    </p:spTree>
    <p:extLst>
      <p:ext uri="{BB962C8B-B14F-4D97-AF65-F5344CB8AC3E}">
        <p14:creationId xmlns:p14="http://schemas.microsoft.com/office/powerpoint/2010/main" val="378061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4B89A-BB20-D5EA-122D-6A5550CE5B8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26E50523-F029-8792-F7A8-860F8EDA6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F0B801C-C4B2-7C40-3CF4-1F88E6CCBCBD}"/>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5" name="Marcador de pie de página 4">
            <a:extLst>
              <a:ext uri="{FF2B5EF4-FFF2-40B4-BE49-F238E27FC236}">
                <a16:creationId xmlns:a16="http://schemas.microsoft.com/office/drawing/2014/main" id="{B1601EB1-EECE-4137-796E-D644DE7DF7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0BD7285-596B-A514-D380-29D983BFDC0F}"/>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6302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183AB-611D-9C61-76C8-28678AD45D3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6705995-F21C-368A-5B2D-DC7A36A25D3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9C24D3-3DD3-2033-D247-52DCB7BA41AB}"/>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5" name="Marcador de pie de página 4">
            <a:extLst>
              <a:ext uri="{FF2B5EF4-FFF2-40B4-BE49-F238E27FC236}">
                <a16:creationId xmlns:a16="http://schemas.microsoft.com/office/drawing/2014/main" id="{60AFCE46-3502-6380-83C9-360AF6EE808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6382E85-C411-A3F5-4EA2-37BEF3452B4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73534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0418D-D6D5-7FE9-B99D-4A4580733B2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C30A536-19E6-E2DC-0C96-C96DEBCEBDD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1EF3E81-DFE4-BFFD-812C-659BF42509C6}"/>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5" name="Marcador de pie de página 4">
            <a:extLst>
              <a:ext uri="{FF2B5EF4-FFF2-40B4-BE49-F238E27FC236}">
                <a16:creationId xmlns:a16="http://schemas.microsoft.com/office/drawing/2014/main" id="{DF744A5A-C6E9-C76D-C643-333E84CBFA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59550DB-4111-31C1-E65B-59541EC0612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2193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6FA74-8AD6-EAB2-FB51-DC18493E06C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42EEF-2D23-814C-63BD-693B7AC9F4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CAD6AFE-F53A-4E58-C003-E7E48436523B}"/>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5" name="Marcador de pie de página 4">
            <a:extLst>
              <a:ext uri="{FF2B5EF4-FFF2-40B4-BE49-F238E27FC236}">
                <a16:creationId xmlns:a16="http://schemas.microsoft.com/office/drawing/2014/main" id="{827A36B2-B554-1155-DD9F-841BD37CF4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601CB0B-FDA6-ED37-5AA5-37D2EE95AC02}"/>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4107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CB828-13F1-1C00-F04F-E8025D4CE7A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1746A27-A2BF-DF14-100A-32A9C0DA24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224EF2-CF75-93E1-CF80-0670923292E9}"/>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5" name="Marcador de pie de página 4">
            <a:extLst>
              <a:ext uri="{FF2B5EF4-FFF2-40B4-BE49-F238E27FC236}">
                <a16:creationId xmlns:a16="http://schemas.microsoft.com/office/drawing/2014/main" id="{E68C7AC6-48B6-6940-DA89-FC7A8069F2A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58E0239-5F5C-A990-7F0F-9B470F6CF7F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164301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C83EA-9F28-E5D6-41C9-421B33EA68E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E75811A-EFCE-4442-A430-94744EE1763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9FCDBFA-1461-097F-1664-6BC8B330BD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812686B-B962-99B2-95AE-D2A6AE847237}"/>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6" name="Marcador de pie de página 5">
            <a:extLst>
              <a:ext uri="{FF2B5EF4-FFF2-40B4-BE49-F238E27FC236}">
                <a16:creationId xmlns:a16="http://schemas.microsoft.com/office/drawing/2014/main" id="{59BF057F-BB4F-AEEA-2985-AA2B5119067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F21DF35-1B62-B085-9385-FF28319890E0}"/>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156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0FBB4-FF07-2A9F-2627-1AFA1C658C6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D912705-0EFD-0F28-F635-86656E0E7B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B579A1-1774-02B9-EC8A-6333CC26A39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5E3B850-393A-800F-8BC0-5BA477006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ACC4C66-FF4D-0F48-D69F-8B8354811F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2F5066A-345D-0A97-F60C-CA9033A7F6D5}"/>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8" name="Marcador de pie de página 7">
            <a:extLst>
              <a:ext uri="{FF2B5EF4-FFF2-40B4-BE49-F238E27FC236}">
                <a16:creationId xmlns:a16="http://schemas.microsoft.com/office/drawing/2014/main" id="{A0B227EF-3C40-E77F-4912-CF0FAF451EAB}"/>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84803FD6-9BAF-0F47-40BE-3C276670A104}"/>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89336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C6247-012A-0394-33AB-C65AB119815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8DB3290-9A15-4EB9-2F85-1A92C347ADC4}"/>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4" name="Marcador de pie de página 3">
            <a:extLst>
              <a:ext uri="{FF2B5EF4-FFF2-40B4-BE49-F238E27FC236}">
                <a16:creationId xmlns:a16="http://schemas.microsoft.com/office/drawing/2014/main" id="{62CF1215-95DA-2E8D-6EEB-0DEAC43792E9}"/>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87B98F0-F537-DAFE-8E7B-34C50E011A0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3260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30F73FA-0A03-9DF7-6DFC-72813E5810BF}"/>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3" name="Marcador de pie de página 2">
            <a:extLst>
              <a:ext uri="{FF2B5EF4-FFF2-40B4-BE49-F238E27FC236}">
                <a16:creationId xmlns:a16="http://schemas.microsoft.com/office/drawing/2014/main" id="{87AC38A6-2A02-2910-0672-2EB66FC7751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05AD76C6-3C00-C8D1-31B3-3E13472F5D36}"/>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38530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1BCBD-69B0-240D-53F4-6C70A1D378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F15A6E0-D68D-A956-175F-6062EFCE7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9228B11-E9D6-4A5C-60F8-A9E68BF53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6EE8E1-51E8-81A4-69F9-7DF89E5B9FA7}"/>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6" name="Marcador de pie de página 5">
            <a:extLst>
              <a:ext uri="{FF2B5EF4-FFF2-40B4-BE49-F238E27FC236}">
                <a16:creationId xmlns:a16="http://schemas.microsoft.com/office/drawing/2014/main" id="{764FC71E-B69A-30AB-9F4E-AF924AECF78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AB3CA4E-62B2-7209-08D0-73FBE10F1F5B}"/>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8940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4DED1-7634-13C1-E79A-F66EDDBFC4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DC4E5DC-6CC6-3755-5CDE-19E228436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7AD73C0-F37A-656A-D344-B4BF16912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6525A9-80A4-F033-5491-A0B25F468274}"/>
              </a:ext>
            </a:extLst>
          </p:cNvPr>
          <p:cNvSpPr>
            <a:spLocks noGrp="1"/>
          </p:cNvSpPr>
          <p:nvPr>
            <p:ph type="dt" sz="half" idx="10"/>
          </p:nvPr>
        </p:nvSpPr>
        <p:spPr/>
        <p:txBody>
          <a:bodyPr/>
          <a:lstStyle/>
          <a:p>
            <a:fld id="{5F1CE0E0-F544-4D09-9A5D-01894343CCD3}" type="datetimeFigureOut">
              <a:rPr lang="es-PE" smtClean="0"/>
              <a:t>23/04/2024</a:t>
            </a:fld>
            <a:endParaRPr lang="es-PE"/>
          </a:p>
        </p:txBody>
      </p:sp>
      <p:sp>
        <p:nvSpPr>
          <p:cNvPr id="6" name="Marcador de pie de página 5">
            <a:extLst>
              <a:ext uri="{FF2B5EF4-FFF2-40B4-BE49-F238E27FC236}">
                <a16:creationId xmlns:a16="http://schemas.microsoft.com/office/drawing/2014/main" id="{BCCA862B-1FDE-C8E4-5DC2-DE9D85A223D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8E7C521-3E8C-0E4C-3EE1-8BE97ACB0159}"/>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80340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91D6AB-982C-EE12-E300-6EE1C52DB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BC07913-48ED-9743-46C1-CA12FDC79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95E8B74-E2B6-D369-54F7-7C07EBBA25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1CE0E0-F544-4D09-9A5D-01894343CCD3}" type="datetimeFigureOut">
              <a:rPr lang="es-PE" smtClean="0"/>
              <a:t>23/04/2024</a:t>
            </a:fld>
            <a:endParaRPr lang="es-PE"/>
          </a:p>
        </p:txBody>
      </p:sp>
      <p:sp>
        <p:nvSpPr>
          <p:cNvPr id="5" name="Marcador de pie de página 4">
            <a:extLst>
              <a:ext uri="{FF2B5EF4-FFF2-40B4-BE49-F238E27FC236}">
                <a16:creationId xmlns:a16="http://schemas.microsoft.com/office/drawing/2014/main" id="{7ACA9542-62AC-6DAC-EE2A-BD83671EE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8F1B02F6-0ED4-13F2-5A6E-B7F268629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91D9D3-6A34-4BA0-A5B2-5BF9256A294E}" type="slidenum">
              <a:rPr lang="es-PE" smtClean="0"/>
              <a:t>‹Nº›</a:t>
            </a:fld>
            <a:endParaRPr lang="es-PE"/>
          </a:p>
        </p:txBody>
      </p:sp>
    </p:spTree>
    <p:extLst>
      <p:ext uri="{BB962C8B-B14F-4D97-AF65-F5344CB8AC3E}">
        <p14:creationId xmlns:p14="http://schemas.microsoft.com/office/powerpoint/2010/main" val="390174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2C4B8-1FE8-28C4-AD27-94453EE37B4E}"/>
              </a:ext>
            </a:extLst>
          </p:cNvPr>
          <p:cNvSpPr>
            <a:spLocks noGrp="1"/>
          </p:cNvSpPr>
          <p:nvPr>
            <p:ph type="ctrTitle"/>
          </p:nvPr>
        </p:nvSpPr>
        <p:spPr/>
        <p:txBody>
          <a:bodyPr/>
          <a:lstStyle/>
          <a:p>
            <a:r>
              <a:rPr lang="es-MX" b="1" dirty="0"/>
              <a:t>Ingeniería de Requisitos</a:t>
            </a:r>
            <a:endParaRPr lang="es-PE" b="1" dirty="0"/>
          </a:p>
        </p:txBody>
      </p:sp>
      <p:sp>
        <p:nvSpPr>
          <p:cNvPr id="3" name="Subtítulo 2">
            <a:extLst>
              <a:ext uri="{FF2B5EF4-FFF2-40B4-BE49-F238E27FC236}">
                <a16:creationId xmlns:a16="http://schemas.microsoft.com/office/drawing/2014/main" id="{7F8A5116-0DC9-7780-A4A9-A8948C018336}"/>
              </a:ext>
            </a:extLst>
          </p:cNvPr>
          <p:cNvSpPr>
            <a:spLocks noGrp="1"/>
          </p:cNvSpPr>
          <p:nvPr>
            <p:ph type="subTitle" idx="1"/>
          </p:nvPr>
        </p:nvSpPr>
        <p:spPr>
          <a:xfrm>
            <a:off x="809469" y="3602037"/>
            <a:ext cx="10043410" cy="1149845"/>
          </a:xfrm>
        </p:spPr>
        <p:txBody>
          <a:bodyPr>
            <a:noAutofit/>
          </a:bodyPr>
          <a:lstStyle/>
          <a:p>
            <a:r>
              <a:rPr lang="es-PE" sz="2800" b="1" dirty="0">
                <a:solidFill>
                  <a:srgbClr val="BF4E14"/>
                </a:solidFill>
                <a:effectLst/>
                <a:latin typeface="Aptos" panose="020B0004020202020204" pitchFamily="34" charset="0"/>
                <a:ea typeface="DengXian" panose="02010600030101010101" pitchFamily="2" charset="-122"/>
                <a:cs typeface="Times New Roman" panose="02020603050405020304" pitchFamily="18" charset="0"/>
              </a:rPr>
              <a:t>Sesión 5</a:t>
            </a:r>
          </a:p>
          <a:p>
            <a:r>
              <a:rPr lang="es-PE" sz="2800" b="1" dirty="0">
                <a:solidFill>
                  <a:srgbClr val="BF4E14"/>
                </a:solidFill>
                <a:latin typeface="Aptos" panose="020B0004020202020204" pitchFamily="34" charset="0"/>
                <a:ea typeface="DengXian" panose="02010600030101010101" pitchFamily="2" charset="-122"/>
                <a:cs typeface="Times New Roman" panose="02020603050405020304" pitchFamily="18" charset="0"/>
              </a:rPr>
              <a:t>Gestión  de Requisitos</a:t>
            </a:r>
          </a:p>
        </p:txBody>
      </p:sp>
      <p:sp>
        <p:nvSpPr>
          <p:cNvPr id="4" name="CuadroTexto 3">
            <a:extLst>
              <a:ext uri="{FF2B5EF4-FFF2-40B4-BE49-F238E27FC236}">
                <a16:creationId xmlns:a16="http://schemas.microsoft.com/office/drawing/2014/main" id="{01A8BBEF-F187-FBDA-47A3-39E37B611BA9}"/>
              </a:ext>
            </a:extLst>
          </p:cNvPr>
          <p:cNvSpPr txBox="1"/>
          <p:nvPr/>
        </p:nvSpPr>
        <p:spPr>
          <a:xfrm>
            <a:off x="7000406" y="5306518"/>
            <a:ext cx="5006715" cy="830997"/>
          </a:xfrm>
          <a:prstGeom prst="rect">
            <a:avLst/>
          </a:prstGeom>
          <a:noFill/>
        </p:spPr>
        <p:txBody>
          <a:bodyPr wrap="square" rtlCol="0">
            <a:spAutoFit/>
          </a:bodyPr>
          <a:lstStyle/>
          <a:p>
            <a:pPr algn="ctr"/>
            <a:r>
              <a:rPr lang="es-MX" sz="2400" b="1" i="1" dirty="0"/>
              <a:t>Prof. Ciro Rodriguez</a:t>
            </a:r>
          </a:p>
          <a:p>
            <a:pPr algn="ctr"/>
            <a:r>
              <a:rPr lang="es-MX" sz="2400" i="1" dirty="0"/>
              <a:t>crodriguezro@unmsm.edu.pe</a:t>
            </a:r>
            <a:endParaRPr lang="es-PE" sz="2400" i="1" dirty="0"/>
          </a:p>
        </p:txBody>
      </p:sp>
    </p:spTree>
    <p:extLst>
      <p:ext uri="{BB962C8B-B14F-4D97-AF65-F5344CB8AC3E}">
        <p14:creationId xmlns:p14="http://schemas.microsoft.com/office/powerpoint/2010/main" val="65742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15000"/>
              </a:lnSpc>
              <a:spcAft>
                <a:spcPts val="800"/>
              </a:spcAft>
            </a:pP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Caso : Plataforma de E-</a:t>
            </a:r>
            <a:r>
              <a:rPr lang="es-MX" sz="36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commerce</a:t>
            </a: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para Pymes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690688"/>
            <a:ext cx="10227096" cy="4668548"/>
          </a:xfrm>
        </p:spPr>
        <p:txBody>
          <a:bodyPr>
            <a:noAutofit/>
          </a:bodyPr>
          <a:lstStyle/>
          <a:p>
            <a:pPr marL="457200" indent="-457200" algn="just">
              <a:lnSpc>
                <a:spcPct val="100000"/>
              </a:lnSpc>
              <a:spcBef>
                <a:spcPts val="0"/>
              </a:spcBef>
              <a:buFont typeface="+mj-lt"/>
              <a:buAutoNum type="arabicPeriod" startAt="11"/>
            </a:pPr>
            <a:r>
              <a:rPr lang="es-MX" sz="2000" kern="100" dirty="0">
                <a:latin typeface="Aptos" panose="020B0004020202020204" pitchFamily="34" charset="0"/>
                <a:cs typeface="Times New Roman" panose="02020603050405020304" pitchFamily="18" charset="0"/>
              </a:rPr>
              <a:t>Ofrecer un sistema de gestión de contenido (CMS) para que las Pymes puedan crear y editar el contenido de su tienda online, incluyendo descripciones de productos, políticas de envío y páginas de información.</a:t>
            </a:r>
          </a:p>
          <a:p>
            <a:pPr marL="457200" indent="-457200" algn="just">
              <a:lnSpc>
                <a:spcPct val="100000"/>
              </a:lnSpc>
              <a:spcBef>
                <a:spcPts val="0"/>
              </a:spcBef>
              <a:buFont typeface="+mj-lt"/>
              <a:buAutoNum type="arabicPeriod" startAt="11"/>
            </a:pPr>
            <a:r>
              <a:rPr lang="es-MX" sz="2000" kern="100" dirty="0">
                <a:latin typeface="Aptos" panose="020B0004020202020204" pitchFamily="34" charset="0"/>
                <a:cs typeface="Times New Roman" panose="02020603050405020304" pitchFamily="18" charset="0"/>
              </a:rPr>
              <a:t>Ofrecer la posibilidad de crear campañas de marketing por email para promocionar productos y ofertas especiales a los clientes.</a:t>
            </a:r>
          </a:p>
          <a:p>
            <a:pPr marL="457200" indent="-457200" algn="just">
              <a:lnSpc>
                <a:spcPct val="100000"/>
              </a:lnSpc>
              <a:spcBef>
                <a:spcPts val="0"/>
              </a:spcBef>
              <a:buFont typeface="+mj-lt"/>
              <a:buAutoNum type="arabicPeriod" startAt="11"/>
            </a:pPr>
            <a:r>
              <a:rPr lang="es-MX" sz="2000" kern="100" dirty="0">
                <a:latin typeface="Aptos" panose="020B0004020202020204" pitchFamily="34" charset="0"/>
                <a:cs typeface="Times New Roman" panose="02020603050405020304" pitchFamily="18" charset="0"/>
              </a:rPr>
              <a:t>Ofrecer la posibilidad de integrar con redes sociales para que las Pymes puedan promocionar sus productos y generar tráfico a su tienda online.</a:t>
            </a:r>
          </a:p>
          <a:p>
            <a:pPr marL="457200" indent="-457200" algn="just">
              <a:lnSpc>
                <a:spcPct val="100000"/>
              </a:lnSpc>
              <a:spcBef>
                <a:spcPts val="0"/>
              </a:spcBef>
              <a:buFont typeface="+mj-lt"/>
              <a:buAutoNum type="arabicPeriod" startAt="11"/>
            </a:pPr>
            <a:r>
              <a:rPr lang="es-MX" sz="2000" kern="100" dirty="0">
                <a:latin typeface="Aptos" panose="020B0004020202020204" pitchFamily="34" charset="0"/>
                <a:cs typeface="Times New Roman" panose="02020603050405020304" pitchFamily="18" charset="0"/>
              </a:rPr>
              <a:t>Ofrecer un sistema de chat en vivo para que las Pymes puedan comunicarse con los clientes en tiempo real y ofrecer soporte técnico.</a:t>
            </a:r>
          </a:p>
          <a:p>
            <a:pPr marL="457200" indent="-457200" algn="just">
              <a:lnSpc>
                <a:spcPct val="100000"/>
              </a:lnSpc>
              <a:spcBef>
                <a:spcPts val="0"/>
              </a:spcBef>
              <a:buFont typeface="+mj-lt"/>
              <a:buAutoNum type="arabicPeriod" startAt="11"/>
            </a:pPr>
            <a:r>
              <a:rPr lang="es-MX" sz="2000" kern="100" dirty="0">
                <a:latin typeface="Aptos" panose="020B0004020202020204" pitchFamily="34" charset="0"/>
                <a:cs typeface="Times New Roman" panose="02020603050405020304" pitchFamily="18" charset="0"/>
              </a:rPr>
              <a:t>Estar optimizada para motores de búsqueda (SEO) para que las tiendas online de las Pymes aparezcan en los primeros resultados de búsqueda.</a:t>
            </a:r>
          </a:p>
          <a:p>
            <a:pPr marL="457200" indent="-457200" algn="just">
              <a:lnSpc>
                <a:spcPct val="100000"/>
              </a:lnSpc>
              <a:spcBef>
                <a:spcPts val="0"/>
              </a:spcBef>
              <a:buFont typeface="+mj-lt"/>
              <a:buAutoNum type="arabicPeriod" startAt="11"/>
            </a:pPr>
            <a:r>
              <a:rPr lang="es-MX" sz="2000" kern="100" dirty="0">
                <a:latin typeface="Aptos" panose="020B0004020202020204" pitchFamily="34" charset="0"/>
                <a:cs typeface="Times New Roman" panose="02020603050405020304" pitchFamily="18" charset="0"/>
              </a:rPr>
              <a:t>Permitir a las Pymes personalizar el diseño de su tienda online con su propia marca, colores y logotipos.</a:t>
            </a:r>
          </a:p>
          <a:p>
            <a:pPr marL="457200" indent="-457200" algn="just">
              <a:lnSpc>
                <a:spcPct val="100000"/>
              </a:lnSpc>
              <a:spcBef>
                <a:spcPts val="0"/>
              </a:spcBef>
              <a:buFont typeface="+mj-lt"/>
              <a:buAutoNum type="arabicPeriod" startAt="11"/>
            </a:pPr>
            <a:r>
              <a:rPr lang="es-MX" sz="2000" kern="100" dirty="0">
                <a:latin typeface="Aptos" panose="020B0004020202020204" pitchFamily="34" charset="0"/>
                <a:cs typeface="Times New Roman" panose="02020603050405020304" pitchFamily="18" charset="0"/>
              </a:rPr>
              <a:t>Ofrecer la posibilidad de mostrar la tienda online en diferentes idiomas para llegar a un público más amplio.</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965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15000"/>
              </a:lnSpc>
              <a:spcAft>
                <a:spcPts val="800"/>
              </a:spcAft>
            </a:pP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Caso : Plataforma de E-</a:t>
            </a:r>
            <a:r>
              <a:rPr lang="es-MX" sz="36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commerce</a:t>
            </a: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para Pymes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690688"/>
            <a:ext cx="10227096" cy="4668548"/>
          </a:xfrm>
        </p:spPr>
        <p:txBody>
          <a:bodyPr>
            <a:noAutofit/>
          </a:bodyPr>
          <a:lstStyle/>
          <a:p>
            <a:pPr marL="457200" indent="-457200" algn="just">
              <a:lnSpc>
                <a:spcPct val="100000"/>
              </a:lnSpc>
              <a:spcBef>
                <a:spcPts val="0"/>
              </a:spcBef>
              <a:buFont typeface="+mj-lt"/>
              <a:buAutoNum type="arabicPeriod" startAt="18"/>
            </a:pPr>
            <a:r>
              <a:rPr lang="es-MX" sz="2000" kern="100" dirty="0">
                <a:latin typeface="Aptos" panose="020B0004020202020204" pitchFamily="34" charset="0"/>
                <a:cs typeface="Times New Roman" panose="02020603050405020304" pitchFamily="18" charset="0"/>
              </a:rPr>
              <a:t>Ofrecer un servicio de soporte técnico de calidad para ayudar a las Pymes a resolver cualquier problema que puedan tener.</a:t>
            </a:r>
          </a:p>
          <a:p>
            <a:pPr marL="457200" indent="-457200" algn="just">
              <a:lnSpc>
                <a:spcPct val="100000"/>
              </a:lnSpc>
              <a:spcBef>
                <a:spcPts val="0"/>
              </a:spcBef>
              <a:buFont typeface="+mj-lt"/>
              <a:buAutoNum type="arabicPeriod" startAt="18"/>
            </a:pPr>
            <a:r>
              <a:rPr lang="es-MX" sz="2000" kern="100" dirty="0">
                <a:latin typeface="Aptos" panose="020B0004020202020204" pitchFamily="34" charset="0"/>
                <a:cs typeface="Times New Roman" panose="02020603050405020304" pitchFamily="18" charset="0"/>
              </a:rPr>
              <a:t>Tener una documentación completa y actualizada que explique cómo usar todas las funciones de la plataforma.</a:t>
            </a:r>
          </a:p>
          <a:p>
            <a:pPr marL="457200" indent="-457200" algn="just">
              <a:lnSpc>
                <a:spcPct val="100000"/>
              </a:lnSpc>
              <a:spcBef>
                <a:spcPts val="0"/>
              </a:spcBef>
              <a:buFont typeface="+mj-lt"/>
              <a:buAutoNum type="arabicPeriod" startAt="18"/>
            </a:pPr>
            <a:r>
              <a:rPr lang="es-MX" sz="2000" kern="100" dirty="0">
                <a:latin typeface="Aptos" panose="020B0004020202020204" pitchFamily="34" charset="0"/>
                <a:cs typeface="Times New Roman" panose="02020603050405020304" pitchFamily="18" charset="0"/>
              </a:rPr>
              <a:t>Tener una comunidad de usuarios activa donde las Pymes puedan compartir experiencias, hacer preguntas y obtener ayuda de otros usuarios.</a:t>
            </a:r>
          </a:p>
          <a:p>
            <a:pPr marL="457200" indent="-457200" algn="just">
              <a:lnSpc>
                <a:spcPct val="100000"/>
              </a:lnSpc>
              <a:spcBef>
                <a:spcPts val="0"/>
              </a:spcBef>
              <a:buFont typeface="+mj-lt"/>
              <a:buAutoNum type="arabicPeriod" startAt="18"/>
            </a:pPr>
            <a:endParaRPr lang="es-MX" sz="2000" kern="100" dirty="0">
              <a:latin typeface="Aptos" panose="020B0004020202020204" pitchFamily="34" charset="0"/>
              <a:cs typeface="Times New Roman" panose="02020603050405020304" pitchFamily="18" charset="0"/>
            </a:endParaRPr>
          </a:p>
          <a:p>
            <a:pPr marL="0" indent="0" algn="just">
              <a:lnSpc>
                <a:spcPct val="100000"/>
              </a:lnSpc>
              <a:spcBef>
                <a:spcPts val="0"/>
              </a:spcBef>
              <a:buNone/>
            </a:pPr>
            <a:r>
              <a:rPr lang="es-PE" sz="2400" kern="100" dirty="0">
                <a:effectLst/>
                <a:latin typeface="Aptos" panose="020B0004020202020204" pitchFamily="34" charset="0"/>
                <a:ea typeface="Aptos" panose="020B0004020202020204" pitchFamily="34" charset="0"/>
                <a:cs typeface="Times New Roman" panose="02020603050405020304" pitchFamily="18" charset="0"/>
              </a:rPr>
              <a:t>Los analistas consideran que estos requisitos son solo un punto de partida y pueden adaptarse a las necesidades específicas de cada Pyme.</a:t>
            </a:r>
          </a:p>
          <a:p>
            <a:pPr marL="0" indent="0" algn="just">
              <a:lnSpc>
                <a:spcPct val="100000"/>
              </a:lnSpc>
              <a:spcBef>
                <a:spcPts val="0"/>
              </a:spcBef>
              <a:buNone/>
            </a:pPr>
            <a:r>
              <a:rPr lang="es-PE" sz="2400" kern="100" dirty="0">
                <a:effectLst/>
                <a:latin typeface="Aptos" panose="020B0004020202020204" pitchFamily="34" charset="0"/>
                <a:ea typeface="Aptos" panose="020B0004020202020204" pitchFamily="34" charset="0"/>
                <a:cs typeface="Times New Roman" panose="02020603050405020304" pitchFamily="18" charset="0"/>
              </a:rPr>
              <a:t>Considerando que el proceso de gestión de requisitos implica identificar, documentar, analizar, priorizar, trazar, validar, verificar y gestionar los cambios en los requisitos que aseguren que el sistema final satisfaga las necesidades del usuario y del sistema.</a:t>
            </a: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9133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15000"/>
              </a:lnSpc>
              <a:spcAft>
                <a:spcPts val="800"/>
              </a:spcAft>
            </a:pP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Caso : Plataforma de E-</a:t>
            </a:r>
            <a:r>
              <a:rPr lang="es-MX" sz="36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commerce</a:t>
            </a: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para Pymes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690688"/>
            <a:ext cx="10227096" cy="4668548"/>
          </a:xfrm>
        </p:spPr>
        <p:txBody>
          <a:bodyPr>
            <a:noAutofit/>
          </a:bodyPr>
          <a:lstStyle/>
          <a:p>
            <a:pPr marL="0" indent="0" algn="just">
              <a:lnSpc>
                <a:spcPct val="100000"/>
              </a:lnSpc>
              <a:spcBef>
                <a:spcPts val="0"/>
              </a:spcBef>
              <a:buNone/>
            </a:pPr>
            <a:r>
              <a:rPr lang="es-PE" sz="2400" kern="100" dirty="0">
                <a:effectLst/>
                <a:latin typeface="Aptos" panose="020B0004020202020204" pitchFamily="34" charset="0"/>
                <a:ea typeface="Aptos" panose="020B0004020202020204" pitchFamily="34" charset="0"/>
                <a:cs typeface="Times New Roman" panose="02020603050405020304" pitchFamily="18" charset="0"/>
              </a:rPr>
              <a:t>Se le pide que identifique y ubique cada requisito en cada uno de los </a:t>
            </a:r>
            <a:r>
              <a:rPr lang="es-PE" sz="2400" kern="100" dirty="0">
                <a:latin typeface="Aptos" panose="020B0004020202020204" pitchFamily="34" charset="0"/>
                <a:cs typeface="Times New Roman" panose="02020603050405020304" pitchFamily="18" charset="0"/>
              </a:rPr>
              <a:t>7 Componentes de Gestión de Requisitos.</a:t>
            </a:r>
          </a:p>
          <a:p>
            <a:pPr marL="0" indent="0" algn="just">
              <a:lnSpc>
                <a:spcPct val="100000"/>
              </a:lnSpc>
              <a:spcBef>
                <a:spcPts val="0"/>
              </a:spcBef>
              <a:buNone/>
            </a:pPr>
            <a:endParaRPr lang="es-PE" sz="2400" kern="100" dirty="0">
              <a:latin typeface="Aptos" panose="020B0004020202020204" pitchFamily="34" charset="0"/>
              <a:cs typeface="Times New Roman" panose="02020603050405020304" pitchFamily="18" charset="0"/>
            </a:endParaRPr>
          </a:p>
          <a:p>
            <a:pPr algn="just">
              <a:lnSpc>
                <a:spcPct val="100000"/>
              </a:lnSpc>
              <a:spcBef>
                <a:spcPts val="0"/>
              </a:spcBef>
            </a:pPr>
            <a:r>
              <a:rPr lang="es-PE" sz="2400" kern="100" dirty="0">
                <a:latin typeface="Aptos" panose="020B0004020202020204" pitchFamily="34" charset="0"/>
                <a:cs typeface="Times New Roman" panose="02020603050405020304" pitchFamily="18" charset="0"/>
              </a:rPr>
              <a:t>Modele el Negocio</a:t>
            </a:r>
          </a:p>
          <a:p>
            <a:pPr algn="just">
              <a:lnSpc>
                <a:spcPct val="100000"/>
              </a:lnSpc>
              <a:spcBef>
                <a:spcPts val="0"/>
              </a:spcBef>
            </a:pPr>
            <a:r>
              <a:rPr lang="es-PE" sz="2400" kern="100" dirty="0">
                <a:latin typeface="Aptos" panose="020B0004020202020204" pitchFamily="34" charset="0"/>
                <a:cs typeface="Times New Roman" panose="02020603050405020304" pitchFamily="18" charset="0"/>
              </a:rPr>
              <a:t>Modele el sistema </a:t>
            </a:r>
          </a:p>
          <a:p>
            <a:pPr algn="just">
              <a:lnSpc>
                <a:spcPct val="100000"/>
              </a:lnSpc>
              <a:spcBef>
                <a:spcPts val="0"/>
              </a:spcBef>
            </a:pPr>
            <a:r>
              <a:rPr lang="es-PE" sz="2400" kern="100" dirty="0">
                <a:latin typeface="Aptos" panose="020B0004020202020204" pitchFamily="34" charset="0"/>
                <a:cs typeface="Times New Roman" panose="02020603050405020304" pitchFamily="18" charset="0"/>
              </a:rPr>
              <a:t>Realice un prototipo de como funcionaria el sistema</a:t>
            </a:r>
          </a:p>
          <a:p>
            <a:pPr algn="just">
              <a:lnSpc>
                <a:spcPct val="100000"/>
              </a:lnSpc>
              <a:spcBef>
                <a:spcPts val="0"/>
              </a:spcBef>
            </a:pPr>
            <a:endParaRPr lang="es-PE" sz="2400" kern="100" dirty="0">
              <a:latin typeface="Aptos" panose="020B0004020202020204" pitchFamily="34" charset="0"/>
              <a:cs typeface="Times New Roman" panose="02020603050405020304" pitchFamily="18" charset="0"/>
            </a:endParaRPr>
          </a:p>
          <a:p>
            <a:pPr marL="457200" indent="-457200" algn="just">
              <a:lnSpc>
                <a:spcPct val="100000"/>
              </a:lnSpc>
              <a:spcBef>
                <a:spcPts val="0"/>
              </a:spcBef>
              <a:spcAft>
                <a:spcPts val="800"/>
              </a:spcAft>
              <a:buFont typeface="+mj-lt"/>
              <a:buAutoNum type="arabicPeriod" startAt="18"/>
            </a:pPr>
            <a:endParaRPr lang="es-MX" sz="2400" kern="100" dirty="0">
              <a:latin typeface="Aptos" panose="020B0004020202020204" pitchFamily="34" charset="0"/>
              <a:cs typeface="Times New Roman" panose="02020603050405020304" pitchFamily="18" charset="0"/>
            </a:endParaRPr>
          </a:p>
          <a:p>
            <a:pPr marL="457200" indent="-457200" algn="just">
              <a:lnSpc>
                <a:spcPct val="100000"/>
              </a:lnSpc>
              <a:spcBef>
                <a:spcPts val="0"/>
              </a:spcBef>
              <a:spcAft>
                <a:spcPts val="800"/>
              </a:spcAft>
              <a:buFont typeface="+mj-lt"/>
              <a:buAutoNum type="arabicPeriod" startAt="18"/>
            </a:pPr>
            <a:endParaRPr lang="es-MX" sz="2400" kern="100" dirty="0">
              <a:latin typeface="Aptos" panose="020B0004020202020204" pitchFamily="34" charset="0"/>
              <a:cs typeface="Times New Roman" panose="02020603050405020304" pitchFamily="18" charset="0"/>
            </a:endParaRP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29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755072"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Aplicación de Metodologías de Gestión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690688"/>
            <a:ext cx="10945092" cy="5167312"/>
          </a:xfrm>
        </p:spPr>
        <p:txBody>
          <a:bodyPr>
            <a:noAutofit/>
          </a:bodyPr>
          <a:lstStyle/>
          <a:p>
            <a:pPr marL="0" indent="0">
              <a:lnSpc>
                <a:spcPct val="100000"/>
              </a:lnSpc>
              <a:spcBef>
                <a:spcPts val="0"/>
              </a:spcBef>
              <a:buNone/>
            </a:pPr>
            <a:r>
              <a:rPr lang="es-PE" sz="24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Ejemplo 1:</a:t>
            </a:r>
            <a:r>
              <a:rPr lang="es-PE" sz="24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p>
          <a:p>
            <a:pPr marL="0" indent="0" algn="just">
              <a:lnSpc>
                <a:spcPct val="100000"/>
              </a:lnSpc>
              <a:spcBef>
                <a:spcPts val="0"/>
              </a:spcBef>
              <a:buNone/>
            </a:pPr>
            <a:r>
              <a:rPr lang="es-PE" sz="2400" kern="100" dirty="0">
                <a:effectLst/>
                <a:latin typeface="Aptos" panose="020B0004020202020204" pitchFamily="34" charset="0"/>
                <a:ea typeface="Aptos" panose="020B0004020202020204" pitchFamily="34" charset="0"/>
                <a:cs typeface="Times New Roman" panose="02020603050405020304" pitchFamily="18" charset="0"/>
              </a:rPr>
              <a:t>Un equipo de desarrollo de software está trabajando en una nueva plataforma de e-</a:t>
            </a:r>
            <a:r>
              <a:rPr lang="es-PE" sz="2400" kern="100" dirty="0" err="1">
                <a:effectLst/>
                <a:latin typeface="Aptos" panose="020B0004020202020204" pitchFamily="34" charset="0"/>
                <a:ea typeface="Aptos" panose="020B0004020202020204" pitchFamily="34" charset="0"/>
                <a:cs typeface="Times New Roman" panose="02020603050405020304" pitchFamily="18" charset="0"/>
              </a:rPr>
              <a:t>commerce</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 Utilizan una metodología ágil y se basan en historias de usuario para identificar los requisitos. Durante un sprint, se identifica un requisito nuevo: "el usuario puede guardar su carrito de compra para más adelante". El equipo decide priorizar este requisito y lo implementa en la siguiente iteración.</a:t>
            </a:r>
          </a:p>
          <a:p>
            <a:pPr marL="0" indent="0">
              <a:lnSpc>
                <a:spcPct val="100000"/>
              </a:lnSpc>
              <a:spcBef>
                <a:spcPts val="0"/>
              </a:spcBef>
              <a:buNone/>
            </a:pPr>
            <a:r>
              <a:rPr lang="es-PE" sz="24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Ejemplo 2:</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lgn="just">
              <a:lnSpc>
                <a:spcPct val="100000"/>
              </a:lnSpc>
              <a:spcBef>
                <a:spcPts val="0"/>
              </a:spcBef>
              <a:buNone/>
            </a:pPr>
            <a:r>
              <a:rPr lang="es-PE" sz="2400" kern="100" dirty="0">
                <a:effectLst/>
                <a:latin typeface="Aptos" panose="020B0004020202020204" pitchFamily="34" charset="0"/>
                <a:ea typeface="Aptos" panose="020B0004020202020204" pitchFamily="34" charset="0"/>
                <a:cs typeface="Times New Roman" panose="02020603050405020304" pitchFamily="18" charset="0"/>
              </a:rPr>
              <a:t>Un equipo de desarrollo de hardware está creando un nuevo dispositivo médico. Utilizan un enfoque de cascada y documentan todos los requisitos en un documento formal. Durante la etapa de análisis, se descubre un conflicto entre dos requisitos: "el dispositivo debe tener una batería de larga duración" y "el dispositivo debe ser ligero y compacto". El equipo debe realizar un análisis para determinar qué requisito es más importante y buscar una solución que satisfaga ambos.</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833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755072"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Aplicación de Metodologías de Gestión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430915"/>
            <a:ext cx="10945092" cy="5302393"/>
          </a:xfrm>
        </p:spPr>
        <p:txBody>
          <a:bodyPr>
            <a:noAutofit/>
          </a:bodyPr>
          <a:lstStyle/>
          <a:p>
            <a:pPr marL="0" indent="0">
              <a:lnSpc>
                <a:spcPct val="100000"/>
              </a:lnSpc>
              <a:spcBef>
                <a:spcPts val="0"/>
              </a:spcBef>
              <a:buNone/>
            </a:pPr>
            <a:r>
              <a:rPr lang="es-PE" sz="24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Solución Ejemplo 1:</a:t>
            </a:r>
            <a:r>
              <a:rPr lang="es-PE" sz="24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Metodología Ágil</a:t>
            </a:r>
          </a:p>
          <a:p>
            <a:pPr marL="0" lvl="0" indent="0" algn="just">
              <a:lnSpc>
                <a:spcPct val="100000"/>
              </a:lnSpc>
              <a:spcBef>
                <a:spcPts val="0"/>
              </a:spcBef>
              <a:buNone/>
            </a:pPr>
            <a:r>
              <a:rPr lang="es-PE" sz="2000" b="1" dirty="0"/>
              <a:t>Identificación:</a:t>
            </a:r>
            <a:r>
              <a:rPr lang="es-PE" sz="2000" dirty="0"/>
              <a:t> El equipo utiliza historias de usuario para identificar los requisitos, lo que permite una mayor flexibilidad y adaptación a las necesidades del usuario. </a:t>
            </a:r>
          </a:p>
          <a:p>
            <a:pPr marL="0" lvl="0" indent="0" algn="just">
              <a:lnSpc>
                <a:spcPct val="100000"/>
              </a:lnSpc>
              <a:spcBef>
                <a:spcPts val="0"/>
              </a:spcBef>
              <a:buNone/>
            </a:pPr>
            <a:r>
              <a:rPr lang="es-PE" sz="2000" b="1" dirty="0"/>
              <a:t>Documentación:</a:t>
            </a:r>
            <a:r>
              <a:rPr lang="es-PE" sz="2000" dirty="0"/>
              <a:t> La historia de usuario "el usuario puede guardar su carrito de compra para más adelante" se documenta de forma concisa, incluyendo la descripción, la prioridad y el criterio de aceptación. </a:t>
            </a:r>
          </a:p>
          <a:p>
            <a:pPr marL="0" lvl="0" indent="0" algn="just">
              <a:lnSpc>
                <a:spcPct val="100000"/>
              </a:lnSpc>
              <a:spcBef>
                <a:spcPts val="0"/>
              </a:spcBef>
              <a:buNone/>
            </a:pPr>
            <a:r>
              <a:rPr lang="es-PE" sz="2000" b="1" dirty="0"/>
              <a:t>Análisis:</a:t>
            </a:r>
            <a:r>
              <a:rPr lang="es-PE" sz="2000" dirty="0"/>
              <a:t> El equipo analiza la historia de usuario para comprender su impacto en el sistema y en las historias de usuario existentes. </a:t>
            </a:r>
          </a:p>
          <a:p>
            <a:pPr marL="0" lvl="0" indent="0" algn="just">
              <a:lnSpc>
                <a:spcPct val="100000"/>
              </a:lnSpc>
              <a:spcBef>
                <a:spcPts val="0"/>
              </a:spcBef>
              <a:buNone/>
            </a:pPr>
            <a:r>
              <a:rPr lang="es-PE" sz="2000" b="1" dirty="0"/>
              <a:t>Priorización:</a:t>
            </a:r>
            <a:r>
              <a:rPr lang="es-PE" sz="2000" dirty="0"/>
              <a:t> El equipo decide priorizar esta historia de usuario debido a su alto valor para el usuario y su relativa facilidad de implementación. </a:t>
            </a:r>
          </a:p>
          <a:p>
            <a:pPr marL="0" lvl="0" indent="0" algn="just">
              <a:lnSpc>
                <a:spcPct val="100000"/>
              </a:lnSpc>
              <a:spcBef>
                <a:spcPts val="0"/>
              </a:spcBef>
              <a:buNone/>
            </a:pPr>
            <a:r>
              <a:rPr lang="es-PE" sz="2000" b="1" dirty="0"/>
              <a:t>Trazabilidad:</a:t>
            </a:r>
            <a:r>
              <a:rPr lang="es-PE" sz="2000" dirty="0"/>
              <a:t> La historia de usuario se vincula con las tareas de desarrollo y las pruebas para asegurar su correcta implementación. </a:t>
            </a:r>
          </a:p>
          <a:p>
            <a:pPr marL="0" lvl="0" indent="0" algn="just">
              <a:lnSpc>
                <a:spcPct val="100000"/>
              </a:lnSpc>
              <a:spcBef>
                <a:spcPts val="0"/>
              </a:spcBef>
              <a:buNone/>
            </a:pPr>
            <a:r>
              <a:rPr lang="es-PE" sz="2000" b="1" dirty="0"/>
              <a:t>Validación y verificación:</a:t>
            </a:r>
            <a:r>
              <a:rPr lang="es-PE" sz="2000" dirty="0"/>
              <a:t> El equipo utiliza pruebas de usuario para validar y verificar que la historia de usuario se cumple y satisface las necesidades del usuario. </a:t>
            </a:r>
          </a:p>
          <a:p>
            <a:pPr marL="0" lvl="0" indent="0" algn="just">
              <a:lnSpc>
                <a:spcPct val="100000"/>
              </a:lnSpc>
              <a:spcBef>
                <a:spcPts val="0"/>
              </a:spcBef>
              <a:buNone/>
            </a:pPr>
            <a:r>
              <a:rPr lang="es-PE" sz="2000" b="1" dirty="0"/>
              <a:t>Gestión de cambios:</a:t>
            </a:r>
            <a:r>
              <a:rPr lang="es-PE" sz="2000" dirty="0"/>
              <a:t> Si se identifica la necesidad de modificar la historia de usuario, se sigue un proceso formal de gestión de cambios para evaluar el impacto, ajustar las tareas y actualizar la documentación.</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39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755072"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Aplicación de Metodologías de Gestión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430915"/>
            <a:ext cx="10945092" cy="5302393"/>
          </a:xfrm>
        </p:spPr>
        <p:txBody>
          <a:bodyPr>
            <a:noAutofit/>
          </a:bodyPr>
          <a:lstStyle/>
          <a:p>
            <a:pPr marL="0" indent="0">
              <a:lnSpc>
                <a:spcPct val="100000"/>
              </a:lnSpc>
              <a:spcBef>
                <a:spcPts val="0"/>
              </a:spcBef>
              <a:buNone/>
            </a:pPr>
            <a:r>
              <a:rPr lang="es-PE" sz="24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Solución Ejemplo 2:</a:t>
            </a:r>
            <a:r>
              <a:rPr lang="es-PE" sz="24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Metodología Cascada</a:t>
            </a:r>
          </a:p>
          <a:p>
            <a:pPr marL="0" lvl="0" indent="0" algn="just">
              <a:lnSpc>
                <a:spcPct val="100000"/>
              </a:lnSpc>
              <a:spcBef>
                <a:spcPts val="0"/>
              </a:spcBef>
              <a:buSzPts val="1000"/>
              <a:buNone/>
              <a:tabLst>
                <a:tab pos="457200" algn="l"/>
              </a:tabLst>
            </a:pPr>
            <a:r>
              <a:rPr lang="es-PE" sz="2000" b="1" kern="100" dirty="0">
                <a:effectLst/>
                <a:latin typeface="Aptos" panose="020B0004020202020204" pitchFamily="34" charset="0"/>
                <a:ea typeface="Aptos" panose="020B0004020202020204" pitchFamily="34" charset="0"/>
                <a:cs typeface="Times New Roman" panose="02020603050405020304" pitchFamily="18" charset="0"/>
              </a:rPr>
              <a:t>Identificación:</a:t>
            </a:r>
            <a:r>
              <a:rPr lang="es-PE" sz="2000" kern="100" dirty="0">
                <a:effectLst/>
                <a:latin typeface="Aptos" panose="020B0004020202020204" pitchFamily="34" charset="0"/>
                <a:ea typeface="Aptos" panose="020B0004020202020204" pitchFamily="34" charset="0"/>
                <a:cs typeface="Times New Roman" panose="02020603050405020304" pitchFamily="18" charset="0"/>
              </a:rPr>
              <a:t> Los requisitos se documentan en un documento formal , lo que proporciona una base sólida para el análisis y el diseño del sistema. </a:t>
            </a:r>
          </a:p>
          <a:p>
            <a:pPr marL="0" lvl="0" indent="0" algn="just">
              <a:lnSpc>
                <a:spcPct val="100000"/>
              </a:lnSpc>
              <a:spcBef>
                <a:spcPts val="0"/>
              </a:spcBef>
              <a:buSzPts val="1000"/>
              <a:buNone/>
              <a:tabLst>
                <a:tab pos="457200" algn="l"/>
              </a:tabLst>
            </a:pPr>
            <a:r>
              <a:rPr lang="es-PE" sz="2000" b="1" kern="100" dirty="0">
                <a:effectLst/>
                <a:latin typeface="Aptos" panose="020B0004020202020204" pitchFamily="34" charset="0"/>
                <a:ea typeface="Aptos" panose="020B0004020202020204" pitchFamily="34" charset="0"/>
                <a:cs typeface="Times New Roman" panose="02020603050405020304" pitchFamily="18" charset="0"/>
              </a:rPr>
              <a:t>Documentación:</a:t>
            </a:r>
            <a:r>
              <a:rPr lang="es-PE" sz="2000" kern="100" dirty="0">
                <a:effectLst/>
                <a:latin typeface="Aptos" panose="020B0004020202020204" pitchFamily="34" charset="0"/>
                <a:ea typeface="Aptos" panose="020B0004020202020204" pitchFamily="34" charset="0"/>
                <a:cs typeface="Times New Roman" panose="02020603050405020304" pitchFamily="18" charset="0"/>
              </a:rPr>
              <a:t> El documento de requisitos debe incluir una descripción detallada de los requisitos "el dispositivo debe tener una batería de larga duración" y "el dispositivo debe ser ligero y compacto", incluyendo el contexto, las restricciones y los criterios de aceptación. </a:t>
            </a:r>
          </a:p>
          <a:p>
            <a:pPr marL="0" lvl="0" indent="0" algn="just">
              <a:lnSpc>
                <a:spcPct val="100000"/>
              </a:lnSpc>
              <a:spcBef>
                <a:spcPts val="0"/>
              </a:spcBef>
              <a:buSzPts val="1000"/>
              <a:buNone/>
              <a:tabLst>
                <a:tab pos="457200" algn="l"/>
              </a:tabLst>
            </a:pPr>
            <a:r>
              <a:rPr lang="es-PE" sz="2000" b="1" kern="100" dirty="0">
                <a:effectLst/>
                <a:latin typeface="Aptos" panose="020B0004020202020204" pitchFamily="34" charset="0"/>
                <a:ea typeface="Aptos" panose="020B0004020202020204" pitchFamily="34" charset="0"/>
                <a:cs typeface="Times New Roman" panose="02020603050405020304" pitchFamily="18" charset="0"/>
              </a:rPr>
              <a:t>Análisis:</a:t>
            </a:r>
            <a:r>
              <a:rPr lang="es-PE" sz="2000" kern="100" dirty="0">
                <a:effectLst/>
                <a:latin typeface="Aptos" panose="020B0004020202020204" pitchFamily="34" charset="0"/>
                <a:ea typeface="Aptos" panose="020B0004020202020204" pitchFamily="34" charset="0"/>
                <a:cs typeface="Times New Roman" panose="02020603050405020304" pitchFamily="18" charset="0"/>
              </a:rPr>
              <a:t> Se realiza un análisis de viabilidad para determinar si los requisitos son compatibles con las limitaciones técnicas y las restricciones del proyecto. </a:t>
            </a:r>
          </a:p>
          <a:p>
            <a:pPr marL="0" lvl="0" indent="0" algn="just">
              <a:lnSpc>
                <a:spcPct val="100000"/>
              </a:lnSpc>
              <a:spcBef>
                <a:spcPts val="0"/>
              </a:spcBef>
              <a:buSzPts val="1000"/>
              <a:buNone/>
              <a:tabLst>
                <a:tab pos="457200" algn="l"/>
              </a:tabLst>
            </a:pPr>
            <a:r>
              <a:rPr lang="es-PE" sz="2000" b="1" kern="100" dirty="0">
                <a:effectLst/>
                <a:latin typeface="Aptos" panose="020B0004020202020204" pitchFamily="34" charset="0"/>
                <a:ea typeface="Aptos" panose="020B0004020202020204" pitchFamily="34" charset="0"/>
                <a:cs typeface="Times New Roman" panose="02020603050405020304" pitchFamily="18" charset="0"/>
              </a:rPr>
              <a:t>Priorización:</a:t>
            </a:r>
            <a:r>
              <a:rPr lang="es-PE" sz="2000" kern="100" dirty="0">
                <a:effectLst/>
                <a:latin typeface="Aptos" panose="020B0004020202020204" pitchFamily="34" charset="0"/>
                <a:ea typeface="Aptos" panose="020B0004020202020204" pitchFamily="34" charset="0"/>
                <a:cs typeface="Times New Roman" panose="02020603050405020304" pitchFamily="18" charset="0"/>
              </a:rPr>
              <a:t> Si los requisitos entran en conflicto, se debe realizar un análisis de impacto para determinar qué requisito es más importante y qué alternativas son posibles. </a:t>
            </a:r>
          </a:p>
          <a:p>
            <a:pPr marL="0" lvl="0" indent="0" algn="just">
              <a:lnSpc>
                <a:spcPct val="100000"/>
              </a:lnSpc>
              <a:spcBef>
                <a:spcPts val="0"/>
              </a:spcBef>
              <a:buSzPts val="1000"/>
              <a:buNone/>
              <a:tabLst>
                <a:tab pos="457200" algn="l"/>
              </a:tabLst>
            </a:pPr>
            <a:r>
              <a:rPr lang="es-PE" sz="2000" b="1" kern="100" dirty="0">
                <a:effectLst/>
                <a:latin typeface="Aptos" panose="020B0004020202020204" pitchFamily="34" charset="0"/>
                <a:ea typeface="Aptos" panose="020B0004020202020204" pitchFamily="34" charset="0"/>
                <a:cs typeface="Times New Roman" panose="02020603050405020304" pitchFamily="18" charset="0"/>
              </a:rPr>
              <a:t>Trazabilidad:</a:t>
            </a:r>
            <a:r>
              <a:rPr lang="es-PE" sz="2000" kern="100" dirty="0">
                <a:effectLst/>
                <a:latin typeface="Aptos" panose="020B0004020202020204" pitchFamily="34" charset="0"/>
                <a:ea typeface="Aptos" panose="020B0004020202020204" pitchFamily="34" charset="0"/>
                <a:cs typeface="Times New Roman" panose="02020603050405020304" pitchFamily="18" charset="0"/>
              </a:rPr>
              <a:t> Se debe establecer una matriz de trazabilidad para vincular los requisitos con las etapas de diseño, implementación y pruebas. </a:t>
            </a:r>
          </a:p>
          <a:p>
            <a:pPr marL="0" lvl="0" indent="0" algn="just">
              <a:lnSpc>
                <a:spcPct val="100000"/>
              </a:lnSpc>
              <a:spcBef>
                <a:spcPts val="0"/>
              </a:spcBef>
              <a:buSzPts val="1000"/>
              <a:buNone/>
              <a:tabLst>
                <a:tab pos="457200" algn="l"/>
              </a:tabLst>
            </a:pPr>
            <a:r>
              <a:rPr lang="es-PE" sz="2000" b="1" kern="100" dirty="0">
                <a:effectLst/>
                <a:latin typeface="Aptos" panose="020B0004020202020204" pitchFamily="34" charset="0"/>
                <a:ea typeface="Aptos" panose="020B0004020202020204" pitchFamily="34" charset="0"/>
                <a:cs typeface="Times New Roman" panose="02020603050405020304" pitchFamily="18" charset="0"/>
              </a:rPr>
              <a:t>Validación y verificación:</a:t>
            </a:r>
            <a:r>
              <a:rPr lang="es-PE" sz="2000" kern="100" dirty="0">
                <a:effectLst/>
                <a:latin typeface="Aptos" panose="020B0004020202020204" pitchFamily="34" charset="0"/>
                <a:ea typeface="Aptos" panose="020B0004020202020204" pitchFamily="34" charset="0"/>
                <a:cs typeface="Times New Roman" panose="02020603050405020304" pitchFamily="18" charset="0"/>
              </a:rPr>
              <a:t> Se realizan pruebas de laboratorio y pruebas funcionales para validar y verificar que los requisitos se cumplen y el dispositivo funciona según lo esperado. </a:t>
            </a:r>
          </a:p>
          <a:p>
            <a:pPr marL="0" lvl="0" indent="0" algn="just">
              <a:lnSpc>
                <a:spcPct val="100000"/>
              </a:lnSpc>
              <a:spcBef>
                <a:spcPts val="0"/>
              </a:spcBef>
              <a:buSzPts val="1000"/>
              <a:buNone/>
              <a:tabLst>
                <a:tab pos="457200" algn="l"/>
              </a:tabLst>
            </a:pPr>
            <a:r>
              <a:rPr lang="es-PE" sz="2000" b="1" kern="100" dirty="0">
                <a:effectLst/>
                <a:latin typeface="Aptos" panose="020B0004020202020204" pitchFamily="34" charset="0"/>
                <a:ea typeface="Aptos" panose="020B0004020202020204" pitchFamily="34" charset="0"/>
                <a:cs typeface="Times New Roman" panose="02020603050405020304" pitchFamily="18" charset="0"/>
              </a:rPr>
              <a:t>Gestión de cambios:</a:t>
            </a:r>
            <a:r>
              <a:rPr lang="es-PE" sz="2000" kern="100" dirty="0">
                <a:effectLst/>
                <a:latin typeface="Aptos" panose="020B0004020202020204" pitchFamily="34" charset="0"/>
                <a:ea typeface="Aptos" panose="020B0004020202020204" pitchFamily="34" charset="0"/>
                <a:cs typeface="Times New Roman" panose="02020603050405020304" pitchFamily="18" charset="0"/>
              </a:rPr>
              <a:t> Si se identifica la necesidad de modificar un requisito, se debe seguir un proceso formal de gestión de cambios para evaluar el impacto, ajustar el diseño y actualizar la documentación.</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954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Herramientas y Tecnologías de Gestión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Autofit/>
          </a:bodyPr>
          <a:lstStyle/>
          <a:p>
            <a:pPr marL="0" indent="0">
              <a:lnSpc>
                <a:spcPct val="100000"/>
              </a:lnSpc>
              <a:spcBef>
                <a:spcPts val="0"/>
              </a:spcBef>
              <a:spcAft>
                <a:spcPts val="600"/>
              </a:spcAft>
              <a:buNone/>
            </a:pPr>
            <a:r>
              <a:rPr lang="es-PE" sz="24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Herramientas </a:t>
            </a:r>
            <a:r>
              <a:rPr lang="es-PE" sz="24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se utilizan para</a:t>
            </a:r>
          </a:p>
          <a:p>
            <a:pPr algn="just">
              <a:lnSpc>
                <a:spcPct val="100000"/>
              </a:lnSpc>
              <a:spcBef>
                <a:spcPts val="0"/>
              </a:spcBef>
              <a:buSzPts val="1000"/>
              <a:tabLst>
                <a:tab pos="457200" algn="l"/>
              </a:tabLst>
            </a:pPr>
            <a:r>
              <a:rPr lang="es-PE" sz="2400" b="1" kern="100" dirty="0">
                <a:latin typeface="Aptos" panose="020B0004020202020204" pitchFamily="34" charset="0"/>
                <a:cs typeface="Times New Roman" panose="02020603050405020304" pitchFamily="18" charset="0"/>
              </a:rPr>
              <a:t>Registrar y almacenar los requisitos. </a:t>
            </a:r>
          </a:p>
          <a:p>
            <a:pPr algn="just">
              <a:lnSpc>
                <a:spcPct val="100000"/>
              </a:lnSpc>
              <a:spcBef>
                <a:spcPts val="0"/>
              </a:spcBef>
              <a:buSzPts val="1000"/>
              <a:tabLst>
                <a:tab pos="457200" algn="l"/>
              </a:tabLst>
            </a:pPr>
            <a:r>
              <a:rPr lang="es-PE" sz="2400" b="1" kern="100" dirty="0">
                <a:latin typeface="Aptos" panose="020B0004020202020204" pitchFamily="34" charset="0"/>
                <a:cs typeface="Times New Roman" panose="02020603050405020304" pitchFamily="18" charset="0"/>
              </a:rPr>
              <a:t>Facilitar la colaboración entre stakeholders. </a:t>
            </a:r>
          </a:p>
          <a:p>
            <a:pPr algn="just">
              <a:lnSpc>
                <a:spcPct val="100000"/>
              </a:lnSpc>
              <a:spcBef>
                <a:spcPts val="0"/>
              </a:spcBef>
              <a:buSzPts val="1000"/>
              <a:tabLst>
                <a:tab pos="457200" algn="l"/>
              </a:tabLst>
            </a:pPr>
            <a:r>
              <a:rPr lang="es-PE" sz="2400" b="1" kern="100" dirty="0">
                <a:latin typeface="Aptos" panose="020B0004020202020204" pitchFamily="34" charset="0"/>
                <a:cs typeface="Times New Roman" panose="02020603050405020304" pitchFamily="18" charset="0"/>
              </a:rPr>
              <a:t>Trazar los requisitos a través de las etapas del desarrollo. </a:t>
            </a:r>
          </a:p>
          <a:p>
            <a:pPr algn="just">
              <a:lnSpc>
                <a:spcPct val="100000"/>
              </a:lnSpc>
              <a:spcBef>
                <a:spcPts val="0"/>
              </a:spcBef>
              <a:spcAft>
                <a:spcPts val="600"/>
              </a:spcAft>
              <a:buSzPts val="1000"/>
              <a:tabLst>
                <a:tab pos="457200" algn="l"/>
              </a:tabLst>
            </a:pPr>
            <a:r>
              <a:rPr lang="es-PE" sz="2400" b="1" kern="100" dirty="0">
                <a:latin typeface="Aptos" panose="020B0004020202020204" pitchFamily="34" charset="0"/>
                <a:cs typeface="Times New Roman" panose="02020603050405020304" pitchFamily="18" charset="0"/>
              </a:rPr>
              <a:t>Generar reportes y métricas sobre el estado de los requisitos.</a:t>
            </a:r>
          </a:p>
          <a:p>
            <a:pPr marL="0" indent="0" algn="just">
              <a:lnSpc>
                <a:spcPct val="100000"/>
              </a:lnSpc>
              <a:spcBef>
                <a:spcPts val="0"/>
              </a:spcBef>
              <a:spcAft>
                <a:spcPts val="600"/>
              </a:spcAft>
              <a:buNone/>
            </a:pPr>
            <a:r>
              <a:rPr lang="es-PE" sz="2400" b="1" kern="100" dirty="0">
                <a:solidFill>
                  <a:srgbClr val="0070C0"/>
                </a:solidFill>
                <a:latin typeface="Aptos" panose="020B0004020202020204" pitchFamily="34" charset="0"/>
                <a:cs typeface="Times New Roman" panose="02020603050405020304" pitchFamily="18" charset="0"/>
              </a:rPr>
              <a:t>Tecnologías para la gestión de requisitos:</a:t>
            </a:r>
          </a:p>
          <a:p>
            <a:pPr algn="just">
              <a:lnSpc>
                <a:spcPct val="100000"/>
              </a:lnSpc>
              <a:spcBef>
                <a:spcPts val="0"/>
              </a:spcBef>
            </a:pPr>
            <a:r>
              <a:rPr lang="es-PE" sz="2400" b="1" kern="100" dirty="0">
                <a:effectLst/>
                <a:latin typeface="Aptos" panose="020B0004020202020204" pitchFamily="34" charset="0"/>
                <a:ea typeface="Aptos" panose="020B0004020202020204" pitchFamily="34" charset="0"/>
                <a:cs typeface="Times New Roman" panose="02020603050405020304" pitchFamily="18" charset="0"/>
              </a:rPr>
              <a:t>Repositorios </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en</a:t>
            </a:r>
            <a:r>
              <a:rPr lang="es-PE" sz="2400" b="1" kern="100" dirty="0">
                <a:effectLst/>
                <a:latin typeface="Aptos" panose="020B0004020202020204" pitchFamily="34" charset="0"/>
                <a:ea typeface="Aptos" panose="020B0004020202020204" pitchFamily="34" charset="0"/>
                <a:cs typeface="Times New Roman" panose="02020603050405020304" pitchFamily="18" charset="0"/>
              </a:rPr>
              <a:t> </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Bases de datos que almacenan los requisitos de forma estructurada. Permiten a los equipos acceder y modificar los requisitos desde cualquier lugar.</a:t>
            </a:r>
          </a:p>
          <a:p>
            <a:pPr algn="just">
              <a:lnSpc>
                <a:spcPct val="100000"/>
              </a:lnSpc>
              <a:spcBef>
                <a:spcPts val="0"/>
              </a:spcBef>
            </a:pPr>
            <a:r>
              <a:rPr lang="es-PE" sz="2400" b="1" kern="100" dirty="0">
                <a:effectLst/>
                <a:latin typeface="Aptos" panose="020B0004020202020204" pitchFamily="34" charset="0"/>
                <a:ea typeface="Aptos" panose="020B0004020202020204" pitchFamily="34" charset="0"/>
                <a:cs typeface="Times New Roman" panose="02020603050405020304" pitchFamily="18" charset="0"/>
              </a:rPr>
              <a:t>Herramientas de modelado para </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crear diagramas y otros modelos visuales para representar los requisitos y sus relaciones entre sí.</a:t>
            </a:r>
          </a:p>
          <a:p>
            <a:pPr algn="just">
              <a:lnSpc>
                <a:spcPct val="100000"/>
              </a:lnSpc>
              <a:spcBef>
                <a:spcPts val="0"/>
              </a:spcBef>
            </a:pPr>
            <a:r>
              <a:rPr lang="es-PE" sz="2400" b="1" kern="100" dirty="0">
                <a:effectLst/>
                <a:latin typeface="Aptos" panose="020B0004020202020204" pitchFamily="34" charset="0"/>
                <a:ea typeface="Aptos" panose="020B0004020202020204" pitchFamily="34" charset="0"/>
                <a:cs typeface="Times New Roman" panose="02020603050405020304" pitchFamily="18" charset="0"/>
              </a:rPr>
              <a:t>Integración con herramientas de desarrollo para </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vincular los requisitos a otras herramientas del ciclo de vida del desarrollo, como la gestión de proyectos, el control de código fuente y el </a:t>
            </a:r>
            <a:r>
              <a:rPr lang="es-PE" sz="2400" kern="100" dirty="0" err="1">
                <a:effectLst/>
                <a:latin typeface="Aptos" panose="020B0004020202020204" pitchFamily="34" charset="0"/>
                <a:ea typeface="Aptos" panose="020B0004020202020204" pitchFamily="34" charset="0"/>
                <a:cs typeface="Times New Roman" panose="02020603050405020304" pitchFamily="18" charset="0"/>
              </a:rPr>
              <a:t>testing</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0000"/>
              </a:lnSpc>
              <a:spcBef>
                <a:spcPts val="0"/>
              </a:spcBef>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0044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Ejemplos de Herramientas y Tecnologías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Autofit/>
          </a:bodyPr>
          <a:lstStyle/>
          <a:p>
            <a:pPr marL="0" indent="0" algn="just">
              <a:lnSpc>
                <a:spcPct val="100000"/>
              </a:lnSpc>
              <a:spcBef>
                <a:spcPts val="0"/>
              </a:spcBef>
              <a:spcAft>
                <a:spcPts val="600"/>
              </a:spcAft>
              <a:buNone/>
            </a:pPr>
            <a:r>
              <a:rPr lang="es-PE" sz="2600" b="1" kern="100" dirty="0">
                <a:effectLst/>
                <a:latin typeface="Aptos" panose="020B0004020202020204" pitchFamily="34" charset="0"/>
                <a:ea typeface="Aptos" panose="020B0004020202020204" pitchFamily="34" charset="0"/>
                <a:cs typeface="Times New Roman" panose="02020603050405020304" pitchFamily="18" charset="0"/>
              </a:rPr>
              <a:t>Ejemplo 1</a:t>
            </a:r>
          </a:p>
          <a:p>
            <a:pPr marL="0" indent="0" algn="just">
              <a:lnSpc>
                <a:spcPct val="100000"/>
              </a:lnSpc>
              <a:spcBef>
                <a:spcPts val="0"/>
              </a:spcBef>
              <a:buNone/>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Un equipo utiliza una herramienta de repositorio como Jira o Azure DevOps para registrar los requisitos de un nuevo producto de software. Cada requisito se almacena en un "ticket" con información como la descripción, la prioridad, la severidad, etc. Los stakeholders pueden comentar los requisitos y seguir su estado.</a:t>
            </a:r>
          </a:p>
          <a:p>
            <a:pPr marL="0" indent="0" algn="just">
              <a:lnSpc>
                <a:spcPct val="100000"/>
              </a:lnSpc>
              <a:spcBef>
                <a:spcPts val="0"/>
              </a:spcBef>
              <a:buNone/>
            </a:pPr>
            <a:endParaRPr lang="es-PE"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Bef>
                <a:spcPts val="0"/>
              </a:spcBef>
              <a:spcAft>
                <a:spcPts val="600"/>
              </a:spcAft>
              <a:buNone/>
            </a:pPr>
            <a:r>
              <a:rPr lang="es-PE" sz="2600" b="1" kern="100" dirty="0">
                <a:effectLst/>
                <a:latin typeface="Aptos" panose="020B0004020202020204" pitchFamily="34" charset="0"/>
                <a:ea typeface="Aptos" panose="020B0004020202020204" pitchFamily="34" charset="0"/>
                <a:cs typeface="Times New Roman" panose="02020603050405020304" pitchFamily="18" charset="0"/>
              </a:rPr>
              <a:t>Ejemplo 2:</a:t>
            </a:r>
            <a:endParaRPr lang="es-PE" sz="2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Bef>
                <a:spcPts val="0"/>
              </a:spcBef>
              <a:buNone/>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Un equipo utiliza una herramienta de modelado como Visual </a:t>
            </a:r>
            <a:r>
              <a:rPr lang="es-PE" sz="2600" kern="100" dirty="0" err="1">
                <a:effectLst/>
                <a:latin typeface="Aptos" panose="020B0004020202020204" pitchFamily="34" charset="0"/>
                <a:ea typeface="Aptos" panose="020B0004020202020204" pitchFamily="34" charset="0"/>
                <a:cs typeface="Times New Roman" panose="02020603050405020304" pitchFamily="18" charset="0"/>
              </a:rPr>
              <a:t>Paradigm</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o Enterprise </a:t>
            </a:r>
            <a:r>
              <a:rPr lang="es-PE" sz="2600" kern="100" dirty="0" err="1">
                <a:effectLst/>
                <a:latin typeface="Aptos" panose="020B0004020202020204" pitchFamily="34" charset="0"/>
                <a:ea typeface="Aptos" panose="020B0004020202020204" pitchFamily="34" charset="0"/>
                <a:cs typeface="Times New Roman" panose="02020603050405020304" pitchFamily="18" charset="0"/>
              </a:rPr>
              <a:t>Architect</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para crear un diagrama de casos de uso que represente las funcionalidades del nuevo dispositivo médico que están desarrollando. El diagrama muestra las interacciones del usuario con el sistema y ayuda a identificar los requisitos necesarios.</a:t>
            </a:r>
          </a:p>
        </p:txBody>
      </p:sp>
    </p:spTree>
    <p:extLst>
      <p:ext uri="{BB962C8B-B14F-4D97-AF65-F5344CB8AC3E}">
        <p14:creationId xmlns:p14="http://schemas.microsoft.com/office/powerpoint/2010/main" val="293541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latin typeface="Calibri" panose="020F0502020204030204" pitchFamily="34" charset="0"/>
                <a:cs typeface="Times New Roman" panose="02020603050405020304" pitchFamily="18" charset="0"/>
              </a:rPr>
              <a:t>Conclusiones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4395355"/>
          </a:xfrm>
        </p:spPr>
        <p:txBody>
          <a:bodyPr>
            <a:noAutofit/>
          </a:bodyPr>
          <a:lstStyle/>
          <a:p>
            <a:pPr marL="0" indent="0" algn="just">
              <a:lnSpc>
                <a:spcPct val="100000"/>
              </a:lnSpc>
              <a:spcBef>
                <a:spcPts val="0"/>
              </a:spcBef>
              <a:buNone/>
            </a:pPr>
            <a:r>
              <a:rPr lang="es-PE" kern="100" dirty="0">
                <a:effectLst/>
                <a:latin typeface="Aptos" panose="020B0004020202020204" pitchFamily="34" charset="0"/>
                <a:ea typeface="Aptos" panose="020B0004020202020204" pitchFamily="34" charset="0"/>
                <a:cs typeface="Times New Roman" panose="02020603050405020304" pitchFamily="18" charset="0"/>
              </a:rPr>
              <a:t>La gestión eficaz de requisitos es esencial para el éxito de cualquier proyecto de desarrollo de sistemas.</a:t>
            </a:r>
          </a:p>
          <a:p>
            <a:pPr marL="0" indent="0" algn="just">
              <a:lnSpc>
                <a:spcPct val="100000"/>
              </a:lnSpc>
              <a:spcBef>
                <a:spcPts val="0"/>
              </a:spcBef>
              <a:buNone/>
            </a:pPr>
            <a:endParaRPr lang="es-PE"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Bef>
                <a:spcPts val="0"/>
              </a:spcBef>
              <a:buNone/>
            </a:pPr>
            <a:r>
              <a:rPr lang="es-PE" kern="100" dirty="0">
                <a:effectLst/>
                <a:latin typeface="Aptos" panose="020B0004020202020204" pitchFamily="34" charset="0"/>
                <a:ea typeface="Aptos" panose="020B0004020202020204" pitchFamily="34" charset="0"/>
                <a:cs typeface="Times New Roman" panose="02020603050405020304" pitchFamily="18" charset="0"/>
              </a:rPr>
              <a:t>Al elegir una metodología y herramientas apropiadas para gestionar los requisitos, las organizaciones pueden asegurar la satisfacción de las necesidades de sus usuarios, reducir los costos de desarrollo, y aumentar la calidad del producto final.</a:t>
            </a:r>
          </a:p>
          <a:p>
            <a:pPr marL="0" indent="0" algn="just">
              <a:lnSpc>
                <a:spcPct val="100000"/>
              </a:lnSpc>
              <a:spcBef>
                <a:spcPts val="0"/>
              </a:spcBef>
              <a:buNone/>
            </a:pPr>
            <a:endParaRPr lang="es-PE" kern="100" dirty="0">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Bef>
                <a:spcPts val="0"/>
              </a:spcBef>
              <a:buNone/>
            </a:pPr>
            <a:r>
              <a:rPr lang="es-PE" b="1" kern="100" dirty="0">
                <a:effectLst/>
                <a:latin typeface="Aptos" panose="020B0004020202020204" pitchFamily="34" charset="0"/>
                <a:ea typeface="Aptos" panose="020B0004020202020204" pitchFamily="34" charset="0"/>
                <a:cs typeface="Times New Roman" panose="02020603050405020304" pitchFamily="18" charset="0"/>
              </a:rPr>
              <a:t>Explore las herramientas indicadas para ilustrar los ejemplos</a:t>
            </a:r>
          </a:p>
        </p:txBody>
      </p:sp>
    </p:spTree>
    <p:extLst>
      <p:ext uri="{BB962C8B-B14F-4D97-AF65-F5344CB8AC3E}">
        <p14:creationId xmlns:p14="http://schemas.microsoft.com/office/powerpoint/2010/main" val="23538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Trazabilidad y Análisis de Impacto</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Autofit/>
          </a:bodyPr>
          <a:lstStyle/>
          <a:p>
            <a:pPr marL="0" indent="0" algn="just">
              <a:lnSpc>
                <a:spcPct val="100000"/>
              </a:lnSpc>
              <a:spcBef>
                <a:spcPts val="0"/>
              </a:spcBef>
              <a:spcAft>
                <a:spcPts val="600"/>
              </a:spcAft>
              <a:buNone/>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Trazabilidad es la capacidad de identificar y seguir el rastro de un requisito en todas las etapas del ciclo de vida del desarrollo, permite comprender cómo se ha implementado un requisito, cómo afecta a otras partes del sistema, y cómo se ha visto afectado por cambios en otras partes del sistema. Es importante para:</a:t>
            </a:r>
          </a:p>
          <a:p>
            <a:pPr marL="0" lvl="0" indent="0" algn="just">
              <a:lnSpc>
                <a:spcPct val="100000"/>
              </a:lnSpc>
              <a:spcBef>
                <a:spcPts val="0"/>
              </a:spcBef>
              <a:buSzPts val="1000"/>
              <a:buNone/>
              <a:tabLst>
                <a:tab pos="457200" algn="l"/>
              </a:tabLst>
            </a:pPr>
            <a:r>
              <a:rPr lang="es-PE" sz="2400" b="1" kern="100" dirty="0">
                <a:effectLst/>
                <a:latin typeface="Aptos" panose="020B0004020202020204" pitchFamily="34" charset="0"/>
                <a:ea typeface="Aptos" panose="020B0004020202020204" pitchFamily="34" charset="0"/>
                <a:cs typeface="Times New Roman" panose="02020603050405020304" pitchFamily="18" charset="0"/>
              </a:rPr>
              <a:t>Verificación:</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 Asegurar que todos los requisitos se han implementado correctamente . </a:t>
            </a:r>
          </a:p>
          <a:p>
            <a:pPr marL="0" lvl="0" indent="0" algn="just">
              <a:lnSpc>
                <a:spcPct val="100000"/>
              </a:lnSpc>
              <a:spcBef>
                <a:spcPts val="0"/>
              </a:spcBef>
              <a:buSzPts val="1000"/>
              <a:buNone/>
              <a:tabLst>
                <a:tab pos="457200" algn="l"/>
              </a:tabLst>
            </a:pPr>
            <a:r>
              <a:rPr lang="es-PE" sz="2400" b="1" kern="100" dirty="0">
                <a:effectLst/>
                <a:latin typeface="Aptos" panose="020B0004020202020204" pitchFamily="34" charset="0"/>
                <a:ea typeface="Aptos" panose="020B0004020202020204" pitchFamily="34" charset="0"/>
                <a:cs typeface="Times New Roman" panose="02020603050405020304" pitchFamily="18" charset="0"/>
              </a:rPr>
              <a:t>Impacto:</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 Evaluar el impacto de un cambio en un requisito sobre otras partes del sistema. </a:t>
            </a:r>
          </a:p>
          <a:p>
            <a:pPr marL="0" lvl="0" indent="0" algn="just">
              <a:lnSpc>
                <a:spcPct val="100000"/>
              </a:lnSpc>
              <a:spcBef>
                <a:spcPts val="0"/>
              </a:spcBef>
              <a:spcAft>
                <a:spcPts val="600"/>
              </a:spcAft>
              <a:buSzPts val="1000"/>
              <a:buNone/>
              <a:tabLst>
                <a:tab pos="457200" algn="l"/>
              </a:tabLst>
            </a:pPr>
            <a:r>
              <a:rPr lang="es-PE" sz="2400" b="1" kern="100" dirty="0">
                <a:effectLst/>
                <a:latin typeface="Aptos" panose="020B0004020202020204" pitchFamily="34" charset="0"/>
                <a:ea typeface="Aptos" panose="020B0004020202020204" pitchFamily="34" charset="0"/>
                <a:cs typeface="Times New Roman" panose="02020603050405020304" pitchFamily="18" charset="0"/>
              </a:rPr>
              <a:t>Mantenimiento:</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 Facilitar la actualización y el mantenimiento del sistema.</a:t>
            </a:r>
          </a:p>
          <a:p>
            <a:pPr marL="0" indent="0" algn="just">
              <a:lnSpc>
                <a:spcPct val="100000"/>
              </a:lnSpc>
              <a:spcBef>
                <a:spcPts val="0"/>
              </a:spcBef>
              <a:buNone/>
            </a:pPr>
            <a:r>
              <a:rPr lang="es-PE" sz="2400" kern="100" dirty="0">
                <a:effectLst/>
                <a:latin typeface="Aptos" panose="020B0004020202020204" pitchFamily="34" charset="0"/>
                <a:ea typeface="Aptos" panose="020B0004020202020204" pitchFamily="34" charset="0"/>
                <a:cs typeface="Times New Roman" panose="02020603050405020304" pitchFamily="18" charset="0"/>
              </a:rPr>
              <a:t>Tipos de trazabilidad, “trazabilidad hacia adelante” (de requisitos a los elementos de diseño, código, pruebas, etc.) y la “</a:t>
            </a:r>
            <a:r>
              <a:rPr lang="es-PE" sz="2400" b="1" kern="100" dirty="0">
                <a:effectLst/>
                <a:latin typeface="Aptos" panose="020B0004020202020204" pitchFamily="34" charset="0"/>
                <a:ea typeface="Aptos" panose="020B0004020202020204" pitchFamily="34" charset="0"/>
                <a:cs typeface="Times New Roman" panose="02020603050405020304" pitchFamily="18" charset="0"/>
              </a:rPr>
              <a:t>trazabilidad hacia atrás”</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 (de elementos de diseño, código, pruebas, etc. a requisitos).</a:t>
            </a:r>
          </a:p>
        </p:txBody>
      </p:sp>
    </p:spTree>
    <p:extLst>
      <p:ext uri="{BB962C8B-B14F-4D97-AF65-F5344CB8AC3E}">
        <p14:creationId xmlns:p14="http://schemas.microsoft.com/office/powerpoint/2010/main" val="91003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B547A-8B27-7560-0FCE-A1A805DFF2B1}"/>
              </a:ext>
            </a:extLst>
          </p:cNvPr>
          <p:cNvSpPr>
            <a:spLocks noGrp="1"/>
          </p:cNvSpPr>
          <p:nvPr>
            <p:ph type="title"/>
          </p:nvPr>
        </p:nvSpPr>
        <p:spPr/>
        <p:txBody>
          <a:bodyPr/>
          <a:lstStyle/>
          <a:p>
            <a:pPr algn="ctr"/>
            <a:r>
              <a:rPr lang="es-MX" b="1" dirty="0"/>
              <a:t>Proceso Unificado de Rational RUP</a:t>
            </a:r>
            <a:endParaRPr lang="es-PE" b="1" dirty="0"/>
          </a:p>
        </p:txBody>
      </p:sp>
      <p:pic>
        <p:nvPicPr>
          <p:cNvPr id="2054" name="Picture 6" descr="METODOLOGIA RUP Y METODOLOGIA CMMI.: FASES DE LA METODOLOGÍA RUP">
            <a:extLst>
              <a:ext uri="{FF2B5EF4-FFF2-40B4-BE49-F238E27FC236}">
                <a16:creationId xmlns:a16="http://schemas.microsoft.com/office/drawing/2014/main" id="{9D57BD87-A96C-1621-0461-95557DE061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66" b="994"/>
          <a:stretch/>
        </p:blipFill>
        <p:spPr bwMode="auto">
          <a:xfrm>
            <a:off x="1231145" y="1313953"/>
            <a:ext cx="9729709" cy="5544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783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Análisis de Impacto</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10"/>
            <a:ext cx="10227096" cy="5017366"/>
          </a:xfrm>
        </p:spPr>
        <p:txBody>
          <a:bodyPr>
            <a:noAutofit/>
          </a:bodyPr>
          <a:lstStyle/>
          <a:p>
            <a:pPr marL="0" indent="0" algn="just">
              <a:lnSpc>
                <a:spcPct val="100000"/>
              </a:lnSpc>
              <a:spcBef>
                <a:spcPts val="0"/>
              </a:spcBef>
              <a:spcAft>
                <a:spcPts val="600"/>
              </a:spcAft>
              <a:buNone/>
            </a:pPr>
            <a:r>
              <a:rPr lang="es-PE" sz="2600" kern="100" dirty="0">
                <a:latin typeface="Aptos" panose="020B0004020202020204" pitchFamily="34" charset="0"/>
                <a:cs typeface="Times New Roman" panose="02020603050405020304" pitchFamily="18" charset="0"/>
              </a:rPr>
              <a:t>El análisis de impacto de requisitos (RIA) es un proceso para identificar y evaluar el impacto de un cambio propuesto en un requisito sobre otras partes del sistema. Esto permite tomar decisiones informadas sobre la viabilidad del cambio y mitigar posibles riesgos.</a:t>
            </a:r>
          </a:p>
          <a:p>
            <a:pPr marL="0" indent="0" algn="just">
              <a:lnSpc>
                <a:spcPct val="100000"/>
              </a:lnSpc>
              <a:spcBef>
                <a:spcPts val="0"/>
              </a:spcBef>
              <a:spcAft>
                <a:spcPts val="600"/>
              </a:spcAft>
              <a:buNone/>
            </a:pPr>
            <a:r>
              <a:rPr lang="es-PE" sz="2600" kern="100" dirty="0">
                <a:latin typeface="Aptos" panose="020B0004020202020204" pitchFamily="34" charset="0"/>
                <a:cs typeface="Times New Roman" panose="02020603050405020304" pitchFamily="18" charset="0"/>
              </a:rPr>
              <a:t>El RIA incluye los siguientes pasos:</a:t>
            </a:r>
          </a:p>
          <a:p>
            <a:pPr marL="0" indent="0" algn="just">
              <a:lnSpc>
                <a:spcPct val="100000"/>
              </a:lnSpc>
              <a:spcBef>
                <a:spcPts val="0"/>
              </a:spcBef>
              <a:spcAft>
                <a:spcPts val="600"/>
              </a:spcAft>
              <a:buNone/>
            </a:pPr>
            <a:r>
              <a:rPr lang="es-PE" sz="2600" kern="100" dirty="0">
                <a:latin typeface="Aptos" panose="020B0004020202020204" pitchFamily="34" charset="0"/>
                <a:cs typeface="Times New Roman" panose="02020603050405020304" pitchFamily="18" charset="0"/>
              </a:rPr>
              <a:t>1.Identificar el cambio propuesto. </a:t>
            </a:r>
          </a:p>
          <a:p>
            <a:pPr marL="0" indent="0" algn="just">
              <a:lnSpc>
                <a:spcPct val="100000"/>
              </a:lnSpc>
              <a:spcBef>
                <a:spcPts val="0"/>
              </a:spcBef>
              <a:spcAft>
                <a:spcPts val="600"/>
              </a:spcAft>
              <a:buNone/>
            </a:pPr>
            <a:r>
              <a:rPr lang="es-PE" sz="2600" kern="100" dirty="0">
                <a:latin typeface="Aptos" panose="020B0004020202020204" pitchFamily="34" charset="0"/>
                <a:cs typeface="Times New Roman" panose="02020603050405020304" pitchFamily="18" charset="0"/>
              </a:rPr>
              <a:t>2.Determinar qué requisitos se verían afectados por el cambio.</a:t>
            </a:r>
          </a:p>
          <a:p>
            <a:pPr marL="0" indent="0" algn="just">
              <a:lnSpc>
                <a:spcPct val="100000"/>
              </a:lnSpc>
              <a:spcBef>
                <a:spcPts val="0"/>
              </a:spcBef>
              <a:spcAft>
                <a:spcPts val="600"/>
              </a:spcAft>
              <a:buNone/>
            </a:pPr>
            <a:r>
              <a:rPr lang="es-PE" sz="2600" kern="100" dirty="0">
                <a:latin typeface="Aptos" panose="020B0004020202020204" pitchFamily="34" charset="0"/>
                <a:cs typeface="Times New Roman" panose="02020603050405020304" pitchFamily="18" charset="0"/>
              </a:rPr>
              <a:t>3.Evaluar el impacto del cambio en cada requisito afectado.</a:t>
            </a:r>
          </a:p>
          <a:p>
            <a:pPr marL="0" indent="0" algn="just">
              <a:lnSpc>
                <a:spcPct val="100000"/>
              </a:lnSpc>
              <a:spcBef>
                <a:spcPts val="0"/>
              </a:spcBef>
              <a:spcAft>
                <a:spcPts val="600"/>
              </a:spcAft>
              <a:buNone/>
            </a:pPr>
            <a:r>
              <a:rPr lang="es-PE" sz="2600" kern="100" dirty="0">
                <a:latin typeface="Aptos" panose="020B0004020202020204" pitchFamily="34" charset="0"/>
                <a:cs typeface="Times New Roman" panose="02020603050405020304" pitchFamily="18" charset="0"/>
              </a:rPr>
              <a:t>4.Elaborar un plan para implementar el cambio y mitigar el impacto.</a:t>
            </a:r>
          </a:p>
        </p:txBody>
      </p:sp>
    </p:spTree>
    <p:extLst>
      <p:ext uri="{BB962C8B-B14F-4D97-AF65-F5344CB8AC3E}">
        <p14:creationId xmlns:p14="http://schemas.microsoft.com/office/powerpoint/2010/main" val="90744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Gestión de Cambios en los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3460173"/>
          </a:xfrm>
        </p:spPr>
        <p:txBody>
          <a:bodyPr>
            <a:noAutofit/>
          </a:bodyPr>
          <a:lstStyle/>
          <a:p>
            <a:pPr marL="0" indent="0" algn="just">
              <a:lnSpc>
                <a:spcPct val="100000"/>
              </a:lnSpc>
              <a:spcBef>
                <a:spcPts val="0"/>
              </a:spcBef>
              <a:spcAft>
                <a:spcPts val="1200"/>
              </a:spcAft>
              <a:buNone/>
            </a:pPr>
            <a:r>
              <a:rPr lang="es-PE" kern="100" dirty="0">
                <a:effectLst/>
                <a:latin typeface="Aptos" panose="020B0004020202020204" pitchFamily="34" charset="0"/>
                <a:ea typeface="Aptos" panose="020B0004020202020204" pitchFamily="34" charset="0"/>
                <a:cs typeface="Times New Roman" panose="02020603050405020304" pitchFamily="18" charset="0"/>
              </a:rPr>
              <a:t>Los requisitos inevitablemente cambian durante el ciclo de vida del desarrollo.</a:t>
            </a:r>
          </a:p>
          <a:p>
            <a:pPr marL="0" indent="0" algn="just">
              <a:lnSpc>
                <a:spcPct val="100000"/>
              </a:lnSpc>
              <a:spcBef>
                <a:spcPts val="0"/>
              </a:spcBef>
              <a:spcAft>
                <a:spcPts val="1200"/>
              </a:spcAft>
              <a:buNone/>
            </a:pPr>
            <a:r>
              <a:rPr lang="es-PE" kern="100" dirty="0">
                <a:effectLst/>
                <a:latin typeface="Aptos" panose="020B0004020202020204" pitchFamily="34" charset="0"/>
                <a:ea typeface="Aptos" panose="020B0004020202020204" pitchFamily="34" charset="0"/>
                <a:cs typeface="Times New Roman" panose="02020603050405020304" pitchFamily="18" charset="0"/>
              </a:rPr>
              <a:t>La gestión de cambios en los requisitos es un proceso sistemático para registrar, evaluar, aprobar e implementar cambios en los requisitos.</a:t>
            </a:r>
          </a:p>
          <a:p>
            <a:pPr marL="0" indent="0" algn="just">
              <a:lnSpc>
                <a:spcPct val="100000"/>
              </a:lnSpc>
              <a:spcBef>
                <a:spcPts val="0"/>
              </a:spcBef>
              <a:buNone/>
            </a:pPr>
            <a:r>
              <a:rPr lang="es-PE" kern="100" dirty="0">
                <a:effectLst/>
                <a:latin typeface="Aptos" panose="020B0004020202020204" pitchFamily="34" charset="0"/>
                <a:ea typeface="Aptos" panose="020B0004020202020204" pitchFamily="34" charset="0"/>
                <a:cs typeface="Times New Roman" panose="02020603050405020304" pitchFamily="18" charset="0"/>
              </a:rPr>
              <a:t>Este proceso debe ser organizado y transparente para asegurar que todos los involucrados estén al tanto de los cambios y que se tomen decisiones informadas.</a:t>
            </a:r>
          </a:p>
        </p:txBody>
      </p:sp>
    </p:spTree>
    <p:extLst>
      <p:ext uri="{BB962C8B-B14F-4D97-AF65-F5344CB8AC3E}">
        <p14:creationId xmlns:p14="http://schemas.microsoft.com/office/powerpoint/2010/main" val="391883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Ejemplos de trazabilidad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4862946"/>
          </a:xfrm>
        </p:spPr>
        <p:txBody>
          <a:bodyPr>
            <a:noAutofit/>
          </a:bodyPr>
          <a:lstStyle/>
          <a:p>
            <a:pPr marL="0" indent="0" algn="just">
              <a:lnSpc>
                <a:spcPct val="100000"/>
              </a:lnSpc>
              <a:spcBef>
                <a:spcPts val="0"/>
              </a:spcBef>
              <a:spcAft>
                <a:spcPts val="600"/>
              </a:spcAft>
              <a:buNone/>
            </a:pPr>
            <a:r>
              <a:rPr lang="es-PE" sz="2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Ejemplo 1: Trazabilidad</a:t>
            </a:r>
            <a:endParaRPr lang="es-PE" sz="26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pPr marL="0" lvl="0" indent="0" algn="just">
              <a:lnSpc>
                <a:spcPct val="100000"/>
              </a:lnSpc>
              <a:spcBef>
                <a:spcPts val="0"/>
              </a:spcBef>
              <a:spcAft>
                <a:spcPts val="600"/>
              </a:spcAft>
              <a:buSzPts val="1000"/>
              <a:buNone/>
              <a:tabLst>
                <a:tab pos="457200" algn="l"/>
              </a:tabLst>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Se implementa un nuevo requisito : "El sistema debe permitir a los usuarios guardar su carrito de compra para más tarde." </a:t>
            </a:r>
          </a:p>
          <a:p>
            <a:pPr marL="0" lvl="0" indent="0" algn="just">
              <a:lnSpc>
                <a:spcPct val="100000"/>
              </a:lnSpc>
              <a:spcBef>
                <a:spcPts val="0"/>
              </a:spcBef>
              <a:spcAft>
                <a:spcPts val="600"/>
              </a:spcAft>
              <a:buSzPts val="1000"/>
              <a:buNone/>
              <a:tabLst>
                <a:tab pos="457200" algn="l"/>
              </a:tabLst>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Se traza este requisito a la siguiente fase del desarrollo: diseño de interfaz de usuario, implementación del código, pruebas de integración. </a:t>
            </a:r>
          </a:p>
          <a:p>
            <a:pPr marL="0" lvl="0" indent="0" algn="just">
              <a:lnSpc>
                <a:spcPct val="100000"/>
              </a:lnSpc>
              <a:spcBef>
                <a:spcPts val="0"/>
              </a:spcBef>
              <a:spcAft>
                <a:spcPts val="600"/>
              </a:spcAft>
              <a:buSzPts val="1000"/>
              <a:buNone/>
              <a:tabLst>
                <a:tab pos="457200" algn="l"/>
              </a:tabLst>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Si se encuentra un error en la implementación de este requisito, la trazabilidad facilita la ubicación del código afectado y su corrección.</a:t>
            </a:r>
          </a:p>
          <a:p>
            <a:pPr marL="0" indent="0" algn="just">
              <a:lnSpc>
                <a:spcPct val="100000"/>
              </a:lnSpc>
              <a:spcBef>
                <a:spcPts val="0"/>
              </a:spcBef>
              <a:spcAft>
                <a:spcPts val="600"/>
              </a:spcAft>
              <a:buNone/>
            </a:pPr>
            <a:r>
              <a:rPr lang="es-PE" sz="2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Ejercicio1: Trazabilidad</a:t>
            </a:r>
            <a:endParaRPr lang="es-PE" sz="26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Bef>
                <a:spcPts val="0"/>
              </a:spcBef>
              <a:spcAft>
                <a:spcPts val="600"/>
              </a:spcAft>
              <a:buNone/>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Identificar las diferentes etapas de desarrollo en tu proyecto actual y trazar un requisito clave a través de estas etapas.</a:t>
            </a:r>
          </a:p>
        </p:txBody>
      </p:sp>
    </p:spTree>
    <p:extLst>
      <p:ext uri="{BB962C8B-B14F-4D97-AF65-F5344CB8AC3E}">
        <p14:creationId xmlns:p14="http://schemas.microsoft.com/office/powerpoint/2010/main" val="28307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Solución de trazabilidad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4862946"/>
          </a:xfrm>
        </p:spPr>
        <p:txBody>
          <a:bodyPr>
            <a:noAutofit/>
          </a:bodyPr>
          <a:lstStyle/>
          <a:p>
            <a:pPr marL="0" lvl="0" indent="0">
              <a:lnSpc>
                <a:spcPct val="115000"/>
              </a:lnSpc>
              <a:spcAft>
                <a:spcPts val="800"/>
              </a:spcAft>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Etapa 1: Elicitación de requisitos. </a:t>
            </a:r>
          </a:p>
          <a:p>
            <a:pPr marL="0" lvl="0" indent="0">
              <a:lnSpc>
                <a:spcPct val="115000"/>
              </a:lnSpc>
              <a:spcAft>
                <a:spcPts val="800"/>
              </a:spcAft>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Etapa 2: Análisis y documentación de requisitos. </a:t>
            </a:r>
          </a:p>
          <a:p>
            <a:pPr marL="0" lvl="0" indent="0">
              <a:lnSpc>
                <a:spcPct val="115000"/>
              </a:lnSpc>
              <a:spcAft>
                <a:spcPts val="800"/>
              </a:spcAft>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Etapa 3: Diseño del sistema. </a:t>
            </a:r>
          </a:p>
          <a:p>
            <a:pPr marL="0" lvl="0" indent="0">
              <a:lnSpc>
                <a:spcPct val="115000"/>
              </a:lnSpc>
              <a:spcAft>
                <a:spcPts val="800"/>
              </a:spcAft>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Etapa 4: Implementación del código. </a:t>
            </a:r>
          </a:p>
          <a:p>
            <a:pPr marL="0" lvl="0" indent="0">
              <a:lnSpc>
                <a:spcPct val="115000"/>
              </a:lnSpc>
              <a:spcAft>
                <a:spcPts val="800"/>
              </a:spcAft>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Etapa 5: Pruebas y validación. </a:t>
            </a:r>
          </a:p>
          <a:p>
            <a:pPr marL="0" lvl="0" indent="0" algn="just">
              <a:lnSpc>
                <a:spcPct val="100000"/>
              </a:lnSpc>
              <a:spcBef>
                <a:spcPts val="0"/>
              </a:spcBef>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Trazar el requisito "El sistema debe permitir a los usuarios crear una cuenta" a través de estas etapas. Utilice los modelos de Matriz de Trazabilidad en Excel proporcionados.</a:t>
            </a:r>
          </a:p>
        </p:txBody>
      </p:sp>
    </p:spTree>
    <p:extLst>
      <p:ext uri="{BB962C8B-B14F-4D97-AF65-F5344CB8AC3E}">
        <p14:creationId xmlns:p14="http://schemas.microsoft.com/office/powerpoint/2010/main" val="301727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Ejemplos Análisis de Impacto</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8"/>
            <a:ext cx="10632342" cy="5382491"/>
          </a:xfrm>
        </p:spPr>
        <p:txBody>
          <a:bodyPr>
            <a:noAutofit/>
          </a:bodyPr>
          <a:lstStyle/>
          <a:p>
            <a:pPr marL="0" indent="0">
              <a:lnSpc>
                <a:spcPct val="100000"/>
              </a:lnSpc>
              <a:spcBef>
                <a:spcPts val="0"/>
              </a:spcBef>
              <a:spcAft>
                <a:spcPts val="600"/>
              </a:spcAft>
              <a:buNone/>
            </a:pPr>
            <a:r>
              <a:rPr lang="es-PE" sz="2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Ejemplo 2: Análisis de Impacto</a:t>
            </a:r>
            <a:endParaRPr lang="es-PE" sz="26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pPr marL="0" lvl="0" indent="0" algn="just">
              <a:lnSpc>
                <a:spcPct val="100000"/>
              </a:lnSpc>
              <a:spcBef>
                <a:spcPts val="0"/>
              </a:spcBef>
              <a:spcAft>
                <a:spcPts val="600"/>
              </a:spcAft>
              <a:buSzPts val="1000"/>
              <a:buNone/>
              <a:tabLst>
                <a:tab pos="457200" algn="l"/>
              </a:tabLst>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Se propone un cambio en un requisito: "El sistema debe verificar el email de los usuarios antes de permitirles acceder." Se realiza un análisis de impacto para identificar los requisitos afectados:</a:t>
            </a:r>
          </a:p>
          <a:p>
            <a:pPr marL="0" lvl="0" indent="0" algn="just">
              <a:lnSpc>
                <a:spcPct val="100000"/>
              </a:lnSpc>
              <a:spcBef>
                <a:spcPts val="0"/>
              </a:spcBef>
              <a:buSzPts val="1000"/>
              <a:buNone/>
              <a:tabLst>
                <a:tab pos="457200" algn="l"/>
              </a:tabLst>
            </a:pPr>
            <a:r>
              <a:rPr lang="es-PE" sz="2400" kern="100" dirty="0">
                <a:effectLst/>
                <a:latin typeface="Aptos" panose="020B0004020202020204" pitchFamily="34" charset="0"/>
                <a:ea typeface="Aptos" panose="020B0004020202020204" pitchFamily="34" charset="0"/>
                <a:cs typeface="Times New Roman" panose="02020603050405020304" pitchFamily="18" charset="0"/>
              </a:rPr>
              <a:t>"El sistema debe enviar un email de verificación a los usuarios."</a:t>
            </a:r>
          </a:p>
          <a:p>
            <a:pPr marL="0" lvl="0" indent="0" algn="just">
              <a:lnSpc>
                <a:spcPct val="100000"/>
              </a:lnSpc>
              <a:spcBef>
                <a:spcPts val="0"/>
              </a:spcBef>
              <a:buSzPts val="1000"/>
              <a:buNone/>
              <a:tabLst>
                <a:tab pos="457200" algn="l"/>
              </a:tabLst>
            </a:pPr>
            <a:r>
              <a:rPr lang="es-PE" sz="2400" kern="100" dirty="0">
                <a:effectLst/>
                <a:latin typeface="Aptos" panose="020B0004020202020204" pitchFamily="34" charset="0"/>
                <a:ea typeface="Aptos" panose="020B0004020202020204" pitchFamily="34" charset="0"/>
                <a:cs typeface="Times New Roman" panose="02020603050405020304" pitchFamily="18" charset="0"/>
              </a:rPr>
              <a:t>"El sistema debe permitir a los usuarios confirmar su email haciendo clic en un enlace en el email." </a:t>
            </a:r>
          </a:p>
          <a:p>
            <a:pPr marL="0" lvl="0" indent="0" algn="just">
              <a:lnSpc>
                <a:spcPct val="100000"/>
              </a:lnSpc>
              <a:spcBef>
                <a:spcPts val="0"/>
              </a:spcBef>
              <a:spcAft>
                <a:spcPts val="600"/>
              </a:spcAft>
              <a:buSzPts val="1000"/>
              <a:buNone/>
              <a:tabLst>
                <a:tab pos="457200" algn="l"/>
              </a:tabLst>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Se evalúa el impacto del cambio en cada requisito afectado y se elabora un plan para implementarlo.</a:t>
            </a:r>
          </a:p>
          <a:p>
            <a:pPr marL="0" indent="0">
              <a:lnSpc>
                <a:spcPct val="100000"/>
              </a:lnSpc>
              <a:spcBef>
                <a:spcPts val="0"/>
              </a:spcBef>
              <a:spcAft>
                <a:spcPts val="600"/>
              </a:spcAft>
              <a:buNone/>
            </a:pPr>
            <a:r>
              <a:rPr lang="es-PE" sz="2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Ejercicio 2: Análisis de Impacto</a:t>
            </a:r>
            <a:endParaRPr lang="es-PE" sz="26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Bef>
                <a:spcPts val="0"/>
              </a:spcBef>
              <a:spcAft>
                <a:spcPts val="600"/>
              </a:spcAft>
              <a:buNone/>
            </a:pPr>
            <a:r>
              <a:rPr lang="es-PE" sz="2600" kern="100" dirty="0">
                <a:effectLst/>
                <a:latin typeface="Aptos" panose="020B0004020202020204" pitchFamily="34" charset="0"/>
                <a:ea typeface="Aptos" panose="020B0004020202020204" pitchFamily="34" charset="0"/>
                <a:cs typeface="Times New Roman" panose="02020603050405020304" pitchFamily="18" charset="0"/>
              </a:rPr>
              <a:t>Identifica un requisito en tu proyecto actual y propone un cambio. Realiza un análisis de impacto para evaluar cómo este cambio afectaría a otros requisitos del sistema.</a:t>
            </a:r>
          </a:p>
        </p:txBody>
      </p:sp>
    </p:spTree>
    <p:extLst>
      <p:ext uri="{BB962C8B-B14F-4D97-AF65-F5344CB8AC3E}">
        <p14:creationId xmlns:p14="http://schemas.microsoft.com/office/powerpoint/2010/main" val="22029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Solución Análisis de Impacto</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0" y="1475509"/>
            <a:ext cx="10795213" cy="5137942"/>
          </a:xfrm>
        </p:spPr>
        <p:txBody>
          <a:bodyPr>
            <a:noAutofit/>
          </a:bodyPr>
          <a:lstStyle/>
          <a:p>
            <a:pPr marL="0" lvl="0" indent="0">
              <a:lnSpc>
                <a:spcPct val="100000"/>
              </a:lnSpc>
              <a:spcBef>
                <a:spcPts val="0"/>
              </a:spcBef>
              <a:buSzPts val="1000"/>
              <a:buNone/>
              <a:tabLst>
                <a:tab pos="457200" algn="l"/>
              </a:tabLst>
            </a:pPr>
            <a:r>
              <a:rPr lang="es-PE"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Requisito</a:t>
            </a:r>
            <a:r>
              <a:rPr lang="es-PE" b="1" kern="100" dirty="0">
                <a:effectLst/>
                <a:latin typeface="Aptos" panose="020B0004020202020204" pitchFamily="34" charset="0"/>
                <a:ea typeface="Aptos" panose="020B0004020202020204" pitchFamily="34" charset="0"/>
                <a:cs typeface="Times New Roman" panose="02020603050405020304" pitchFamily="18" charset="0"/>
              </a:rPr>
              <a:t>: </a:t>
            </a:r>
          </a:p>
          <a:p>
            <a:pPr marL="0" lvl="0" indent="0" algn="just">
              <a:lnSpc>
                <a:spcPct val="100000"/>
              </a:lnSpc>
              <a:spcBef>
                <a:spcPts val="0"/>
              </a:spcBef>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"El sistema debe mostrar el nombre de usuario en la pantalla principal." </a:t>
            </a:r>
          </a:p>
          <a:p>
            <a:pPr marL="0" lvl="0" indent="0">
              <a:lnSpc>
                <a:spcPct val="100000"/>
              </a:lnSpc>
              <a:spcBef>
                <a:spcPts val="0"/>
              </a:spcBef>
              <a:buSzPts val="1000"/>
              <a:buNone/>
              <a:tabLst>
                <a:tab pos="457200" algn="l"/>
              </a:tabLst>
            </a:pPr>
            <a:r>
              <a:rPr lang="es-PE"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Cambio propuesto</a:t>
            </a:r>
            <a:r>
              <a:rPr lang="es-PE" b="1" kern="100" dirty="0">
                <a:effectLst/>
                <a:latin typeface="Aptos" panose="020B0004020202020204" pitchFamily="34" charset="0"/>
                <a:ea typeface="Aptos" panose="020B0004020202020204" pitchFamily="34" charset="0"/>
                <a:cs typeface="Times New Roman" panose="02020603050405020304" pitchFamily="18" charset="0"/>
              </a:rPr>
              <a:t>: </a:t>
            </a:r>
          </a:p>
          <a:p>
            <a:pPr marL="0" lvl="0" indent="0" algn="just">
              <a:lnSpc>
                <a:spcPct val="100000"/>
              </a:lnSpc>
              <a:spcBef>
                <a:spcPts val="0"/>
              </a:spcBef>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"El sistema debe mostrar el nombre completo del usuario en lugar de solo el nombre." </a:t>
            </a:r>
          </a:p>
          <a:p>
            <a:pPr marL="0" lvl="0" indent="0">
              <a:lnSpc>
                <a:spcPct val="100000"/>
              </a:lnSpc>
              <a:spcBef>
                <a:spcPts val="0"/>
              </a:spcBef>
              <a:buSzPts val="1000"/>
              <a:buNone/>
              <a:tabLst>
                <a:tab pos="457200" algn="l"/>
              </a:tabLst>
            </a:pPr>
            <a:r>
              <a:rPr lang="es-PE"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Impacto</a:t>
            </a:r>
            <a:r>
              <a:rPr lang="es-PE" b="1" kern="100" dirty="0">
                <a:effectLst/>
                <a:latin typeface="Aptos" panose="020B0004020202020204" pitchFamily="34" charset="0"/>
                <a:ea typeface="Aptos" panose="020B0004020202020204" pitchFamily="34" charset="0"/>
                <a:cs typeface="Times New Roman" panose="02020603050405020304" pitchFamily="18" charset="0"/>
              </a:rPr>
              <a:t>:</a:t>
            </a:r>
          </a:p>
          <a:p>
            <a:pPr marL="0" lvl="0" indent="0" algn="just">
              <a:lnSpc>
                <a:spcPct val="100000"/>
              </a:lnSpc>
              <a:spcBef>
                <a:spcPts val="0"/>
              </a:spcBef>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Se necesita modificar la interfaz de usuario para mostrar el nombre completo.</a:t>
            </a:r>
          </a:p>
          <a:p>
            <a:pPr marL="0" lvl="0" indent="0" algn="just">
              <a:lnSpc>
                <a:spcPct val="100000"/>
              </a:lnSpc>
              <a:spcBef>
                <a:spcPts val="0"/>
              </a:spcBef>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Se necesita actualizar la base de datos para almacenar el nombre completo.</a:t>
            </a:r>
          </a:p>
          <a:p>
            <a:pPr marL="0" lvl="0" indent="0" algn="just">
              <a:lnSpc>
                <a:spcPct val="100000"/>
              </a:lnSpc>
              <a:spcBef>
                <a:spcPts val="0"/>
              </a:spcBef>
              <a:buSzPts val="1000"/>
              <a:buNone/>
              <a:tabLst>
                <a:tab pos="457200" algn="l"/>
              </a:tabLst>
            </a:pPr>
            <a:r>
              <a:rPr lang="es-PE" kern="100" dirty="0">
                <a:effectLst/>
                <a:latin typeface="Aptos" panose="020B0004020202020204" pitchFamily="34" charset="0"/>
                <a:ea typeface="Aptos" panose="020B0004020202020204" pitchFamily="34" charset="0"/>
                <a:cs typeface="Times New Roman" panose="02020603050405020304" pitchFamily="18" charset="0"/>
              </a:rPr>
              <a:t>Se necesita actualizar el código que muestra el nombre de usuario</a:t>
            </a:r>
            <a:r>
              <a:rPr lang="es-PE" sz="2400" kern="100" dirty="0">
                <a:effectLst/>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27101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latin typeface="Calibri" panose="020F0502020204030204" pitchFamily="34" charset="0"/>
                <a:cs typeface="Times New Roman" panose="02020603050405020304" pitchFamily="18" charset="0"/>
              </a:rPr>
              <a:t>Conclusión</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4882761"/>
          </a:xfrm>
        </p:spPr>
        <p:txBody>
          <a:bodyPr>
            <a:noAutofit/>
          </a:bodyPr>
          <a:lstStyle/>
          <a:p>
            <a:pPr marL="0" indent="0" algn="just">
              <a:lnSpc>
                <a:spcPct val="100000"/>
              </a:lnSpc>
              <a:spcBef>
                <a:spcPts val="0"/>
              </a:spcBef>
              <a:spcAft>
                <a:spcPts val="600"/>
              </a:spcAft>
              <a:buNone/>
            </a:pPr>
            <a:r>
              <a:rPr lang="es-PE" kern="100" dirty="0">
                <a:effectLst/>
                <a:latin typeface="Aptos" panose="020B0004020202020204" pitchFamily="34" charset="0"/>
                <a:ea typeface="Aptos" panose="020B0004020202020204" pitchFamily="34" charset="0"/>
                <a:cs typeface="Times New Roman" panose="02020603050405020304" pitchFamily="18" charset="0"/>
              </a:rPr>
              <a:t>La trazabilidad y el análisis de impacto son herramientas importantes para la gestión de requisitos. </a:t>
            </a:r>
          </a:p>
          <a:p>
            <a:pPr marL="0" indent="0" algn="just">
              <a:lnSpc>
                <a:spcPct val="100000"/>
              </a:lnSpc>
              <a:spcBef>
                <a:spcPts val="0"/>
              </a:spcBef>
              <a:spcAft>
                <a:spcPts val="600"/>
              </a:spcAft>
              <a:buNone/>
            </a:pPr>
            <a:r>
              <a:rPr lang="es-PE" kern="100" dirty="0">
                <a:effectLst/>
                <a:latin typeface="Aptos" panose="020B0004020202020204" pitchFamily="34" charset="0"/>
                <a:ea typeface="Aptos" panose="020B0004020202020204" pitchFamily="34" charset="0"/>
                <a:cs typeface="Times New Roman" panose="02020603050405020304" pitchFamily="18" charset="0"/>
              </a:rPr>
              <a:t>Permite comprender cómo se implementa un requisito, cómo afecta a otras partes del sistema, y cómo se ve afectado por cambios en otras partes del sistema.</a:t>
            </a:r>
          </a:p>
          <a:p>
            <a:pPr marL="0" indent="0" algn="just">
              <a:lnSpc>
                <a:spcPct val="100000"/>
              </a:lnSpc>
              <a:spcBef>
                <a:spcPts val="0"/>
              </a:spcBef>
              <a:spcAft>
                <a:spcPts val="600"/>
              </a:spcAft>
              <a:buNone/>
            </a:pPr>
            <a:r>
              <a:rPr lang="es-PE" kern="100" dirty="0">
                <a:effectLst/>
                <a:latin typeface="Aptos" panose="020B0004020202020204" pitchFamily="34" charset="0"/>
                <a:ea typeface="Aptos" panose="020B0004020202020204" pitchFamily="34" charset="0"/>
                <a:cs typeface="Times New Roman" panose="02020603050405020304" pitchFamily="18" charset="0"/>
              </a:rPr>
              <a:t>La gestión de cambios en los requisitos es un proceso sistemático que debe ser organizado y transparente para asegurar que todos los involucrados estén al tanto de los cambios y que se tomen decisiones informadas.</a:t>
            </a:r>
          </a:p>
        </p:txBody>
      </p:sp>
    </p:spTree>
    <p:extLst>
      <p:ext uri="{BB962C8B-B14F-4D97-AF65-F5344CB8AC3E}">
        <p14:creationId xmlns:p14="http://schemas.microsoft.com/office/powerpoint/2010/main" val="378877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Procesos y Metodologías de Gestión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32558" y="1493261"/>
            <a:ext cx="10726883" cy="5167312"/>
          </a:xfrm>
        </p:spPr>
        <p:txBody>
          <a:bodyPr>
            <a:noAutofit/>
          </a:bodyPr>
          <a:lstStyle/>
          <a:p>
            <a:pPr marL="0" indent="0" algn="just">
              <a:lnSpc>
                <a:spcPct val="100000"/>
              </a:lnSpc>
              <a:spcBef>
                <a:spcPts val="0"/>
              </a:spcBef>
              <a:buNone/>
            </a:pPr>
            <a:r>
              <a:rPr lang="es-PE" b="1" kern="100" dirty="0">
                <a:effectLst/>
                <a:latin typeface="Aptos" panose="020B0004020202020204" pitchFamily="34" charset="0"/>
                <a:ea typeface="Aptos" panose="020B0004020202020204" pitchFamily="34" charset="0"/>
                <a:cs typeface="Times New Roman" panose="02020603050405020304" pitchFamily="18" charset="0"/>
              </a:rPr>
              <a:t>Proceso sistemático </a:t>
            </a:r>
            <a:r>
              <a:rPr lang="es-PE" kern="100" dirty="0">
                <a:effectLst/>
                <a:latin typeface="Aptos" panose="020B0004020202020204" pitchFamily="34" charset="0"/>
                <a:ea typeface="Aptos" panose="020B0004020202020204" pitchFamily="34" charset="0"/>
                <a:cs typeface="Times New Roman" panose="02020603050405020304" pitchFamily="18" charset="0"/>
              </a:rPr>
              <a:t>que consiste en:</a:t>
            </a:r>
          </a:p>
          <a:p>
            <a:pPr marL="514350" indent="-514350" algn="just">
              <a:lnSpc>
                <a:spcPct val="100000"/>
              </a:lnSpc>
              <a:spcBef>
                <a:spcPts val="0"/>
              </a:spcBef>
              <a:buFont typeface="+mj-lt"/>
              <a:buAutoNum type="arabicPeriod"/>
            </a:pPr>
            <a:r>
              <a:rPr lang="es-PE" sz="2700" b="1" kern="100" dirty="0">
                <a:effectLst/>
                <a:latin typeface="Aptos" panose="020B0004020202020204" pitchFamily="34" charset="0"/>
                <a:ea typeface="Aptos" panose="020B0004020202020204" pitchFamily="34" charset="0"/>
                <a:cs typeface="Times New Roman" panose="02020603050405020304" pitchFamily="18" charset="0"/>
              </a:rPr>
              <a:t>Identificar</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las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necesidades</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del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usuario</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y del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sistema</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a:t>
            </a:r>
          </a:p>
          <a:p>
            <a:pPr marL="514350" indent="-514350" algn="just">
              <a:lnSpc>
                <a:spcPct val="100000"/>
              </a:lnSpc>
              <a:spcBef>
                <a:spcPts val="0"/>
              </a:spcBef>
              <a:buFont typeface="+mj-lt"/>
              <a:buAutoNum type="arabicPeriod"/>
            </a:pPr>
            <a:r>
              <a:rPr lang="es-PE" sz="2700" b="1" kern="100" dirty="0">
                <a:effectLst/>
                <a:latin typeface="Aptos" panose="020B0004020202020204" pitchFamily="34" charset="0"/>
                <a:ea typeface="Aptos" panose="020B0004020202020204" pitchFamily="34" charset="0"/>
                <a:cs typeface="Times New Roman" panose="02020603050405020304" pitchFamily="18" charset="0"/>
              </a:rPr>
              <a:t>Documentar</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los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requisitos</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de forma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clara</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precisa</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verificable</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a:t>
            </a:r>
          </a:p>
          <a:p>
            <a:pPr marL="514350" indent="-514350" algn="just">
              <a:lnSpc>
                <a:spcPct val="100000"/>
              </a:lnSpc>
              <a:spcBef>
                <a:spcPts val="0"/>
              </a:spcBef>
              <a:buFont typeface="+mj-lt"/>
              <a:buAutoNum type="arabicPeriod"/>
            </a:pPr>
            <a:r>
              <a:rPr lang="es-PE" sz="2700" b="1" kern="100" dirty="0">
                <a:effectLst/>
                <a:latin typeface="Aptos" panose="020B0004020202020204" pitchFamily="34" charset="0"/>
                <a:ea typeface="Aptos" panose="020B0004020202020204" pitchFamily="34" charset="0"/>
                <a:cs typeface="Times New Roman" panose="02020603050405020304" pitchFamily="18" charset="0"/>
              </a:rPr>
              <a:t>Analizar</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entender</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las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relaciones</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entre los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requisitos</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identificar</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conflictos</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verificar su factibilidad</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a:t>
            </a:r>
          </a:p>
          <a:p>
            <a:pPr marL="514350" indent="-514350" algn="just">
              <a:lnSpc>
                <a:spcPct val="100000"/>
              </a:lnSpc>
              <a:spcBef>
                <a:spcPts val="0"/>
              </a:spcBef>
              <a:buFont typeface="+mj-lt"/>
              <a:buAutoNum type="arabicPeriod"/>
            </a:pPr>
            <a:r>
              <a:rPr lang="es-PE" sz="2700" b="1" kern="100" dirty="0">
                <a:effectLst/>
                <a:latin typeface="Aptos" panose="020B0004020202020204" pitchFamily="34" charset="0"/>
                <a:ea typeface="Aptos" panose="020B0004020202020204" pitchFamily="34" charset="0"/>
                <a:cs typeface="Times New Roman" panose="02020603050405020304" pitchFamily="18" charset="0"/>
              </a:rPr>
              <a:t>Priorizar</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ordenar</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los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requisitos</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según su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importancia</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urgencia</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a:t>
            </a:r>
          </a:p>
          <a:p>
            <a:pPr marL="514350" indent="-514350" algn="just">
              <a:lnSpc>
                <a:spcPct val="100000"/>
              </a:lnSpc>
              <a:spcBef>
                <a:spcPts val="0"/>
              </a:spcBef>
              <a:buFont typeface="+mj-lt"/>
              <a:buAutoNum type="arabicPeriod"/>
            </a:pPr>
            <a:r>
              <a:rPr lang="es-PE" sz="2700" b="1" kern="100" dirty="0">
                <a:effectLst/>
                <a:latin typeface="Aptos" panose="020B0004020202020204" pitchFamily="34" charset="0"/>
                <a:ea typeface="Aptos" panose="020B0004020202020204" pitchFamily="34" charset="0"/>
                <a:cs typeface="Times New Roman" panose="02020603050405020304" pitchFamily="18" charset="0"/>
              </a:rPr>
              <a:t>Trazar</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establecer</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vínculos</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entre los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requisitos</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y las etapas del </a:t>
            </a:r>
            <a:r>
              <a:rPr lang="es-PE" sz="2700" b="1" kern="100" dirty="0">
                <a:effectLst/>
                <a:latin typeface="Aptos" panose="020B0004020202020204" pitchFamily="34" charset="0"/>
                <a:ea typeface="Aptos" panose="020B0004020202020204" pitchFamily="34" charset="0"/>
                <a:cs typeface="Times New Roman" panose="02020603050405020304" pitchFamily="18" charset="0"/>
              </a:rPr>
              <a:t>ciclo de desarrollo</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 </a:t>
            </a:r>
          </a:p>
          <a:p>
            <a:pPr marL="514350" indent="-514350" algn="just">
              <a:lnSpc>
                <a:spcPct val="100000"/>
              </a:lnSpc>
              <a:spcBef>
                <a:spcPts val="0"/>
              </a:spcBef>
              <a:buFont typeface="+mj-lt"/>
              <a:buAutoNum type="arabicPeriod"/>
            </a:pPr>
            <a:r>
              <a:rPr lang="es-PE" sz="2700" b="1" kern="100" dirty="0">
                <a:effectLst/>
                <a:latin typeface="Aptos" panose="020B0004020202020204" pitchFamily="34" charset="0"/>
                <a:ea typeface="Aptos" panose="020B0004020202020204" pitchFamily="34" charset="0"/>
                <a:cs typeface="Times New Roman" panose="02020603050405020304" pitchFamily="18" charset="0"/>
              </a:rPr>
              <a:t>Validar, verificar y confirmar </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que los requisitos se cumplen y son coherentes con las necesidades del usuario. </a:t>
            </a:r>
          </a:p>
          <a:p>
            <a:pPr marL="514350" indent="-514350" algn="just">
              <a:lnSpc>
                <a:spcPct val="100000"/>
              </a:lnSpc>
              <a:spcBef>
                <a:spcPts val="0"/>
              </a:spcBef>
              <a:buFont typeface="+mj-lt"/>
              <a:buAutoNum type="arabicPeriod"/>
            </a:pPr>
            <a:r>
              <a:rPr lang="es-PE" sz="2700" b="1" kern="100" dirty="0">
                <a:effectLst/>
                <a:latin typeface="Aptos" panose="020B0004020202020204" pitchFamily="34" charset="0"/>
                <a:ea typeface="Aptos" panose="020B0004020202020204" pitchFamily="34" charset="0"/>
                <a:cs typeface="Times New Roman" panose="02020603050405020304" pitchFamily="18" charset="0"/>
              </a:rPr>
              <a:t>Gestionar el cambio </a:t>
            </a:r>
            <a:r>
              <a:rPr lang="es-PE" sz="2700" kern="100" dirty="0">
                <a:effectLst/>
                <a:latin typeface="Aptos" panose="020B0004020202020204" pitchFamily="34" charset="0"/>
                <a:ea typeface="Aptos" panose="020B0004020202020204" pitchFamily="34" charset="0"/>
                <a:cs typeface="Times New Roman" panose="02020603050405020304" pitchFamily="18" charset="0"/>
              </a:rPr>
              <a:t>para controlar la evolución de los requisitos durante el ciclo de desarrollo.</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245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sz="3600" dirty="0">
                <a:solidFill>
                  <a:srgbClr val="0070C0"/>
                </a:solidFill>
                <a:latin typeface="Calibri" panose="020F0502020204030204" pitchFamily="34" charset="0"/>
                <a:cs typeface="Times New Roman" panose="02020603050405020304" pitchFamily="18" charset="0"/>
              </a:rPr>
              <a:t>Caso de Estudio : Sistema de Gestión de Citas Médicas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32558" y="1493261"/>
            <a:ext cx="10726883" cy="5167312"/>
          </a:xfrm>
        </p:spPr>
        <p:txBody>
          <a:bodyPr>
            <a:noAutofit/>
          </a:bodyPr>
          <a:lstStyle/>
          <a:p>
            <a:pPr marL="0" indent="0" algn="just">
              <a:buNone/>
            </a:pPr>
            <a:r>
              <a:rPr lang="es-PE" dirty="0"/>
              <a:t>Una clínica médica desea implementar un nuevo sistema de gestión de citas médicas para mejorar la eficiencia y la satisfacción del paciente. El sistema debe permitir a los pacientes programar citas en línea, recibir recordatorios por SMS, acceder a su historial médico y comunicarse con el personal de la clínica.</a:t>
            </a:r>
          </a:p>
          <a:p>
            <a:pPr marL="0" indent="0">
              <a:buNone/>
            </a:pPr>
            <a:r>
              <a:rPr lang="es-PE" b="1" dirty="0">
                <a:solidFill>
                  <a:srgbClr val="0070C0"/>
                </a:solidFill>
              </a:rPr>
              <a:t>Procesos y Metodologías de Gestión de Requisitos</a:t>
            </a:r>
          </a:p>
          <a:p>
            <a:pPr marL="0" indent="0">
              <a:buNone/>
            </a:pPr>
            <a:r>
              <a:rPr lang="es-PE" dirty="0">
                <a:solidFill>
                  <a:srgbClr val="0070C0"/>
                </a:solidFill>
              </a:rPr>
              <a:t>Elicitación</a:t>
            </a:r>
          </a:p>
          <a:p>
            <a:pPr marL="0" indent="0">
              <a:buNone/>
            </a:pPr>
            <a:r>
              <a:rPr lang="es-PE" dirty="0"/>
              <a:t>Se realizaron entrevistas con el personal de la clínica, los pacientes y los administradores para identificar sus necesidades y expectativas.</a:t>
            </a:r>
          </a:p>
          <a:p>
            <a:pPr marL="0" indent="0">
              <a:buNone/>
            </a:pPr>
            <a:r>
              <a:rPr lang="es-PE" dirty="0">
                <a:solidFill>
                  <a:srgbClr val="0070C0"/>
                </a:solidFill>
              </a:rPr>
              <a:t>Documentación</a:t>
            </a:r>
          </a:p>
          <a:p>
            <a:pPr marL="0" indent="0">
              <a:buNone/>
            </a:pPr>
            <a:r>
              <a:rPr lang="es-PE" dirty="0"/>
              <a:t>Los requisitos se documentaron en un documento formal que incluía descripciones detalladas, casos de uso y diagramas de flujo.</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6017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sz="3600" dirty="0">
                <a:solidFill>
                  <a:srgbClr val="0070C0"/>
                </a:solidFill>
                <a:latin typeface="Calibri" panose="020F0502020204030204" pitchFamily="34" charset="0"/>
                <a:cs typeface="Times New Roman" panose="02020603050405020304" pitchFamily="18" charset="0"/>
              </a:rPr>
              <a:t>Caso de Estudio : Sistema de Gestión de Citas Médicas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291242"/>
            <a:ext cx="10726883" cy="5566758"/>
          </a:xfrm>
        </p:spPr>
        <p:txBody>
          <a:bodyPr>
            <a:noAutofit/>
          </a:bodyPr>
          <a:lstStyle/>
          <a:p>
            <a:pPr marL="0" indent="0">
              <a:buNone/>
            </a:pPr>
            <a:r>
              <a:rPr lang="es-PE" dirty="0">
                <a:solidFill>
                  <a:srgbClr val="0070C0"/>
                </a:solidFill>
              </a:rPr>
              <a:t>Análisis</a:t>
            </a:r>
          </a:p>
          <a:p>
            <a:pPr marL="0" indent="0" algn="just">
              <a:buNone/>
            </a:pPr>
            <a:r>
              <a:rPr lang="es-PE" dirty="0"/>
              <a:t>Se analizaron los requisitos para identificar dependencias, conflictos y verificar su factibilidad. </a:t>
            </a:r>
          </a:p>
          <a:p>
            <a:pPr marL="0" indent="0" algn="just">
              <a:buNone/>
            </a:pPr>
            <a:r>
              <a:rPr lang="es-PE" dirty="0">
                <a:solidFill>
                  <a:srgbClr val="0070C0"/>
                </a:solidFill>
              </a:rPr>
              <a:t>Priorización</a:t>
            </a:r>
          </a:p>
          <a:p>
            <a:pPr marL="0" indent="0" algn="just">
              <a:buNone/>
            </a:pPr>
            <a:r>
              <a:rPr lang="es-PE" dirty="0"/>
              <a:t>Los requisitos se priorizaron según su importancia y urgencia utilizando la técnica de Análisis de Impacto de Requisitos (RIA).</a:t>
            </a:r>
          </a:p>
          <a:p>
            <a:pPr marL="0" indent="0" algn="just">
              <a:buNone/>
            </a:pPr>
            <a:r>
              <a:rPr lang="es-PE" dirty="0">
                <a:solidFill>
                  <a:srgbClr val="0070C0"/>
                </a:solidFill>
              </a:rPr>
              <a:t>Trazabilidad</a:t>
            </a:r>
          </a:p>
          <a:p>
            <a:pPr marL="0" indent="0" algn="just">
              <a:buNone/>
            </a:pPr>
            <a:r>
              <a:rPr lang="es-PE" dirty="0"/>
              <a:t>Se establecieron vínculos entre los requisitos y las etapas del ciclo de vida del desarrollo. </a:t>
            </a:r>
          </a:p>
          <a:p>
            <a:pPr marL="0" indent="0" algn="just">
              <a:buNone/>
            </a:pPr>
            <a:r>
              <a:rPr lang="es-PE" dirty="0">
                <a:solidFill>
                  <a:srgbClr val="0070C0"/>
                </a:solidFill>
              </a:rPr>
              <a:t>Validación y verificación</a:t>
            </a:r>
          </a:p>
          <a:p>
            <a:pPr marL="0" indent="0" algn="just">
              <a:buNone/>
            </a:pPr>
            <a:r>
              <a:rPr lang="es-PE" dirty="0"/>
              <a:t>Se realizaron pruebas para confirmar que los requisitos se cumplían y eran coherentes con las necesidades del usuario. </a:t>
            </a: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19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MX" dirty="0">
                <a:solidFill>
                  <a:srgbClr val="0070C0"/>
                </a:solidFill>
              </a:rPr>
              <a:t>Tema: </a:t>
            </a:r>
            <a:r>
              <a:rPr lang="es-PE" sz="44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Gestión de Requisitos</a:t>
            </a:r>
            <a:endParaRPr lang="es-PE" dirty="0">
              <a:solidFill>
                <a:srgbClr val="0070C0"/>
              </a:solidFill>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2020497"/>
            <a:ext cx="9250180" cy="2476552"/>
          </a:xfrm>
        </p:spPr>
        <p:txBody>
          <a:bodyPr/>
          <a:lstStyle/>
          <a:p>
            <a:pPr marL="342900" lvl="0" indent="-342900" algn="just">
              <a:buFont typeface="Symbol" panose="05050102010706020507" pitchFamily="18" charset="2"/>
              <a:buChar char=""/>
            </a:pPr>
            <a:r>
              <a:rPr lang="es-PE" sz="3200" dirty="0">
                <a:effectLst/>
                <a:latin typeface="Calibri" panose="020F0502020204030204" pitchFamily="34" charset="0"/>
                <a:ea typeface="Times New Roman" panose="02020603050405020304" pitchFamily="18" charset="0"/>
                <a:cs typeface="Times New Roman" panose="02020603050405020304" pitchFamily="18" charset="0"/>
              </a:rPr>
              <a:t>Procesos y Metodologías de Gestión de Requisitos</a:t>
            </a:r>
          </a:p>
          <a:p>
            <a:pPr marL="342900" lvl="0" indent="-342900" algn="just">
              <a:buFont typeface="Symbol" panose="05050102010706020507" pitchFamily="18" charset="2"/>
              <a:buChar char=""/>
            </a:pPr>
            <a:r>
              <a:rPr lang="es-PE" sz="3200" dirty="0">
                <a:effectLst/>
                <a:latin typeface="Calibri" panose="020F0502020204030204" pitchFamily="34" charset="0"/>
                <a:ea typeface="Times New Roman" panose="02020603050405020304" pitchFamily="18" charset="0"/>
                <a:cs typeface="Times New Roman" panose="02020603050405020304" pitchFamily="18" charset="0"/>
              </a:rPr>
              <a:t>Herramientas y Tecnologías de Gestión de Requisitos</a:t>
            </a:r>
          </a:p>
          <a:p>
            <a:pPr marL="342900" lvl="0" indent="-342900" algn="just">
              <a:buFont typeface="Symbol" panose="05050102010706020507" pitchFamily="18" charset="2"/>
              <a:buChar char=""/>
            </a:pPr>
            <a:r>
              <a:rPr lang="es-PE" sz="3200" dirty="0">
                <a:effectLst/>
                <a:latin typeface="Calibri" panose="020F0502020204030204" pitchFamily="34" charset="0"/>
                <a:ea typeface="Times New Roman" panose="02020603050405020304" pitchFamily="18" charset="0"/>
                <a:cs typeface="Times New Roman" panose="02020603050405020304" pitchFamily="18" charset="0"/>
              </a:rPr>
              <a:t>Trazabilidad y Análisis de Impacto</a:t>
            </a:r>
          </a:p>
          <a:p>
            <a:pPr marL="342900" lvl="0" indent="-342900" algn="just">
              <a:buFont typeface="Symbol" panose="05050102010706020507" pitchFamily="18" charset="2"/>
              <a:buChar char=""/>
            </a:pPr>
            <a:r>
              <a:rPr lang="es-PE" sz="3200" dirty="0">
                <a:effectLst/>
                <a:latin typeface="Calibri" panose="020F0502020204030204" pitchFamily="34" charset="0"/>
                <a:ea typeface="Times New Roman" panose="02020603050405020304" pitchFamily="18" charset="0"/>
                <a:cs typeface="Times New Roman" panose="02020603050405020304" pitchFamily="18" charset="0"/>
              </a:rPr>
              <a:t>Gestión de Cambios en los Requisitos</a:t>
            </a:r>
          </a:p>
          <a:p>
            <a:endParaRPr lang="es-PE" dirty="0"/>
          </a:p>
        </p:txBody>
      </p:sp>
    </p:spTree>
    <p:extLst>
      <p:ext uri="{BB962C8B-B14F-4D97-AF65-F5344CB8AC3E}">
        <p14:creationId xmlns:p14="http://schemas.microsoft.com/office/powerpoint/2010/main" val="3129538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sz="3600" dirty="0">
                <a:solidFill>
                  <a:srgbClr val="0070C0"/>
                </a:solidFill>
                <a:latin typeface="Calibri" panose="020F0502020204030204" pitchFamily="34" charset="0"/>
                <a:cs typeface="Times New Roman" panose="02020603050405020304" pitchFamily="18" charset="0"/>
              </a:rPr>
              <a:t>Caso de Estudio : Sistema de Gestión de Citas Médicas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325562"/>
            <a:ext cx="10726883" cy="5532437"/>
          </a:xfrm>
        </p:spPr>
        <p:txBody>
          <a:bodyPr>
            <a:noAutofit/>
          </a:bodyPr>
          <a:lstStyle/>
          <a:p>
            <a:pPr marL="0" indent="0" algn="just">
              <a:buNone/>
            </a:pPr>
            <a:r>
              <a:rPr lang="es-PE" dirty="0">
                <a:solidFill>
                  <a:srgbClr val="0070C0"/>
                </a:solidFill>
              </a:rPr>
              <a:t>Gestión del cambio</a:t>
            </a:r>
          </a:p>
          <a:p>
            <a:pPr marL="0" indent="0" algn="just">
              <a:buNone/>
            </a:pPr>
            <a:r>
              <a:rPr lang="es-PE" dirty="0"/>
              <a:t>Se controlaron los cambios en los requisitos durante el ciclo de desarrollo utilizando un proceso formal de solicitud de cambio.</a:t>
            </a:r>
          </a:p>
          <a:p>
            <a:pPr marL="0" indent="0" algn="just">
              <a:buNone/>
            </a:pPr>
            <a:r>
              <a:rPr lang="es-PE" b="1" dirty="0">
                <a:solidFill>
                  <a:srgbClr val="0070C0"/>
                </a:solidFill>
              </a:rPr>
              <a:t>Herramientas y Tecnologías de Gestión de Requisitos</a:t>
            </a:r>
            <a:endParaRPr lang="es-PE" dirty="0">
              <a:solidFill>
                <a:srgbClr val="0070C0"/>
              </a:solidFill>
            </a:endParaRPr>
          </a:p>
          <a:p>
            <a:pPr marL="0" indent="0" algn="just">
              <a:buNone/>
            </a:pPr>
            <a:r>
              <a:rPr lang="es-PE" dirty="0"/>
              <a:t>Se utilizó la herramienta Jira para registrar y gestionar los requisitos .</a:t>
            </a:r>
          </a:p>
          <a:p>
            <a:pPr marL="0" indent="0" algn="just">
              <a:buNone/>
            </a:pPr>
            <a:r>
              <a:rPr lang="es-PE" dirty="0"/>
              <a:t>Jira permitió a los equipos colaborar en los requisitos, seguir su estado y generar informes.</a:t>
            </a:r>
          </a:p>
          <a:p>
            <a:pPr marL="0" indent="0" algn="just">
              <a:buNone/>
            </a:pPr>
            <a:r>
              <a:rPr lang="es-PE" b="1" dirty="0">
                <a:solidFill>
                  <a:srgbClr val="0070C0"/>
                </a:solidFill>
              </a:rPr>
              <a:t>Trazabilidad y Análisis de Impacto</a:t>
            </a:r>
            <a:endParaRPr lang="es-PE" dirty="0">
              <a:solidFill>
                <a:srgbClr val="0070C0"/>
              </a:solidFill>
            </a:endParaRPr>
          </a:p>
          <a:p>
            <a:pPr marL="0" indent="0" algn="just">
              <a:buNone/>
            </a:pPr>
            <a:r>
              <a:rPr lang="es-PE" dirty="0"/>
              <a:t>Se estableció una matriz de trazabilidad para vincular los requisitos con las etapas del desarrollo, las pruebas y la documentación.</a:t>
            </a:r>
          </a:p>
          <a:p>
            <a:pPr marL="0" indent="0" algn="just">
              <a:buNone/>
            </a:pPr>
            <a:r>
              <a:rPr lang="es-PE" dirty="0"/>
              <a:t>Se realizaron análisis para evaluar el impacto de los cambios en los requisitos.</a:t>
            </a: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0419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sz="3600" dirty="0">
                <a:solidFill>
                  <a:srgbClr val="0070C0"/>
                </a:solidFill>
                <a:latin typeface="Calibri" panose="020F0502020204030204" pitchFamily="34" charset="0"/>
                <a:cs typeface="Times New Roman" panose="02020603050405020304" pitchFamily="18" charset="0"/>
              </a:rPr>
              <a:t>Caso de Estudio : Sistema de Gestión de Citas Médicas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325562"/>
            <a:ext cx="10726883" cy="5415479"/>
          </a:xfrm>
        </p:spPr>
        <p:txBody>
          <a:bodyPr>
            <a:noAutofit/>
          </a:bodyPr>
          <a:lstStyle/>
          <a:p>
            <a:pPr marL="0" indent="0" algn="just">
              <a:buNone/>
            </a:pPr>
            <a:r>
              <a:rPr lang="es-PE" b="1" dirty="0">
                <a:solidFill>
                  <a:srgbClr val="0070C0"/>
                </a:solidFill>
              </a:rPr>
              <a:t>Gestión de Cambios en los Requisitos</a:t>
            </a:r>
            <a:endParaRPr lang="es-PE" dirty="0">
              <a:solidFill>
                <a:srgbClr val="0070C0"/>
              </a:solidFill>
            </a:endParaRPr>
          </a:p>
          <a:p>
            <a:pPr marL="0" indent="0" algn="just">
              <a:buNone/>
            </a:pPr>
            <a:r>
              <a:rPr lang="es-PE" sz="2600" dirty="0"/>
              <a:t>Se implementó un proceso formal de solicitud de cambio para controlar los cambios en los requisitos.</a:t>
            </a:r>
          </a:p>
          <a:p>
            <a:pPr marL="0" indent="0" algn="just">
              <a:buNone/>
            </a:pPr>
            <a:r>
              <a:rPr lang="es-PE" sz="2600" dirty="0"/>
              <a:t>Las solicitudes de cambio se revisaron y aprobaron por un comité de control de cambios.</a:t>
            </a:r>
          </a:p>
          <a:p>
            <a:pPr marL="0" indent="0" algn="just">
              <a:lnSpc>
                <a:spcPct val="100000"/>
              </a:lnSpc>
              <a:spcBef>
                <a:spcPts val="0"/>
              </a:spcBef>
              <a:spcAft>
                <a:spcPts val="300"/>
              </a:spcAft>
              <a:buNone/>
            </a:pPr>
            <a:r>
              <a:rPr lang="es-PE" sz="2600" dirty="0">
                <a:solidFill>
                  <a:srgbClr val="0070C0"/>
                </a:solidFill>
              </a:rPr>
              <a:t>Los estudiantes deben desarrollar un prototipo web (preferible en </a:t>
            </a:r>
            <a:r>
              <a:rPr lang="es-PE" sz="2600" dirty="0" err="1">
                <a:solidFill>
                  <a:srgbClr val="0070C0"/>
                </a:solidFill>
              </a:rPr>
              <a:t>React</a:t>
            </a:r>
            <a:r>
              <a:rPr lang="es-PE" sz="2600" dirty="0">
                <a:solidFill>
                  <a:srgbClr val="0070C0"/>
                </a:solidFill>
              </a:rPr>
              <a:t>) del sistema de gestión de citas médicas que cumpla con los requisitos del cliente.</a:t>
            </a:r>
          </a:p>
          <a:p>
            <a:pPr marL="0" indent="0" algn="just">
              <a:lnSpc>
                <a:spcPct val="100000"/>
              </a:lnSpc>
              <a:spcBef>
                <a:spcPts val="0"/>
              </a:spcBef>
              <a:spcAft>
                <a:spcPts val="300"/>
              </a:spcAft>
              <a:buNone/>
            </a:pPr>
            <a:r>
              <a:rPr lang="es-PE" sz="2600" dirty="0">
                <a:solidFill>
                  <a:srgbClr val="0070C0"/>
                </a:solidFill>
              </a:rPr>
              <a:t>El sistema permite a los pacientes programar citas en línea, recibir recordatorios por SMS, acceder a su historial médico y comunicarse con el personal de la clínica.</a:t>
            </a:r>
          </a:p>
          <a:p>
            <a:pPr marL="0" indent="0" algn="just">
              <a:lnSpc>
                <a:spcPct val="100000"/>
              </a:lnSpc>
              <a:spcBef>
                <a:spcPts val="0"/>
              </a:spcBef>
              <a:spcAft>
                <a:spcPts val="300"/>
              </a:spcAft>
              <a:buNone/>
            </a:pPr>
            <a:r>
              <a:rPr lang="es-PE" sz="2600" dirty="0">
                <a:solidFill>
                  <a:srgbClr val="0070C0"/>
                </a:solidFill>
              </a:rPr>
              <a:t>El sistema se implementó con éxito y ha mejorado la eficiencia y la satisfacción del paciente.</a:t>
            </a:r>
            <a:endParaRPr lang="es-PE" dirty="0"/>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899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sz="3600" dirty="0">
                <a:solidFill>
                  <a:srgbClr val="0070C0"/>
                </a:solidFill>
                <a:latin typeface="Calibri" panose="020F0502020204030204" pitchFamily="34" charset="0"/>
                <a:cs typeface="Times New Roman" panose="02020603050405020304" pitchFamily="18" charset="0"/>
              </a:rPr>
              <a:t>Caso de Estudio : Sistema de Gestión de Citas Médicas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32558" y="1493261"/>
            <a:ext cx="10726883" cy="3780488"/>
          </a:xfrm>
        </p:spPr>
        <p:txBody>
          <a:bodyPr>
            <a:noAutofit/>
          </a:bodyPr>
          <a:lstStyle/>
          <a:p>
            <a:pPr marL="0" indent="0" algn="just">
              <a:lnSpc>
                <a:spcPct val="115000"/>
              </a:lnSpc>
              <a:spcAft>
                <a:spcPts val="800"/>
              </a:spcAft>
              <a:buNone/>
            </a:pPr>
            <a:r>
              <a:rPr lang="es-PE"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Responder las siguientes preguntas</a:t>
            </a:r>
            <a:endParaRPr lang="es-PE"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Aft>
                <a:spcPts val="800"/>
              </a:spcAft>
              <a:buNone/>
            </a:pPr>
            <a:r>
              <a:rPr lang="es-PE"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 ¿Qué aspectos del proceso de gestión de requisitos fueron más importantes para el éxito del proyecto?</a:t>
            </a:r>
          </a:p>
          <a:p>
            <a:pPr marL="0" indent="0" algn="just">
              <a:lnSpc>
                <a:spcPct val="115000"/>
              </a:lnSpc>
              <a:spcAft>
                <a:spcPts val="800"/>
              </a:spcAft>
              <a:buNone/>
            </a:pPr>
            <a:r>
              <a:rPr lang="es-PE"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2. ¿Qué desafíos se encontraron durante la gestión de requisitos? </a:t>
            </a:r>
          </a:p>
          <a:p>
            <a:pPr marL="0" indent="0" algn="just">
              <a:lnSpc>
                <a:spcPct val="100000"/>
              </a:lnSpc>
              <a:spcAft>
                <a:spcPts val="800"/>
              </a:spcAft>
              <a:buNone/>
            </a:pPr>
            <a:r>
              <a:rPr lang="es-PE"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3. ¿Qué mejoras se podrían implementar en el proceso de gestión de requisitos para futuros proyectos? </a:t>
            </a: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187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5A6E3-42F1-62B7-A79C-9C37171A5280}"/>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3FE21B34-CB57-BA86-59CA-E2143CE77C49}"/>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518847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52C07-3466-E07A-46C2-B4F73A7B4529}"/>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6DE8DB62-7CE3-7485-59C0-CF14D35B97D6}"/>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4282385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A7E25-DFCF-9543-A3CF-A976BC2082B9}"/>
              </a:ext>
            </a:extLst>
          </p:cNvPr>
          <p:cNvSpPr>
            <a:spLocks noGrp="1"/>
          </p:cNvSpPr>
          <p:nvPr>
            <p:ph type="title"/>
          </p:nvPr>
        </p:nvSpPr>
        <p:spPr>
          <a:xfrm>
            <a:off x="838199" y="365125"/>
            <a:ext cx="10810009" cy="1325563"/>
          </a:xfrm>
        </p:spPr>
        <p:txBody>
          <a:bodyPr>
            <a:normAutofit/>
          </a:bodyPr>
          <a:lstStyle/>
          <a:p>
            <a:r>
              <a:rPr lang="es-PE" sz="36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Gestión de Requisitos – Análisis </a:t>
            </a:r>
            <a:r>
              <a:rPr lang="es-MX" sz="3600" dirty="0">
                <a:solidFill>
                  <a:srgbClr val="0070C0"/>
                </a:solidFill>
                <a:latin typeface="Calibri" panose="020F0502020204030204" pitchFamily="34" charset="0"/>
                <a:cs typeface="Times New Roman" panose="02020603050405020304" pitchFamily="18" charset="0"/>
              </a:rPr>
              <a:t>Plataforma E-</a:t>
            </a:r>
            <a:r>
              <a:rPr lang="es-MX" sz="3600" dirty="0" err="1">
                <a:solidFill>
                  <a:srgbClr val="0070C0"/>
                </a:solidFill>
                <a:latin typeface="Calibri" panose="020F0502020204030204" pitchFamily="34" charset="0"/>
                <a:cs typeface="Times New Roman" panose="02020603050405020304" pitchFamily="18" charset="0"/>
              </a:rPr>
              <a:t>commerce</a:t>
            </a:r>
            <a:r>
              <a:rPr lang="es-MX" sz="3600" dirty="0">
                <a:solidFill>
                  <a:srgbClr val="0070C0"/>
                </a:solidFill>
                <a:latin typeface="Calibri" panose="020F0502020204030204" pitchFamily="34" charset="0"/>
                <a:cs typeface="Times New Roman" panose="02020603050405020304" pitchFamily="18" charset="0"/>
              </a:rPr>
              <a:t> </a:t>
            </a:r>
            <a:endParaRPr lang="es-PE" sz="3600" dirty="0">
              <a:solidFill>
                <a:srgbClr val="0070C0"/>
              </a:solidFill>
              <a:latin typeface="Calibri" panose="020F0502020204030204" pitchFamily="34"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294FFC89-0E58-CC8C-F168-151DFCBD7625}"/>
              </a:ext>
            </a:extLst>
          </p:cNvPr>
          <p:cNvSpPr>
            <a:spLocks noGrp="1"/>
          </p:cNvSpPr>
          <p:nvPr>
            <p:ph idx="1"/>
          </p:nvPr>
        </p:nvSpPr>
        <p:spPr>
          <a:xfrm>
            <a:off x="838200" y="1825624"/>
            <a:ext cx="10515600" cy="4959639"/>
          </a:xfrm>
        </p:spPr>
        <p:txBody>
          <a:bodyPr>
            <a:normAutofit fontScale="25000" lnSpcReduction="20000"/>
          </a:bodyPr>
          <a:lstStyle/>
          <a:p>
            <a:pPr marL="0" indent="0">
              <a:lnSpc>
                <a:spcPct val="115000"/>
              </a:lnSpc>
              <a:spcAft>
                <a:spcPts val="800"/>
              </a:spcAft>
              <a:buNone/>
            </a:pPr>
            <a:r>
              <a:rPr lang="es-PE" sz="8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1.Identificar las necesidades del usuario y del sistema</a:t>
            </a:r>
            <a:endParaRPr lang="es-PE" sz="8000" kern="100" dirty="0">
              <a:solidFill>
                <a:srgbClr val="FF0000"/>
              </a:solidFill>
              <a:latin typeface="Aptos" panose="020B0004020202020204" pitchFamily="34" charset="0"/>
              <a:ea typeface="Aptos" panose="020B0004020202020204" pitchFamily="34" charset="0"/>
              <a:cs typeface="Times New Roman" panose="02020603050405020304" pitchFamily="18" charset="0"/>
            </a:endParaRPr>
          </a:p>
          <a:p>
            <a:pPr marL="0" indent="0">
              <a:lnSpc>
                <a:spcPct val="120000"/>
              </a:lnSpc>
              <a:spcBef>
                <a:spcPts val="0"/>
              </a:spcBef>
              <a:buNone/>
            </a:pPr>
            <a:r>
              <a:rPr lang="es-PE" sz="8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R1 al R7</a:t>
            </a:r>
          </a:p>
          <a:p>
            <a:pPr marL="0" indent="0" algn="just">
              <a:lnSpc>
                <a:spcPct val="120000"/>
              </a:lnSpc>
              <a:spcBef>
                <a:spcPts val="0"/>
              </a:spcBef>
              <a:buNone/>
            </a:pPr>
            <a:r>
              <a:rPr lang="es-PE" sz="8000" kern="100" dirty="0">
                <a:effectLst/>
                <a:latin typeface="Aptos" panose="020B0004020202020204" pitchFamily="34" charset="0"/>
                <a:ea typeface="Aptos" panose="020B0004020202020204" pitchFamily="34" charset="0"/>
                <a:cs typeface="Times New Roman" panose="02020603050405020304" pitchFamily="18" charset="0"/>
              </a:rPr>
              <a:t>Identifican las necesidades básicas del usuario y del sistema, como la funcionalidad básica, la gestión de productos, las opciones de envío, los métodos de pago, la integración con otros sistemas, las herramientas de análisis y la seguridad. </a:t>
            </a:r>
          </a:p>
          <a:p>
            <a:pPr marL="0" indent="0">
              <a:lnSpc>
                <a:spcPct val="120000"/>
              </a:lnSpc>
              <a:spcBef>
                <a:spcPts val="0"/>
              </a:spcBef>
              <a:buNone/>
            </a:pPr>
            <a:r>
              <a:rPr lang="es-PE" sz="8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R14 al R15</a:t>
            </a:r>
          </a:p>
          <a:p>
            <a:pPr marL="0" indent="0" algn="just">
              <a:lnSpc>
                <a:spcPct val="120000"/>
              </a:lnSpc>
              <a:spcBef>
                <a:spcPts val="0"/>
              </a:spcBef>
              <a:buNone/>
            </a:pPr>
            <a:r>
              <a:rPr lang="es-PE" sz="8000" kern="100" dirty="0">
                <a:effectLst/>
                <a:latin typeface="Aptos" panose="020B0004020202020204" pitchFamily="34" charset="0"/>
                <a:ea typeface="Aptos" panose="020B0004020202020204" pitchFamily="34" charset="0"/>
                <a:cs typeface="Times New Roman" panose="02020603050405020304" pitchFamily="18" charset="0"/>
              </a:rPr>
              <a:t>Identifican las necesidades del usuario relacionadas con la comunicación y la visibilidad online, como el chat en vivo y la optimización SEO.</a:t>
            </a:r>
          </a:p>
          <a:p>
            <a:pPr marL="0" indent="0">
              <a:lnSpc>
                <a:spcPct val="115000"/>
              </a:lnSpc>
              <a:spcAft>
                <a:spcPts val="800"/>
              </a:spcAft>
              <a:buNone/>
            </a:pPr>
            <a:r>
              <a:rPr lang="es-PE" sz="8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2.Documentarlos requisitos de forma clara, precisa y verificable</a:t>
            </a:r>
          </a:p>
          <a:p>
            <a:pPr marL="0" lvl="0" indent="0" algn="just">
              <a:lnSpc>
                <a:spcPct val="120000"/>
              </a:lnSpc>
              <a:spcBef>
                <a:spcPts val="0"/>
              </a:spcBef>
              <a:buSzPts val="1000"/>
              <a:buNone/>
              <a:tabLst>
                <a:tab pos="457200" algn="l"/>
              </a:tabLst>
            </a:pPr>
            <a:r>
              <a:rPr lang="es-PE" sz="8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Todos los requisitos</a:t>
            </a:r>
          </a:p>
          <a:p>
            <a:pPr marL="0" lvl="0" indent="0" algn="just">
              <a:lnSpc>
                <a:spcPct val="120000"/>
              </a:lnSpc>
              <a:spcBef>
                <a:spcPts val="0"/>
              </a:spcBef>
              <a:buSzPts val="1000"/>
              <a:buNone/>
              <a:tabLst>
                <a:tab pos="457200" algn="l"/>
              </a:tabLst>
            </a:pPr>
            <a:r>
              <a:rPr lang="es-PE" sz="8000" kern="100" dirty="0">
                <a:effectLst/>
                <a:latin typeface="Aptos" panose="020B0004020202020204" pitchFamily="34" charset="0"/>
                <a:ea typeface="Aptos" panose="020B0004020202020204" pitchFamily="34" charset="0"/>
                <a:cs typeface="Times New Roman" panose="02020603050405020304" pitchFamily="18" charset="0"/>
              </a:rPr>
              <a:t>Deben estar documentados de forma clara, precisa y verificable, incluyendo una descripción detallada , criterios de aceptación y cualquier otra información relevante.</a:t>
            </a:r>
            <a:endParaRPr lang="es-PE" dirty="0"/>
          </a:p>
        </p:txBody>
      </p:sp>
    </p:spTree>
    <p:extLst>
      <p:ext uri="{BB962C8B-B14F-4D97-AF65-F5344CB8AC3E}">
        <p14:creationId xmlns:p14="http://schemas.microsoft.com/office/powerpoint/2010/main" val="41325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4FFC89-0E58-CC8C-F168-151DFCBD7625}"/>
              </a:ext>
            </a:extLst>
          </p:cNvPr>
          <p:cNvSpPr>
            <a:spLocks noGrp="1"/>
          </p:cNvSpPr>
          <p:nvPr>
            <p:ph idx="1"/>
          </p:nvPr>
        </p:nvSpPr>
        <p:spPr>
          <a:xfrm>
            <a:off x="671946" y="330921"/>
            <a:ext cx="10515600" cy="6402388"/>
          </a:xfrm>
        </p:spPr>
        <p:txBody>
          <a:bodyPr>
            <a:normAutofit fontScale="25000" lnSpcReduction="20000"/>
          </a:bodyPr>
          <a:lstStyle/>
          <a:p>
            <a:pPr marL="0" indent="0" algn="just">
              <a:lnSpc>
                <a:spcPct val="120000"/>
              </a:lnSpc>
              <a:spcBef>
                <a:spcPts val="0"/>
              </a:spcBef>
              <a:spcAft>
                <a:spcPts val="600"/>
              </a:spcAft>
              <a:buNone/>
            </a:pPr>
            <a:r>
              <a:rPr lang="es-PE" sz="8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3. Analizar y entender las relaciones entre los requisitos, identificar conflictos y verificar su factibilidad</a:t>
            </a:r>
          </a:p>
          <a:p>
            <a:pPr marL="0" lvl="0" indent="0" algn="just">
              <a:lnSpc>
                <a:spcPct val="120000"/>
              </a:lnSpc>
              <a:spcBef>
                <a:spcPts val="0"/>
              </a:spcBef>
              <a:buSzPts val="1000"/>
              <a:buNone/>
              <a:tabLst>
                <a:tab pos="457200" algn="l"/>
              </a:tabLst>
            </a:pPr>
            <a:r>
              <a:rPr lang="es-PE" sz="8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R4 y R5</a:t>
            </a:r>
          </a:p>
          <a:p>
            <a:pPr marL="0" lvl="0" indent="0" algn="just">
              <a:lnSpc>
                <a:spcPct val="120000"/>
              </a:lnSpc>
              <a:spcBef>
                <a:spcPts val="0"/>
              </a:spcBef>
              <a:buSzPts val="1000"/>
              <a:buNone/>
              <a:tabLst>
                <a:tab pos="457200" algn="l"/>
              </a:tabLst>
            </a:pPr>
            <a:r>
              <a:rPr lang="es-PE" sz="8000" kern="100" dirty="0">
                <a:effectLst/>
                <a:latin typeface="Aptos" panose="020B0004020202020204" pitchFamily="34" charset="0"/>
                <a:ea typeface="Aptos" panose="020B0004020202020204" pitchFamily="34" charset="0"/>
                <a:cs typeface="Times New Roman" panose="02020603050405020304" pitchFamily="18" charset="0"/>
              </a:rPr>
              <a:t>Deben analizarse para asegurar que los métodos de pago se integran correctamente con el sistema de gestión de inventarios para evitar conflictos y garantizar la factibilidad. </a:t>
            </a:r>
          </a:p>
          <a:p>
            <a:pPr marL="0" lvl="0" indent="0" algn="just">
              <a:lnSpc>
                <a:spcPct val="120000"/>
              </a:lnSpc>
              <a:spcBef>
                <a:spcPts val="0"/>
              </a:spcBef>
              <a:buSzPts val="1000"/>
              <a:buNone/>
              <a:tabLst>
                <a:tab pos="457200" algn="l"/>
              </a:tabLst>
            </a:pPr>
            <a:r>
              <a:rPr lang="es-PE" sz="8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R6 y R13</a:t>
            </a:r>
          </a:p>
          <a:p>
            <a:pPr marL="0" lvl="0" indent="0" algn="just">
              <a:lnSpc>
                <a:spcPct val="120000"/>
              </a:lnSpc>
              <a:spcBef>
                <a:spcPts val="0"/>
              </a:spcBef>
              <a:buSzPts val="1000"/>
              <a:buNone/>
              <a:tabLst>
                <a:tab pos="457200" algn="l"/>
              </a:tabLst>
            </a:pPr>
            <a:r>
              <a:rPr lang="es-PE" sz="8000" kern="100" dirty="0">
                <a:effectLst/>
                <a:latin typeface="Aptos" panose="020B0004020202020204" pitchFamily="34" charset="0"/>
                <a:ea typeface="Aptos" panose="020B0004020202020204" pitchFamily="34" charset="0"/>
                <a:cs typeface="Times New Roman" panose="02020603050405020304" pitchFamily="18" charset="0"/>
              </a:rPr>
              <a:t>Estos requisitos deben analizarse para asegurar que las herramientas de análisis se integran correctamente con las redes sociales para proporcionar datos completos y evitar conflictos.</a:t>
            </a:r>
          </a:p>
          <a:p>
            <a:pPr marL="0" indent="0" algn="just">
              <a:lnSpc>
                <a:spcPct val="120000"/>
              </a:lnSpc>
              <a:spcBef>
                <a:spcPts val="600"/>
              </a:spcBef>
              <a:spcAft>
                <a:spcPts val="600"/>
              </a:spcAft>
              <a:buNone/>
            </a:pPr>
            <a:r>
              <a:rPr lang="es-PE" sz="8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4.Priorizary ordenar los requisitos según su importancia y urgencia</a:t>
            </a:r>
          </a:p>
          <a:p>
            <a:pPr marL="0" lvl="0" indent="0" algn="just">
              <a:lnSpc>
                <a:spcPct val="120000"/>
              </a:lnSpc>
              <a:spcBef>
                <a:spcPts val="0"/>
              </a:spcBef>
              <a:buSzPts val="1000"/>
              <a:buNone/>
              <a:tabLst>
                <a:tab pos="457200" algn="l"/>
              </a:tabLst>
            </a:pPr>
            <a:r>
              <a:rPr lang="es-PE" sz="8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R1 al R5</a:t>
            </a:r>
          </a:p>
          <a:p>
            <a:pPr marL="0" lvl="0" indent="0" algn="just">
              <a:lnSpc>
                <a:spcPct val="120000"/>
              </a:lnSpc>
              <a:spcBef>
                <a:spcPts val="0"/>
              </a:spcBef>
              <a:buSzPts val="1000"/>
              <a:buNone/>
              <a:tabLst>
                <a:tab pos="457200" algn="l"/>
              </a:tabLst>
            </a:pPr>
            <a:r>
              <a:rPr lang="es-PE" sz="8000" kern="100" dirty="0">
                <a:effectLst/>
                <a:latin typeface="Aptos" panose="020B0004020202020204" pitchFamily="34" charset="0"/>
                <a:ea typeface="Aptos" panose="020B0004020202020204" pitchFamily="34" charset="0"/>
                <a:cs typeface="Times New Roman" panose="02020603050405020304" pitchFamily="18" charset="0"/>
              </a:rPr>
              <a:t>Son de alta prioridad y deben implementarse primero, ya que son esenciales para la funcionalidad básica del sistema. </a:t>
            </a:r>
          </a:p>
          <a:p>
            <a:pPr marL="0" lvl="0" indent="0" algn="just">
              <a:lnSpc>
                <a:spcPct val="120000"/>
              </a:lnSpc>
              <a:spcBef>
                <a:spcPts val="0"/>
              </a:spcBef>
              <a:buSzPts val="1000"/>
              <a:buNone/>
              <a:tabLst>
                <a:tab pos="457200" algn="l"/>
              </a:tabLst>
            </a:pPr>
            <a:r>
              <a:rPr lang="es-PE" sz="8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R6 al R13</a:t>
            </a:r>
          </a:p>
          <a:p>
            <a:pPr marL="0" lvl="0" indent="0" algn="just">
              <a:lnSpc>
                <a:spcPct val="120000"/>
              </a:lnSpc>
              <a:spcBef>
                <a:spcPts val="0"/>
              </a:spcBef>
              <a:buSzPts val="1000"/>
              <a:buNone/>
              <a:tabLst>
                <a:tab pos="457200" algn="l"/>
              </a:tabLst>
            </a:pPr>
            <a:r>
              <a:rPr lang="es-PE" sz="8000" kern="100" dirty="0">
                <a:effectLst/>
                <a:latin typeface="Aptos" panose="020B0004020202020204" pitchFamily="34" charset="0"/>
                <a:ea typeface="Aptos" panose="020B0004020202020204" pitchFamily="34" charset="0"/>
                <a:cs typeface="Times New Roman" panose="02020603050405020304" pitchFamily="18" charset="0"/>
              </a:rPr>
              <a:t>Son de prioridad media y pueden implementarse en una etapa posterior, ya que son importantes para mejorar la funcionalidad del </a:t>
            </a:r>
            <a:r>
              <a:rPr lang="es-PE" sz="8000" b="1" kern="100" dirty="0">
                <a:effectLst/>
                <a:latin typeface="Aptos" panose="020B0004020202020204" pitchFamily="34" charset="0"/>
                <a:ea typeface="Aptos" panose="020B0004020202020204" pitchFamily="34" charset="0"/>
                <a:cs typeface="Times New Roman" panose="02020603050405020304" pitchFamily="18" charset="0"/>
              </a:rPr>
              <a:t>sistema,</a:t>
            </a:r>
            <a:r>
              <a:rPr lang="es-PE" sz="8000" kern="100" dirty="0">
                <a:effectLst/>
                <a:latin typeface="Aptos" panose="020B0004020202020204" pitchFamily="34" charset="0"/>
                <a:ea typeface="Aptos" panose="020B0004020202020204" pitchFamily="34" charset="0"/>
                <a:cs typeface="Times New Roman" panose="02020603050405020304" pitchFamily="18" charset="0"/>
              </a:rPr>
              <a:t> pero no son esenciales para su funcionamiento básico. </a:t>
            </a:r>
          </a:p>
          <a:p>
            <a:pPr marL="0" lvl="0" indent="0" algn="just">
              <a:lnSpc>
                <a:spcPct val="120000"/>
              </a:lnSpc>
              <a:spcBef>
                <a:spcPts val="0"/>
              </a:spcBef>
              <a:buSzPts val="1000"/>
              <a:buNone/>
              <a:tabLst>
                <a:tab pos="457200" algn="l"/>
              </a:tabLst>
            </a:pPr>
            <a:r>
              <a:rPr lang="es-PE" sz="8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R14 al R20</a:t>
            </a:r>
          </a:p>
          <a:p>
            <a:pPr marL="0" lvl="0" indent="0" algn="just">
              <a:lnSpc>
                <a:spcPct val="120000"/>
              </a:lnSpc>
              <a:spcBef>
                <a:spcPts val="0"/>
              </a:spcBef>
              <a:buSzPts val="1000"/>
              <a:buNone/>
              <a:tabLst>
                <a:tab pos="457200" algn="l"/>
              </a:tabLst>
            </a:pPr>
            <a:r>
              <a:rPr lang="es-PE" sz="8000" kern="100" dirty="0">
                <a:latin typeface="Aptos" panose="020B0004020202020204" pitchFamily="34" charset="0"/>
                <a:ea typeface="Aptos" panose="020B0004020202020204" pitchFamily="34" charset="0"/>
                <a:cs typeface="Times New Roman" panose="02020603050405020304" pitchFamily="18" charset="0"/>
              </a:rPr>
              <a:t>S</a:t>
            </a:r>
            <a:r>
              <a:rPr lang="es-PE" sz="8000" kern="100" dirty="0">
                <a:effectLst/>
                <a:latin typeface="Aptos" panose="020B0004020202020204" pitchFamily="34" charset="0"/>
                <a:ea typeface="Aptos" panose="020B0004020202020204" pitchFamily="34" charset="0"/>
                <a:cs typeface="Times New Roman" panose="02020603050405020304" pitchFamily="18" charset="0"/>
              </a:rPr>
              <a:t>on de baja prioridad y pueden implementarse en una etapa aún posterior, ya que son importantes para mejorar la experiencia del </a:t>
            </a:r>
            <a:r>
              <a:rPr lang="es-PE" sz="8000" b="1" kern="100" dirty="0">
                <a:effectLst/>
                <a:latin typeface="Aptos" panose="020B0004020202020204" pitchFamily="34" charset="0"/>
                <a:ea typeface="Aptos" panose="020B0004020202020204" pitchFamily="34" charset="0"/>
                <a:cs typeface="Times New Roman" panose="02020603050405020304" pitchFamily="18" charset="0"/>
              </a:rPr>
              <a:t>usuario,</a:t>
            </a:r>
            <a:r>
              <a:rPr lang="es-PE" sz="8000" kern="100" dirty="0">
                <a:effectLst/>
                <a:latin typeface="Aptos" panose="020B0004020202020204" pitchFamily="34" charset="0"/>
                <a:ea typeface="Aptos" panose="020B0004020202020204" pitchFamily="34" charset="0"/>
                <a:cs typeface="Times New Roman" panose="02020603050405020304" pitchFamily="18" charset="0"/>
              </a:rPr>
              <a:t> pero no son esenciales para el funcionamiento del sistema.</a:t>
            </a:r>
          </a:p>
          <a:p>
            <a:pPr marL="0" indent="0">
              <a:buNone/>
            </a:pPr>
            <a:endParaRPr lang="es-PE" dirty="0"/>
          </a:p>
        </p:txBody>
      </p:sp>
    </p:spTree>
    <p:extLst>
      <p:ext uri="{BB962C8B-B14F-4D97-AF65-F5344CB8AC3E}">
        <p14:creationId xmlns:p14="http://schemas.microsoft.com/office/powerpoint/2010/main" val="320462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4FFC89-0E58-CC8C-F168-151DFCBD7625}"/>
              </a:ext>
            </a:extLst>
          </p:cNvPr>
          <p:cNvSpPr>
            <a:spLocks noGrp="1"/>
          </p:cNvSpPr>
          <p:nvPr>
            <p:ph idx="1"/>
          </p:nvPr>
        </p:nvSpPr>
        <p:spPr>
          <a:xfrm>
            <a:off x="755073" y="661842"/>
            <a:ext cx="10515600" cy="5780521"/>
          </a:xfrm>
        </p:spPr>
        <p:txBody>
          <a:bodyPr>
            <a:normAutofit fontScale="25000" lnSpcReduction="20000"/>
          </a:bodyPr>
          <a:lstStyle/>
          <a:p>
            <a:pPr marL="0" indent="0" algn="just">
              <a:lnSpc>
                <a:spcPct val="120000"/>
              </a:lnSpc>
              <a:spcBef>
                <a:spcPts val="0"/>
              </a:spcBef>
              <a:spcAft>
                <a:spcPts val="600"/>
              </a:spcAft>
              <a:buNone/>
            </a:pPr>
            <a:r>
              <a:rPr lang="es-PE" sz="8000"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5. Trazar y establecer vínculos entre los requisitos y las etapas del ciclo de desarrollo</a:t>
            </a:r>
          </a:p>
          <a:p>
            <a:pPr marL="0" lvl="0" indent="0" algn="just">
              <a:lnSpc>
                <a:spcPct val="120000"/>
              </a:lnSpc>
              <a:spcBef>
                <a:spcPts val="0"/>
              </a:spcBef>
              <a:buSzPts val="1000"/>
              <a:buNone/>
              <a:tabLst>
                <a:tab pos="457200" algn="l"/>
              </a:tabLst>
            </a:pPr>
            <a:r>
              <a:rPr lang="es-PE" sz="8000" kern="100" dirty="0">
                <a:solidFill>
                  <a:srgbClr val="0070C0"/>
                </a:solidFill>
                <a:latin typeface="Aptos" panose="020B0004020202020204" pitchFamily="34" charset="0"/>
                <a:ea typeface="Aptos" panose="020B0004020202020204" pitchFamily="34" charset="0"/>
                <a:cs typeface="Times New Roman" panose="02020603050405020304" pitchFamily="18" charset="0"/>
              </a:rPr>
              <a:t>Todos los requisitos</a:t>
            </a:r>
          </a:p>
          <a:p>
            <a:pPr marL="0" lvl="0" indent="0" algn="just">
              <a:lnSpc>
                <a:spcPct val="120000"/>
              </a:lnSpc>
              <a:spcBef>
                <a:spcPts val="0"/>
              </a:spcBef>
              <a:spcAft>
                <a:spcPts val="600"/>
              </a:spcAft>
              <a:buSzPts val="1000"/>
              <a:buNone/>
              <a:tabLst>
                <a:tab pos="457200" algn="l"/>
              </a:tabLst>
            </a:pPr>
            <a:r>
              <a:rPr lang="es-PE" sz="8000" kern="100" dirty="0">
                <a:latin typeface="Aptos" panose="020B0004020202020204" pitchFamily="34" charset="0"/>
                <a:ea typeface="Aptos" panose="020B0004020202020204" pitchFamily="34" charset="0"/>
                <a:cs typeface="Times New Roman" panose="02020603050405020304" pitchFamily="18" charset="0"/>
              </a:rPr>
              <a:t>Deben establecer una matriz de trazabilidad para vincular cada requisito con las etapas del ciclo de desarrollo, como la elicitación, el análisis, el diseño, la implementación, las pruebas y la documentación.</a:t>
            </a:r>
          </a:p>
          <a:p>
            <a:pPr marL="0" indent="0" algn="just">
              <a:lnSpc>
                <a:spcPct val="120000"/>
              </a:lnSpc>
              <a:spcBef>
                <a:spcPts val="0"/>
              </a:spcBef>
              <a:spcAft>
                <a:spcPts val="800"/>
              </a:spcAft>
              <a:buNone/>
            </a:pPr>
            <a:r>
              <a:rPr lang="es-PE" sz="8000"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6. Validar, verificar y confirmar que los requisitos se cumplen y son coherentes con las necesidades del usuario</a:t>
            </a:r>
          </a:p>
          <a:p>
            <a:pPr marL="0" lvl="0" indent="0" algn="just">
              <a:lnSpc>
                <a:spcPct val="120000"/>
              </a:lnSpc>
              <a:spcBef>
                <a:spcPts val="0"/>
              </a:spcBef>
              <a:buSzPts val="1000"/>
              <a:buNone/>
              <a:tabLst>
                <a:tab pos="457200" algn="l"/>
              </a:tabLst>
            </a:pPr>
            <a:r>
              <a:rPr lang="es-PE" sz="8000" kern="100" dirty="0">
                <a:solidFill>
                  <a:srgbClr val="0070C0"/>
                </a:solidFill>
                <a:latin typeface="Aptos" panose="020B0004020202020204" pitchFamily="34" charset="0"/>
                <a:ea typeface="Aptos" panose="020B0004020202020204" pitchFamily="34" charset="0"/>
                <a:cs typeface="Times New Roman" panose="02020603050405020304" pitchFamily="18" charset="0"/>
              </a:rPr>
              <a:t>Todos los requisitos</a:t>
            </a:r>
          </a:p>
          <a:p>
            <a:pPr marL="0" lvl="0" indent="0" algn="just">
              <a:lnSpc>
                <a:spcPct val="120000"/>
              </a:lnSpc>
              <a:spcBef>
                <a:spcPts val="0"/>
              </a:spcBef>
              <a:spcAft>
                <a:spcPts val="600"/>
              </a:spcAft>
              <a:buSzPts val="1000"/>
              <a:buNone/>
              <a:tabLst>
                <a:tab pos="457200" algn="l"/>
              </a:tabLst>
            </a:pPr>
            <a:r>
              <a:rPr lang="es-PE" sz="8000" kern="100" dirty="0">
                <a:latin typeface="Aptos" panose="020B0004020202020204" pitchFamily="34" charset="0"/>
                <a:ea typeface="Aptos" panose="020B0004020202020204" pitchFamily="34" charset="0"/>
                <a:cs typeface="Times New Roman" panose="02020603050405020304" pitchFamily="18" charset="0"/>
              </a:rPr>
              <a:t>Se deben realizar pruebas para validar y verificar que los requisitos se cumplen y son coherentes con las necesidades del usuario. Las pruebas deben incluir pruebas funcionales, pruebas de rendimiento, pruebas de seguridad y pruebas de usabilidad.</a:t>
            </a:r>
          </a:p>
          <a:p>
            <a:pPr marL="0" indent="0" algn="just">
              <a:lnSpc>
                <a:spcPct val="120000"/>
              </a:lnSpc>
              <a:spcBef>
                <a:spcPts val="0"/>
              </a:spcBef>
              <a:spcAft>
                <a:spcPts val="800"/>
              </a:spcAft>
              <a:buNone/>
            </a:pPr>
            <a:r>
              <a:rPr lang="es-PE" sz="8000"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7.Gestionar el cambio para controlar la evolución de los requisitos durante el ciclo de desarrollo</a:t>
            </a:r>
          </a:p>
          <a:p>
            <a:pPr marL="0" lvl="0" indent="0" algn="just">
              <a:lnSpc>
                <a:spcPct val="120000"/>
              </a:lnSpc>
              <a:spcBef>
                <a:spcPts val="0"/>
              </a:spcBef>
              <a:buSzPts val="1000"/>
              <a:buNone/>
              <a:tabLst>
                <a:tab pos="457200" algn="l"/>
              </a:tabLst>
            </a:pPr>
            <a:r>
              <a:rPr lang="es-PE" sz="8000" kern="100" dirty="0">
                <a:solidFill>
                  <a:srgbClr val="0070C0"/>
                </a:solidFill>
                <a:latin typeface="Aptos" panose="020B0004020202020204" pitchFamily="34" charset="0"/>
                <a:ea typeface="Aptos" panose="020B0004020202020204" pitchFamily="34" charset="0"/>
                <a:cs typeface="Times New Roman" panose="02020603050405020304" pitchFamily="18" charset="0"/>
              </a:rPr>
              <a:t>Todos los requisitos</a:t>
            </a:r>
          </a:p>
          <a:p>
            <a:pPr marL="0" lvl="0" indent="0" algn="just">
              <a:lnSpc>
                <a:spcPct val="120000"/>
              </a:lnSpc>
              <a:spcBef>
                <a:spcPts val="0"/>
              </a:spcBef>
              <a:buSzPts val="1000"/>
              <a:buNone/>
              <a:tabLst>
                <a:tab pos="457200" algn="l"/>
              </a:tabLst>
            </a:pPr>
            <a:r>
              <a:rPr lang="es-PE" sz="8000" kern="100" dirty="0">
                <a:latin typeface="Aptos" panose="020B0004020202020204" pitchFamily="34" charset="0"/>
                <a:ea typeface="Aptos" panose="020B0004020202020204" pitchFamily="34" charset="0"/>
                <a:cs typeface="Times New Roman" panose="02020603050405020304" pitchFamily="18" charset="0"/>
              </a:rPr>
              <a:t>Se debe implementar un proceso formal de gestión de cambios para controlar la evolución de los requisitos durante el ciclo de desarrollo. Este proceso debe incluir la identificación, evaluación, aprobación e implementación de los cambios en los requisitos.</a:t>
            </a:r>
          </a:p>
          <a:p>
            <a:pPr marL="0" indent="0">
              <a:buNone/>
            </a:pPr>
            <a:endParaRPr lang="es-PE" dirty="0"/>
          </a:p>
        </p:txBody>
      </p:sp>
    </p:spTree>
    <p:extLst>
      <p:ext uri="{BB962C8B-B14F-4D97-AF65-F5344CB8AC3E}">
        <p14:creationId xmlns:p14="http://schemas.microsoft.com/office/powerpoint/2010/main" val="48240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r>
              <a:rPr lang="es-PE" sz="3600" dirty="0">
                <a:solidFill>
                  <a:srgbClr val="0070C0"/>
                </a:solidFill>
                <a:latin typeface="Calibri" panose="020F0502020204030204" pitchFamily="34" charset="0"/>
                <a:cs typeface="Times New Roman" panose="02020603050405020304" pitchFamily="18" charset="0"/>
              </a:rPr>
              <a:t>Respuestas Caso : Sistema de Gestión de Citas Médicas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32558" y="1493261"/>
            <a:ext cx="10726883" cy="5167312"/>
          </a:xfrm>
        </p:spPr>
        <p:txBody>
          <a:bodyPr>
            <a:noAutofit/>
          </a:bodyPr>
          <a:lstStyle/>
          <a:p>
            <a:pPr marL="0" indent="0" algn="just">
              <a:lnSpc>
                <a:spcPct val="100000"/>
              </a:lnSpc>
              <a:spcBef>
                <a:spcPts val="0"/>
              </a:spcBef>
              <a:spcAft>
                <a:spcPts val="800"/>
              </a:spcAft>
              <a:buNone/>
            </a:pPr>
            <a:r>
              <a:rPr lang="es-PE" sz="18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1.¿Qué aspectos del proceso de gestión de requisitos fueron más importantes para el éxito del proyecto?</a:t>
            </a:r>
            <a:endParaRPr lang="es-PE"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pPr marL="0" lvl="0" indent="0" algn="just">
              <a:lnSpc>
                <a:spcPct val="100000"/>
              </a:lnSpc>
              <a:spcBef>
                <a:spcPts val="0"/>
              </a:spcBef>
              <a:spcAft>
                <a:spcPts val="800"/>
              </a:spcAft>
              <a:buSzPts val="1000"/>
              <a:buNone/>
              <a:tabLst>
                <a:tab pos="457200" algn="l"/>
              </a:tabLst>
            </a:pPr>
            <a:r>
              <a:rPr lang="es-PE" sz="1800" b="1" kern="100" dirty="0">
                <a:effectLst/>
                <a:latin typeface="Aptos" panose="020B0004020202020204" pitchFamily="34" charset="0"/>
                <a:ea typeface="Aptos" panose="020B0004020202020204" pitchFamily="34" charset="0"/>
                <a:cs typeface="Times New Roman" panose="02020603050405020304" pitchFamily="18" charset="0"/>
              </a:rPr>
              <a:t>Elicitación completa y precisa de los requisitos:</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Comprender las necesidades de todas las partes interesadas desde el principio fue fundamental para desarrollar un sistema que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satisfaciera</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sus expectativas. </a:t>
            </a:r>
          </a:p>
          <a:p>
            <a:pPr marL="0" lvl="0" indent="0" algn="just">
              <a:lnSpc>
                <a:spcPct val="100000"/>
              </a:lnSpc>
              <a:spcBef>
                <a:spcPts val="0"/>
              </a:spcBef>
              <a:spcAft>
                <a:spcPts val="800"/>
              </a:spcAft>
              <a:buSzPts val="1000"/>
              <a:buNone/>
              <a:tabLst>
                <a:tab pos="457200" algn="l"/>
              </a:tabLst>
            </a:pPr>
            <a:r>
              <a:rPr lang="es-PE" sz="1800" b="1" kern="100" dirty="0">
                <a:effectLst/>
                <a:latin typeface="Aptos" panose="020B0004020202020204" pitchFamily="34" charset="0"/>
                <a:ea typeface="Aptos" panose="020B0004020202020204" pitchFamily="34" charset="0"/>
                <a:cs typeface="Times New Roman" panose="02020603050405020304" pitchFamily="18" charset="0"/>
              </a:rPr>
              <a:t>Documentación clara y concisa de los requisitos:</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La documentación precisa ayudó a evitar malentendidos y a asegurar que el sistema se implementara de acuerdo a lo especificado. </a:t>
            </a:r>
          </a:p>
          <a:p>
            <a:pPr marL="0" lvl="0" indent="0" algn="just">
              <a:lnSpc>
                <a:spcPct val="100000"/>
              </a:lnSpc>
              <a:spcBef>
                <a:spcPts val="0"/>
              </a:spcBef>
              <a:spcAft>
                <a:spcPts val="800"/>
              </a:spcAft>
              <a:buSzPts val="1000"/>
              <a:buNone/>
              <a:tabLst>
                <a:tab pos="457200" algn="l"/>
              </a:tabLst>
            </a:pPr>
            <a:r>
              <a:rPr lang="es-PE" sz="1800" b="1" kern="100" dirty="0">
                <a:effectLst/>
                <a:latin typeface="Aptos" panose="020B0004020202020204" pitchFamily="34" charset="0"/>
                <a:ea typeface="Aptos" panose="020B0004020202020204" pitchFamily="34" charset="0"/>
                <a:cs typeface="Times New Roman" panose="02020603050405020304" pitchFamily="18" charset="0"/>
              </a:rPr>
              <a:t>Análisis exhaustivo de los requisitos:</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Identificar las dependencias y los conflictos entre los requisitos permitió desarrollar un sistema que funcionara de manera coherente y eficiente. </a:t>
            </a:r>
          </a:p>
          <a:p>
            <a:pPr marL="0" lvl="0" indent="0" algn="just">
              <a:lnSpc>
                <a:spcPct val="100000"/>
              </a:lnSpc>
              <a:spcBef>
                <a:spcPts val="0"/>
              </a:spcBef>
              <a:spcAft>
                <a:spcPts val="800"/>
              </a:spcAft>
              <a:buSzPts val="1000"/>
              <a:buNone/>
              <a:tabLst>
                <a:tab pos="457200" algn="l"/>
              </a:tabLst>
            </a:pPr>
            <a:r>
              <a:rPr lang="es-PE" sz="1800" b="1" kern="100" dirty="0">
                <a:effectLst/>
                <a:latin typeface="Aptos" panose="020B0004020202020204" pitchFamily="34" charset="0"/>
                <a:ea typeface="Aptos" panose="020B0004020202020204" pitchFamily="34" charset="0"/>
                <a:cs typeface="Times New Roman" panose="02020603050405020304" pitchFamily="18" charset="0"/>
              </a:rPr>
              <a:t>Priorización efectiva de los requisitos:</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Enfocarse en los requisitos más importantes primero permitió entregar un sistema que ofrecía valor real a los usuarios. </a:t>
            </a:r>
          </a:p>
          <a:p>
            <a:pPr marL="0" lvl="0" indent="0" algn="just">
              <a:lnSpc>
                <a:spcPct val="100000"/>
              </a:lnSpc>
              <a:spcBef>
                <a:spcPts val="0"/>
              </a:spcBef>
              <a:spcAft>
                <a:spcPts val="800"/>
              </a:spcAft>
              <a:buSzPts val="1000"/>
              <a:buNone/>
              <a:tabLst>
                <a:tab pos="457200" algn="l"/>
              </a:tabLst>
            </a:pPr>
            <a:r>
              <a:rPr lang="es-PE" sz="1800" b="1" kern="100" dirty="0">
                <a:effectLst/>
                <a:latin typeface="Aptos" panose="020B0004020202020204" pitchFamily="34" charset="0"/>
                <a:ea typeface="Aptos" panose="020B0004020202020204" pitchFamily="34" charset="0"/>
                <a:cs typeface="Times New Roman" panose="02020603050405020304" pitchFamily="18" charset="0"/>
              </a:rPr>
              <a:t>Trazabilidad completa de los requisitos:</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Seguir el rastro de los requisitos a lo largo del ciclo de desarrollo ayudó a asegurar que se implementaran correctamente y que se cumplieran las necesidades de los usuarios.</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2239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r>
              <a:rPr lang="es-PE" sz="3600" dirty="0">
                <a:solidFill>
                  <a:srgbClr val="0070C0"/>
                </a:solidFill>
                <a:latin typeface="Calibri" panose="020F0502020204030204" pitchFamily="34" charset="0"/>
                <a:cs typeface="Times New Roman" panose="02020603050405020304" pitchFamily="18" charset="0"/>
              </a:rPr>
              <a:t>Respuestas Caso : Sistema de Gestión de Citas Médicas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32558" y="1493261"/>
            <a:ext cx="10726883" cy="5167312"/>
          </a:xfrm>
        </p:spPr>
        <p:txBody>
          <a:bodyPr>
            <a:noAutofit/>
          </a:bodyPr>
          <a:lstStyle/>
          <a:p>
            <a:pPr marL="0" indent="0" algn="just">
              <a:lnSpc>
                <a:spcPct val="100000"/>
              </a:lnSpc>
              <a:spcBef>
                <a:spcPts val="0"/>
              </a:spcBef>
              <a:spcAft>
                <a:spcPts val="800"/>
              </a:spcAft>
              <a:buNone/>
            </a:pPr>
            <a:r>
              <a:rPr lang="es-PE" sz="1800" b="1" kern="100" dirty="0">
                <a:solidFill>
                  <a:srgbClr val="0070C0"/>
                </a:solidFill>
                <a:latin typeface="Aptos" panose="020B0004020202020204" pitchFamily="34" charset="0"/>
                <a:cs typeface="Times New Roman" panose="02020603050405020304" pitchFamily="18" charset="0"/>
              </a:rPr>
              <a:t>2.¿Qué desafíos se encontraron durante la gestión de requisitos?</a:t>
            </a:r>
          </a:p>
          <a:p>
            <a:pPr marL="0" indent="0" algn="just">
              <a:lnSpc>
                <a:spcPct val="100000"/>
              </a:lnSpc>
              <a:spcBef>
                <a:spcPts val="0"/>
              </a:spcBef>
              <a:spcAft>
                <a:spcPts val="800"/>
              </a:spcAft>
              <a:buSzPts val="1000"/>
              <a:buNone/>
              <a:tabLst>
                <a:tab pos="457200" algn="l"/>
              </a:tabLst>
            </a:pPr>
            <a:r>
              <a:rPr lang="es-PE" sz="1800" b="1" kern="100" dirty="0">
                <a:latin typeface="Aptos" panose="020B0004020202020204" pitchFamily="34" charset="0"/>
                <a:cs typeface="Times New Roman" panose="02020603050405020304" pitchFamily="18" charset="0"/>
              </a:rPr>
              <a:t>Cambios en las necesidades de los usuarios: </a:t>
            </a:r>
            <a:r>
              <a:rPr lang="es-PE" sz="1800" kern="100" dirty="0">
                <a:latin typeface="Aptos" panose="020B0004020202020204" pitchFamily="34" charset="0"/>
                <a:cs typeface="Times New Roman" panose="02020603050405020304" pitchFamily="18" charset="0"/>
              </a:rPr>
              <a:t>Las necesidades de los usuarios pueden evolucionar durante el desarrollo, lo que puede generar cambios en los requisitos. Es importante tener un proceso para gestionar estos cambios de manera efectiva. </a:t>
            </a:r>
          </a:p>
          <a:p>
            <a:pPr marL="0" lvl="0" indent="0" algn="just">
              <a:lnSpc>
                <a:spcPct val="100000"/>
              </a:lnSpc>
              <a:spcBef>
                <a:spcPts val="0"/>
              </a:spcBef>
              <a:spcAft>
                <a:spcPts val="800"/>
              </a:spcAft>
              <a:buSzPts val="1000"/>
              <a:buNone/>
              <a:tabLst>
                <a:tab pos="457200" algn="l"/>
              </a:tabLst>
            </a:pPr>
            <a:r>
              <a:rPr lang="es-PE" sz="1800" b="1" kern="100" dirty="0">
                <a:latin typeface="Aptos" panose="020B0004020202020204" pitchFamily="34" charset="0"/>
                <a:cs typeface="Times New Roman" panose="02020603050405020304" pitchFamily="18" charset="0"/>
              </a:rPr>
              <a:t>Comunicación deficiente entre las partes interesadas: </a:t>
            </a:r>
            <a:r>
              <a:rPr lang="es-PE" sz="1800" kern="100" dirty="0">
                <a:latin typeface="Aptos" panose="020B0004020202020204" pitchFamily="34" charset="0"/>
                <a:cs typeface="Times New Roman" panose="02020603050405020304" pitchFamily="18" charset="0"/>
              </a:rPr>
              <a:t>La falta de comunicación entre las partes interesadas puede generar malentendidos y errores en los requisitos. Es importante mantener una comunicación abierta y transparente a lo largo del proyecto. </a:t>
            </a:r>
          </a:p>
          <a:p>
            <a:pPr marL="0" lvl="0" indent="0" algn="just">
              <a:lnSpc>
                <a:spcPct val="100000"/>
              </a:lnSpc>
              <a:spcBef>
                <a:spcPts val="0"/>
              </a:spcBef>
              <a:spcAft>
                <a:spcPts val="800"/>
              </a:spcAft>
              <a:buSzPts val="1000"/>
              <a:buNone/>
              <a:tabLst>
                <a:tab pos="457200" algn="l"/>
              </a:tabLst>
            </a:pPr>
            <a:r>
              <a:rPr lang="es-PE" sz="1800" b="1" kern="100" dirty="0">
                <a:latin typeface="Aptos" panose="020B0004020202020204" pitchFamily="34" charset="0"/>
                <a:cs typeface="Times New Roman" panose="02020603050405020304" pitchFamily="18" charset="0"/>
              </a:rPr>
              <a:t>Documentación incompleta o incorrecta de los requisitos: </a:t>
            </a:r>
            <a:r>
              <a:rPr lang="es-PE" sz="1800" kern="100" dirty="0">
                <a:latin typeface="Aptos" panose="020B0004020202020204" pitchFamily="34" charset="0"/>
                <a:cs typeface="Times New Roman" panose="02020603050405020304" pitchFamily="18" charset="0"/>
              </a:rPr>
              <a:t>La documentación incompleta o incorrecta puede generar confusiones y errores en la implementación del sistema. Es importante documentar los requisitos de forma clara y concisa. </a:t>
            </a:r>
          </a:p>
          <a:p>
            <a:pPr marL="0" lvl="0" indent="0" algn="just">
              <a:lnSpc>
                <a:spcPct val="100000"/>
              </a:lnSpc>
              <a:spcBef>
                <a:spcPts val="0"/>
              </a:spcBef>
              <a:spcAft>
                <a:spcPts val="800"/>
              </a:spcAft>
              <a:buSzPts val="1000"/>
              <a:buNone/>
              <a:tabLst>
                <a:tab pos="457200" algn="l"/>
              </a:tabLst>
            </a:pPr>
            <a:r>
              <a:rPr lang="es-PE" sz="1800" b="1" kern="100" dirty="0">
                <a:latin typeface="Aptos" panose="020B0004020202020204" pitchFamily="34" charset="0"/>
                <a:cs typeface="Times New Roman" panose="02020603050405020304" pitchFamily="18" charset="0"/>
              </a:rPr>
              <a:t>Falta de recursos para la gestión de requisitos: </a:t>
            </a:r>
            <a:r>
              <a:rPr lang="es-PE" sz="1800" kern="100" dirty="0">
                <a:latin typeface="Aptos" panose="020B0004020202020204" pitchFamily="34" charset="0"/>
                <a:cs typeface="Times New Roman" panose="02020603050405020304" pitchFamily="18" charset="0"/>
              </a:rPr>
              <a:t>La gestión de requisitos puede requerir tiempo y recursos adicionales. Es importante asignar los recursos necesarios para asegurar una gestión eficaz.</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208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Procesos y Metodologías de Gestión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32558" y="1493261"/>
            <a:ext cx="10726883" cy="5167312"/>
          </a:xfrm>
        </p:spPr>
        <p:txBody>
          <a:bodyPr>
            <a:noAutofit/>
          </a:bodyPr>
          <a:lstStyle/>
          <a:p>
            <a:pPr marL="0" indent="0" algn="just">
              <a:lnSpc>
                <a:spcPct val="100000"/>
              </a:lnSpc>
              <a:spcBef>
                <a:spcPts val="0"/>
              </a:spcBef>
              <a:buNone/>
            </a:pPr>
            <a:r>
              <a:rPr lang="es-PE" b="1" kern="100" dirty="0">
                <a:effectLst/>
                <a:latin typeface="Aptos" panose="020B0004020202020204" pitchFamily="34" charset="0"/>
                <a:ea typeface="Aptos" panose="020B0004020202020204" pitchFamily="34" charset="0"/>
                <a:cs typeface="Times New Roman" panose="02020603050405020304" pitchFamily="18" charset="0"/>
              </a:rPr>
              <a:t>Proceso sistemático </a:t>
            </a:r>
            <a:r>
              <a:rPr lang="es-PE" kern="100" dirty="0">
                <a:effectLst/>
                <a:latin typeface="Aptos" panose="020B0004020202020204" pitchFamily="34" charset="0"/>
                <a:ea typeface="Aptos" panose="020B0004020202020204" pitchFamily="34" charset="0"/>
                <a:cs typeface="Times New Roman" panose="02020603050405020304" pitchFamily="18" charset="0"/>
              </a:rPr>
              <a:t>que consiste en:</a:t>
            </a:r>
          </a:p>
          <a:p>
            <a:pPr marL="514350" indent="-514350" algn="just">
              <a:lnSpc>
                <a:spcPct val="100000"/>
              </a:lnSpc>
              <a:spcBef>
                <a:spcPts val="0"/>
              </a:spcBef>
              <a:buFont typeface="+mj-lt"/>
              <a:buAutoNum type="arabicPeriod"/>
            </a:pPr>
            <a:r>
              <a:rPr lang="es-PE" sz="2600" b="1" kern="100" dirty="0">
                <a:effectLst/>
                <a:latin typeface="Aptos" panose="020B0004020202020204" pitchFamily="34" charset="0"/>
                <a:ea typeface="Aptos" panose="020B0004020202020204" pitchFamily="34" charset="0"/>
                <a:cs typeface="Times New Roman" panose="02020603050405020304" pitchFamily="18" charset="0"/>
              </a:rPr>
              <a:t>Identificar</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las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necesidades</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del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usuario</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y del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sistema</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a:t>
            </a:r>
          </a:p>
          <a:p>
            <a:pPr marL="514350" indent="-514350" algn="just">
              <a:lnSpc>
                <a:spcPct val="100000"/>
              </a:lnSpc>
              <a:spcBef>
                <a:spcPts val="0"/>
              </a:spcBef>
              <a:buFont typeface="+mj-lt"/>
              <a:buAutoNum type="arabicPeriod"/>
            </a:pPr>
            <a:r>
              <a:rPr lang="es-PE" sz="2600" b="1" kern="100" dirty="0">
                <a:effectLst/>
                <a:latin typeface="Aptos" panose="020B0004020202020204" pitchFamily="34" charset="0"/>
                <a:ea typeface="Aptos" panose="020B0004020202020204" pitchFamily="34" charset="0"/>
                <a:cs typeface="Times New Roman" panose="02020603050405020304" pitchFamily="18" charset="0"/>
              </a:rPr>
              <a:t>Documentar</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los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requisitos</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de forma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clara</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precisa</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verificable</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a:t>
            </a:r>
          </a:p>
          <a:p>
            <a:pPr marL="514350" indent="-514350" algn="just">
              <a:lnSpc>
                <a:spcPct val="100000"/>
              </a:lnSpc>
              <a:spcBef>
                <a:spcPts val="0"/>
              </a:spcBef>
              <a:buFont typeface="+mj-lt"/>
              <a:buAutoNum type="arabicPeriod"/>
            </a:pPr>
            <a:r>
              <a:rPr lang="es-PE" sz="2600" b="1" kern="100" dirty="0">
                <a:effectLst/>
                <a:latin typeface="Aptos" panose="020B0004020202020204" pitchFamily="34" charset="0"/>
                <a:ea typeface="Aptos" panose="020B0004020202020204" pitchFamily="34" charset="0"/>
                <a:cs typeface="Times New Roman" panose="02020603050405020304" pitchFamily="18" charset="0"/>
              </a:rPr>
              <a:t>Analizar</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entender</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las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relaciones</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entre los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requisitos</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identificar</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conflictos</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verificar su factibilidad</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a:t>
            </a:r>
          </a:p>
          <a:p>
            <a:pPr marL="514350" indent="-514350" algn="just">
              <a:lnSpc>
                <a:spcPct val="100000"/>
              </a:lnSpc>
              <a:spcBef>
                <a:spcPts val="0"/>
              </a:spcBef>
              <a:buFont typeface="+mj-lt"/>
              <a:buAutoNum type="arabicPeriod"/>
            </a:pPr>
            <a:r>
              <a:rPr lang="es-PE" sz="2600" b="1" kern="100" dirty="0">
                <a:effectLst/>
                <a:latin typeface="Aptos" panose="020B0004020202020204" pitchFamily="34" charset="0"/>
                <a:ea typeface="Aptos" panose="020B0004020202020204" pitchFamily="34" charset="0"/>
                <a:cs typeface="Times New Roman" panose="02020603050405020304" pitchFamily="18" charset="0"/>
              </a:rPr>
              <a:t>Priorizar</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ordenar</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los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requisitos</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según su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importancia</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urgencia</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a:t>
            </a:r>
          </a:p>
          <a:p>
            <a:pPr marL="514350" indent="-514350" algn="just">
              <a:lnSpc>
                <a:spcPct val="100000"/>
              </a:lnSpc>
              <a:spcBef>
                <a:spcPts val="0"/>
              </a:spcBef>
              <a:buFont typeface="+mj-lt"/>
              <a:buAutoNum type="arabicPeriod"/>
            </a:pPr>
            <a:r>
              <a:rPr lang="es-PE" sz="2600" b="1" kern="100" dirty="0">
                <a:effectLst/>
                <a:latin typeface="Aptos" panose="020B0004020202020204" pitchFamily="34" charset="0"/>
                <a:ea typeface="Aptos" panose="020B0004020202020204" pitchFamily="34" charset="0"/>
                <a:cs typeface="Times New Roman" panose="02020603050405020304" pitchFamily="18" charset="0"/>
              </a:rPr>
              <a:t>Trazar</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y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establecer</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vínculos</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entre los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requisitos</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y las etapas del </a:t>
            </a:r>
            <a:r>
              <a:rPr lang="es-PE" sz="2600" b="1" kern="100" dirty="0">
                <a:effectLst/>
                <a:latin typeface="Aptos" panose="020B0004020202020204" pitchFamily="34" charset="0"/>
                <a:ea typeface="Aptos" panose="020B0004020202020204" pitchFamily="34" charset="0"/>
                <a:cs typeface="Times New Roman" panose="02020603050405020304" pitchFamily="18" charset="0"/>
              </a:rPr>
              <a:t>ciclo de desarrollo</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 </a:t>
            </a:r>
          </a:p>
          <a:p>
            <a:pPr marL="514350" indent="-514350" algn="just">
              <a:lnSpc>
                <a:spcPct val="100000"/>
              </a:lnSpc>
              <a:spcBef>
                <a:spcPts val="0"/>
              </a:spcBef>
              <a:buFont typeface="+mj-lt"/>
              <a:buAutoNum type="arabicPeriod"/>
            </a:pPr>
            <a:r>
              <a:rPr lang="es-PE" sz="2600" b="1" kern="100" dirty="0">
                <a:effectLst/>
                <a:latin typeface="Aptos" panose="020B0004020202020204" pitchFamily="34" charset="0"/>
                <a:ea typeface="Aptos" panose="020B0004020202020204" pitchFamily="34" charset="0"/>
                <a:cs typeface="Times New Roman" panose="02020603050405020304" pitchFamily="18" charset="0"/>
              </a:rPr>
              <a:t>Validar, verificar y confirmar </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que los requisitos se cumplen y son coherentes con las necesidades del usuario. </a:t>
            </a:r>
          </a:p>
          <a:p>
            <a:pPr marL="514350" indent="-514350" algn="just">
              <a:lnSpc>
                <a:spcPct val="100000"/>
              </a:lnSpc>
              <a:spcBef>
                <a:spcPts val="0"/>
              </a:spcBef>
              <a:buFont typeface="+mj-lt"/>
              <a:buAutoNum type="arabicPeriod"/>
            </a:pPr>
            <a:r>
              <a:rPr lang="es-PE" sz="2600" b="1" kern="100" dirty="0">
                <a:effectLst/>
                <a:latin typeface="Aptos" panose="020B0004020202020204" pitchFamily="34" charset="0"/>
                <a:ea typeface="Aptos" panose="020B0004020202020204" pitchFamily="34" charset="0"/>
                <a:cs typeface="Times New Roman" panose="02020603050405020304" pitchFamily="18" charset="0"/>
              </a:rPr>
              <a:t>Gestionar el cambio </a:t>
            </a:r>
            <a:r>
              <a:rPr lang="es-PE" sz="2600" kern="100" dirty="0">
                <a:effectLst/>
                <a:latin typeface="Aptos" panose="020B0004020202020204" pitchFamily="34" charset="0"/>
                <a:ea typeface="Aptos" panose="020B0004020202020204" pitchFamily="34" charset="0"/>
                <a:cs typeface="Times New Roman" panose="02020603050405020304" pitchFamily="18" charset="0"/>
              </a:rPr>
              <a:t>para controlar la evolución de los requisitos durante el ciclo de desarrollo.</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48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r>
              <a:rPr lang="es-PE" sz="3600" dirty="0">
                <a:solidFill>
                  <a:srgbClr val="0070C0"/>
                </a:solidFill>
                <a:latin typeface="Calibri" panose="020F0502020204030204" pitchFamily="34" charset="0"/>
                <a:cs typeface="Times New Roman" panose="02020603050405020304" pitchFamily="18" charset="0"/>
              </a:rPr>
              <a:t>Respuestas Caso : Sistema de Gestión de Citas Médicas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32558" y="1493261"/>
            <a:ext cx="10726883" cy="5167312"/>
          </a:xfrm>
        </p:spPr>
        <p:txBody>
          <a:bodyPr>
            <a:noAutofit/>
          </a:bodyPr>
          <a:lstStyle/>
          <a:p>
            <a:pPr marL="0" indent="0" algn="just">
              <a:lnSpc>
                <a:spcPct val="100000"/>
              </a:lnSpc>
              <a:spcBef>
                <a:spcPts val="0"/>
              </a:spcBef>
              <a:spcAft>
                <a:spcPts val="800"/>
              </a:spcAft>
              <a:buNone/>
            </a:pPr>
            <a:r>
              <a:rPr lang="es-PE" sz="18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3.¿Qué </a:t>
            </a:r>
            <a:r>
              <a:rPr lang="es-PE" sz="1800" b="1" kern="100" dirty="0">
                <a:solidFill>
                  <a:srgbClr val="0070C0"/>
                </a:solidFill>
                <a:latin typeface="Aptos" panose="020B0004020202020204" pitchFamily="34" charset="0"/>
                <a:cs typeface="Times New Roman" panose="02020603050405020304" pitchFamily="18" charset="0"/>
              </a:rPr>
              <a:t>mejoras se podrían implementar en el proceso de gestión de requisitos para futuros proyectos?</a:t>
            </a:r>
          </a:p>
          <a:p>
            <a:pPr marL="0" lvl="0" indent="0" algn="just">
              <a:lnSpc>
                <a:spcPct val="100000"/>
              </a:lnSpc>
              <a:spcBef>
                <a:spcPts val="0"/>
              </a:spcBef>
              <a:spcAft>
                <a:spcPts val="800"/>
              </a:spcAft>
              <a:buSzPts val="1000"/>
              <a:buNone/>
              <a:tabLst>
                <a:tab pos="457200" algn="l"/>
              </a:tabLst>
            </a:pPr>
            <a:r>
              <a:rPr lang="es-PE" sz="1800" b="1" kern="100" dirty="0">
                <a:latin typeface="Aptos" panose="020B0004020202020204" pitchFamily="34" charset="0"/>
                <a:cs typeface="Times New Roman" panose="02020603050405020304" pitchFamily="18" charset="0"/>
              </a:rPr>
              <a:t>Utilizar herramientas más sofisticadas para la gestión de requisitos: </a:t>
            </a:r>
            <a:r>
              <a:rPr lang="es-PE" sz="1800" kern="100" dirty="0">
                <a:latin typeface="Aptos" panose="020B0004020202020204" pitchFamily="34" charset="0"/>
                <a:cs typeface="Times New Roman" panose="02020603050405020304" pitchFamily="18" charset="0"/>
              </a:rPr>
              <a:t>Existen herramientas de gestión de requisitos que pueden ayudar a automatizar el proceso y a mejorar la comunicación entre las partes interesadas. </a:t>
            </a:r>
          </a:p>
          <a:p>
            <a:pPr marL="0" lvl="0" indent="0" algn="just">
              <a:lnSpc>
                <a:spcPct val="100000"/>
              </a:lnSpc>
              <a:spcBef>
                <a:spcPts val="0"/>
              </a:spcBef>
              <a:spcAft>
                <a:spcPts val="800"/>
              </a:spcAft>
              <a:buSzPts val="1000"/>
              <a:buNone/>
              <a:tabLst>
                <a:tab pos="457200" algn="l"/>
              </a:tabLst>
            </a:pPr>
            <a:r>
              <a:rPr lang="es-PE" sz="1800" b="1" kern="100" dirty="0">
                <a:latin typeface="Aptos" panose="020B0004020202020204" pitchFamily="34" charset="0"/>
                <a:cs typeface="Times New Roman" panose="02020603050405020304" pitchFamily="18" charset="0"/>
              </a:rPr>
              <a:t>Involucrar más activamente a las partes interesadas en el proceso de gestión de requisitos:</a:t>
            </a:r>
            <a:r>
              <a:rPr lang="es-PE" sz="1800" kern="100" dirty="0">
                <a:latin typeface="Aptos" panose="020B0004020202020204" pitchFamily="34" charset="0"/>
                <a:cs typeface="Times New Roman" panose="02020603050405020304" pitchFamily="18" charset="0"/>
              </a:rPr>
              <a:t> Involucrar a los usuarios y otros stakeholders en la definición y priorización de los requisitos puede ayudar a asegurar que el sistema final satisfaga sus necesidades. </a:t>
            </a:r>
          </a:p>
          <a:p>
            <a:pPr marL="0" lvl="0" indent="0" algn="just">
              <a:lnSpc>
                <a:spcPct val="100000"/>
              </a:lnSpc>
              <a:spcBef>
                <a:spcPts val="0"/>
              </a:spcBef>
              <a:spcAft>
                <a:spcPts val="800"/>
              </a:spcAft>
              <a:buSzPts val="1000"/>
              <a:buNone/>
              <a:tabLst>
                <a:tab pos="457200" algn="l"/>
              </a:tabLst>
            </a:pPr>
            <a:r>
              <a:rPr lang="es-PE" sz="1800" b="1" kern="100" dirty="0">
                <a:latin typeface="Aptos" panose="020B0004020202020204" pitchFamily="34" charset="0"/>
                <a:cs typeface="Times New Roman" panose="02020603050405020304" pitchFamily="18" charset="0"/>
              </a:rPr>
              <a:t>Implementar un proceso formal de gestión de cambios: </a:t>
            </a:r>
            <a:r>
              <a:rPr lang="es-PE" sz="1800" kern="100" dirty="0">
                <a:latin typeface="Aptos" panose="020B0004020202020204" pitchFamily="34" charset="0"/>
                <a:cs typeface="Times New Roman" panose="02020603050405020304" pitchFamily="18" charset="0"/>
              </a:rPr>
              <a:t>Un proceso formal para gestionar los cambios en los requisitos puede ayudar a asegurar que se implementen de manera controlada y que no afecten negativamente al proyecto. </a:t>
            </a:r>
          </a:p>
          <a:p>
            <a:pPr marL="0" lvl="0" indent="0" algn="just">
              <a:lnSpc>
                <a:spcPct val="100000"/>
              </a:lnSpc>
              <a:spcBef>
                <a:spcPts val="0"/>
              </a:spcBef>
              <a:spcAft>
                <a:spcPts val="800"/>
              </a:spcAft>
              <a:buSzPts val="1000"/>
              <a:buNone/>
              <a:tabLst>
                <a:tab pos="457200" algn="l"/>
              </a:tabLst>
            </a:pPr>
            <a:r>
              <a:rPr lang="es-PE" sz="1800" b="1" kern="100" dirty="0">
                <a:latin typeface="Aptos" panose="020B0004020202020204" pitchFamily="34" charset="0"/>
                <a:cs typeface="Times New Roman" panose="02020603050405020304" pitchFamily="18" charset="0"/>
              </a:rPr>
              <a:t>Capacitar al equipo en las mejores prácticas de gestión de requisitos:</a:t>
            </a:r>
            <a:r>
              <a:rPr lang="es-PE" sz="1800" kern="100" dirty="0">
                <a:latin typeface="Aptos" panose="020B0004020202020204" pitchFamily="34" charset="0"/>
                <a:cs typeface="Times New Roman" panose="02020603050405020304" pitchFamily="18" charset="0"/>
              </a:rPr>
              <a:t> Capacitar al equipo en las mejores prácticas de gestión de requisitos puede ayudar a mejorar la calidad y la eficiencia del proceso.</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797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Metodologías de Gestión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34289" y="1554162"/>
            <a:ext cx="10415155" cy="5303837"/>
          </a:xfrm>
        </p:spPr>
        <p:txBody>
          <a:bodyPr>
            <a:noAutofit/>
          </a:bodyPr>
          <a:lstStyle/>
          <a:p>
            <a:pPr marL="0" indent="0">
              <a:lnSpc>
                <a:spcPct val="100000"/>
              </a:lnSpc>
              <a:spcBef>
                <a:spcPts val="0"/>
              </a:spcBef>
              <a:buNone/>
            </a:pPr>
            <a:r>
              <a:rPr lang="es-PE" kern="100" dirty="0">
                <a:latin typeface="Aptos" panose="020B0004020202020204" pitchFamily="34" charset="0"/>
                <a:ea typeface="Aptos" panose="020B0004020202020204" pitchFamily="34" charset="0"/>
                <a:cs typeface="Times New Roman" panose="02020603050405020304" pitchFamily="18" charset="0"/>
              </a:rPr>
              <a:t>L</a:t>
            </a:r>
            <a:r>
              <a:rPr lang="es-PE" kern="100" dirty="0">
                <a:effectLst/>
                <a:latin typeface="Aptos" panose="020B0004020202020204" pitchFamily="34" charset="0"/>
                <a:ea typeface="Aptos" panose="020B0004020202020204" pitchFamily="34" charset="0"/>
                <a:cs typeface="Times New Roman" panose="02020603050405020304" pitchFamily="18" charset="0"/>
              </a:rPr>
              <a:t>as metodologías para gestionar los requisitos que destacan son :</a:t>
            </a:r>
          </a:p>
          <a:p>
            <a:pPr marL="0" indent="0">
              <a:lnSpc>
                <a:spcPct val="100000"/>
              </a:lnSpc>
              <a:spcBef>
                <a:spcPts val="0"/>
              </a:spcBef>
              <a:buNone/>
            </a:pPr>
            <a:endParaRPr lang="es-PE" sz="1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Bef>
                <a:spcPts val="0"/>
              </a:spcBef>
              <a:buNone/>
            </a:pPr>
            <a:r>
              <a:rPr lang="es-PE" b="1" kern="100" dirty="0">
                <a:effectLst/>
                <a:latin typeface="Aptos" panose="020B0004020202020204" pitchFamily="34" charset="0"/>
                <a:ea typeface="Aptos" panose="020B0004020202020204" pitchFamily="34" charset="0"/>
                <a:cs typeface="Times New Roman" panose="02020603050405020304" pitchFamily="18" charset="0"/>
              </a:rPr>
              <a:t>1. Cascada:</a:t>
            </a:r>
            <a:r>
              <a:rPr lang="es-PE" kern="100" dirty="0">
                <a:effectLst/>
                <a:latin typeface="Aptos" panose="020B0004020202020204" pitchFamily="34" charset="0"/>
                <a:ea typeface="Aptos" panose="020B0004020202020204" pitchFamily="34" charset="0"/>
                <a:cs typeface="Times New Roman" panose="02020603050405020304" pitchFamily="18" charset="0"/>
              </a:rPr>
              <a:t> Enfoque lineal que se basa en la secuenciación de las actividades de desarrollo. Primero se identifican los requisitos, luego se diseñan, se desarrollan, etc.</a:t>
            </a:r>
          </a:p>
          <a:p>
            <a:pPr marL="0" indent="0" algn="just">
              <a:lnSpc>
                <a:spcPct val="100000"/>
              </a:lnSpc>
              <a:spcBef>
                <a:spcPts val="0"/>
              </a:spcBef>
              <a:buNone/>
            </a:pPr>
            <a:r>
              <a:rPr lang="es-PE" b="1" kern="100" dirty="0">
                <a:effectLst/>
                <a:latin typeface="Aptos" panose="020B0004020202020204" pitchFamily="34" charset="0"/>
                <a:ea typeface="Aptos" panose="020B0004020202020204" pitchFamily="34" charset="0"/>
                <a:cs typeface="Times New Roman" panose="02020603050405020304" pitchFamily="18" charset="0"/>
              </a:rPr>
              <a:t>2. Ágil:</a:t>
            </a:r>
            <a:r>
              <a:rPr lang="es-PE" kern="100" dirty="0">
                <a:effectLst/>
                <a:latin typeface="Aptos" panose="020B0004020202020204" pitchFamily="34" charset="0"/>
                <a:ea typeface="Aptos" panose="020B0004020202020204" pitchFamily="34" charset="0"/>
                <a:cs typeface="Times New Roman" panose="02020603050405020304" pitchFamily="18" charset="0"/>
              </a:rPr>
              <a:t> Enfoque flexible que se divide en iteraciones o "</a:t>
            </a:r>
            <a:r>
              <a:rPr lang="es-PE" kern="100" dirty="0" err="1">
                <a:effectLst/>
                <a:latin typeface="Aptos" panose="020B0004020202020204" pitchFamily="34" charset="0"/>
                <a:ea typeface="Aptos" panose="020B0004020202020204" pitchFamily="34" charset="0"/>
                <a:cs typeface="Times New Roman" panose="02020603050405020304" pitchFamily="18" charset="0"/>
              </a:rPr>
              <a:t>sprints</a:t>
            </a:r>
            <a:r>
              <a:rPr lang="es-PE" kern="100" dirty="0">
                <a:effectLst/>
                <a:latin typeface="Aptos" panose="020B0004020202020204" pitchFamily="34" charset="0"/>
                <a:ea typeface="Aptos" panose="020B0004020202020204" pitchFamily="34" charset="0"/>
                <a:cs typeface="Times New Roman" panose="02020603050405020304" pitchFamily="18" charset="0"/>
              </a:rPr>
              <a:t>" cortos. Los requisitos se van refinando a lo largo de las iteraciones, con un enfoque en la colaboración entre stakeholders y la entrega continua.</a:t>
            </a:r>
          </a:p>
          <a:p>
            <a:pPr marL="0" indent="0" algn="just">
              <a:lnSpc>
                <a:spcPct val="100000"/>
              </a:lnSpc>
              <a:spcBef>
                <a:spcPts val="0"/>
              </a:spcBef>
              <a:buNone/>
            </a:pPr>
            <a:r>
              <a:rPr lang="es-PE" b="1" kern="100" dirty="0">
                <a:effectLst/>
                <a:latin typeface="Aptos" panose="020B0004020202020204" pitchFamily="34" charset="0"/>
                <a:ea typeface="Aptos" panose="020B0004020202020204" pitchFamily="34" charset="0"/>
                <a:cs typeface="Times New Roman" panose="02020603050405020304" pitchFamily="18" charset="0"/>
              </a:rPr>
              <a:t>3. Espiral:</a:t>
            </a:r>
            <a:r>
              <a:rPr lang="es-PE" kern="100" dirty="0">
                <a:effectLst/>
                <a:latin typeface="Aptos" panose="020B0004020202020204" pitchFamily="34" charset="0"/>
                <a:ea typeface="Aptos" panose="020B0004020202020204" pitchFamily="34" charset="0"/>
                <a:cs typeface="Times New Roman" panose="02020603050405020304" pitchFamily="18" charset="0"/>
              </a:rPr>
              <a:t> Enfoque cíclico que combina elementos de cascada y ágil. El desarrollo se divide en iteraciones, pero se incluyen actividades como el análisis de riesgos y la creación de prototipos para mitigar la incertidumbre.</a:t>
            </a:r>
            <a:endParaRPr lang="es-MX" sz="3200"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5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Metodologías de Gestión de Requisitos</a:t>
            </a:r>
          </a:p>
        </p:txBody>
      </p:sp>
      <p:pic>
        <p:nvPicPr>
          <p:cNvPr id="1026" name="Picture 2" descr="Waterfall: metodología para el desarrollo secuencial de tareas">
            <a:extLst>
              <a:ext uri="{FF2B5EF4-FFF2-40B4-BE49-F238E27FC236}">
                <a16:creationId xmlns:a16="http://schemas.microsoft.com/office/drawing/2014/main" id="{B10519F9-515E-A6CB-B505-7E6FF3015A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9" t="10757" r="3877" b="6627"/>
          <a:stretch/>
        </p:blipFill>
        <p:spPr bwMode="auto">
          <a:xfrm>
            <a:off x="1" y="2119743"/>
            <a:ext cx="3522518" cy="3584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gile Methodology? A 10-Minute Guide | Motion | Motion">
            <a:extLst>
              <a:ext uri="{FF2B5EF4-FFF2-40B4-BE49-F238E27FC236}">
                <a16:creationId xmlns:a16="http://schemas.microsoft.com/office/drawing/2014/main" id="{46E8FFFB-0C4C-91D7-6D64-1482E1C322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6" r="16581"/>
          <a:stretch/>
        </p:blipFill>
        <p:spPr bwMode="auto">
          <a:xfrm>
            <a:off x="3522519" y="2119743"/>
            <a:ext cx="4322617" cy="35848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iral Model For Software Development- A Risky-Driven Model">
            <a:extLst>
              <a:ext uri="{FF2B5EF4-FFF2-40B4-BE49-F238E27FC236}">
                <a16:creationId xmlns:a16="http://schemas.microsoft.com/office/drawing/2014/main" id="{70AA4BBB-890E-2204-F8C8-935DEAF4C4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275" t="10027" r="4769" b="4497"/>
          <a:stretch/>
        </p:blipFill>
        <p:spPr bwMode="auto">
          <a:xfrm>
            <a:off x="7845136" y="2119743"/>
            <a:ext cx="4346863" cy="3657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98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sz="4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Procesos y Metodologías de Gestión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690688"/>
            <a:ext cx="10227096" cy="4668548"/>
          </a:xfrm>
        </p:spPr>
        <p:txBody>
          <a:bodyPr>
            <a:noAutofit/>
          </a:bodyPr>
          <a:lstStyle/>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695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15000"/>
              </a:lnSpc>
              <a:spcAft>
                <a:spcPts val="800"/>
              </a:spcAft>
            </a:pP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Caso : Plataforma de E-</a:t>
            </a:r>
            <a:r>
              <a:rPr lang="es-MX" sz="36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commerce</a:t>
            </a: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para Pymes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690687"/>
            <a:ext cx="10227096" cy="4990667"/>
          </a:xfrm>
        </p:spPr>
        <p:txBody>
          <a:bodyPr>
            <a:noAutofit/>
          </a:bodyPr>
          <a:lstStyle/>
          <a:p>
            <a:pPr marL="0" indent="0" algn="just">
              <a:lnSpc>
                <a:spcPct val="100000"/>
              </a:lnSpc>
              <a:spcBef>
                <a:spcPts val="0"/>
              </a:spcBef>
              <a:buNone/>
            </a:pPr>
            <a:r>
              <a:rPr lang="es-MX" sz="2400" kern="100" dirty="0">
                <a:latin typeface="Aptos" panose="020B0004020202020204" pitchFamily="34" charset="0"/>
                <a:cs typeface="Times New Roman" panose="02020603050405020304" pitchFamily="18" charset="0"/>
              </a:rPr>
              <a:t>Las pequeñas y medianas empresas (Pymes) enfrentan numerosos retos a la hora de competir en el mercado actual, especialmente en el ámbito del comercio electrónico. Para tener éxito, necesitan una plataforma de e-</a:t>
            </a:r>
            <a:r>
              <a:rPr lang="es-MX" sz="2400" kern="100" dirty="0" err="1">
                <a:latin typeface="Aptos" panose="020B0004020202020204" pitchFamily="34" charset="0"/>
                <a:cs typeface="Times New Roman" panose="02020603050405020304" pitchFamily="18" charset="0"/>
              </a:rPr>
              <a:t>commerce</a:t>
            </a:r>
            <a:r>
              <a:rPr lang="es-MX" sz="2400" kern="100" dirty="0">
                <a:latin typeface="Aptos" panose="020B0004020202020204" pitchFamily="34" charset="0"/>
                <a:cs typeface="Times New Roman" panose="02020603050405020304" pitchFamily="18" charset="0"/>
              </a:rPr>
              <a:t> que sea fácil de usar, adaptable a sus necesidades específicas, y que les permita vender sus productos en línea de forma eficiente y rentable.</a:t>
            </a:r>
          </a:p>
          <a:p>
            <a:pPr marL="0" indent="0" algn="just">
              <a:lnSpc>
                <a:spcPct val="100000"/>
              </a:lnSpc>
              <a:spcBef>
                <a:spcPts val="0"/>
              </a:spcBef>
              <a:spcAft>
                <a:spcPts val="800"/>
              </a:spcAft>
              <a:buNone/>
            </a:pPr>
            <a:r>
              <a:rPr lang="es-MX" sz="2400" kern="100" dirty="0">
                <a:latin typeface="Aptos" panose="020B0004020202020204" pitchFamily="34" charset="0"/>
                <a:cs typeface="Times New Roman" panose="02020603050405020304" pitchFamily="18" charset="0"/>
              </a:rPr>
              <a:t>A partir de entrevistas con propietarios de Pymes y expertos en comercio electrónico, se han  identificado las siguientes necesidades del usuario y del sistema, por lo tanto la plataforma debe: </a:t>
            </a:r>
          </a:p>
          <a:p>
            <a:pPr marL="457200" indent="-457200" algn="just">
              <a:lnSpc>
                <a:spcPct val="100000"/>
              </a:lnSpc>
              <a:spcBef>
                <a:spcPts val="0"/>
              </a:spcBef>
              <a:buFont typeface="+mj-lt"/>
              <a:buAutoNum type="arabicPeriod"/>
            </a:pPr>
            <a:r>
              <a:rPr lang="es-MX" sz="2000" kern="100" dirty="0">
                <a:latin typeface="Aptos" panose="020B0004020202020204" pitchFamily="34" charset="0"/>
                <a:cs typeface="Times New Roman" panose="02020603050405020304" pitchFamily="18" charset="0"/>
              </a:rPr>
              <a:t>Permitir a las Pymes crear una tienda online, añadir productos, gestionar pedidos y clientes, y procesar pagos.</a:t>
            </a:r>
          </a:p>
          <a:p>
            <a:pPr marL="457200" indent="-457200" algn="just">
              <a:lnSpc>
                <a:spcPct val="100000"/>
              </a:lnSpc>
              <a:spcBef>
                <a:spcPts val="0"/>
              </a:spcBef>
              <a:buFont typeface="+mj-lt"/>
              <a:buAutoNum type="arabicPeriod"/>
            </a:pPr>
            <a:r>
              <a:rPr lang="es-MX" sz="2000" kern="100" dirty="0">
                <a:latin typeface="Aptos" panose="020B0004020202020204" pitchFamily="34" charset="0"/>
                <a:cs typeface="Times New Roman" panose="02020603050405020304" pitchFamily="18" charset="0"/>
              </a:rPr>
              <a:t>Permitir a las Pymes crear y gestionar diferentes categorías de productos, con la posibilidad de agregar subcategorías y atributos de productos.</a:t>
            </a:r>
          </a:p>
          <a:p>
            <a:pPr marL="457200" indent="-457200" algn="just">
              <a:lnSpc>
                <a:spcPct val="100000"/>
              </a:lnSpc>
              <a:spcBef>
                <a:spcPts val="0"/>
              </a:spcBef>
              <a:buFont typeface="+mj-lt"/>
              <a:buAutoNum type="arabicPeriod"/>
            </a:pPr>
            <a:r>
              <a:rPr lang="es-MX" sz="2000" kern="100" dirty="0">
                <a:latin typeface="Aptos" panose="020B0004020202020204" pitchFamily="34" charset="0"/>
                <a:cs typeface="Times New Roman" panose="02020603050405020304" pitchFamily="18" charset="0"/>
              </a:rPr>
              <a:t>Permitir a las Pymes configurar diferentes opciones de envío, incluyendo tarifas de envío, tiempos de entrega y zonas de envío.</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982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15000"/>
              </a:lnSpc>
              <a:spcAft>
                <a:spcPts val="800"/>
              </a:spcAft>
            </a:pP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Caso : Plataforma de E-</a:t>
            </a:r>
            <a:r>
              <a:rPr lang="es-MX" sz="36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commerce</a:t>
            </a:r>
            <a:r>
              <a:rPr lang="es-MX" sz="36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para Pymes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690688"/>
            <a:ext cx="10227096" cy="4668548"/>
          </a:xfrm>
        </p:spPr>
        <p:txBody>
          <a:bodyPr>
            <a:noAutofit/>
          </a:bodyPr>
          <a:lstStyle/>
          <a:p>
            <a:pPr marL="457200" indent="-457200" algn="just">
              <a:lnSpc>
                <a:spcPct val="100000"/>
              </a:lnSpc>
              <a:spcBef>
                <a:spcPts val="0"/>
              </a:spcBef>
              <a:buFont typeface="+mj-lt"/>
              <a:buAutoNum type="arabicPeriod" startAt="4"/>
            </a:pPr>
            <a:r>
              <a:rPr lang="es-MX" sz="2000" kern="100" dirty="0">
                <a:latin typeface="Aptos" panose="020B0004020202020204" pitchFamily="34" charset="0"/>
                <a:cs typeface="Times New Roman" panose="02020603050405020304" pitchFamily="18" charset="0"/>
              </a:rPr>
              <a:t>Integrar con diferentes métodos de pago, incluyendo tarjetas de crédito, PayPal, transferencias bancarias y otros métodos de pago populares en la región.</a:t>
            </a:r>
          </a:p>
          <a:p>
            <a:pPr marL="457200" indent="-457200" algn="just">
              <a:lnSpc>
                <a:spcPct val="100000"/>
              </a:lnSpc>
              <a:spcBef>
                <a:spcPts val="0"/>
              </a:spcBef>
              <a:buFont typeface="+mj-lt"/>
              <a:buAutoNum type="arabicPeriod" startAt="4"/>
            </a:pPr>
            <a:r>
              <a:rPr lang="es-MX" sz="2000" kern="100" dirty="0">
                <a:latin typeface="Aptos" panose="020B0004020202020204" pitchFamily="34" charset="0"/>
                <a:cs typeface="Times New Roman" panose="02020603050405020304" pitchFamily="18" charset="0"/>
              </a:rPr>
              <a:t>Integrarse con los sistemas de gestión de inventarios de las Pymes para actualizar automáticamente el stock de productos y evitar la sobreventa.</a:t>
            </a:r>
          </a:p>
          <a:p>
            <a:pPr marL="457200" indent="-457200" algn="just">
              <a:lnSpc>
                <a:spcPct val="100000"/>
              </a:lnSpc>
              <a:spcBef>
                <a:spcPts val="0"/>
              </a:spcBef>
              <a:buFont typeface="+mj-lt"/>
              <a:buAutoNum type="arabicPeriod" startAt="4"/>
            </a:pPr>
            <a:r>
              <a:rPr lang="es-MX" sz="2000" kern="100" dirty="0">
                <a:latin typeface="Aptos" panose="020B0004020202020204" pitchFamily="34" charset="0"/>
                <a:cs typeface="Times New Roman" panose="02020603050405020304" pitchFamily="18" charset="0"/>
              </a:rPr>
              <a:t>Proporcionar herramientas de análisis para que las Pymes puedan rastrear sus ventas, el comportamiento de los clientes, el rendimiento de las campañas de marketing y otros datos importantes.</a:t>
            </a:r>
          </a:p>
          <a:p>
            <a:pPr marL="457200" indent="-457200" algn="just">
              <a:lnSpc>
                <a:spcPct val="100000"/>
              </a:lnSpc>
              <a:spcBef>
                <a:spcPts val="0"/>
              </a:spcBef>
              <a:buFont typeface="+mj-lt"/>
              <a:buAutoNum type="arabicPeriod" startAt="4"/>
            </a:pPr>
            <a:r>
              <a:rPr lang="es-MX" sz="2000" kern="100" dirty="0">
                <a:latin typeface="Aptos" panose="020B0004020202020204" pitchFamily="34" charset="0"/>
                <a:cs typeface="Times New Roman" panose="02020603050405020304" pitchFamily="18" charset="0"/>
              </a:rPr>
              <a:t>Cumplir con las normas de seguridad y privacidad de datos relevantes, como PCI DSS y GDPR.</a:t>
            </a:r>
          </a:p>
          <a:p>
            <a:pPr marL="457200" indent="-457200" algn="just">
              <a:lnSpc>
                <a:spcPct val="100000"/>
              </a:lnSpc>
              <a:spcBef>
                <a:spcPts val="0"/>
              </a:spcBef>
              <a:buFont typeface="+mj-lt"/>
              <a:buAutoNum type="arabicPeriod" startAt="4"/>
            </a:pPr>
            <a:r>
              <a:rPr lang="es-MX" sz="2000" kern="100" dirty="0">
                <a:latin typeface="Aptos" panose="020B0004020202020204" pitchFamily="34" charset="0"/>
                <a:cs typeface="Times New Roman" panose="02020603050405020304" pitchFamily="18" charset="0"/>
              </a:rPr>
              <a:t>Tener un diseño adaptable que se ajuste a diferentes dispositivos, incluyendo computadoras, teléfonos inteligentes y tabletas.</a:t>
            </a:r>
          </a:p>
          <a:p>
            <a:pPr marL="457200" indent="-457200" algn="just">
              <a:lnSpc>
                <a:spcPct val="100000"/>
              </a:lnSpc>
              <a:spcBef>
                <a:spcPts val="0"/>
              </a:spcBef>
              <a:buFont typeface="+mj-lt"/>
              <a:buAutoNum type="arabicPeriod" startAt="4"/>
            </a:pPr>
            <a:r>
              <a:rPr lang="es-MX" sz="2000" kern="100" dirty="0">
                <a:latin typeface="Aptos" panose="020B0004020202020204" pitchFamily="34" charset="0"/>
                <a:cs typeface="Times New Roman" panose="02020603050405020304" pitchFamily="18" charset="0"/>
              </a:rPr>
              <a:t>Ofrecer un panel de control intuitivo para que las Pymes puedan gestionar su tienda online, ver pedidos, administrar clientes y analizar datos.</a:t>
            </a:r>
          </a:p>
          <a:p>
            <a:pPr marL="457200" indent="-457200" algn="just">
              <a:lnSpc>
                <a:spcPct val="100000"/>
              </a:lnSpc>
              <a:spcBef>
                <a:spcPts val="0"/>
              </a:spcBef>
              <a:buFont typeface="+mj-lt"/>
              <a:buAutoNum type="arabicPeriod" startAt="4"/>
            </a:pPr>
            <a:r>
              <a:rPr lang="es-MX" sz="2000" kern="100" dirty="0">
                <a:latin typeface="Aptos" panose="020B0004020202020204" pitchFamily="34" charset="0"/>
                <a:cs typeface="Times New Roman" panose="02020603050405020304" pitchFamily="18" charset="0"/>
              </a:rPr>
              <a:t>Ofrecer un sistema de gestión de usuarios para que las Pymes puedan controlar el acceso a la plataforma y asignar diferentes roles a los usuarios.</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01670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AFB650C598A704E886B5281936D5BA1" ma:contentTypeVersion="4" ma:contentTypeDescription="Crear nuevo documento." ma:contentTypeScope="" ma:versionID="f70e3a324378de26de73ff3db0b9d2c0">
  <xsd:schema xmlns:xsd="http://www.w3.org/2001/XMLSchema" xmlns:xs="http://www.w3.org/2001/XMLSchema" xmlns:p="http://schemas.microsoft.com/office/2006/metadata/properties" xmlns:ns2="4f5bd05a-7e2e-4540-ae46-127cb5b7296d" targetNamespace="http://schemas.microsoft.com/office/2006/metadata/properties" ma:root="true" ma:fieldsID="2675c1d141fd4699d1b72af5fcb185e9" ns2:_="">
    <xsd:import namespace="4f5bd05a-7e2e-4540-ae46-127cb5b7296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bd05a-7e2e-4540-ae46-127cb5b729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9771FD-AEAA-45BB-B1F6-88E7A0AD501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EF48141-A55B-4EB7-B4B1-C2DFA836E4B6}">
  <ds:schemaRefs>
    <ds:schemaRef ds:uri="http://schemas.microsoft.com/sharepoint/v3/contenttype/forms"/>
  </ds:schemaRefs>
</ds:datastoreItem>
</file>

<file path=customXml/itemProps3.xml><?xml version="1.0" encoding="utf-8"?>
<ds:datastoreItem xmlns:ds="http://schemas.openxmlformats.org/officeDocument/2006/customXml" ds:itemID="{F91F91BF-7313-47F1-893B-15E139BBD9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5bd05a-7e2e-4540-ae46-127cb5b729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1258</TotalTime>
  <Words>4347</Words>
  <Application>Microsoft Office PowerPoint</Application>
  <PresentationFormat>Panorámica</PresentationFormat>
  <Paragraphs>260</Paragraphs>
  <Slides>40</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Aptos</vt:lpstr>
      <vt:lpstr>Aptos Display</vt:lpstr>
      <vt:lpstr>Arial</vt:lpstr>
      <vt:lpstr>Calibri</vt:lpstr>
      <vt:lpstr>Symbol</vt:lpstr>
      <vt:lpstr>Tema de Office</vt:lpstr>
      <vt:lpstr>Ingeniería de Requisitos</vt:lpstr>
      <vt:lpstr>Proceso Unificado de Rational RUP</vt:lpstr>
      <vt:lpstr>Tema: Gestión de Requisitos</vt:lpstr>
      <vt:lpstr>Procesos y Metodologías de Gestión de Requisitos</vt:lpstr>
      <vt:lpstr>Metodologías de Gestión de Requisitos</vt:lpstr>
      <vt:lpstr>Metodologías de Gestión de Requisitos</vt:lpstr>
      <vt:lpstr>Procesos y Metodologías de Gestión de Requisitos</vt:lpstr>
      <vt:lpstr>Caso : Plataforma de E-commerce para Pymes</vt:lpstr>
      <vt:lpstr>Caso : Plataforma de E-commerce para Pymes</vt:lpstr>
      <vt:lpstr>Caso : Plataforma de E-commerce para Pymes</vt:lpstr>
      <vt:lpstr>Caso : Plataforma de E-commerce para Pymes</vt:lpstr>
      <vt:lpstr>Caso : Plataforma de E-commerce para Pymes</vt:lpstr>
      <vt:lpstr>Aplicación de Metodologías de Gestión de Requisitos</vt:lpstr>
      <vt:lpstr>Aplicación de Metodologías de Gestión de Requisitos</vt:lpstr>
      <vt:lpstr>Aplicación de Metodologías de Gestión de Requisitos</vt:lpstr>
      <vt:lpstr>Herramientas y Tecnologías de Gestión de Requisitos</vt:lpstr>
      <vt:lpstr>Ejemplos de Herramientas y Tecnologías</vt:lpstr>
      <vt:lpstr>Conclusiones</vt:lpstr>
      <vt:lpstr>Trazabilidad y Análisis de Impacto</vt:lpstr>
      <vt:lpstr>Análisis de Impacto</vt:lpstr>
      <vt:lpstr>Gestión de Cambios en los Requisitos</vt:lpstr>
      <vt:lpstr>Ejemplos de trazabilidad de Requisitos</vt:lpstr>
      <vt:lpstr>Solución de trazabilidad de Requisitos</vt:lpstr>
      <vt:lpstr>Ejemplos Análisis de Impacto</vt:lpstr>
      <vt:lpstr>Solución Análisis de Impacto</vt:lpstr>
      <vt:lpstr>Conclusión</vt:lpstr>
      <vt:lpstr>Procesos y Metodologías de Gestión de Requisitos</vt:lpstr>
      <vt:lpstr>Caso de Estudio : Sistema de Gestión de Citas Médicas</vt:lpstr>
      <vt:lpstr>Caso de Estudio : Sistema de Gestión de Citas Médicas</vt:lpstr>
      <vt:lpstr>Caso de Estudio : Sistema de Gestión de Citas Médicas</vt:lpstr>
      <vt:lpstr>Caso de Estudio : Sistema de Gestión de Citas Médicas</vt:lpstr>
      <vt:lpstr>Caso de Estudio : Sistema de Gestión de Citas Médicas</vt:lpstr>
      <vt:lpstr>Presentación de PowerPoint</vt:lpstr>
      <vt:lpstr>Presentación de PowerPoint</vt:lpstr>
      <vt:lpstr>Gestión de Requisitos – Análisis Plataforma E-commerce </vt:lpstr>
      <vt:lpstr>Presentación de PowerPoint</vt:lpstr>
      <vt:lpstr>Presentación de PowerPoint</vt:lpstr>
      <vt:lpstr>Respuestas Caso : Sistema de Gestión de Citas Médicas</vt:lpstr>
      <vt:lpstr>Respuestas Caso : Sistema de Gestión de Citas Médicas</vt:lpstr>
      <vt:lpstr>Respuestas Caso : Sistema de Gestión de Citas Médicas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Requisitos</dc:title>
  <dc:creator>Ciro Rodríguez Rodríguez</dc:creator>
  <cp:lastModifiedBy>Ciro Rodriguez Rodriguez</cp:lastModifiedBy>
  <cp:revision>14</cp:revision>
  <dcterms:created xsi:type="dcterms:W3CDTF">2024-03-26T04:01:18Z</dcterms:created>
  <dcterms:modified xsi:type="dcterms:W3CDTF">2024-04-24T00:43:40Z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0x0101000AFB650C598A704E886B5281936D5BA1</vt:lpwstr>
  </property>
</Properties>
</file>