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42B3AD-8268-0BB4-D43C-AAF792BEB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6FDE83-0B5D-E959-6185-9A138B2EC8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C32DCB-3E0E-F013-1B5D-FD7073D68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80D1A-35B7-46A7-AD93-63F5ABE11200}" type="datetimeFigureOut">
              <a:rPr lang="es-PE" smtClean="0"/>
              <a:t>6/05/2024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316825-01CC-B070-1475-9E6DD5E6E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87D03D-1693-A018-E76C-ADE02535E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46467-B73F-48EE-86A9-9DA6D6C296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8163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4D52AB-8C45-2AF9-1721-2B2F86C9B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755E185-D5BF-DC72-A40C-0E1809E6F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C4A0F7-F3E4-8DA5-D004-6E97B5DC6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80D1A-35B7-46A7-AD93-63F5ABE11200}" type="datetimeFigureOut">
              <a:rPr lang="es-PE" smtClean="0"/>
              <a:t>6/05/2024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7818D3-3078-2F7B-E5AC-475F0B12F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9BDF50-417A-82F9-F698-CEC721942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46467-B73F-48EE-86A9-9DA6D6C296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34596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5BCFFFC-86F6-ECF8-301D-34264D750D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D62D5D1-F79C-F330-F787-8E8B2FAB1E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584B6B-BFFD-113B-B0FC-B6EDE5C09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80D1A-35B7-46A7-AD93-63F5ABE11200}" type="datetimeFigureOut">
              <a:rPr lang="es-PE" smtClean="0"/>
              <a:t>6/05/2024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0F9B8C-6423-909F-7E56-A82F34106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8038BB-D74E-B232-411D-031DD995E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46467-B73F-48EE-86A9-9DA6D6C296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1133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BB939A-5D49-ED92-3C5F-4B29A6F9F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BE639B-9C45-536A-D806-250698F4F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268A73-3275-BF3C-CF83-33A6CB034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80D1A-35B7-46A7-AD93-63F5ABE11200}" type="datetimeFigureOut">
              <a:rPr lang="es-PE" smtClean="0"/>
              <a:t>6/05/2024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8E909A-E25F-F8A6-C9C9-5B1C61D58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C68350-8EE5-683B-5F63-02729E34B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46467-B73F-48EE-86A9-9DA6D6C296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97667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852F8E-C0F8-928F-B517-EA2793763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B34B5DA-8A74-B8FE-EC96-C328EB10A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06A582-6CB9-ACA8-8A62-B92179B12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80D1A-35B7-46A7-AD93-63F5ABE11200}" type="datetimeFigureOut">
              <a:rPr lang="es-PE" smtClean="0"/>
              <a:t>6/05/2024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21528C-240C-63D7-2A55-943F3DA73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134467-2968-2D51-D222-80B328262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46467-B73F-48EE-86A9-9DA6D6C296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02503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67BB08-05AF-E3B0-038E-99B364EAF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D44B5B-A938-7BBA-0FC1-15FDA1C26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7CCC7B7-935A-1F29-88CF-5F2A0CF7A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9404A5B-C95D-761C-8EB0-D1DB2513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80D1A-35B7-46A7-AD93-63F5ABE11200}" type="datetimeFigureOut">
              <a:rPr lang="es-PE" smtClean="0"/>
              <a:t>6/05/2024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A3A68B5-ECD5-A568-488F-0BBE88E0A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69F4987-767A-A716-DA2D-C02BAD8C9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46467-B73F-48EE-86A9-9DA6D6C296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8684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1289C4-8E62-53BC-3251-D49A6CCDD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831D25C-E8DE-F1ED-4A7F-5B151F5C4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3E9D65E-0E93-D561-7C70-E6C809CC2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EBA7C85-A915-0BB6-41C2-26F9F7A217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435A49B-8C92-AA02-7936-2FDFB502E2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7EA1620-CCA4-687D-5533-F88AA79E5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80D1A-35B7-46A7-AD93-63F5ABE11200}" type="datetimeFigureOut">
              <a:rPr lang="es-PE" smtClean="0"/>
              <a:t>6/05/2024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16DDBF6-D3B5-A432-7A7F-5F5424F05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09C59F7-DF75-AD19-DD92-186033E64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46467-B73F-48EE-86A9-9DA6D6C296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81385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2B80F8-6E3B-6AE6-3731-750F5F0D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8D5ED68-BEFA-F080-E8ED-0F0196DBB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80D1A-35B7-46A7-AD93-63F5ABE11200}" type="datetimeFigureOut">
              <a:rPr lang="es-PE" smtClean="0"/>
              <a:t>6/05/2024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43A1A41-C1E9-CC51-9ED4-B366B22AE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DE2CF33-DD5D-03F2-5970-93EDD5002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46467-B73F-48EE-86A9-9DA6D6C296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529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1407C20-24A7-D00A-8CB7-EDCF19791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80D1A-35B7-46A7-AD93-63F5ABE11200}" type="datetimeFigureOut">
              <a:rPr lang="es-PE" smtClean="0"/>
              <a:t>6/05/2024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B0D060A-96F6-8AE3-2128-EC5A737A7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2EEF5F0-EF03-F4EF-F984-619D2BD42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46467-B73F-48EE-86A9-9DA6D6C296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95586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707B3F-EF5E-0E65-AFD0-407256771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8D5799-07F2-E4A4-C914-5F72F256E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483E6CF-94DA-B18A-85DE-A44F5E95B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206532E-D5DF-055D-F9DD-587E6AFF5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80D1A-35B7-46A7-AD93-63F5ABE11200}" type="datetimeFigureOut">
              <a:rPr lang="es-PE" smtClean="0"/>
              <a:t>6/05/2024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06D632-B8A0-E26B-2733-830B90BD1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414CD6-67FE-B53B-388D-1166D7E01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46467-B73F-48EE-86A9-9DA6D6C296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18070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785AAB-E81C-0936-3AC9-5F7EE237D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87F6AC1-B4D7-0FFA-29FC-E2C242D28A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602C450-6FC8-E751-9B26-7BCAAF059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2FE06A4-1932-F322-C599-C93C3443A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80D1A-35B7-46A7-AD93-63F5ABE11200}" type="datetimeFigureOut">
              <a:rPr lang="es-PE" smtClean="0"/>
              <a:t>6/05/2024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0318835-0A40-4B13-2B06-90D7EBF3E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2DC0D7-EBF0-B6E7-B207-96FD5A5F9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46467-B73F-48EE-86A9-9DA6D6C296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48520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16909A8-3AA1-67E5-2A04-1965BBD1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630C76-CA5F-D11E-20E4-6A069440A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D91BFC-4FBE-3D2D-4A83-6305E550FA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980D1A-35B7-46A7-AD93-63F5ABE11200}" type="datetimeFigureOut">
              <a:rPr lang="es-PE" smtClean="0"/>
              <a:t>6/05/2024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68C74C-BD48-03EB-767A-0BF4E00EF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4D0256-C476-7FBC-7E47-D3AB0F0F0A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646467-B73F-48EE-86A9-9DA6D6C296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121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>
            <a:extLst>
              <a:ext uri="{FF2B5EF4-FFF2-40B4-BE49-F238E27FC236}">
                <a16:creationId xmlns:a16="http://schemas.microsoft.com/office/drawing/2014/main" id="{0C692917-BFAA-CEE8-F00D-97127A528BAE}"/>
              </a:ext>
            </a:extLst>
          </p:cNvPr>
          <p:cNvSpPr txBox="1"/>
          <p:nvPr/>
        </p:nvSpPr>
        <p:spPr>
          <a:xfrm>
            <a:off x="2038350" y="2990850"/>
            <a:ext cx="875347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60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Requisitos No Funcionales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90523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80FB10-9FAB-30E8-D84B-79100BB28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RNF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04E928-0756-BD8D-C346-D4A3166A2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MX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Los </a:t>
            </a:r>
            <a:r>
              <a:rPr lang="es-MX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requisitos no funcionales</a:t>
            </a:r>
            <a:r>
              <a:rPr lang="es-MX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 se refieren a los criterios que se pueden usar para juzgar el funcionamiento de un sistema, en particular los aspectos que no están relacionados con los comportamientos específicos de las funciones del sistema. </a:t>
            </a:r>
          </a:p>
          <a:p>
            <a:pPr marL="0" indent="0" algn="just">
              <a:buNone/>
            </a:pPr>
            <a:r>
              <a:rPr lang="es-MX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Estos requisitos son fundamentales para garantizar la calidad, usabilidad, escalabilidad, rendimiento y seguridad del sistema, entre otros aspectos. El proceso de manejo de requisitos no funcionales incluye su identificación y análisis, especificación, verificación y validación, y gestión de cambios.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407199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E1DD3B-A7DF-C665-36D6-0AA33E160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Identificación y Análisis de RNF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5D83A3-F757-2913-0EF1-F373253B3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9500"/>
          </a:xfrm>
        </p:spPr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es-MX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1. Identificación:</a:t>
            </a:r>
            <a:endParaRPr lang="es-MX" b="0" i="0" dirty="0">
              <a:solidFill>
                <a:srgbClr val="121512"/>
              </a:solidFill>
              <a:effectLst/>
              <a:highlight>
                <a:srgbClr val="FAFAFA"/>
              </a:highlight>
              <a:latin typeface="Inter Variabl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Entrevistas con Partes Interesadas</a:t>
            </a:r>
            <a:r>
              <a:rPr lang="es-MX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: Incluir discusiones específicas sobre expectativas de rendimiento, seguridad, mantenimiento, y más, durante las entrevistas con los usuarios y otros interesados.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Análisis de Sistemas Similares</a:t>
            </a:r>
            <a:r>
              <a:rPr lang="es-MX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: Revisar cómo sistemas comparables manejan aspectos no funcionales puede proveer </a:t>
            </a:r>
            <a:r>
              <a:rPr lang="es-MX" b="0" i="0" dirty="0" err="1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insights</a:t>
            </a:r>
            <a:r>
              <a:rPr lang="es-MX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 valiosos.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Revisión de Estándares y Regulaciones</a:t>
            </a:r>
            <a:r>
              <a:rPr lang="es-MX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: Identificar requisitos no funcionales necesarios para cumplir con cumplimientos legales y estándares de la industria.</a:t>
            </a:r>
          </a:p>
          <a:p>
            <a:pPr marL="0" indent="0" algn="just">
              <a:buNone/>
            </a:pPr>
            <a:endParaRPr lang="es-MX" b="0" i="0" dirty="0">
              <a:solidFill>
                <a:srgbClr val="121512"/>
              </a:solidFill>
              <a:effectLst/>
              <a:highlight>
                <a:srgbClr val="FAFAFA"/>
              </a:highlight>
              <a:latin typeface="Inter Variable"/>
            </a:endParaRPr>
          </a:p>
          <a:p>
            <a:pPr marL="0" indent="0" algn="just">
              <a:buNone/>
            </a:pPr>
            <a:r>
              <a:rPr lang="es-MX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2. Análisis:</a:t>
            </a:r>
            <a:endParaRPr lang="es-MX" b="0" i="0" dirty="0">
              <a:solidFill>
                <a:srgbClr val="121512"/>
              </a:solidFill>
              <a:effectLst/>
              <a:highlight>
                <a:srgbClr val="FAFAFA"/>
              </a:highlight>
              <a:latin typeface="Inter Variabl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Priorización</a:t>
            </a:r>
            <a:r>
              <a:rPr lang="es-MX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: Determinar qué requisitos no funcionales son más críticos en base a los riesgos y el impacto potencial en el negocio y en los usuarios.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Interdependencias</a:t>
            </a:r>
            <a:r>
              <a:rPr lang="es-MX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: Analizar cómo los requisitos no funcionales impactan o están conectados con los requisitos funcionales y otros requisitos no funcionales.</a:t>
            </a:r>
          </a:p>
          <a:p>
            <a:pPr marL="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38092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2CFFA5-2812-0AEA-F8FA-014D904A5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Especificación de RNF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0949E2-366D-52FB-4B96-B0641E41B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l">
              <a:buNone/>
            </a:pPr>
            <a:r>
              <a:rPr lang="es-MX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1. Documentación clara:</a:t>
            </a:r>
            <a:endParaRPr lang="es-MX" b="0" i="0" dirty="0">
              <a:solidFill>
                <a:srgbClr val="121512"/>
              </a:solidFill>
              <a:effectLst/>
              <a:highlight>
                <a:srgbClr val="FAFAFA"/>
              </a:highlight>
              <a:latin typeface="Inter Variabl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Los requisitos no funcionales deben ser específicos, medibles y realistas. Por ejemplo, "El sistema debe cargar cada página en menos de 3 segundos bajo una carga de usuario estándar".</a:t>
            </a:r>
          </a:p>
          <a:p>
            <a:pPr marL="0" indent="0" algn="just">
              <a:buNone/>
            </a:pPr>
            <a:r>
              <a:rPr lang="es-MX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2. Uso de herramientas de especificación:</a:t>
            </a:r>
            <a:endParaRPr lang="es-MX" b="0" i="0" dirty="0">
              <a:solidFill>
                <a:srgbClr val="121512"/>
              </a:solidFill>
              <a:effectLst/>
              <a:highlight>
                <a:srgbClr val="FAFAFA"/>
              </a:highlight>
              <a:latin typeface="Inter Variabl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Listas de comprobación</a:t>
            </a:r>
            <a:r>
              <a:rPr lang="es-MX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: Para garantizar que todas las áreas claves como la seguridad, la escalabilidad y la accesibilidad se cubren adecuadamente.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Modelos de calidad como ISO/IEC 25010</a:t>
            </a:r>
            <a:r>
              <a:rPr lang="es-MX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: Para estructurar los requisitos no funcionales en categorías como mantenibilidad, usabilidad, fiabilidad, rendimiento, y seguridad.</a:t>
            </a:r>
          </a:p>
          <a:p>
            <a:pPr marL="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649256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2A9439-50A7-79B2-07F5-4D9956DDE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Verificación y Validación de RNF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2224B5-B626-EE68-385B-8B5D6AE0F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5200"/>
          </a:xfrm>
        </p:spPr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es-MX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1. Verificación:</a:t>
            </a:r>
            <a:endParaRPr lang="es-MX" b="0" i="0" dirty="0">
              <a:solidFill>
                <a:srgbClr val="121512"/>
              </a:solidFill>
              <a:effectLst/>
              <a:highlight>
                <a:srgbClr val="FAFAFA"/>
              </a:highlight>
              <a:latin typeface="Inter Variabl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Revisiones de Diseño</a:t>
            </a:r>
            <a:r>
              <a:rPr lang="es-MX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: Determinar si la arquitectura propuesta y las decisiones de diseño satisfacen los requisitos no funcionales especificados.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Inspecciones y Revisiones de Código</a:t>
            </a:r>
            <a:r>
              <a:rPr lang="es-MX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: Verificar aspectos como la eficiencia del código y la seguridad a través de análisis estático y revisiones de pares.</a:t>
            </a:r>
          </a:p>
          <a:p>
            <a:pPr marL="0" indent="0" algn="just">
              <a:buNone/>
            </a:pPr>
            <a:endParaRPr lang="es-MX" b="0" i="0" dirty="0">
              <a:solidFill>
                <a:srgbClr val="121512"/>
              </a:solidFill>
              <a:effectLst/>
              <a:highlight>
                <a:srgbClr val="FAFAFA"/>
              </a:highlight>
              <a:latin typeface="Inter Variable"/>
            </a:endParaRPr>
          </a:p>
          <a:p>
            <a:pPr marL="0" indent="0" algn="just">
              <a:buNone/>
            </a:pPr>
            <a:r>
              <a:rPr lang="es-MX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2. Validación:</a:t>
            </a:r>
            <a:endParaRPr lang="es-MX" b="0" i="0" dirty="0">
              <a:solidFill>
                <a:srgbClr val="121512"/>
              </a:solidFill>
              <a:effectLst/>
              <a:highlight>
                <a:srgbClr val="FAFAFA"/>
              </a:highlight>
              <a:latin typeface="Inter Variabl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Pruebas de Rendimiento</a:t>
            </a:r>
            <a:r>
              <a:rPr lang="es-MX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: Ejecutar pruebas de carga y estrés para validar el rendimiento y la escalabilidad del sistema.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Auditorías de Seguridad</a:t>
            </a:r>
            <a:r>
              <a:rPr lang="es-MX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: Realizar pruebas de penetración y otras técnicas de auditoría de seguridad para validar los requisitos de seguridad.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Evaluaciones de Usabilidad</a:t>
            </a:r>
            <a:r>
              <a:rPr lang="es-MX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: Realizar pruebas de usabilidad con usuarios reales para asegurar que el sistema cumple con los estándares de usabilidad.</a:t>
            </a:r>
          </a:p>
          <a:p>
            <a:pPr marL="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02302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78BAE7-22E2-CEE8-0533-3A23D0DCE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Gestión de Cambios en los RNF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9E8EE6-0F6A-0DED-E8D1-F80C91491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es-MX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1. Proceso de Gestión de Cambios:</a:t>
            </a:r>
            <a:endParaRPr lang="es-MX" b="0" i="0" dirty="0">
              <a:solidFill>
                <a:srgbClr val="121512"/>
              </a:solidFill>
              <a:effectLst/>
              <a:highlight>
                <a:srgbClr val="FAFAFA"/>
              </a:highlight>
              <a:latin typeface="Inter Variabl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Establecer un claro proceso de revisión y aprobación para cualquier cambio en los requisitos no funcionales, asegurando que todos los cambios sean analizados en términos de impacto y viabilidad.</a:t>
            </a:r>
          </a:p>
          <a:p>
            <a:pPr marL="0" indent="0" algn="just">
              <a:buNone/>
            </a:pPr>
            <a:r>
              <a:rPr lang="es-MX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2. Herramientas de seguimiento:</a:t>
            </a:r>
            <a:endParaRPr lang="es-MX" b="0" i="0" dirty="0">
              <a:solidFill>
                <a:srgbClr val="121512"/>
              </a:solidFill>
              <a:effectLst/>
              <a:highlight>
                <a:srgbClr val="FAFAFA"/>
              </a:highlight>
              <a:latin typeface="Inter Variabl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Implementar sistemas de seguimiento de requerimientos que registren no solo los cambios en los requisitos funcionales, sino también los aspectos no funcionales, dando visibilidad a cómo estos cambios podrían afectar otras áreas del sistema.</a:t>
            </a:r>
          </a:p>
          <a:p>
            <a:pPr marL="0" indent="0" algn="just">
              <a:buNone/>
            </a:pPr>
            <a:r>
              <a:rPr lang="es-MX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3. Comunicación constante:</a:t>
            </a:r>
            <a:endParaRPr lang="es-MX" b="0" i="0" dirty="0">
              <a:solidFill>
                <a:srgbClr val="121512"/>
              </a:solidFill>
              <a:effectLst/>
              <a:highlight>
                <a:srgbClr val="FAFAFA"/>
              </a:highlight>
              <a:latin typeface="Inter Variabl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Fomentar una comunicación fluida y constante entre los desarrolladores, diseñadores, arquitectos de sistema y partes interesadas para garantizar que todos los cambios se comprenden y se gestionan de manera efectiva.</a:t>
            </a:r>
          </a:p>
          <a:p>
            <a:pPr marL="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591718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50CBA3-B238-B6D7-1C8E-D99F7B837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Conclusión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03A14F-28B4-3656-5A68-33C54A1A0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MX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La gestión efectiva de los requisitos no funcionales es crucial para el éxito del proyecto, ya que impactan directamente en la experiencia del usuario y en la calidad percibida del sistema. </a:t>
            </a:r>
          </a:p>
          <a:p>
            <a:pPr marL="0" indent="0" algn="just">
              <a:buNone/>
            </a:pPr>
            <a:r>
              <a:rPr lang="es-MX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Su manejo adecuado requiere un enfoque metódico y detallado desde la identificación hasta la gestión de cambios, asegurándose de que estos requisitos sean bien entendidos, implementados correctamente y continuamente ajustados según sea necesario durante el ciclo de vida del desarrollo del software.</a:t>
            </a:r>
          </a:p>
          <a:p>
            <a:pPr marL="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179189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AFB650C598A704E886B5281936D5BA1" ma:contentTypeVersion="4" ma:contentTypeDescription="Crear nuevo documento." ma:contentTypeScope="" ma:versionID="f70e3a324378de26de73ff3db0b9d2c0">
  <xsd:schema xmlns:xsd="http://www.w3.org/2001/XMLSchema" xmlns:xs="http://www.w3.org/2001/XMLSchema" xmlns:p="http://schemas.microsoft.com/office/2006/metadata/properties" xmlns:ns2="4f5bd05a-7e2e-4540-ae46-127cb5b7296d" targetNamespace="http://schemas.microsoft.com/office/2006/metadata/properties" ma:root="true" ma:fieldsID="2675c1d141fd4699d1b72af5fcb185e9" ns2:_="">
    <xsd:import namespace="4f5bd05a-7e2e-4540-ae46-127cb5b7296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5bd05a-7e2e-4540-ae46-127cb5b729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650C032-2533-4987-882B-48864307032C}"/>
</file>

<file path=customXml/itemProps2.xml><?xml version="1.0" encoding="utf-8"?>
<ds:datastoreItem xmlns:ds="http://schemas.openxmlformats.org/officeDocument/2006/customXml" ds:itemID="{DE4F7539-0130-4CC8-ABF6-D4603B4DB033}"/>
</file>

<file path=customXml/itemProps3.xml><?xml version="1.0" encoding="utf-8"?>
<ds:datastoreItem xmlns:ds="http://schemas.openxmlformats.org/officeDocument/2006/customXml" ds:itemID="{37A07C30-10E3-42BF-A44F-D72236505580}"/>
</file>

<file path=docProps/app.xml><?xml version="1.0" encoding="utf-8"?>
<Properties xmlns="http://schemas.openxmlformats.org/officeDocument/2006/extended-properties" xmlns:vt="http://schemas.openxmlformats.org/officeDocument/2006/docPropsVTypes">
  <TotalTime>2039</TotalTime>
  <Words>656</Words>
  <Application>Microsoft Office PowerPoint</Application>
  <PresentationFormat>Panorámica</PresentationFormat>
  <Paragraphs>38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Inter Variable</vt:lpstr>
      <vt:lpstr>Tema de Office</vt:lpstr>
      <vt:lpstr>Presentación de PowerPoint</vt:lpstr>
      <vt:lpstr>RNF</vt:lpstr>
      <vt:lpstr>Identificación y Análisis de RNF</vt:lpstr>
      <vt:lpstr>Especificación de RNF</vt:lpstr>
      <vt:lpstr>Verificación y Validación de RNF</vt:lpstr>
      <vt:lpstr>Gestión de Cambios en los RNF</vt:lpstr>
      <vt:lpstr>Conclusión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Ciro Rodriguez Rodriguez</dc:creator>
  <cp:lastModifiedBy>Ciro Rodriguez Rodriguez</cp:lastModifiedBy>
  <cp:revision>1</cp:revision>
  <dcterms:created xsi:type="dcterms:W3CDTF">2024-05-06T18:22:13Z</dcterms:created>
  <dcterms:modified xsi:type="dcterms:W3CDTF">2024-05-08T04:22:07Z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0x0101000AFB650C598A704E886B5281936D5BA1</vt:lpwstr>
  </property>
</Properties>
</file>