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80" r:id="rId5"/>
    <p:sldId id="281" r:id="rId6"/>
    <p:sldId id="396" r:id="rId7"/>
    <p:sldId id="397" r:id="rId8"/>
    <p:sldId id="398" r:id="rId9"/>
    <p:sldId id="395" r:id="rId10"/>
    <p:sldId id="399" r:id="rId11"/>
    <p:sldId id="402" r:id="rId12"/>
    <p:sldId id="403" r:id="rId13"/>
    <p:sldId id="404" r:id="rId14"/>
    <p:sldId id="400" r:id="rId15"/>
    <p:sldId id="405" r:id="rId16"/>
    <p:sldId id="406" r:id="rId17"/>
    <p:sldId id="407" r:id="rId18"/>
    <p:sldId id="408" r:id="rId19"/>
    <p:sldId id="409" r:id="rId20"/>
    <p:sldId id="401" r:id="rId21"/>
    <p:sldId id="410" r:id="rId22"/>
    <p:sldId id="411" r:id="rId23"/>
    <p:sldId id="412" r:id="rId24"/>
    <p:sldId id="413" r:id="rId25"/>
    <p:sldId id="414" r:id="rId26"/>
    <p:sldId id="415" r:id="rId2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5109" autoAdjust="0"/>
  </p:normalViewPr>
  <p:slideViewPr>
    <p:cSldViewPr snapToGrid="0">
      <p:cViewPr varScale="1">
        <p:scale>
          <a:sx n="90" d="100"/>
          <a:sy n="90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F0108-2C04-483A-8A27-52701926E4E3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EF88-CF8C-444D-9BBB-A8E9F4482E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863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893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833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200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4B89A-BB20-D5EA-122D-6A5550CE5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E50523-F029-8792-F7A8-860F8EDA6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0B801C-C4B2-7C40-3CF4-1F88E6CC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601EB1-EECE-4137-796E-D644DE7D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D7285-596B-A514-D380-29D983BF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183AB-611D-9C61-76C8-28678AD4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705995-F21C-368A-5B2D-DC7A36A25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C24D3-3DD3-2033-D247-52DCB7BA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FCE46-3502-6380-83C9-360AF6EE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82E85-C411-A3F5-4EA2-37BEF345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534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0418D-D6D5-7FE9-B99D-4A4580733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30A536-19E6-E2DC-0C96-C96DEBCEB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F3E81-DFE4-BFFD-812C-659BF425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44A5A-C6E9-C76D-C643-333E84CB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550DB-4111-31C1-E65B-59541EC0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19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6FA74-8AD6-EAB2-FB51-DC18493E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42EEF-2D23-814C-63BD-693B7AC9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AD6AFE-F53A-4E58-C003-E7E48436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A36B2-B554-1155-DD9F-841BD37C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1CB0B-FDA6-ED37-5AA5-37D2EE95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107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CB828-13F1-1C00-F04F-E8025D4C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46A27-A2BF-DF14-100A-32A9C0DA2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24EF2-CF75-93E1-CF80-06709232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8C7AC6-48B6-6940-DA89-FC7A8069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E0239-5F5C-A990-7F0F-9B470F6C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301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3EA-9F28-E5D6-41C9-421B33EA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5811A-EFCE-4442-A430-94744EE17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FCDBFA-1461-097F-1664-6BC8B330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12686B-B962-99B2-95AE-D2A6AE84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BF057F-BB4F-AEEA-2985-AA2B511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21DF35-1B62-B085-9385-FF283198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56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0FBB4-FF07-2A9F-2627-1AFA1C65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912705-0EFD-0F28-F635-86656E0E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B579A1-1774-02B9-EC8A-6333CC26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E3B850-393A-800F-8BC0-5BA477006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CC4C66-FF4D-0F48-D69F-8B8354811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F5066A-345D-0A97-F60C-CA9033A7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B227EF-3C40-E77F-4912-CF0FAF45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803FD6-9BAF-0F47-40BE-3C276670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336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C6247-012A-0394-33AB-C65AB119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DB3290-9A15-4EB9-2F85-1A92C347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CF1215-95DA-2E8D-6EEB-0DEAC437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B98F0-F537-DAFE-8E7B-34C50E01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260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0F73FA-0A03-9DF7-6DFC-72813E58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AC38A6-2A02-2910-0672-2EB66FC7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AD76C6-3C00-C8D1-31B3-3E13472F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530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1BCBD-69B0-240D-53F4-6C70A1D3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5A6E0-D68D-A956-175F-6062EFCE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228B11-E9D6-4A5C-60F8-A9E68BF53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6EE8E1-51E8-81A4-69F9-7DF89E5B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4FC71E-B69A-30AB-9F4E-AF924AEC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3CA4E-62B2-7209-08D0-73FBE10F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94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4DED1-7634-13C1-E79A-F66EDDBF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C4E5DC-6CC6-3755-5CDE-19E228436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AD73C0-F37A-656A-D344-B4BF16912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6525A9-80A4-F033-5491-A0B25F46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CA862B-1FDE-C8E4-5DC2-DE9D85A2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E7C521-3E8C-0E4C-3EE1-8BE97ACB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340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91D6AB-982C-EE12-E300-6EE1C52D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C07913-48ED-9743-46C1-CA12FDC7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E8B74-E2B6-D369-54F7-7C07EBBA2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CE0E0-F544-4D09-9A5D-01894343CCD3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A9542-62AC-6DAC-EE2A-BD83671EE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B02F6-0ED4-13F2-5A6E-B7F268629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174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2C4B8-1FE8-28C4-AD27-94453EE3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Ingeniería de Requisitos</a:t>
            </a:r>
            <a:endParaRPr lang="es-PE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8A5116-0DC9-7780-A4A9-A8948C018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469" y="3602037"/>
            <a:ext cx="10043410" cy="1149845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rgbClr val="BF4E1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Sesión 9</a:t>
            </a:r>
          </a:p>
          <a:p>
            <a:r>
              <a:rPr lang="es-PE" sz="2800" b="1" dirty="0">
                <a:solidFill>
                  <a:srgbClr val="BF4E1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Gestión  de Dominio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1A8BBEF-F187-FBDA-47A3-39E37B611BA9}"/>
              </a:ext>
            </a:extLst>
          </p:cNvPr>
          <p:cNvSpPr txBox="1"/>
          <p:nvPr/>
        </p:nvSpPr>
        <p:spPr>
          <a:xfrm>
            <a:off x="7000406" y="5306518"/>
            <a:ext cx="5006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i="1" dirty="0"/>
              <a:t>Prof. Ciro Rodriguez</a:t>
            </a:r>
          </a:p>
          <a:p>
            <a:pPr algn="ctr"/>
            <a:r>
              <a:rPr lang="es-MX" sz="2400" i="1" dirty="0"/>
              <a:t>crodriguezro@unmsm.edu.pe</a:t>
            </a:r>
            <a:endParaRPr lang="es-PE" sz="2400" i="1" dirty="0"/>
          </a:p>
        </p:txBody>
      </p:sp>
    </p:spTree>
    <p:extLst>
      <p:ext uri="{BB962C8B-B14F-4D97-AF65-F5344CB8AC3E}">
        <p14:creationId xmlns:p14="http://schemas.microsoft.com/office/powerpoint/2010/main" val="65742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Gestión de cambios en los Requisitos de Dominio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540192" y="1348800"/>
            <a:ext cx="112725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s-MX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Control de Cambios:</a:t>
            </a:r>
            <a:endParaRPr lang="es-MX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361950" lvl="1" indent="-180975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Proceso Formal de Solicitud de Cambio: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Establecer un proceso formal para la solicitud y aprobación de cambios en los requisitos, incluyendo la identificación, evaluación e implementación de cambios.</a:t>
            </a:r>
          </a:p>
          <a:p>
            <a:pPr marL="361950" lvl="1" indent="-180975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Seguimiento de Cambios: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Utilizar herramientas de gestión de cambios para registrar y seguir el progreso de cada cambio solicitado, asegurando que todos los </a:t>
            </a:r>
            <a:r>
              <a:rPr lang="es-MX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stakeholders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estén informados.</a:t>
            </a:r>
          </a:p>
          <a:p>
            <a:pPr algn="just">
              <a:buFont typeface="+mj-lt"/>
              <a:buAutoNum type="arabicPeriod"/>
            </a:pPr>
            <a:r>
              <a:rPr lang="es-MX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Evaluación de Impacto:</a:t>
            </a:r>
            <a:endParaRPr lang="es-MX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361950" lvl="1" indent="-180975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Análisis de Impacto: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Evaluar el impacto de cada cambio propuesto en el sistema y en otros requisitos, asegurando que las posibles consecuencias sean entendidas y gestionadas.</a:t>
            </a:r>
          </a:p>
          <a:p>
            <a:pPr marL="361950" lvl="1" indent="-180975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Reevaluación y </a:t>
            </a:r>
            <a:r>
              <a:rPr lang="es-MX" b="1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Prioritización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Reevaluar y, si es necesario, reordenar las prioridades de los requisitos en función de los cambios propuestos.</a:t>
            </a:r>
          </a:p>
          <a:p>
            <a:pPr algn="just">
              <a:buFont typeface="+mj-lt"/>
              <a:buAutoNum type="arabicPeriod"/>
            </a:pPr>
            <a:r>
              <a:rPr lang="es-MX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Comunicación y Aprobación:</a:t>
            </a:r>
            <a:endParaRPr lang="es-MX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361950" lvl="1" indent="-180975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Involucrar a </a:t>
            </a:r>
            <a:r>
              <a:rPr lang="es-MX" b="1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Stakeholders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Asegurar que todos los </a:t>
            </a:r>
            <a:r>
              <a:rPr lang="es-MX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stakeholders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relevantes sean informados y tengan la oportunidad de revisar y aprobar los cambios antes de su implementación.</a:t>
            </a:r>
          </a:p>
          <a:p>
            <a:pPr marL="361950" lvl="1" indent="-180975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Documentación de Decisiones: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Mantener una documentación detallada de todas las decisiones relacionadas con cambios en los requisitos, incluyendo justificaciones y autorizaciones de los cambios realizados.</a:t>
            </a:r>
          </a:p>
          <a:p>
            <a:pPr algn="just">
              <a:buFont typeface="+mj-lt"/>
              <a:buAutoNum type="arabicPeriod"/>
            </a:pPr>
            <a:r>
              <a:rPr lang="es-MX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Implementación y Validación de Cambios:</a:t>
            </a:r>
            <a:endParaRPr lang="es-MX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361950" lvl="1" indent="-180975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Implementación Controlada: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Desplegar los cambios de manera controlada, siguiendo procedimientos establecidos para asegurar la calidad y minimizar riesgos.</a:t>
            </a:r>
          </a:p>
          <a:p>
            <a:pPr marL="361950" lvl="1" indent="-180975" algn="just">
              <a:buFont typeface="+mj-lt"/>
              <a:buAutoNum type="arabicPeriod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Revalidación: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Realizar nuevos ciclos de validación para asegurar que los cambios cumplen con las expectativas y que el sistema sigue alineado con los requisitos del dominio.</a:t>
            </a:r>
          </a:p>
        </p:txBody>
      </p:sp>
    </p:spTree>
    <p:extLst>
      <p:ext uri="{BB962C8B-B14F-4D97-AF65-F5344CB8AC3E}">
        <p14:creationId xmlns:p14="http://schemas.microsoft.com/office/powerpoint/2010/main" val="228290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8BB51-C7D6-C0AD-7AA9-D0B8C44B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Sistema de Gestión de Salud en un Hospital</a:t>
            </a:r>
            <a:endParaRPr lang="es-PE" sz="4000" b="1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FECC7-F1F9-86ED-709D-FFC584E6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60"/>
            <a:ext cx="10515600" cy="549703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está desarrollando un Sistema de Gestión de Salud para un Hospital que  permitirá a los médicos, enfermeras, y otros profesionales de la salud administrar historias clínicas, programar citas, ordenar exámenes de laboratorio, y gestionar la disponibilidad de camas.</a:t>
            </a:r>
          </a:p>
          <a:p>
            <a:pPr marL="0" indent="0" algn="just">
              <a:buNone/>
            </a:pPr>
            <a:r>
              <a:rPr lang="es-MX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Identificación y Análisis de RD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Aquellos específicos de la industria de la salud que impactan directamente en cómo se debe diseñar y desarrollar el sistema.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RD1: El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debe cumplir con la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normativa HIPAA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Insurance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la protección de datos.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RD2: Las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historias clínicas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deben poder ser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compartidas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diferentes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departamentos del hospital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RD3: El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debe soportar la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integración con dispositivos médicos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la captura automática de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de pacientes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RD4: El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debe permitir la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 y seguimiento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exámenes de laboratorio según las pautas clínicas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RD5: Los resultados de los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exámenes de laboratorio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deben ser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accesibles para los médicos en el sistema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 pronto como estén disponibles.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5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8BB51-C7D6-C0AD-7AA9-D0B8C44B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Sistema de Gestión de Salud en un Hospital</a:t>
            </a:r>
            <a:endParaRPr lang="es-PE" sz="4000" b="1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FECC7-F1F9-86ED-709D-FFC584E6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660"/>
            <a:ext cx="11112795" cy="549703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MX" sz="20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Requisitos Funcionales:</a:t>
            </a:r>
            <a:endParaRPr lang="es-MX" sz="2000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RF1: Los usuarios deben poder registrar y actualizar información de pacientes.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RF2: Los médicos deben poder programar, modificar, y cancelar citas.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RF3: Las enfermeras deben poder gestionar la asignación de camas y recursos.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RF4: Los usuarios deben ser notificados de nuevas citas y modificaciones en las mismas.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RF5: Los médicos deben poder generar y ver informes de pacientes.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MX" sz="20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Requisitos No Funcionales:</a:t>
            </a:r>
            <a:endParaRPr lang="es-MX" sz="2000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RNF1: La aplicación debe garantizar una disponibilidad del 99,9%.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RNF2: Los datos sensibles de los pacientes deben ser cifrados durante el almacenamiento y transmisión.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RNF3: El sistema debe tener un tiempo de respuesta no mayor a 2 segundos para la mayoría de las operaciones.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RNF4: La interfaz de usuario debe ser intuitiva y fácil de usar para reducir el tiempo de entrenamiento del personal.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RNF5: El sistema debe poder manejar un mínimo de 500 usuarios concurrentes sin degradar su rendimiento.</a:t>
            </a:r>
          </a:p>
        </p:txBody>
      </p:sp>
    </p:spTree>
    <p:extLst>
      <p:ext uri="{BB962C8B-B14F-4D97-AF65-F5344CB8AC3E}">
        <p14:creationId xmlns:p14="http://schemas.microsoft.com/office/powerpoint/2010/main" val="413710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DBA4-5CEA-B774-7997-EB89E18C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Sistema de Gestión de Salud en un Hospital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89170-B900-4802-B78C-4B50A7AC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32500" lnSpcReduction="20000"/>
          </a:bodyPr>
          <a:lstStyle/>
          <a:p>
            <a:pPr marL="0" indent="0" algn="l">
              <a:buNone/>
            </a:pPr>
            <a:r>
              <a:rPr lang="es-MX" sz="51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74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Especificación de Requisitos de Dominio</a:t>
            </a:r>
            <a:endParaRPr lang="es-MX" sz="7400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74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RD1: El sistema debe cumplir con la normativa HIPAA (</a:t>
            </a:r>
            <a:r>
              <a:rPr lang="es-MX" sz="74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s-MX" sz="74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74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Insurance</a:t>
            </a:r>
            <a:r>
              <a:rPr lang="es-MX" sz="74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74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r>
              <a:rPr lang="es-MX" sz="74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MX" sz="74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</a:t>
            </a:r>
            <a:r>
              <a:rPr lang="es-MX" sz="74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74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s-MX" sz="74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para la protección de datos.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74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RD2: Las historias clínicas deben poder ser compartidas entre diferentes departamentos del hospital.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74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RD3: El sistema debe soportar la integración con dispositivos médicos para la captura automática de datos de pacientes.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74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RD4: El sistema debe permitir la ordenación y seguimiento de exámenes de laboratorio según las pautas clínicas.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74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RD5: Los resultados de los exámenes de laboratorio deben ser accesibles para los médicos en el sistema tan pronto como estén disponibles.</a:t>
            </a:r>
          </a:p>
          <a:p>
            <a:pPr marL="0" indent="0" algn="just">
              <a:buNone/>
            </a:pPr>
            <a:r>
              <a:rPr lang="es-MX" sz="74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Los requisitos de dominio específicos se documentan de manera clara y detallada, describiendo el contexto y los procedimientos específicos del hospital que deben ser soportados por el sistema.</a:t>
            </a:r>
            <a:endParaRPr lang="es-PE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5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DBA4-5CEA-B774-7997-EB89E18C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Sistema de Gestión de Salud en un Hospital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89170-B900-4802-B78C-4B50A7AC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72553" cy="5032376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s-MX" sz="40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Validación de Requisitos de Dominio</a:t>
            </a:r>
            <a:endParaRPr lang="es-MX" sz="4000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4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RD1: El sistema debe cumplir con la normativa HIPAA (</a:t>
            </a:r>
            <a:r>
              <a:rPr lang="es-MX" sz="40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s-MX" sz="4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Insurance</a:t>
            </a:r>
            <a:r>
              <a:rPr lang="es-MX" sz="4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r>
              <a:rPr lang="es-MX" sz="4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MX" sz="40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</a:t>
            </a:r>
            <a:r>
              <a:rPr lang="es-MX" sz="4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s-MX" sz="4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para la protección de datos.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4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RD2: Las historias clínicas deben poder ser compartidas entre diferentes departamentos del hospital.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4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RD3: El sistema debe soportar la integración con dispositivos médicos para la captura automática de datos de pacientes.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4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RD4: El sistema debe permitir la ordenación y seguimiento de exámenes de laboratorio según las pautas clínicas.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4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RD5: Los resultados de los exámenes de laboratorio deben ser accesibles para los médicos en el sistema tan pronto como estén disponibles.</a:t>
            </a:r>
          </a:p>
          <a:p>
            <a:pPr marL="0" indent="0" algn="just">
              <a:buNone/>
            </a:pPr>
            <a:r>
              <a:rPr lang="es-MX" sz="4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 validación se lleva a cabo involucrando a expertos del dominio (médicos, enfermeras, administradores) y realizando pruebas piloto para asegurar que el sistema cumple con las necesidades y expectativas del hospital.</a:t>
            </a:r>
          </a:p>
        </p:txBody>
      </p:sp>
    </p:spTree>
    <p:extLst>
      <p:ext uri="{BB962C8B-B14F-4D97-AF65-F5344CB8AC3E}">
        <p14:creationId xmlns:p14="http://schemas.microsoft.com/office/powerpoint/2010/main" val="5664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DBA4-5CEA-B774-7997-EB89E18C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Sistema de Gestión de Salud en un Hospital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89170-B900-4802-B78C-4B50A7AC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72553" cy="503237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sz="28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 Gestión de Cambios en los Requisitos de Dominio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RD1: El sistema debe cumplir con la normativa HIPAA (</a:t>
            </a:r>
            <a:r>
              <a:rPr lang="es-MX" sz="28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Insurance</a:t>
            </a: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MX" sz="28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</a:t>
            </a: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para la protección de datos.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RD2: Las historias clínicas deben poder ser compartidas entre diferentes departamentos del hospital.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RD3: El sistema debe soportar la integración con dispositivos médicos para la captura automática de datos de pacientes.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RD4: El sistema debe permitir la ordenación y seguimiento de exámenes de laboratorio según las pautas clínicas.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RD5: Los resultados de los exámenes de laboratorio deben ser accesibles para los médicos en el sistema tan pronto como estén disponibles.</a:t>
            </a:r>
          </a:p>
          <a:p>
            <a:pPr marL="0" indent="0" algn="just">
              <a:buNone/>
            </a:pP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 gestión de cambios involucra un proceso formal </a:t>
            </a:r>
            <a:r>
              <a:rPr lang="es-MX" sz="28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 evaluar y aprobar cualquier modificación a los requisitos del dominio</a:t>
            </a:r>
            <a:r>
              <a:rPr lang="es-MX" sz="28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asegurando que las necesidades del hospital sigan siendo cumplidas de manera efectiva sin comprometer la calidad y cumplimiento del sistema.</a:t>
            </a:r>
          </a:p>
        </p:txBody>
      </p:sp>
    </p:spTree>
    <p:extLst>
      <p:ext uri="{BB962C8B-B14F-4D97-AF65-F5344CB8AC3E}">
        <p14:creationId xmlns:p14="http://schemas.microsoft.com/office/powerpoint/2010/main" val="406028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DBA4-5CEA-B774-7997-EB89E18C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Sistema de Gestión de Salud en un Hospital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89170-B900-4802-B78C-4B50A7AC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72553" cy="503237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Ejemplo de Gestión de Cambios:</a:t>
            </a:r>
            <a:endParaRPr lang="es-MX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Solicitud de Cambio: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Los médicos solicitan incluir el acceso a imágenes radiológicas directamente en el sistema.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Evaluación del Impacto: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Se evalúa el impacto de integrar un nuevo sistema de imágenes médicas, incluyendo los costos, tiempo de implementación y requerimientos adicionales de seguridad.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Aprobación: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Se obtiene la aprobación de </a:t>
            </a:r>
            <a:r>
              <a:rPr lang="es-MX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relevantes, incluyendo el departamento TI, los médicos y la administración del hospital.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y Validación: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El cambio se implementa y se valida mediante pruebas pilotos y evaluaciones detalladas asegurando que el nuevo requisito cumple con las expectativas del usuario.</a:t>
            </a:r>
          </a:p>
          <a:p>
            <a:pPr marL="0" indent="0" algn="just">
              <a:buNone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 seguir una estructuración meticulosa y detallada en cada uno de los subtemas relacionados con los requisitos del dominio, se asegura que el sistema no solo cumpla con los estándares y necesidades técnicas, sino que también esté perfectamente alineado con los procedimientos y normativas específicas del sector de salud del hospital.</a:t>
            </a:r>
          </a:p>
        </p:txBody>
      </p:sp>
    </p:spTree>
    <p:extLst>
      <p:ext uri="{BB962C8B-B14F-4D97-AF65-F5344CB8AC3E}">
        <p14:creationId xmlns:p14="http://schemas.microsoft.com/office/powerpoint/2010/main" val="1016194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8D62A-516D-9D38-478E-A8F54582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Sistema de Gestión de Salud en un Hospital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6F14F-86A8-A1CB-A781-F389D815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Para un Sistema de Gestión de Salud en un Hospital, podemos modelar el sistema identificando los actores y los casos de uso en un Diagrama de Casos de Uso UML. </a:t>
            </a:r>
          </a:p>
          <a:p>
            <a:pPr marL="0" indent="0" algn="just"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Actores</a:t>
            </a: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Paciente</a:t>
            </a:r>
            <a:endParaRPr lang="es-MX" sz="9600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Doctor</a:t>
            </a:r>
            <a:endParaRPr lang="es-MX" sz="9600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Enfermera</a:t>
            </a:r>
            <a:endParaRPr lang="es-MX" sz="9600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Administrador de Sistema</a:t>
            </a:r>
            <a:endParaRPr lang="es-MX" sz="9600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Laboratorio</a:t>
            </a:r>
            <a:endParaRPr lang="es-MX" sz="9600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Médico Especialista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(puede ser un subtipo de Doctor)</a:t>
            </a:r>
          </a:p>
          <a:p>
            <a:pPr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Dispositivo Médico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(representa la integración de dispositivos)</a:t>
            </a:r>
          </a:p>
          <a:p>
            <a:pPr algn="l"/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Casos de Uso:</a:t>
            </a:r>
          </a:p>
          <a:p>
            <a:pPr algn="l"/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Paciente: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Registro de Paciente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Paciente se registra en el sistema.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Actualizar información del paciente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Paciente actualiza su información personal.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Ver historial médico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Paciente puede ver su historia clínica y resultados pasados.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Programar cita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Paciente programa una cita con un doctor.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Evaluar servicio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Paciente califica y deja comentarios sobre la atención recibida.</a:t>
            </a:r>
          </a:p>
          <a:p>
            <a:pPr algn="l"/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Doctor: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Crear y actualizar historias clínicas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Doctor crea o actualiza la historia clínica del paciente.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Programar, modificar y cancelar citas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Doctor gestiona sus citas.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Solicitar exámenes de laboratorio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Doctor solicita exámenes de laboratorio para un paciente.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Ver resultados de exámenes de laboratorio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Doctor visualiza los resultados de los exámenes del paciente.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Generar informes médicos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Doctor genera informes sobre el estado de salud del paciente.</a:t>
            </a:r>
          </a:p>
          <a:p>
            <a:pPr algn="l"/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Enfermera: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Gestionar camas y recursos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Enfermera asigna camas y gestiona recursos hospitalarios.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Actualizar registros de pacientes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Enfermera actualiza los registros y estados de los pacientes.</a:t>
            </a:r>
          </a:p>
          <a:p>
            <a:pPr algn="l"/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Administrador de Sistema: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Gestionar usuarios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Administrador crea, actualiza y elimina usuarios del sistema.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Configurar sistema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Administrador configura parámetros del sistema.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Generar reportes del sistema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Administrador genera reportes administrativos y de uso del sistema.</a:t>
            </a:r>
          </a:p>
          <a:p>
            <a:pPr algn="l"/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Laboratorio: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Registro de resultados de exámenes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Laboratorio inserta los resultados de los exámenes.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Notificar resultados disponibles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Laboratorio notifica a los doctores que los resultados están listos.</a:t>
            </a:r>
          </a:p>
          <a:p>
            <a:pPr algn="l"/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Dispositivo Médico: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Capturar datos de pacientes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Dispositivo Médico integra y automatiza la captura de datos clínicos.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305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8D62A-516D-9D38-478E-A8F54582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Sistema de Gestión de Salud en un Hospital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6F14F-86A8-A1CB-A781-F389D815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724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Casos de Uso:</a:t>
            </a:r>
          </a:p>
          <a:p>
            <a:pPr marL="0" indent="0" algn="l"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Paciente: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Registro de Paciente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Paciente se registra en el sistema.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Actualizar información del paciente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Paciente actualiza su información personal.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Ver historial médico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Paciente puede ver su historia clínica y resultados pasados.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Programar cita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Paciente programa una cita con un doctor.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Evaluar servicio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Paciente califica y deja comentarios sobre la atención recibida.</a:t>
            </a:r>
          </a:p>
          <a:p>
            <a:pPr marL="0" indent="0" algn="l"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Doctor: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Crear y actualizar historias clínicas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Doctor crea o actualiza la historia clínica del paciente.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Programar, modificar y cancelar citas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Doctor gestiona sus citas.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Solicitar exámenes de laboratorio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Doctor solicita exámenes de laboratorio para un paciente.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6035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8D62A-516D-9D38-478E-A8F54582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Sistema de Gestión de Salud en un Hospital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6F14F-86A8-A1CB-A781-F389D815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Casos de Uso:</a:t>
            </a:r>
          </a:p>
          <a:p>
            <a:pPr marL="0" indent="0" algn="l"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Doctor: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Ver resultados de exámenes de laboratorio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Doctor visualiza los resultados de los exámenes del paciente.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Generar informes médicos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Doctor genera informes sobre el estado de salud del paciente.</a:t>
            </a:r>
          </a:p>
          <a:p>
            <a:pPr marL="0" indent="0" algn="l"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Enfermera: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Gestionar camas y recursos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Enfermera asigna camas y gestiona recursos hospitalarios.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Actualizar registros de pacientes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Enfermera actualiza los registros y estados de los pacientes.</a:t>
            </a:r>
          </a:p>
          <a:p>
            <a:pPr marL="0" indent="0" algn="l"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Administrador de Sistema: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Gestionar usuarios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Administrador crea, actualiza y elimina usuarios del sistema.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Configurar sistema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Administrador configura parámetros del sistema.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4503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Tema: </a:t>
            </a:r>
            <a:r>
              <a:rPr lang="es-PE" sz="4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Requisitos de Dominio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2020497"/>
            <a:ext cx="9250180" cy="2476552"/>
          </a:xfrm>
        </p:spPr>
        <p:txBody>
          <a:bodyPr>
            <a:normAutofit/>
          </a:bodyPr>
          <a:lstStyle/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s-MX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Identificación y Análisis de Requisitos de Dominio </a:t>
            </a: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s-MX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Especificación de Requisitos de Dominio </a:t>
            </a: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s-MX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Validación de Requisitos de Dominio </a:t>
            </a: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s-MX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Gestión de Cambios en los Requisitos de Dominio</a:t>
            </a:r>
            <a:endParaRPr lang="es-PE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9538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8D62A-516D-9D38-478E-A8F54582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Sistema de Gestión de Salud en un Hospital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6F14F-86A8-A1CB-A781-F389D815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Casos de Uso:</a:t>
            </a:r>
          </a:p>
          <a:p>
            <a:pPr marL="0" indent="0" algn="l"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Administrador de Sistema: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Generar reportes del sistema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Administrador genera reportes administrativos y de uso del sistema.</a:t>
            </a:r>
          </a:p>
          <a:p>
            <a:pPr marL="0" indent="0" algn="l">
              <a:buNone/>
            </a:pPr>
            <a:r>
              <a:rPr lang="es-MX" sz="96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Laboratorio: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Registro de resultados de exámenes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Laboratorio inserta los resultados de los exámenes.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Notificar resultados disponibles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Laboratorio notifica a los doctores que los resultados están listos.</a:t>
            </a:r>
          </a:p>
          <a:p>
            <a:pPr algn="l"/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Dispositivo Médico: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Capturar datos de pacientes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Dispositivo Médico integra y automatiza la captura de datos clínicos.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17033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8D62A-516D-9D38-478E-A8F54582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Sistema de Gestión de Salud en un Hospital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6F14F-86A8-A1CB-A781-F389D815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7315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Modelado del Sistema:</a:t>
            </a:r>
          </a:p>
          <a:p>
            <a:pPr marL="0" indent="0" algn="l">
              <a:buNone/>
            </a:pPr>
            <a:endParaRPr lang="es-MX" sz="4800" b="1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algn="l">
              <a:buFont typeface="+mj-lt"/>
              <a:buAutoNum type="arabicPeriod"/>
            </a:pPr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Pacientes</a:t>
            </a:r>
            <a:r>
              <a:rPr lang="es-MX" sz="11200" b="0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:</a:t>
            </a:r>
          </a:p>
          <a:p>
            <a:pPr marL="0" indent="0" algn="l">
              <a:buNone/>
            </a:pPr>
            <a:endParaRPr lang="es-MX" sz="4400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742950" lvl="1" indent="-477838" algn="just">
              <a:buFont typeface="+mj-lt"/>
              <a:buAutoNum type="arabicPeriod"/>
            </a:pP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Registrar paciente</a:t>
            </a:r>
            <a:r>
              <a:rPr lang="es-MX" sz="11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Este caso de uso permite a los pacientes registrarse en el sistema.</a:t>
            </a:r>
          </a:p>
          <a:p>
            <a:pPr marL="742950" lvl="1" indent="-477838" algn="just">
              <a:buFont typeface="+mj-lt"/>
              <a:buAutoNum type="arabicPeriod"/>
            </a:pP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Actualizar información del paciente</a:t>
            </a:r>
            <a:r>
              <a:rPr lang="es-MX" sz="11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Permite a los pacientes actualizar su información personal.</a:t>
            </a:r>
          </a:p>
          <a:p>
            <a:pPr marL="742950" lvl="1" indent="-477838" algn="just">
              <a:buFont typeface="+mj-lt"/>
              <a:buAutoNum type="arabicPeriod"/>
            </a:pP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Ver historial médico</a:t>
            </a:r>
            <a:r>
              <a:rPr lang="es-MX" sz="11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Los pacientes pueden ver su historia clínica y resultados de exámenes pasados.</a:t>
            </a:r>
          </a:p>
          <a:p>
            <a:pPr marL="742950" lvl="1" indent="-477838" algn="just">
              <a:buFont typeface="+mj-lt"/>
              <a:buAutoNum type="arabicPeriod"/>
            </a:pP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Programar cita</a:t>
            </a:r>
            <a:r>
              <a:rPr lang="es-MX" sz="11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Los pacientes pueden programar citas con los doctores.</a:t>
            </a:r>
          </a:p>
          <a:p>
            <a:pPr marL="742950" lvl="1" indent="-477838" algn="just">
              <a:buFont typeface="+mj-lt"/>
              <a:buAutoNum type="arabicPeriod"/>
            </a:pP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Evaluar servicio</a:t>
            </a:r>
            <a:r>
              <a:rPr lang="es-MX" sz="11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Permite a los pacientes evaluar y dejar comentarios sobre la atención recibida.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318203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8D62A-516D-9D38-478E-A8F54582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Sistema de Gestión de Salud en un Hospital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6F14F-86A8-A1CB-A781-F389D815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Modelado del Sistema:</a:t>
            </a:r>
          </a:p>
          <a:p>
            <a:pPr marL="265113" indent="-265113" algn="l">
              <a:buFont typeface="+mj-lt"/>
              <a:buAutoNum type="arabicPeriod" startAt="2"/>
            </a:pPr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 Enfermeras</a:t>
            </a:r>
            <a:r>
              <a:rPr lang="es-MX" sz="11200" b="0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:</a:t>
            </a:r>
          </a:p>
          <a:p>
            <a:pPr marL="742950" lvl="1" indent="-381000"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Gestionar camas y recursos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Permite a las enfermeras gestionar la asignación de camas y otros recursos hospitalarios.</a:t>
            </a:r>
          </a:p>
          <a:p>
            <a:pPr marL="742950" lvl="1" indent="-381000"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Actualizar registros de pacientes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Las enfermeras pueden actualizar los registros y estados de los pacientes.</a:t>
            </a:r>
          </a:p>
          <a:p>
            <a:pPr algn="l">
              <a:buFont typeface="+mj-lt"/>
              <a:buAutoNum type="arabicPeriod" startAt="2"/>
            </a:pPr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Administrador del Sistema</a:t>
            </a:r>
            <a:r>
              <a:rPr lang="es-MX" sz="11200" b="0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:</a:t>
            </a:r>
          </a:p>
          <a:p>
            <a:pPr marL="742950" lvl="1" indent="-381000"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Gestionar usuarios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El administrador puede crear, actualizar y eliminar usuarios del sistema.</a:t>
            </a:r>
          </a:p>
          <a:p>
            <a:pPr marL="742950" lvl="1" indent="-381000"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Configurar sistema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Permite al administrador configurar parámetros del sistema.</a:t>
            </a:r>
          </a:p>
          <a:p>
            <a:pPr marL="742950" lvl="1" indent="-381000"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Generar reportes del sistema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El administrador puede generar reportes administrativos y de uso del sistema.</a:t>
            </a:r>
          </a:p>
          <a:p>
            <a:pPr marL="742950" lvl="1" indent="-381000"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Gestionar la seguridad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Permite al administrador gestionar la seguridad del sistema, incluyendo accesos y permisos.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86347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8D62A-516D-9D38-478E-A8F54582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Sistema de Gestión de Salud en un Hospital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6F14F-86A8-A1CB-A781-F389D815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04451" cy="5032375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Modelado del Sistema:</a:t>
            </a:r>
          </a:p>
          <a:p>
            <a:pPr marL="265113" indent="-265113" algn="l">
              <a:buFont typeface="+mj-lt"/>
              <a:buAutoNum type="arabicPeriod" startAt="4"/>
            </a:pPr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Laboratorio</a:t>
            </a:r>
            <a:r>
              <a:rPr lang="es-MX" sz="11200" b="0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Registrar resultados de exámenes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Permite al personal del laboratorio insertar los resultados de los exámenes.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Notificar resultados disponibles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El laboratorio notifica a los doctores cuando los resultados están listos.</a:t>
            </a:r>
          </a:p>
          <a:p>
            <a:pPr algn="l">
              <a:buFont typeface="+mj-lt"/>
              <a:buAutoNum type="arabicPeriod" startAt="4"/>
            </a:pPr>
            <a:r>
              <a:rPr lang="es-MX" sz="11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Dispositivos Médicos</a:t>
            </a:r>
            <a:r>
              <a:rPr lang="es-MX" sz="11200" b="0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sz="96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Capturar datos de pacientes</a:t>
            </a:r>
            <a:r>
              <a:rPr lang="es-MX" sz="96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 Los dispositivos médicos integrados capturan y transmiten datos clínicos de los pacientes directamente al sistema.</a:t>
            </a:r>
          </a:p>
          <a:p>
            <a:pPr marL="0" indent="0" algn="just">
              <a:buNone/>
            </a:pPr>
            <a:r>
              <a:rPr lang="es-MX" sz="11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El modelado de la interacción entre los 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actores</a:t>
            </a:r>
            <a:r>
              <a:rPr lang="es-MX" sz="11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y el 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sistema</a:t>
            </a:r>
            <a:r>
              <a:rPr lang="es-MX" sz="11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mediante los 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casos de uso </a:t>
            </a:r>
            <a:r>
              <a:rPr lang="es-MX" sz="11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especificados proporciona una visión clara y comprensiva de las 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funcionalidades</a:t>
            </a:r>
            <a:r>
              <a:rPr lang="es-MX" sz="11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y capacidades esperadas del 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SGSH</a:t>
            </a:r>
            <a:r>
              <a:rPr lang="es-MX" sz="11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 </a:t>
            </a:r>
          </a:p>
          <a:p>
            <a:pPr marL="0" indent="0" algn="just">
              <a:buNone/>
            </a:pPr>
            <a:r>
              <a:rPr lang="es-MX" sz="11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Modelar este sistema en UML para una representación visual detallada y estructurada del </a:t>
            </a:r>
            <a:r>
              <a:rPr lang="es-MX" sz="11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SGSH</a:t>
            </a:r>
            <a:r>
              <a:rPr lang="es-MX" sz="11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7074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Requisitos del Dominio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59" y="1493261"/>
            <a:ext cx="5444958" cy="48437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Los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requisitos del dominio 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son las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especificaciones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que describen las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funciones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,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características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y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comportamiento de un sistema 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 relación con un dominio de aplicación específico.</a:t>
            </a:r>
          </a:p>
          <a:p>
            <a:pPr marL="0" indent="0" algn="just">
              <a:buNone/>
            </a:pP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 otras palabras, son los requisitos que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definen cómo el sistema debe interactuar 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con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el mundo real 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y resolver los </a:t>
            </a:r>
            <a:r>
              <a:rPr lang="es-MX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problemas del negocio</a:t>
            </a:r>
            <a:r>
              <a:rPr lang="es-MX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.</a:t>
            </a: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271A96-45AE-D09F-A97E-4D6EAD5C3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0" t="5302" r="11008" b="9601"/>
          <a:stretch/>
        </p:blipFill>
        <p:spPr>
          <a:xfrm>
            <a:off x="6826103" y="1027906"/>
            <a:ext cx="5146158" cy="50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Requisitos del Dominio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7794D7E-AAC0-7E5A-4E86-F9EC9D86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45342"/>
              </p:ext>
            </p:extLst>
          </p:nvPr>
        </p:nvGraphicFramePr>
        <p:xfrm>
          <a:off x="276742" y="591820"/>
          <a:ext cx="11787372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656">
                  <a:extLst>
                    <a:ext uri="{9D8B030D-6E8A-4147-A177-3AD203B41FA5}">
                      <a16:colId xmlns:a16="http://schemas.microsoft.com/office/drawing/2014/main" val="1438563318"/>
                    </a:ext>
                  </a:extLst>
                </a:gridCol>
                <a:gridCol w="2276297">
                  <a:extLst>
                    <a:ext uri="{9D8B030D-6E8A-4147-A177-3AD203B41FA5}">
                      <a16:colId xmlns:a16="http://schemas.microsoft.com/office/drawing/2014/main" val="297584710"/>
                    </a:ext>
                  </a:extLst>
                </a:gridCol>
                <a:gridCol w="8694419">
                  <a:extLst>
                    <a:ext uri="{9D8B030D-6E8A-4147-A177-3AD203B41FA5}">
                      <a16:colId xmlns:a16="http://schemas.microsoft.com/office/drawing/2014/main" val="3082009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TIPO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Ejemplos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6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RF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s-MX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las </a:t>
                      </a:r>
                      <a:r>
                        <a:rPr lang="es-MX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s-MX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MX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características</a:t>
                      </a:r>
                      <a:r>
                        <a:rPr lang="es-MX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lang="es-MX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debe realiza</a:t>
                      </a:r>
                      <a:r>
                        <a:rPr lang="es-MX" sz="16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s-MX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satisfacer las necesidades del usuario.</a:t>
                      </a:r>
                      <a:endParaRPr lang="es-PE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debe permitir a los usuarios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iniciar sesión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su nombre de usuario y contraseña.</a:t>
                      </a:r>
                    </a:p>
                    <a:p>
                      <a:pPr marL="285750" indent="-2857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debe permitir a los usuarios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buscar productos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 nombre, categoría y precio.</a:t>
                      </a:r>
                    </a:p>
                    <a:p>
                      <a:pPr marL="285750" indent="-2857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debe permitir a los usuarios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enviar mensajes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otros usuarios.</a:t>
                      </a:r>
                      <a:endParaRPr lang="es-PE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2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RNF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los </a:t>
                      </a:r>
                      <a:r>
                        <a:rPr lang="es-MX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atributos</a:t>
                      </a:r>
                      <a:r>
                        <a:rPr lang="es-MX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calidad </a:t>
                      </a:r>
                      <a:r>
                        <a:rPr lang="es-MX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 sistema, como el rendimiento, la seguridad, la usabilidad y la fiabilidad.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debe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responder a las solicitudes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los usuarios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menos de 2 segundos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debe ser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seguro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proteger los datos de los usuarios contra el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acceso no autorizado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debe ser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fácil de usar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comprender para los usuarios.</a:t>
                      </a:r>
                    </a:p>
                    <a:p>
                      <a:pPr marL="285750" indent="-2857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debe ser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fiable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funcionar sin errores durante un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período de tiempo determinado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8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</a:t>
                      </a:r>
                      <a:r>
                        <a:rPr lang="es-MX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cómo el sistema debe interactuar </a:t>
                      </a:r>
                      <a:r>
                        <a:rPr lang="es-MX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 el </a:t>
                      </a:r>
                      <a:r>
                        <a:rPr lang="es-MX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mundo real </a:t>
                      </a:r>
                      <a:r>
                        <a:rPr lang="es-MX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resolver los problemas del negocio.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bancario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debe permitir a los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realizar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transferencias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entre sus cuentas.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comercio electrónico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debe mostrar a los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los productos que han agregado a su carrito de compra.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gestión de proyectos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debe permitir a los </a:t>
                      </a:r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usuarios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crear tareas, asignarlas a otros miembros del equipo y establecer fechas límite.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2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Requisitos del Dominio - </a:t>
            </a:r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Diferencias clave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35885" y="1435619"/>
            <a:ext cx="112300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800" b="1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Enfoque</a:t>
            </a:r>
          </a:p>
          <a:p>
            <a:pPr algn="just"/>
            <a:r>
              <a:rPr lang="es-MX" sz="2800" dirty="0"/>
              <a:t>Los </a:t>
            </a:r>
            <a:r>
              <a:rPr lang="es-MX" sz="2800" b="1" dirty="0"/>
              <a:t>RD</a:t>
            </a:r>
            <a:r>
              <a:rPr lang="es-MX" sz="2800" dirty="0"/>
              <a:t> se enfocan en el </a:t>
            </a:r>
            <a:r>
              <a:rPr lang="es-MX" sz="2800" b="1" dirty="0"/>
              <a:t>qué</a:t>
            </a:r>
            <a:r>
              <a:rPr lang="es-MX" sz="2800" dirty="0"/>
              <a:t> </a:t>
            </a:r>
            <a:r>
              <a:rPr lang="es-MX" sz="2800" b="1" dirty="0"/>
              <a:t>debe hacer el sistema</a:t>
            </a:r>
            <a:r>
              <a:rPr lang="es-MX" sz="2800" dirty="0"/>
              <a:t>, </a:t>
            </a:r>
          </a:p>
          <a:p>
            <a:pPr algn="just"/>
            <a:r>
              <a:rPr lang="es-MX" sz="2800" dirty="0"/>
              <a:t>Los </a:t>
            </a:r>
            <a:r>
              <a:rPr lang="es-MX" sz="2800" b="1" dirty="0"/>
              <a:t>RF</a:t>
            </a:r>
            <a:r>
              <a:rPr lang="es-MX" sz="2800" dirty="0"/>
              <a:t> se enfocan en el </a:t>
            </a:r>
            <a:r>
              <a:rPr lang="es-MX" sz="2800" b="1" dirty="0"/>
              <a:t>cómo debe hacerlo</a:t>
            </a:r>
            <a:r>
              <a:rPr lang="es-MX" sz="2800" dirty="0"/>
              <a:t>, </a:t>
            </a:r>
          </a:p>
          <a:p>
            <a:pPr algn="just"/>
            <a:r>
              <a:rPr lang="es-MX" sz="2800" dirty="0"/>
              <a:t>Los </a:t>
            </a:r>
            <a:r>
              <a:rPr lang="es-MX" sz="2800" b="1" dirty="0"/>
              <a:t>RNF</a:t>
            </a:r>
            <a:r>
              <a:rPr lang="es-MX" sz="2800" dirty="0"/>
              <a:t> se enfocan en la </a:t>
            </a:r>
            <a:r>
              <a:rPr lang="es-MX" sz="2800" b="1" dirty="0"/>
              <a:t>calidad del sistema </a:t>
            </a:r>
            <a:r>
              <a:rPr lang="es-MX" sz="2800" dirty="0"/>
              <a:t>. </a:t>
            </a:r>
          </a:p>
          <a:p>
            <a:pPr algn="just"/>
            <a:r>
              <a:rPr lang="es-MX" sz="2800" b="1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Nivel de abstracción </a:t>
            </a:r>
          </a:p>
          <a:p>
            <a:pPr algn="just"/>
            <a:r>
              <a:rPr lang="es-MX" sz="2800" dirty="0"/>
              <a:t>Los </a:t>
            </a:r>
            <a:r>
              <a:rPr lang="es-MX" sz="2800" b="1" dirty="0"/>
              <a:t>RD</a:t>
            </a:r>
            <a:r>
              <a:rPr lang="es-MX" sz="2800" dirty="0"/>
              <a:t> son los </a:t>
            </a:r>
            <a:r>
              <a:rPr lang="es-MX" sz="2800" b="1" dirty="0"/>
              <a:t>más abstractos</a:t>
            </a:r>
            <a:r>
              <a:rPr lang="es-MX" sz="2800" dirty="0"/>
              <a:t>, </a:t>
            </a:r>
          </a:p>
          <a:p>
            <a:pPr algn="just"/>
            <a:r>
              <a:rPr lang="es-MX" sz="2800" dirty="0"/>
              <a:t>Los </a:t>
            </a:r>
            <a:r>
              <a:rPr lang="es-MX" sz="2800" b="1" dirty="0"/>
              <a:t>RNF</a:t>
            </a:r>
            <a:r>
              <a:rPr lang="es-MX" sz="2800" dirty="0"/>
              <a:t> son los </a:t>
            </a:r>
            <a:r>
              <a:rPr lang="es-MX" sz="2800" b="1" dirty="0"/>
              <a:t>más concretos</a:t>
            </a:r>
            <a:r>
              <a:rPr lang="es-MX" sz="2800" dirty="0"/>
              <a:t>. </a:t>
            </a:r>
          </a:p>
          <a:p>
            <a:pPr algn="just"/>
            <a:r>
              <a:rPr lang="es-MX" sz="2800" b="1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Dependencia</a:t>
            </a:r>
            <a:r>
              <a:rPr lang="es-MX" sz="2800" dirty="0"/>
              <a:t> </a:t>
            </a:r>
          </a:p>
          <a:p>
            <a:pPr algn="just"/>
            <a:r>
              <a:rPr lang="es-MX" sz="2800" dirty="0"/>
              <a:t>Los </a:t>
            </a:r>
            <a:r>
              <a:rPr lang="es-MX" sz="2800" b="1" dirty="0"/>
              <a:t>RF</a:t>
            </a:r>
            <a:r>
              <a:rPr lang="es-MX" sz="2800" dirty="0"/>
              <a:t> y </a:t>
            </a:r>
            <a:r>
              <a:rPr lang="es-MX" sz="2800" b="1" dirty="0"/>
              <a:t>RNF</a:t>
            </a:r>
            <a:r>
              <a:rPr lang="es-MX" sz="2800" dirty="0"/>
              <a:t> dependen de los RD. </a:t>
            </a:r>
          </a:p>
          <a:p>
            <a:pPr algn="just"/>
            <a:r>
              <a:rPr lang="es-MX" sz="2800" b="1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Estabilidad</a:t>
            </a:r>
          </a:p>
          <a:p>
            <a:pPr algn="just"/>
            <a:r>
              <a:rPr lang="es-MX" sz="2800" dirty="0"/>
              <a:t>Los </a:t>
            </a:r>
            <a:r>
              <a:rPr lang="es-MX" sz="2800" b="1" dirty="0"/>
              <a:t>RD</a:t>
            </a:r>
            <a:r>
              <a:rPr lang="es-MX" sz="2800" dirty="0"/>
              <a:t> suelen ser </a:t>
            </a:r>
            <a:r>
              <a:rPr lang="es-MX" sz="2800" b="1" dirty="0"/>
              <a:t>más estables.</a:t>
            </a:r>
            <a:endParaRPr lang="es-MX" sz="2800" dirty="0"/>
          </a:p>
          <a:p>
            <a:pPr algn="just"/>
            <a:r>
              <a:rPr lang="es-MX" sz="2800" dirty="0"/>
              <a:t>Los </a:t>
            </a:r>
            <a:r>
              <a:rPr lang="es-MX" sz="2800" b="1" dirty="0"/>
              <a:t>RF</a:t>
            </a:r>
            <a:r>
              <a:rPr lang="es-MX" sz="2800" dirty="0"/>
              <a:t> y </a:t>
            </a:r>
            <a:r>
              <a:rPr lang="es-MX" sz="2800" b="1" dirty="0"/>
              <a:t>RNF</a:t>
            </a:r>
            <a:r>
              <a:rPr lang="es-MX" sz="2800" dirty="0"/>
              <a:t> </a:t>
            </a:r>
            <a:r>
              <a:rPr lang="es-MX" sz="2800" b="1" dirty="0"/>
              <a:t>menos estables</a:t>
            </a:r>
            <a:r>
              <a:rPr lang="es-MX" sz="2800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744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Requisitos del Dominio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59" y="1493261"/>
            <a:ext cx="5253571" cy="48437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dirty="0"/>
              <a:t>Los </a:t>
            </a:r>
            <a:r>
              <a:rPr lang="es-MX" b="1" dirty="0"/>
              <a:t>requisitos del dominio </a:t>
            </a:r>
            <a:r>
              <a:rPr lang="es-MX" dirty="0"/>
              <a:t>son </a:t>
            </a:r>
            <a:r>
              <a:rPr lang="es-MX" b="1" dirty="0"/>
              <a:t>específicos</a:t>
            </a:r>
            <a:r>
              <a:rPr lang="es-MX" dirty="0"/>
              <a:t> para un </a:t>
            </a:r>
            <a:r>
              <a:rPr lang="es-MX" b="1" dirty="0"/>
              <a:t>área particular del conocimiento</a:t>
            </a:r>
            <a:r>
              <a:rPr lang="es-MX" dirty="0"/>
              <a:t> o una </a:t>
            </a:r>
            <a:r>
              <a:rPr lang="es-MX" b="1" dirty="0"/>
              <a:t>industria específica</a:t>
            </a:r>
            <a:r>
              <a:rPr lang="es-MX" dirty="0"/>
              <a:t>. </a:t>
            </a:r>
          </a:p>
          <a:p>
            <a:pPr marL="0" indent="0" algn="just">
              <a:buNone/>
            </a:pPr>
            <a:r>
              <a:rPr lang="es-MX" dirty="0"/>
              <a:t>Los </a:t>
            </a:r>
            <a:r>
              <a:rPr lang="es-MX" b="1" dirty="0"/>
              <a:t>requisitos del dominio </a:t>
            </a:r>
            <a:r>
              <a:rPr lang="es-MX" dirty="0"/>
              <a:t>son cruciales porque </a:t>
            </a:r>
            <a:r>
              <a:rPr lang="es-MX" b="1" dirty="0"/>
              <a:t>capturan la esencia de las reglas</a:t>
            </a:r>
            <a:r>
              <a:rPr lang="es-MX" dirty="0"/>
              <a:t> y </a:t>
            </a:r>
            <a:r>
              <a:rPr lang="es-MX" b="1" dirty="0"/>
              <a:t>procesos</a:t>
            </a:r>
            <a:r>
              <a:rPr lang="es-MX" dirty="0"/>
              <a:t> que son </a:t>
            </a:r>
            <a:r>
              <a:rPr lang="es-MX" b="1" dirty="0"/>
              <a:t>fundamentales</a:t>
            </a:r>
            <a:r>
              <a:rPr lang="es-MX" dirty="0"/>
              <a:t> para el </a:t>
            </a:r>
            <a:r>
              <a:rPr lang="es-MX" b="1" dirty="0"/>
              <a:t>campo</a:t>
            </a:r>
            <a:r>
              <a:rPr lang="es-MX" dirty="0"/>
              <a:t> en cuestión. </a:t>
            </a:r>
          </a:p>
          <a:p>
            <a:pPr marL="0" indent="0" algn="just">
              <a:buNone/>
            </a:pPr>
            <a:endParaRPr lang="es-MX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6581BF-4BAF-E486-751D-961E7F9C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" t="32587"/>
          <a:stretch/>
        </p:blipFill>
        <p:spPr>
          <a:xfrm>
            <a:off x="6039587" y="1839433"/>
            <a:ext cx="6098955" cy="302933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E88D3C-CD9C-D48C-8D0A-B1A0BFCCA878}"/>
              </a:ext>
            </a:extLst>
          </p:cNvPr>
          <p:cNvSpPr txBox="1"/>
          <p:nvPr/>
        </p:nvSpPr>
        <p:spPr>
          <a:xfrm>
            <a:off x="732559" y="5693826"/>
            <a:ext cx="112300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800" dirty="0">
                <a:solidFill>
                  <a:srgbClr val="FF0000"/>
                </a:solidFill>
              </a:rPr>
              <a:t>Los </a:t>
            </a:r>
            <a:r>
              <a:rPr lang="es-MX" sz="2800" b="1" dirty="0">
                <a:solidFill>
                  <a:srgbClr val="FF0000"/>
                </a:solidFill>
              </a:rPr>
              <a:t>RD</a:t>
            </a:r>
            <a:r>
              <a:rPr lang="es-MX" sz="2800" dirty="0">
                <a:solidFill>
                  <a:srgbClr val="FF0000"/>
                </a:solidFill>
              </a:rPr>
              <a:t> definen el </a:t>
            </a:r>
            <a:r>
              <a:rPr lang="es-MX" sz="2800" b="1" dirty="0">
                <a:solidFill>
                  <a:srgbClr val="FF0000"/>
                </a:solidFill>
              </a:rPr>
              <a:t>propósito del sistema</a:t>
            </a:r>
            <a:r>
              <a:rPr lang="es-MX" sz="2800" dirty="0">
                <a:solidFill>
                  <a:srgbClr val="FF0000"/>
                </a:solidFill>
              </a:rPr>
              <a:t>, los RF definen las </a:t>
            </a:r>
            <a:r>
              <a:rPr lang="es-MX" sz="2800" b="1" dirty="0">
                <a:solidFill>
                  <a:srgbClr val="FF0000"/>
                </a:solidFill>
              </a:rPr>
              <a:t>funciones del sistema</a:t>
            </a:r>
            <a:r>
              <a:rPr lang="es-MX" sz="2800" dirty="0">
                <a:solidFill>
                  <a:srgbClr val="FF0000"/>
                </a:solidFill>
              </a:rPr>
              <a:t>, y los RNF definen </a:t>
            </a:r>
            <a:r>
              <a:rPr lang="es-MX" sz="2800" b="1" dirty="0">
                <a:solidFill>
                  <a:srgbClr val="FF0000"/>
                </a:solidFill>
              </a:rPr>
              <a:t>la calidad del sistema </a:t>
            </a:r>
            <a:r>
              <a:rPr lang="es-MX" sz="2800" dirty="0">
                <a:solidFill>
                  <a:srgbClr val="FF0000"/>
                </a:solidFill>
              </a:rPr>
              <a:t>.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9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Identificación y Análisis de RD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35885" y="1600291"/>
            <a:ext cx="1146396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MX" sz="20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Identificación de Requisitos de Dominio:</a:t>
            </a:r>
            <a:endParaRPr lang="es-MX" sz="2000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361950" lvl="1" indent="-180975" algn="just">
              <a:buFont typeface="+mj-lt"/>
              <a:buAutoNum type="arabicPeriod"/>
            </a:pPr>
            <a:r>
              <a:rPr lang="es-MX" sz="2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Fuentes de Información: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Involucra la colaboración con expertos en la materia, </a:t>
            </a:r>
            <a:r>
              <a:rPr lang="es-MX" sz="20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stakeholders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y revisiones de documentación para entender las prácticas específicas y procesos dentro del dominio.</a:t>
            </a:r>
          </a:p>
          <a:p>
            <a:pPr marL="361950" lvl="1" indent="-180975" algn="just">
              <a:buFont typeface="+mj-lt"/>
              <a:buAutoNum type="arabicPeriod"/>
            </a:pPr>
            <a:r>
              <a:rPr lang="es-MX" sz="2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Entrevistas y Encuestas: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Realización de entrevistas con expertos del dominio y encuestas a usuarios finales para recopilar información detallada.</a:t>
            </a:r>
          </a:p>
          <a:p>
            <a:pPr marL="361950" lvl="1" indent="-180975" algn="just">
              <a:buFont typeface="+mj-lt"/>
              <a:buAutoNum type="arabicPeriod"/>
            </a:pPr>
            <a:r>
              <a:rPr lang="es-MX" sz="2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Observación Directa: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Participar en o observar el entorno en el que se aplicarán los requisitos para entender mejor los procesos y tareas.</a:t>
            </a:r>
          </a:p>
          <a:p>
            <a:pPr marL="361950" lvl="1" indent="-180975" algn="just">
              <a:buFont typeface="+mj-lt"/>
              <a:buAutoNum type="arabicPeriod"/>
            </a:pPr>
            <a:r>
              <a:rPr lang="es-MX" sz="2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Revisión de Documentos: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Examinar los documentos existentes tales como manuales de procesos, regulaciones y estándares de la industria para extraer requisitos relevantes.</a:t>
            </a:r>
          </a:p>
          <a:p>
            <a:pPr algn="just">
              <a:buFont typeface="+mj-lt"/>
              <a:buAutoNum type="arabicPeriod"/>
            </a:pPr>
            <a:r>
              <a:rPr lang="es-MX" sz="20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Análisis de Requisitos de Dominio:</a:t>
            </a:r>
            <a:endParaRPr lang="es-MX" sz="2000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446088" lvl="1" indent="-265113" algn="just">
              <a:buFont typeface="+mj-lt"/>
              <a:buAutoNum type="arabicPeriod"/>
            </a:pPr>
            <a:r>
              <a:rPr lang="es-MX" sz="2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Modelado de Procesos: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Crear diagramas y modelos que representen los procesos específicos del dominio como los Diagramas de Flujos de Procesos (PFD) o Business </a:t>
            </a:r>
            <a:r>
              <a:rPr lang="es-MX" sz="20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Process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 </a:t>
            </a:r>
            <a:r>
              <a:rPr lang="es-MX" sz="20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Model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(BPMN).</a:t>
            </a:r>
          </a:p>
          <a:p>
            <a:pPr marL="446088" lvl="1" indent="-265113" algn="just">
              <a:buFont typeface="+mj-lt"/>
              <a:buAutoNum type="arabicPeriod"/>
            </a:pPr>
            <a:r>
              <a:rPr lang="es-MX" sz="2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Identificación de Reglas del Negocio: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Extraer las reglas de negocio que son inherentes al dominio y que deben ser incorporadas en los sistemas a desarrollar.</a:t>
            </a:r>
          </a:p>
          <a:p>
            <a:pPr marL="446088" lvl="1" indent="-265113" algn="just">
              <a:buFont typeface="+mj-lt"/>
              <a:buAutoNum type="arabicPeriod"/>
            </a:pPr>
            <a:r>
              <a:rPr lang="es-MX" sz="2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Evaluación de Impacto: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Analizar cómo los requisitos del dominio impactarán los procesos existentes y futuros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507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Especificación de Requisitos de Dominio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35885" y="1600291"/>
            <a:ext cx="112725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s-MX" sz="20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Documentación Clara y Precisa:</a:t>
            </a:r>
            <a:endParaRPr lang="es-MX" sz="2000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361950" lvl="1" indent="-180975" algn="just">
              <a:buFont typeface="+mj-lt"/>
              <a:buAutoNum type="arabicPeriod"/>
            </a:pPr>
            <a:r>
              <a:rPr lang="es-MX" sz="2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Estructura Organizada: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Crear documentos bien estructurados que detallen los requisitos de dominio, utilizando plantillas estándar para mantener uniformidad.</a:t>
            </a:r>
          </a:p>
          <a:p>
            <a:pPr marL="361950" lvl="1" indent="-180975" algn="just">
              <a:buFont typeface="+mj-lt"/>
              <a:buAutoNum type="arabicPeriod"/>
            </a:pPr>
            <a:r>
              <a:rPr lang="es-MX" sz="2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Lenguaje Claro y Preciso: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Utilizar un lenguaje claro, sin ambigüedades, asegurando que todos los términos y conceptos específicos del dominio se expliquen adecuadamente.</a:t>
            </a:r>
          </a:p>
          <a:p>
            <a:pPr algn="just">
              <a:buFont typeface="+mj-lt"/>
              <a:buAutoNum type="arabicPeriod"/>
            </a:pPr>
            <a:r>
              <a:rPr lang="es-MX" sz="20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Utilización de Diagramas y Modelos:</a:t>
            </a:r>
            <a:endParaRPr lang="es-MX" sz="2000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361950" lvl="1" indent="-180975" algn="just">
              <a:buFont typeface="+mj-lt"/>
              <a:buAutoNum type="arabicPeriod"/>
            </a:pPr>
            <a:r>
              <a:rPr lang="es-MX" sz="2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Diagramas UML: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Emplear diagramas de clases, secuencia, y de casos de uso para representar visualmente los requisitos de dominio.</a:t>
            </a:r>
          </a:p>
          <a:p>
            <a:pPr marL="361950" lvl="1" indent="-180975" algn="just">
              <a:buFont typeface="+mj-lt"/>
              <a:buAutoNum type="arabicPeriod"/>
            </a:pPr>
            <a:r>
              <a:rPr lang="es-MX" sz="2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Modelos de Datos: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Definir modelos de datos que describan las entidades del dominio y sus interrelaciones.</a:t>
            </a:r>
          </a:p>
          <a:p>
            <a:pPr algn="just">
              <a:buFont typeface="+mj-lt"/>
              <a:buAutoNum type="arabicPeriod"/>
            </a:pPr>
            <a:r>
              <a:rPr lang="es-MX" sz="20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Secciones Detalladas:</a:t>
            </a:r>
            <a:endParaRPr lang="es-MX" sz="2000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361950" lvl="1" indent="-180975" algn="just">
              <a:buFont typeface="+mj-lt"/>
              <a:buAutoNum type="arabicPeriod"/>
            </a:pPr>
            <a:r>
              <a:rPr lang="es-MX" sz="2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Descripción General: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Proporcionar una introducción que sitúe el contexto del dominio.</a:t>
            </a:r>
          </a:p>
          <a:p>
            <a:pPr marL="361950" lvl="1" indent="-180975" algn="just">
              <a:buFont typeface="+mj-lt"/>
              <a:buAutoNum type="arabicPeriod"/>
            </a:pPr>
            <a:r>
              <a:rPr lang="es-MX" sz="2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Requisitos Específicos: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Detallar cada requisito, indicando su procedencia, la prioridad y los criterios de aceptación.</a:t>
            </a:r>
          </a:p>
          <a:p>
            <a:pPr marL="361950" lvl="1" indent="-180975" algn="just">
              <a:buFont typeface="+mj-lt"/>
              <a:buAutoNum type="arabicPeriod"/>
            </a:pPr>
            <a:r>
              <a:rPr lang="es-MX" sz="20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Relaciones y Dependencias:</a:t>
            </a:r>
            <a:r>
              <a:rPr lang="es-MX" sz="20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Explicar las interrelaciones y dependencias entre los requisitos del dominio y otros requisitos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421302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Validación de Requisitos de Dominio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540192" y="1348800"/>
            <a:ext cx="1127258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s-MX" sz="2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Revisión por Expertos:</a:t>
            </a:r>
            <a:endParaRPr lang="es-MX" sz="2200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542925" lvl="1" indent="-277813" algn="just">
              <a:buFont typeface="+mj-lt"/>
              <a:buAutoNum type="arabicPeriod"/>
            </a:pPr>
            <a:r>
              <a:rPr lang="es-MX" sz="2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Validación por </a:t>
            </a:r>
            <a:r>
              <a:rPr lang="es-MX" sz="2200" b="1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Stakeholders</a:t>
            </a:r>
            <a:r>
              <a:rPr lang="es-MX" sz="2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:</a:t>
            </a: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Involucrar a los </a:t>
            </a:r>
            <a:r>
              <a:rPr lang="es-MX" sz="22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stakeholders</a:t>
            </a: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clave en la revisión de los documentos de requisitos para asegurar que sean correctos y completos.</a:t>
            </a:r>
          </a:p>
          <a:p>
            <a:pPr marL="542925" lvl="1" indent="-277813" algn="just">
              <a:buFont typeface="+mj-lt"/>
              <a:buAutoNum type="arabicPeriod"/>
            </a:pPr>
            <a:r>
              <a:rPr lang="es-MX" sz="2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Revisión por Equipos Multidisciplinarios:</a:t>
            </a: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Integrar expertos técnicos y de dominio para revisar los requisitos y asegurar que sean viables y alineados con las necesidades del negocio.</a:t>
            </a:r>
          </a:p>
          <a:p>
            <a:pPr algn="just">
              <a:buFont typeface="+mj-lt"/>
              <a:buAutoNum type="arabicPeriod"/>
            </a:pPr>
            <a:r>
              <a:rPr lang="es-MX" sz="2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Prototipos y Pruebas:</a:t>
            </a:r>
            <a:endParaRPr lang="es-MX" sz="2200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542925" lvl="1" indent="-277813" algn="just">
              <a:buFont typeface="+mj-lt"/>
              <a:buAutoNum type="arabicPeriod"/>
            </a:pPr>
            <a:r>
              <a:rPr lang="es-MX" sz="2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Desarrollo de Prototipos:</a:t>
            </a: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Crear prototipos que permitan a los </a:t>
            </a:r>
            <a:r>
              <a:rPr lang="es-MX" sz="2200" b="0" i="0" dirty="0" err="1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stakeholders</a:t>
            </a: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 visualizar e interactuar con las funcionalidades basadas en los requisitos del dominio.</a:t>
            </a:r>
          </a:p>
          <a:p>
            <a:pPr marL="542925" lvl="1" indent="-277813" algn="just">
              <a:buFont typeface="+mj-lt"/>
              <a:buAutoNum type="arabicPeriod"/>
            </a:pPr>
            <a:r>
              <a:rPr lang="es-MX" sz="2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Pruebas de Validación:</a:t>
            </a: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Realizar pruebas de aceptación con usuarios finales y expertos del dominio para validar que el sistema cumple con los requisitos identificados.</a:t>
            </a:r>
          </a:p>
          <a:p>
            <a:pPr algn="just">
              <a:buFont typeface="+mj-lt"/>
              <a:buAutoNum type="arabicPeriod"/>
            </a:pPr>
            <a:r>
              <a:rPr lang="es-MX" sz="2200" b="1" i="0" dirty="0">
                <a:solidFill>
                  <a:srgbClr val="0070C0"/>
                </a:solidFill>
                <a:effectLst/>
                <a:highlight>
                  <a:srgbClr val="FAFAFA"/>
                </a:highlight>
                <a:latin typeface="Inter Variable"/>
              </a:rPr>
              <a:t>Iteración y Retroalimentación:</a:t>
            </a:r>
            <a:endParaRPr lang="es-MX" sz="2200" b="0" i="0" dirty="0">
              <a:solidFill>
                <a:srgbClr val="0070C0"/>
              </a:solidFill>
              <a:effectLst/>
              <a:highlight>
                <a:srgbClr val="FAFAFA"/>
              </a:highlight>
              <a:latin typeface="Inter Variable"/>
            </a:endParaRPr>
          </a:p>
          <a:p>
            <a:pPr marL="542925" lvl="1" indent="-277813" algn="just">
              <a:buFont typeface="+mj-lt"/>
              <a:buAutoNum type="arabicPeriod"/>
            </a:pPr>
            <a:r>
              <a:rPr lang="es-MX" sz="2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Ciclos de Revisión:</a:t>
            </a: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Implementar ciclos de revisión y retroalimentación continuos donde se evalúen y ajusten los requisitos según sea necesario.</a:t>
            </a:r>
          </a:p>
          <a:p>
            <a:pPr marL="542925" lvl="1" indent="-277813" algn="just">
              <a:buFont typeface="+mj-lt"/>
              <a:buAutoNum type="arabicPeriod"/>
            </a:pPr>
            <a:r>
              <a:rPr lang="es-MX" sz="2200" b="1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Documentación y Revisión Continua:</a:t>
            </a:r>
            <a:r>
              <a:rPr lang="es-MX" sz="2200" b="0" i="0" dirty="0">
                <a:solidFill>
                  <a:srgbClr val="121512"/>
                </a:solidFill>
                <a:effectLst/>
                <a:highlight>
                  <a:srgbClr val="FAFAFA"/>
                </a:highlight>
                <a:latin typeface="Inter Variable"/>
              </a:rPr>
              <a:t> Mantener registros detallados de las validaciones y cualquier cambio resultado de las revisiones.</a:t>
            </a:r>
          </a:p>
        </p:txBody>
      </p:sp>
    </p:spTree>
    <p:extLst>
      <p:ext uri="{BB962C8B-B14F-4D97-AF65-F5344CB8AC3E}">
        <p14:creationId xmlns:p14="http://schemas.microsoft.com/office/powerpoint/2010/main" val="3355329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FB650C598A704E886B5281936D5BA1" ma:contentTypeVersion="4" ma:contentTypeDescription="Crear nuevo documento." ma:contentTypeScope="" ma:versionID="f70e3a324378de26de73ff3db0b9d2c0">
  <xsd:schema xmlns:xsd="http://www.w3.org/2001/XMLSchema" xmlns:xs="http://www.w3.org/2001/XMLSchema" xmlns:p="http://schemas.microsoft.com/office/2006/metadata/properties" xmlns:ns2="4f5bd05a-7e2e-4540-ae46-127cb5b7296d" targetNamespace="http://schemas.microsoft.com/office/2006/metadata/properties" ma:root="true" ma:fieldsID="2675c1d141fd4699d1b72af5fcb185e9" ns2:_="">
    <xsd:import namespace="4f5bd05a-7e2e-4540-ae46-127cb5b729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bd05a-7e2e-4540-ae46-127cb5b729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F48141-A55B-4EB7-B4B1-C2DFA836E4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1F91BF-7313-47F1-893B-15E139BBD9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5bd05a-7e2e-4540-ae46-127cb5b729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9771FD-AEAA-45BB-B1F6-88E7A0AD501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3192</Words>
  <Application>Microsoft Office PowerPoint</Application>
  <PresentationFormat>Panorámica</PresentationFormat>
  <Paragraphs>245</Paragraphs>
  <Slides>23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Inter Variable</vt:lpstr>
      <vt:lpstr>Symbol</vt:lpstr>
      <vt:lpstr>Times New Roman</vt:lpstr>
      <vt:lpstr>Tema de Office</vt:lpstr>
      <vt:lpstr>Ingeniería de Requisitos</vt:lpstr>
      <vt:lpstr>Tema: Requisitos de Dominio</vt:lpstr>
      <vt:lpstr>Requisitos del Dominio</vt:lpstr>
      <vt:lpstr>Requisitos del Dominio</vt:lpstr>
      <vt:lpstr>Requisitos del Dominio - Diferencias clave</vt:lpstr>
      <vt:lpstr>Requisitos del Dominio</vt:lpstr>
      <vt:lpstr>Identificación y Análisis de RD</vt:lpstr>
      <vt:lpstr>Especificación de Requisitos de Dominio</vt:lpstr>
      <vt:lpstr>Validación de Requisitos de Dominio</vt:lpstr>
      <vt:lpstr>Gestión de cambios en los Requisitos de Dominio</vt:lpstr>
      <vt:lpstr>Sistema de Gestión de Salud en un Hospital</vt:lpstr>
      <vt:lpstr>Sistema de Gestión de Salud en un Hospital</vt:lpstr>
      <vt:lpstr>Sistema de Gestión de Salud en un Hospital</vt:lpstr>
      <vt:lpstr>Sistema de Gestión de Salud en un Hospital</vt:lpstr>
      <vt:lpstr>Sistema de Gestión de Salud en un Hospital</vt:lpstr>
      <vt:lpstr>Sistema de Gestión de Salud en un Hospital</vt:lpstr>
      <vt:lpstr>Sistema de Gestión de Salud en un Hospital</vt:lpstr>
      <vt:lpstr>Sistema de Gestión de Salud en un Hospital</vt:lpstr>
      <vt:lpstr>Sistema de Gestión de Salud en un Hospital</vt:lpstr>
      <vt:lpstr>Sistema de Gestión de Salud en un Hospital</vt:lpstr>
      <vt:lpstr>Sistema de Gestión de Salud en un Hospital</vt:lpstr>
      <vt:lpstr>Sistema de Gestión de Salud en un Hospital</vt:lpstr>
      <vt:lpstr>Sistema de Gestión de Salud en un Hospital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Ingenieria de Requisitos</dc:title>
  <dc:creator>Ciro Rodríguez Rodríguez</dc:creator>
  <cp:lastModifiedBy>Ciro Rodriguez Rodriguez</cp:lastModifiedBy>
  <cp:revision>18</cp:revision>
  <dcterms:created xsi:type="dcterms:W3CDTF">2024-03-26T04:01:18Z</dcterms:created>
  <dcterms:modified xsi:type="dcterms:W3CDTF">2024-05-22T03:35:38Z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0x0101000AFB650C598A704E886B5281936D5BA1</vt:lpwstr>
  </property>
</Properties>
</file>