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80" r:id="rId5"/>
    <p:sldId id="281" r:id="rId6"/>
    <p:sldId id="396" r:id="rId7"/>
    <p:sldId id="398" r:id="rId8"/>
    <p:sldId id="416" r:id="rId9"/>
    <p:sldId id="395" r:id="rId10"/>
    <p:sldId id="417" r:id="rId11"/>
    <p:sldId id="418" r:id="rId12"/>
    <p:sldId id="419" r:id="rId13"/>
    <p:sldId id="420" r:id="rId14"/>
    <p:sldId id="423" r:id="rId15"/>
    <p:sldId id="424" r:id="rId16"/>
    <p:sldId id="425" r:id="rId17"/>
    <p:sldId id="426" r:id="rId18"/>
    <p:sldId id="421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5" r:id="rId37"/>
    <p:sldId id="446" r:id="rId3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8499" autoAdjust="0"/>
  </p:normalViewPr>
  <p:slideViewPr>
    <p:cSldViewPr snapToGrid="0">
      <p:cViewPr varScale="1">
        <p:scale>
          <a:sx n="94" d="100"/>
          <a:sy n="94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F0108-2C04-483A-8A27-52701926E4E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EF88-CF8C-444D-9BBB-A8E9F4482E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63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340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485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68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662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36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31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149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72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13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930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117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36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4B89A-BB20-D5EA-122D-6A5550CE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50523-F029-8792-F7A8-860F8EDA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B801C-C4B2-7C40-3CF4-1F88E6C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01EB1-EECE-4137-796E-D644DE7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D7285-596B-A514-D380-29D983B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183AB-611D-9C61-76C8-28678AD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05995-F21C-368A-5B2D-DC7A36A2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24D3-3DD3-2033-D247-52DCB7B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FCE46-3502-6380-83C9-360AF6EE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82E85-C411-A3F5-4EA2-37BEF34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34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0418D-D6D5-7FE9-B99D-4A458073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0A536-19E6-E2DC-0C96-C96DEBCE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F3E81-DFE4-BFFD-812C-659BF425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44A5A-C6E9-C76D-C643-333E84C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550DB-4111-31C1-E65B-59541EC0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9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6FA74-8AD6-EAB2-FB51-DC18493E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42EEF-2D23-814C-63BD-693B7AC9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D6AFE-F53A-4E58-C003-E7E48436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A36B2-B554-1155-DD9F-841BD37C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1CB0B-FDA6-ED37-5AA5-37D2EE95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07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CB828-13F1-1C00-F04F-E8025D4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46A27-A2BF-DF14-100A-32A9C0DA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24EF2-CF75-93E1-CF80-0670923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C7AC6-48B6-6940-DA89-FC7A806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0239-5F5C-A990-7F0F-9B470F6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0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3EA-9F28-E5D6-41C9-421B33E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811A-EFCE-4442-A430-94744EE1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FCDBFA-1461-097F-1664-6BC8B330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2686B-B962-99B2-95AE-D2A6AE84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F057F-BB4F-AEEA-2985-AA2B511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1DF35-1B62-B085-9385-FF283198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6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0FBB4-FF07-2A9F-2627-1AFA1C65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12705-0EFD-0F28-F635-86656E0E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B579A1-1774-02B9-EC8A-6333CC26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E3B850-393A-800F-8BC0-5BA47700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C4C66-FF4D-0F48-D69F-8B835481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F5066A-345D-0A97-F60C-CA9033A7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B227EF-3C40-E77F-4912-CF0FAF45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803FD6-9BAF-0F47-40BE-3C276670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36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C6247-012A-0394-33AB-C65AB119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DB3290-9A15-4EB9-2F85-1A92C347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CF1215-95DA-2E8D-6EEB-0DEAC437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B98F0-F537-DAFE-8E7B-34C50E01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26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F73FA-0A03-9DF7-6DFC-72813E58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AC38A6-2A02-2910-0672-2EB66FC7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D76C6-3C00-C8D1-31B3-3E13472F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3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BCBD-69B0-240D-53F4-6C70A1D3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5A6E0-D68D-A956-175F-6062EFC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28B11-E9D6-4A5C-60F8-A9E68BF5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EE8E1-51E8-81A4-69F9-7DF89E5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4FC71E-B69A-30AB-9F4E-AF924AE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3CA4E-62B2-7209-08D0-73FBE10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4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4DED1-7634-13C1-E79A-F66EDDB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C4E5DC-6CC6-3755-5CDE-19E228436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AD73C0-F37A-656A-D344-B4BF1691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525A9-80A4-F033-5491-A0B25F46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CA862B-1FDE-C8E4-5DC2-DE9D85A2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7C521-3E8C-0E4C-3EE1-8BE97ACB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4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1D6AB-982C-EE12-E300-6EE1C52D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07913-48ED-9743-46C1-CA12FDC7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E8B74-E2B6-D369-54F7-7C07EBBA2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CE0E0-F544-4D09-9A5D-01894343CCD3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A9542-62AC-6DAC-EE2A-BD83671EE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B02F6-0ED4-13F2-5A6E-B7F26862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7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2C4B8-1FE8-28C4-AD27-94453EE3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Ingeniería de Requisitos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A5116-0DC9-7780-A4A9-A8948C01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69" y="3602037"/>
            <a:ext cx="10043410" cy="1149845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rgbClr val="BF4E1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Sesión 10</a:t>
            </a:r>
          </a:p>
          <a:p>
            <a:r>
              <a:rPr lang="es-PE" sz="2800" b="1" dirty="0">
                <a:solidFill>
                  <a:srgbClr val="BF4E1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Requisitos  de Desarrollo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A8BBEF-F187-FBDA-47A3-39E37B611BA9}"/>
              </a:ext>
            </a:extLst>
          </p:cNvPr>
          <p:cNvSpPr txBox="1"/>
          <p:nvPr/>
        </p:nvSpPr>
        <p:spPr>
          <a:xfrm>
            <a:off x="7000406" y="5306518"/>
            <a:ext cx="5006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/>
              <a:t>Prof. Ciro Rodriguez</a:t>
            </a:r>
          </a:p>
          <a:p>
            <a:pPr algn="ctr"/>
            <a:r>
              <a:rPr lang="es-MX" sz="2400" i="1" dirty="0"/>
              <a:t>crodriguezro@unmsm.edu.pe</a:t>
            </a:r>
            <a:endParaRPr lang="es-PE" sz="2400" i="1" dirty="0"/>
          </a:p>
        </p:txBody>
      </p:sp>
    </p:spTree>
    <p:extLst>
      <p:ext uri="{BB962C8B-B14F-4D97-AF65-F5344CB8AC3E}">
        <p14:creationId xmlns:p14="http://schemas.microsoft.com/office/powerpoint/2010/main" val="65742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Verificación de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5083449" cy="50882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3.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Reuniones de Revisión: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Reuniones de Revisión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Periódica: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Establecer reuniones de revisión periódica para evaluar el progreso y hacer ajustes necesarios en los requisitos de desarrollo.</a:t>
            </a:r>
          </a:p>
          <a:p>
            <a:pPr marL="0" indent="0">
              <a:buNone/>
            </a:pP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</p:txBody>
      </p:sp>
      <p:pic>
        <p:nvPicPr>
          <p:cNvPr id="4098" name="Picture 2" descr="Cómo mejorar las Reuniones de Seguimiento de Proyectos">
            <a:extLst>
              <a:ext uri="{FF2B5EF4-FFF2-40B4-BE49-F238E27FC236}">
                <a16:creationId xmlns:a16="http://schemas.microsoft.com/office/drawing/2014/main" id="{3178E962-ABF0-8F31-8ED3-009B3EED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93" y="2148368"/>
            <a:ext cx="5357921" cy="35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39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Gestion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cambios en los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11165274" cy="50882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1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</a:t>
            </a:r>
            <a:r>
              <a:rPr lang="es-MX" b="1" dirty="0"/>
              <a:t>Proceso Formal de Gestión de Cambios:</a:t>
            </a:r>
            <a:endParaRPr lang="es-MX" dirty="0"/>
          </a:p>
          <a:p>
            <a:pPr marL="627063" lvl="1" indent="-265113" algn="just"/>
            <a:r>
              <a:rPr lang="es-MX" sz="2800" b="1" dirty="0"/>
              <a:t>Solicitud de Cambios:</a:t>
            </a:r>
            <a:r>
              <a:rPr lang="es-MX" sz="2800" dirty="0"/>
              <a:t> Establecer un proceso estructurado para la solicitud de cambios en los requisitos de desarrollo, incluyendo la identificación, evaluación, y aprobación de cambios.</a:t>
            </a:r>
          </a:p>
          <a:p>
            <a:pPr marL="627063" lvl="1" indent="-265113" algn="just"/>
            <a:r>
              <a:rPr lang="es-MX" sz="2800" b="1" dirty="0"/>
              <a:t>Registro de Cambios:</a:t>
            </a:r>
            <a:r>
              <a:rPr lang="es-MX" sz="2800" dirty="0"/>
              <a:t> Utilizar herramientas de seguimiento para documentar y gestionar los cambios en los requisitos, incluyendo el motivo, el impacto esperado, y la decisión tomada.</a:t>
            </a:r>
          </a:p>
          <a:p>
            <a:pPr marL="627063" lvl="1" indent="-265113" algn="just"/>
            <a:r>
              <a:rPr lang="es-MX" sz="2800" b="1" dirty="0"/>
              <a:t>Flujos de Trabajo:</a:t>
            </a:r>
            <a:r>
              <a:rPr lang="es-MX" sz="2800" dirty="0"/>
              <a:t> Definir flujos de trabajo claros para la gestión de cambios que aseguren la evaluación, aprobación y comunicación oportuna de los cambios.</a:t>
            </a:r>
          </a:p>
          <a:p>
            <a:pPr marL="0" indent="0" algn="l">
              <a:buNone/>
            </a:pP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8428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cambios en los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6518845" cy="50882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2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</a:t>
            </a:r>
            <a:r>
              <a:rPr lang="es-MX" b="1" dirty="0"/>
              <a:t>Evaluación de Impacto:</a:t>
            </a:r>
            <a:endParaRPr lang="es-MX" dirty="0"/>
          </a:p>
          <a:p>
            <a:pPr marL="361950" lvl="1" indent="0" algn="just">
              <a:buNone/>
            </a:pPr>
            <a:r>
              <a:rPr lang="es-MX" b="1" dirty="0"/>
              <a:t>Análisis de Impacto:</a:t>
            </a:r>
            <a:r>
              <a:rPr lang="es-MX" dirty="0"/>
              <a:t> Realizar análisis detallados para evaluar el impacto de los cambios en el proyecto, incluyendo costos, tiempo, riesgos y recursos necesarios.</a:t>
            </a:r>
          </a:p>
          <a:p>
            <a:pPr marL="361950" lvl="1" indent="0" algn="just">
              <a:buNone/>
            </a:pPr>
            <a:r>
              <a:rPr lang="es-MX" b="1" dirty="0"/>
              <a:t>Priorización y Planeación:</a:t>
            </a:r>
            <a:r>
              <a:rPr lang="es-MX" dirty="0"/>
              <a:t> Reevaluar la prioridad de los requisitos y ajustar el plan del proyecto para incorporar los cambios de manera efectiva.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62287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Gestion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cambios en los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1" y="1493261"/>
            <a:ext cx="6391254" cy="50882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3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</a:t>
            </a:r>
            <a:r>
              <a:rPr lang="es-MX" b="1" dirty="0"/>
              <a:t>Comunicación y Aprobación:</a:t>
            </a:r>
            <a:endParaRPr lang="es-MX" dirty="0"/>
          </a:p>
          <a:p>
            <a:pPr marL="457200" lvl="1" indent="0" algn="just">
              <a:buNone/>
            </a:pPr>
            <a:r>
              <a:rPr lang="es-MX" b="1" dirty="0"/>
              <a:t>Involucrar Stakeholders:</a:t>
            </a:r>
            <a:r>
              <a:rPr lang="es-MX" dirty="0"/>
              <a:t> </a:t>
            </a:r>
          </a:p>
          <a:p>
            <a:pPr marL="457200" lvl="1" indent="0" algn="just">
              <a:buNone/>
            </a:pPr>
            <a:r>
              <a:rPr lang="es-MX" dirty="0"/>
              <a:t>Asegurar la participación de todos los stakeholders relevantes en la evaluación y aprobación de cambios para asegurar que todas las perspectivas son consideradas.</a:t>
            </a:r>
          </a:p>
          <a:p>
            <a:pPr marL="457200" lvl="1" indent="0" algn="just">
              <a:buNone/>
            </a:pPr>
            <a:r>
              <a:rPr lang="es-MX" b="1" dirty="0"/>
              <a:t>Documentación y Comunicación:</a:t>
            </a:r>
            <a:r>
              <a:rPr lang="es-MX" dirty="0"/>
              <a:t> </a:t>
            </a:r>
          </a:p>
          <a:p>
            <a:pPr marL="457200" lvl="1" indent="0" algn="just">
              <a:buNone/>
            </a:pPr>
            <a:r>
              <a:rPr lang="es-MX" dirty="0"/>
              <a:t>Documentar todas las decisiones de cambio y comunicar claramente a todos los miembros del equipo y stakeholders los cambios aprobados.</a:t>
            </a:r>
          </a:p>
        </p:txBody>
      </p:sp>
    </p:spTree>
    <p:extLst>
      <p:ext uri="{BB962C8B-B14F-4D97-AF65-F5344CB8AC3E}">
        <p14:creationId xmlns:p14="http://schemas.microsoft.com/office/powerpoint/2010/main" val="115563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Gestion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cambios en los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1" y="1493261"/>
            <a:ext cx="6944146" cy="50882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3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Implementación y Verificación de Cambios: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Controlada</a:t>
            </a:r>
          </a:p>
          <a:p>
            <a:pPr marL="361950" lvl="1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Controlar y gestionar la implementación de cambios de manera estructurada, asegurando que se siguen los procedimientos establecidos y que la calidad no se ve comprometida.</a:t>
            </a:r>
          </a:p>
          <a:p>
            <a:pPr marL="361950" lvl="1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Revalidación de Requisitos</a:t>
            </a:r>
          </a:p>
          <a:p>
            <a:pPr marL="361950" lvl="1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Realizar revalidaciones de los requisitos después de la implementación de cambios para asegurar que se siguen cumpliendo las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326236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:Sistema de Gestión de Salud: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Identificación y Análisis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Durante la fase de planificación para un Sistema de Gestión de Salud en un hospital, se identifican los siguientes requisitos de desarrollo: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entorno de desarrollo debe ser compatible con sistemas operativos Windows y Linux.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utilizará la metodología ágil SCRUM para gestionar el desarrollo del proyecto.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Las herramientas de desarrollo serán Visual Studio Code y Git.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equipo de desarrollo requiere formación en prácticas de seguridad de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adoptarán estándares de codificación basados en las guías de OWASP.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819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:Sistema de Gestión de Salud: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Especificación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 la fase de especificación, se documentan los requisitos detallados: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entorno de desarrollo especificado incluye Windows Server 2019 y Ubuntu 20.04 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SCRUM se implementará con </a:t>
            </a:r>
            <a:r>
              <a:rPr lang="es-MX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sprints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de dos semanas y reuniones diarias de seguimiento.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Las herramientas de desarrollo serán Visual Studio Code v1.60 y Git v2.33.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desarrolladores recibirán formación en seguridad basada en las guías de OWASP.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seguirán las guías de estilo de codificación de C# y se utilizarán </a:t>
            </a:r>
            <a:r>
              <a:rPr lang="es-MX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linters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</a:t>
            </a:r>
            <a:r>
              <a:rPr lang="es-MX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formatters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automáticos.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867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:Sistema de Gestión de Salud: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228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sz="3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Verificación:</a:t>
            </a:r>
          </a:p>
          <a:p>
            <a:pPr marL="0" indent="0" algn="just">
              <a:buNone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Durante la verificación: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realizan revisiones de pares para validar los requisitos de desarrollo documentados.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crea un prototipo de la aplicación en el entorno de desarrollo especificado para validar la compatibilidad.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ejecutan pruebas de rendimiento en el entorno de desarrollo para asegurar tiempos de respuesta aceptables.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realizan pruebas de seguridad para validar la aplicación de las guías de OWASP.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960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:Sistema de Gestión de Salud: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710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Gestión de Cambios: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 se requiere un cambio, como la actualización de Visual Studio Code a una nueva versión, se sigue el procedimiento: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solicita el cambio y se analiza el impacto.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realiza una reunión con stakeholders para discutir y aprobar el cambio.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documenta el cambio y se comunica a todo el equipo.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implementa el cambio y se verifica mediante pruebas para asegurar que no afecta negativamente al proyecto.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990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7102" cy="4351338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s-MX" sz="8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Desarrollar una plataforma de comercio electrónico que permita a los usuarios comprar y vender productos en línea. La plataforma debe ser escalable, segura y fácil de usar, y debe integrarse con diversos servicios de pago y envío.</a:t>
            </a:r>
          </a:p>
          <a:p>
            <a:pPr marL="0" indent="0" algn="just">
              <a:buNone/>
            </a:pPr>
            <a:endParaRPr lang="es-MX" sz="740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0" indent="0" algn="just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1. Identificación y Análisis de Requisitos de Desarrollo</a:t>
            </a:r>
          </a:p>
          <a:p>
            <a:pPr marL="0" indent="0" algn="just">
              <a:buNone/>
            </a:pPr>
            <a:r>
              <a:rPr lang="es-MX" sz="8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Contexto:</a:t>
            </a:r>
          </a:p>
          <a:p>
            <a:pPr marL="0" indent="0" algn="just">
              <a:buNone/>
            </a:pPr>
            <a:r>
              <a:rPr lang="es-MX" sz="8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Durante las fases iniciales del proyecto, el equipo de desarrollo se reúne para identificar y analizar los requisitos necesarios para asegurar que la plataforma se desarrolle de manera efectiva y eficiente.</a:t>
            </a:r>
          </a:p>
          <a:p>
            <a:pPr marL="0" indent="0" algn="just">
              <a:buNone/>
            </a:pPr>
            <a:endParaRPr lang="es-MX" sz="960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93602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Tema: </a:t>
            </a:r>
            <a:r>
              <a:rPr lang="es-PE" sz="4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de Dominio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2020497"/>
            <a:ext cx="10763316" cy="2476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MX" sz="3600" dirty="0">
                <a:latin typeface="+mj-lt"/>
                <a:ea typeface="+mj-ea"/>
                <a:cs typeface="+mj-cs"/>
              </a:rPr>
              <a:t>Identificación y Análisis de Requisitos de Desarrollo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MX" sz="3600" dirty="0">
                <a:latin typeface="+mj-lt"/>
                <a:ea typeface="+mj-ea"/>
                <a:cs typeface="+mj-cs"/>
              </a:rPr>
              <a:t>Especificación de Requisitos de Desarrollo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MX" sz="3600" dirty="0">
                <a:latin typeface="+mj-lt"/>
                <a:ea typeface="+mj-ea"/>
                <a:cs typeface="+mj-cs"/>
              </a:rPr>
              <a:t>Verificación de Requisitos de Desarrollo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MX" sz="3600" dirty="0">
                <a:latin typeface="+mj-lt"/>
                <a:ea typeface="+mj-ea"/>
                <a:cs typeface="+mj-cs"/>
              </a:rPr>
              <a:t>Gestión de Cambios en los Requisitos de Desarrollo</a:t>
            </a:r>
            <a:endParaRPr lang="es-PE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953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7102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Desarrollo: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entorno de desarrollo debe soportar los sistemas operativos Windows y macOS.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lenguaje de programación principal será JavaScript con Node.js para el </a:t>
            </a:r>
            <a:r>
              <a:rPr lang="es-MX" sz="960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backend</a:t>
            </a:r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React.js para el </a:t>
            </a:r>
            <a:r>
              <a:rPr lang="es-MX" sz="960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frontend</a:t>
            </a:r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Utilización de Git y GitHub para el control de versiones y colaboración del equipo.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de la metodología ágil SCRUM con </a:t>
            </a:r>
            <a:r>
              <a:rPr lang="es-MX" sz="960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sprints</a:t>
            </a:r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de dos semanas.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equipo de desarrollo debe recibir formación en seguridad de aplicaciones web.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 plataforma debe ser compatible con bases de datos SQL y NoSQL.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Integración continua (CI) y despliegue continuo (CD) utilizando Jenkins.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Estándares de codificación deben seguir la guía de estilo de Airbnb para JavaScript.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Herramientas de seguimiento de errores y gestión de tareas como JIRA.</a:t>
            </a:r>
          </a:p>
          <a:p>
            <a:pPr algn="just"/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Automatización de pruebas utilizando </a:t>
            </a:r>
            <a:r>
              <a:rPr lang="es-MX" sz="960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Jest</a:t>
            </a:r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para el </a:t>
            </a:r>
            <a:r>
              <a:rPr lang="es-MX" sz="960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frontend</a:t>
            </a:r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Mocha para el </a:t>
            </a:r>
            <a:r>
              <a:rPr lang="es-MX" sz="960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backend</a:t>
            </a:r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644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102" cy="503237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Dominio: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RD1: La plataforma debe cumplir con las normativas locales de protección de datos.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RD2: El sistema debe permitir la integración con múltiples proveedores de servicios de pago y envío.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RD3: Los vendedores deben poder gestionar inventarios y precios.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RD4: La plataforma debe soportar descuentos y cupones promocionales.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RD5: Los usuarios deben poder dejar comentarios y calificaciones de productos.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RD6: La plataforma debe ofrecer recomendaciones de productos basadas en el comportamiento del usuario.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RD7: Soporte para múltiples idiomas y monedas.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RD8: Gestión de cuentas de usuario con roles y permisos.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RD9: Registro detallado de transacciones para auditorías.</a:t>
            </a:r>
          </a:p>
          <a:p>
            <a:pPr algn="just">
              <a:buFont typeface="+mj-lt"/>
              <a:buAutoNum type="arabicPeriod"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RD10: Reportes de ventas y análisis de datos para los vendedores.</a:t>
            </a:r>
          </a:p>
        </p:txBody>
      </p:sp>
    </p:spTree>
    <p:extLst>
      <p:ext uri="{BB962C8B-B14F-4D97-AF65-F5344CB8AC3E}">
        <p14:creationId xmlns:p14="http://schemas.microsoft.com/office/powerpoint/2010/main" val="98775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102" cy="5032375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Funcionales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usuarios deben poder buscar y filtrar productos.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Registro y gestión de cuentas de usuario.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usuarios deben poder añadir productos al carrito de compras y realizar pedidos.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Gestión de inventarios por parte de los vendedores.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Procesamiento de pagos en línea.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Seguimiento de pedidos y notificaciones de estado.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Soporte para devoluciones y reembolsos.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vendedores deben poder visualizar sus ventas y análisis.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Envío automático de emails de confirmación tras compras.</a:t>
            </a:r>
          </a:p>
          <a:p>
            <a:pPr algn="just">
              <a:buFont typeface="+mj-lt"/>
              <a:buAutoNum type="arabicPeriod"/>
            </a:pPr>
            <a:r>
              <a:rPr lang="es-MX" sz="8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usuarios deben poder generar listas de deseos.</a:t>
            </a:r>
          </a:p>
        </p:txBody>
      </p:sp>
    </p:spTree>
    <p:extLst>
      <p:ext uri="{BB962C8B-B14F-4D97-AF65-F5344CB8AC3E}">
        <p14:creationId xmlns:p14="http://schemas.microsoft.com/office/powerpoint/2010/main" val="240648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9810"/>
            <a:ext cx="11017102" cy="547894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sz="18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2. Especificación de Requisitos de Desarrollo</a:t>
            </a:r>
          </a:p>
          <a:p>
            <a:pPr marL="0" indent="0" algn="just">
              <a:buNone/>
            </a:pPr>
            <a:r>
              <a:rPr lang="es-MX" sz="1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Contexto: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Después de la identificación y análisis de requisitos, el equipo documenta detalladamente cada requisito de desarrollo para proporcionar una guía clara y precisa durante el desarrollo del proyecto.</a:t>
            </a:r>
          </a:p>
          <a:p>
            <a:pPr marL="0" indent="0" algn="just">
              <a:buNone/>
            </a:pPr>
            <a:r>
              <a:rPr lang="es-MX" sz="18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Desarrollo:</a:t>
            </a:r>
            <a:endParaRPr lang="es-MX" sz="18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Entorno de desarrollo específicamente configurado para Windows 10 y macOS Catalina.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back-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end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se desarrollará en Node.js v14 y el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front-end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en React.js v17.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Uso de Git para el control de versiones y GitHub para la colaboración, con un flujo de trabajo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GitFlow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SCRUM se implementará con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sprints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de dos semanas y reuniones diarias de stand-up.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desarrolladores recibirán una formación de 3 días en seguridad web basada en OWASP.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 base de datos principal será PostgreSQL, con MongoDB para manejar grandes volúmenes de datos no estructurados.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Jenkins se utilizará para CI/CD, con integración a través de pipelines automatizados.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adoptarán los estándares de codificación de Airbnb para JavaScript y se usarán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ESLint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Prettier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para la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autoformateo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JIRA se utilizará para la gestión de tareas y seguimiento de errores, con tableros Kanban para la visualización del flujo de trabajo.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utilizará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Jest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para pruebas unitarias y de integración en el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frontend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y Mocha para el </a:t>
            </a:r>
            <a:r>
              <a:rPr lang="es-MX" sz="1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backend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48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74523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sz="24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3. Verificación de Requisitos de Desarrollo</a:t>
            </a:r>
          </a:p>
          <a:p>
            <a:pPr marL="0" indent="0" algn="l">
              <a:lnSpc>
                <a:spcPct val="110000"/>
              </a:lnSpc>
              <a:spcBef>
                <a:spcPts val="600"/>
              </a:spcBef>
              <a:buNone/>
            </a:pP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Contexto: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Durante la fase de verificación, el equipo se asegura de que los requisitos de desarrollo se están cumpliendo y que el entorno de desarrollo está correctamente configurado y operativo.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Revisiones de pares para validar que los requisitos de desarrollo están correctamente documentados.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Creación y pruebas de un prototipo de la plataforma en el entorno de desarrollo especificado.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Realización de pruebas de rendimiento en el entorno de desarrollo para asegurar que se cumplen los tiempos de respuesta.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Realización de pruebas de carga para asegurar que el entorno de desarrollo soporta el número esperado de usuarios concurrentes.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Ejecución de pruebas de seguridad para validar la implementación de prácticas de desarrollo seguro.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Auditar el cumplimiento de los estándares de codificación mediante herramientas automáticas.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Validación de la configuración de CI/CD mediante pruebas de despliegue continuo automatizado con Jenkins.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Verificación de la integración correcta de bases de datos SQL y NoSQL.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automatización de tareas con JIRA para asegurar el correcto seguimiento y gestión de tareas y errores.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Validación de la herramienta de control de versiones (GitHub) para </a:t>
            </a:r>
            <a:r>
              <a:rPr lang="es-MX" sz="2200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asegurar la integridad y coordinación del trabajo en el equipo.</a:t>
            </a:r>
          </a:p>
        </p:txBody>
      </p:sp>
    </p:spTree>
    <p:extLst>
      <p:ext uri="{BB962C8B-B14F-4D97-AF65-F5344CB8AC3E}">
        <p14:creationId xmlns:p14="http://schemas.microsoft.com/office/powerpoint/2010/main" val="176926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2981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3. Gestión de Cambios en los Requisitos de Desarrollo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s-MX" sz="1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Contexto:</a:t>
            </a: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Durante el desarrollo del proyecto, pueden surgir necesidades de cambio en los requisitos de desarrollo. La gestión de estos cambios es crucial para mantener la consistencia y calidad del proyecto.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s-MX" sz="18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Desarrollo:</a:t>
            </a:r>
            <a:endParaRPr lang="es-MX" sz="18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Establecer un proceso formal de solicitud de cambios mediante JIRA, incluyendo la evaluación y aprobación por los stakeholders pertinentes.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Documentar y registrar todos los cambios solicitados en el sistema de gestión de cambios.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Evaluar el impacto de cada cambio en el cronograma, costos y calidad del proyecto.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Priorización de los cambios en función del impacto y la urgencia.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Aprobación de los cambios por el equipo de desarrollo y stakeholders.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Comunicación de los cambios aprobados a todo el equipo.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controlada de los cambios a través de ramas específicas en Git.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verificación de los cambios implementados para asegurar que cumplen con las expectativas.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Revisión de las métricas y resultados de las pruebas para evaluar el éxito de los cambios.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Revalidación de los requisitos de desarrollo y ajuste del plan del proyecto según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87061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29819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Dominio, Funcionales y No Funcionales: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incluyen según el caso y se documentan en secciones separadas para mantener claridad y precisión. Se utiliza una plantilla estándar que divide claramente cada tipo de requisito.</a:t>
            </a:r>
          </a:p>
          <a:p>
            <a:pPr algn="just"/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Los requisitos son validados mediante pruebas funcionales (funcionales), pruebas de usabilidad (no funcionales), y revisiones con expertos para garantizar cumplimiento regulatorio y operacional (dominio).</a:t>
            </a:r>
          </a:p>
          <a:p>
            <a:pPr algn="just"/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Los cambios son gestionados mediante un proceso similar, asegurando que todos los tipos de requisitos se ajustan y actualizan de manera coherente. Las sesiones de revisión y validación con stakeholders para cada tipo de requisito aseguran que no se comprometan las expectativas iniciales ni la calidad del proyecto.</a:t>
            </a:r>
          </a:p>
          <a:p>
            <a:pPr algn="just"/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A través de los casos detallados se identifican, especifican, verifican y gestionan los requisitos de desarrollo diferenciándolos claramente de los requisitos funcionales, no funcionales y de dominio. Esta práctica les proporcionará una comprensión profunda y habilidades prácticas necesarias para llevar a cabo proyectos complejos de desarrollo de software de manera efectiva y eficiente.</a:t>
            </a:r>
          </a:p>
        </p:txBody>
      </p:sp>
    </p:spTree>
    <p:extLst>
      <p:ext uri="{BB962C8B-B14F-4D97-AF65-F5344CB8AC3E}">
        <p14:creationId xmlns:p14="http://schemas.microsoft.com/office/powerpoint/2010/main" val="20425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29819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Dominio, Funcionales y No Funcionales: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incluyen según el caso y se documentan en secciones separadas para mantener claridad y precisión. Se utiliza una plantilla estándar que divide claramente cada tipo de requisito.</a:t>
            </a:r>
          </a:p>
          <a:p>
            <a:pPr algn="just"/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Los requisitos son validados mediante pruebas funcionales (funcionales), pruebas de usabilidad (no funcionales), y revisiones con expertos para garantizar cumplimiento regulatorio y operacional (dominio).</a:t>
            </a:r>
          </a:p>
          <a:p>
            <a:pPr algn="just"/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Los cambios son gestionados mediante un proceso similar, asegurando que todos los tipos de requisitos se ajustan y actualizan de manera coherente. Las sesiones de revisión y validación con stakeholders para cada tipo de requisito aseguran que no se comprometan las expectativas iniciales ni la calidad del proyecto.</a:t>
            </a:r>
          </a:p>
          <a:p>
            <a:pPr algn="just"/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A través de los casos detallados se identifican, especifican, verifican y gestionan los requisitos de desarrollo diferenciándolos claramente de los requisitos funcionales, no funcionales y de dominio. Esta práctica les proporcionará una comprensión profunda y habilidades prácticas necesarias para llevar a cabo proyectos complejos de desarrollo de software de manera efectiva y eficiente.</a:t>
            </a:r>
          </a:p>
        </p:txBody>
      </p:sp>
    </p:spTree>
    <p:extLst>
      <p:ext uri="{BB962C8B-B14F-4D97-AF65-F5344CB8AC3E}">
        <p14:creationId xmlns:p14="http://schemas.microsoft.com/office/powerpoint/2010/main" val="823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29819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s-MX" sz="4400" b="1" dirty="0">
                <a:highlight>
                  <a:srgbClr val="FAFAFA"/>
                </a:highlight>
              </a:rPr>
              <a:t>Requisitos de Desarrollo (RD)</a:t>
            </a:r>
            <a:r>
              <a:rPr lang="es-MX" sz="4400" dirty="0">
                <a:highlight>
                  <a:srgbClr val="FAFAFA"/>
                </a:highlight>
              </a:rPr>
              <a:t>: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Desarrollo (RD):</a:t>
            </a:r>
            <a:r>
              <a:rPr lang="es-MX" sz="3300" dirty="0">
                <a:highlight>
                  <a:srgbClr val="FAFAFA"/>
                </a:highlight>
              </a:rPr>
              <a:t> Requisitos relacionados con el entorno, herramientas, metodologías y prácticas de desarrollo.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Dependencias:</a:t>
            </a:r>
            <a:r>
              <a:rPr lang="es-MX" sz="3300" dirty="0">
                <a:highlight>
                  <a:srgbClr val="FAFAFA"/>
                </a:highlight>
              </a:rPr>
              <a:t> Los requisitos de desarrollo suelen depender de varios requisitos funcionales y no funcionales, ya que proporcionan el marco necesario para realizar el trabajo de desarrollo efectivo.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Impacto:</a:t>
            </a:r>
            <a:r>
              <a:rPr lang="es-MX" sz="3300" dirty="0">
                <a:highlight>
                  <a:srgbClr val="FAFAFA"/>
                </a:highlight>
              </a:rPr>
              <a:t> Tienen un impacto directo en la eficiencia y eficacia del proceso de desarrollo.</a:t>
            </a:r>
          </a:p>
          <a:p>
            <a:pPr marL="0" indent="0" algn="just">
              <a:buNone/>
            </a:pPr>
            <a:r>
              <a:rPr lang="es-MX" sz="4400" b="1" dirty="0">
                <a:highlight>
                  <a:srgbClr val="FAFAFA"/>
                </a:highlight>
              </a:rPr>
              <a:t>Requisitos de Dominio (DD)</a:t>
            </a:r>
            <a:r>
              <a:rPr lang="es-MX" sz="4400" dirty="0">
                <a:highlight>
                  <a:srgbClr val="FAFAFA"/>
                </a:highlight>
              </a:rPr>
              <a:t>: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Dominio (DD):</a:t>
            </a:r>
            <a:r>
              <a:rPr lang="es-MX" sz="3300" dirty="0">
                <a:highlight>
                  <a:srgbClr val="FAFAFA"/>
                </a:highlight>
              </a:rPr>
              <a:t> Requisitos específicos del negocio y regulaciones que el sistema debe cumplir.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Dependencias:</a:t>
            </a:r>
            <a:r>
              <a:rPr lang="es-MX" sz="3300" dirty="0">
                <a:highlight>
                  <a:srgbClr val="FAFAFA"/>
                </a:highlight>
              </a:rPr>
              <a:t> Los requisitos de dominio pueden depender tanto de los requisitos funcionales como no funcionales.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Impacto:</a:t>
            </a:r>
            <a:r>
              <a:rPr lang="es-MX" sz="3300" dirty="0">
                <a:highlight>
                  <a:srgbClr val="FAFAFA"/>
                </a:highlight>
              </a:rPr>
              <a:t> Aportan especificaciones clave que deben cumplirse por la naturaleza del campo de negocio o área de especialidad.</a:t>
            </a:r>
          </a:p>
          <a:p>
            <a:pPr marL="0" indent="0" algn="just">
              <a:buNone/>
            </a:pPr>
            <a:r>
              <a:rPr lang="es-MX" sz="4400" b="1" dirty="0">
                <a:highlight>
                  <a:srgbClr val="FAFAFA"/>
                </a:highlight>
              </a:rPr>
              <a:t>Requisitos Funcionales (RF)</a:t>
            </a:r>
            <a:r>
              <a:rPr lang="es-MX" sz="4400" dirty="0">
                <a:highlight>
                  <a:srgbClr val="FAFAFA"/>
                </a:highlight>
              </a:rPr>
              <a:t>: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Funcionales (RF):</a:t>
            </a:r>
            <a:r>
              <a:rPr lang="es-MX" sz="3300" dirty="0">
                <a:highlight>
                  <a:srgbClr val="FAFAFA"/>
                </a:highlight>
              </a:rPr>
              <a:t> Describen lo que el sistema debe hacer. Incluyen características y comportamientos específicos del sistema.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Dependencias:</a:t>
            </a:r>
            <a:r>
              <a:rPr lang="es-MX" sz="3300" dirty="0">
                <a:highlight>
                  <a:srgbClr val="FAFAFA"/>
                </a:highlight>
              </a:rPr>
              <a:t> Pueden depender de los requisitos de desarrollo para la implementación correcta y de los requisitos de dominio para la validez.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Impacto:</a:t>
            </a:r>
            <a:r>
              <a:rPr lang="es-MX" sz="3300" dirty="0">
                <a:highlight>
                  <a:srgbClr val="FAFAFA"/>
                </a:highlight>
              </a:rPr>
              <a:t> Afectan directamente las funcionalidades y operaciones del sistema.</a:t>
            </a:r>
          </a:p>
          <a:p>
            <a:pPr marL="0" indent="0" algn="just">
              <a:buNone/>
            </a:pPr>
            <a:r>
              <a:rPr lang="es-MX" sz="4400" b="1" dirty="0">
                <a:highlight>
                  <a:srgbClr val="FAFAFA"/>
                </a:highlight>
              </a:rPr>
              <a:t>Requisitos No Funcionales (NF)</a:t>
            </a:r>
            <a:r>
              <a:rPr lang="es-MX" sz="4400" dirty="0">
                <a:highlight>
                  <a:srgbClr val="FAFAFA"/>
                </a:highlight>
              </a:rPr>
              <a:t>: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No Funcionales (NF):</a:t>
            </a:r>
            <a:r>
              <a:rPr lang="es-MX" sz="3300" dirty="0">
                <a:highlight>
                  <a:srgbClr val="FAFAFA"/>
                </a:highlight>
              </a:rPr>
              <a:t> Relacionados con el rendimiento, seguridad, escalabilidad, y usabilidad del sistema.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Dependencias:</a:t>
            </a:r>
            <a:r>
              <a:rPr lang="es-MX" sz="3300" dirty="0">
                <a:highlight>
                  <a:srgbClr val="FAFAFA"/>
                </a:highlight>
              </a:rPr>
              <a:t> Pueden depender de los requisitos de desarrollo para garantizar su implementación adecuada.</a:t>
            </a:r>
          </a:p>
          <a:p>
            <a:pPr lvl="1" algn="just"/>
            <a:r>
              <a:rPr lang="es-MX" sz="3300" b="1" dirty="0">
                <a:highlight>
                  <a:srgbClr val="FAFAFA"/>
                </a:highlight>
              </a:rPr>
              <a:t>Impacto:</a:t>
            </a:r>
            <a:r>
              <a:rPr lang="es-MX" sz="3300" dirty="0">
                <a:highlight>
                  <a:srgbClr val="FAFAFA"/>
                </a:highlight>
              </a:rPr>
              <a:t> Afectan la calidad del servicio proporcionado por el sistema.</a:t>
            </a:r>
            <a:endParaRPr lang="es-MX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16624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29819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actores y casos de uso de la plataforma de comercio electrónico, identificamos los actores involucrados y luego listamos los casos de uso correspondientes a cada actor. Resumen textual a ser transformado en un diagrama de casos de uso en UML.</a:t>
            </a:r>
          </a:p>
          <a:p>
            <a:pPr marL="0" indent="0" algn="just">
              <a:buNone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Actores: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Comprador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Vendedor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del Sistema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Sistema de Pago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Sistema de Envío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Visitante (Usuario No Registrado)</a:t>
            </a:r>
          </a:p>
        </p:txBody>
      </p:sp>
    </p:spTree>
    <p:extLst>
      <p:ext uri="{BB962C8B-B14F-4D97-AF65-F5344CB8AC3E}">
        <p14:creationId xmlns:p14="http://schemas.microsoft.com/office/powerpoint/2010/main" val="46582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Requisitos del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59" y="1493261"/>
            <a:ext cx="5444958" cy="4843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refieren a las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necesidades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expectativas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relacionadas con el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proceso de desarrollo de software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asegurando que las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técnicas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herramientas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prácticas utilizadas 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sean efectivas y alineadas con los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objetivos del proyecto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Estos requisitos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garantizan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que el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entorno de desarrollo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las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metodologías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los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estándares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se ajusten para proporcionar un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software de alta calidad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desarrollo web">
            <a:extLst>
              <a:ext uri="{FF2B5EF4-FFF2-40B4-BE49-F238E27FC236}">
                <a16:creationId xmlns:a16="http://schemas.microsoft.com/office/drawing/2014/main" id="{6C5491D9-2C5F-A1A9-BE0E-1133DB94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12" y="924969"/>
            <a:ext cx="5523244" cy="5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4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29819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just">
              <a:buNone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Comprador: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Registrarse en la plataforma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Iniciar sesión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Buscar productos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Filtrar productos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Agregar productos al carrito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Realizar pedidos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 historial de pedidos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Dejar comentarios y calificaciones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Solicitar devoluciones y reembolsos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perfiles</a:t>
            </a:r>
          </a:p>
        </p:txBody>
      </p:sp>
    </p:spTree>
    <p:extLst>
      <p:ext uri="{BB962C8B-B14F-4D97-AF65-F5344CB8AC3E}">
        <p14:creationId xmlns:p14="http://schemas.microsoft.com/office/powerpoint/2010/main" val="3450732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59810"/>
            <a:ext cx="11150601" cy="5298190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just">
              <a:buNone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Vendedor: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Registrarse como vendedor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Iniciar sesión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Agregar y actualizar productos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inventarios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precios y descuentos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 y gestionar pedidos recibidos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Generar reportes de ventas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Responder a comentarios y calificaciones</a:t>
            </a:r>
          </a:p>
        </p:txBody>
      </p:sp>
    </p:spTree>
    <p:extLst>
      <p:ext uri="{BB962C8B-B14F-4D97-AF65-F5344CB8AC3E}">
        <p14:creationId xmlns:p14="http://schemas.microsoft.com/office/powerpoint/2010/main" val="296460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27" y="1690688"/>
            <a:ext cx="5430522" cy="465811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just">
              <a:buNone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del Sistema: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usuarios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Configurar parámetros del sistema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Generar informes administrativos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recursos del sistema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Realizar auditorías de seguridad</a:t>
            </a:r>
          </a:p>
          <a:p>
            <a:pPr algn="just">
              <a:buFont typeface="+mj-lt"/>
              <a:buAutoNum type="arabicPeriod"/>
            </a:pP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contenido del portal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D636AA-EB97-C452-77B7-FE9F19F0A496}"/>
              </a:ext>
            </a:extLst>
          </p:cNvPr>
          <p:cNvSpPr txBox="1">
            <a:spLocks/>
          </p:cNvSpPr>
          <p:nvPr/>
        </p:nvSpPr>
        <p:spPr>
          <a:xfrm>
            <a:off x="6609079" y="1588737"/>
            <a:ext cx="5430522" cy="5298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Pago: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Procesar pagos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Verificar transacciones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Emitir reembolsos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Envío: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Gestionar envíos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Actualizar estado de envío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Proveer servicios de rastreo</a:t>
            </a:r>
          </a:p>
        </p:txBody>
      </p:sp>
    </p:spTree>
    <p:extLst>
      <p:ext uri="{BB962C8B-B14F-4D97-AF65-F5344CB8AC3E}">
        <p14:creationId xmlns:p14="http://schemas.microsoft.com/office/powerpoint/2010/main" val="3483255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01" cy="1325563"/>
          </a:xfrm>
        </p:spPr>
        <p:txBody>
          <a:bodyPr>
            <a:noAutofit/>
          </a:bodyPr>
          <a:lstStyle/>
          <a:p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sz="3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</a:t>
            </a:r>
            <a:b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</a:br>
            <a:r>
              <a:rPr lang="es-MX" sz="3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una Plataforma de Comercio Electrónico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78" y="1559810"/>
            <a:ext cx="5430522" cy="52981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Visitante (Usuario No Registrado):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Explorar la plataforma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Buscar productos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Ver detalles de productos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Registrarse</a:t>
            </a:r>
          </a:p>
          <a:p>
            <a:pPr algn="just">
              <a:buFont typeface="+mj-lt"/>
              <a:buAutoNum type="arabicPeriod"/>
            </a:pPr>
            <a:r>
              <a:rPr lang="es-MX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Ver comentarios y calificaciones de productos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D636AA-EB97-C452-77B7-FE9F19F0A496}"/>
              </a:ext>
            </a:extLst>
          </p:cNvPr>
          <p:cNvSpPr txBox="1">
            <a:spLocks/>
          </p:cNvSpPr>
          <p:nvPr/>
        </p:nvSpPr>
        <p:spPr>
          <a:xfrm>
            <a:off x="6096001" y="1436336"/>
            <a:ext cx="5831840" cy="5645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7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Comprador: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 funciones de búsqueda y compra en la plataforma.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7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Vendedor: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Gestiona sus productos, inventario, pedidos y precios.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7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del Sistema: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Configura, gestiona y audita el sistema y sus usuarios.</a:t>
            </a:r>
          </a:p>
          <a:p>
            <a:pPr marL="263525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7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</a:t>
            </a:r>
            <a:r>
              <a:rPr lang="es-MX" sz="2700" b="1" dirty="0" err="1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Pago</a:t>
            </a:r>
            <a:r>
              <a:rPr lang="es-MX" sz="27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:Tareas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de iniciar y procesar pagos y transacciones.</a:t>
            </a:r>
          </a:p>
          <a:p>
            <a:pPr marL="263525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7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Sistema de Envío: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Monitorea y </a:t>
            </a:r>
            <a:r>
              <a:rPr lang="es-MX" sz="27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atualiza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sz="27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stado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de </a:t>
            </a:r>
            <a:r>
              <a:rPr lang="es-MX" sz="27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envio</a:t>
            </a:r>
            <a:r>
              <a:rPr lang="es-MX" sz="27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0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B38-3C62-1B0C-5A3A-4C020C6F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0" y="2569845"/>
            <a:ext cx="4983480" cy="1325563"/>
          </a:xfrm>
        </p:spPr>
        <p:txBody>
          <a:bodyPr>
            <a:normAutofit/>
          </a:bodyPr>
          <a:lstStyle/>
          <a:p>
            <a:r>
              <a:rPr lang="es-MX" sz="6600" i="1" dirty="0"/>
              <a:t>¡¡¡A trabajar!!!</a:t>
            </a:r>
            <a:endParaRPr lang="es-PE" sz="6600" i="1" dirty="0"/>
          </a:p>
        </p:txBody>
      </p:sp>
    </p:spTree>
    <p:extLst>
      <p:ext uri="{BB962C8B-B14F-4D97-AF65-F5344CB8AC3E}">
        <p14:creationId xmlns:p14="http://schemas.microsoft.com/office/powerpoint/2010/main" val="182624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Identificación y Análisis de Requisitos de Desarrollo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lvl="1" indent="-542925" algn="just">
              <a:buFont typeface="+mj-lt"/>
              <a:buAutoNum type="arabicPeriod"/>
            </a:pPr>
            <a:r>
              <a:rPr lang="es-MX" sz="2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Identificación de requisitos de desarrollo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Fuentes de Información:</a:t>
            </a:r>
            <a:r>
              <a:rPr lang="es-MX" sz="2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Incluye la revisión de las políticas y normativas internas del departamento de TI, entrevistas con equipos de desarrollo, retrospectivas de proyectos anteriores, y consulta de estándares de la industria.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Entrevistas y Talleres:</a:t>
            </a:r>
            <a:r>
              <a:rPr lang="es-MX" sz="2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Realizar entrevistas y talleres con desarrolladores, </a:t>
            </a:r>
            <a:r>
              <a:rPr lang="es-MX" sz="26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testers</a:t>
            </a:r>
            <a:r>
              <a:rPr lang="es-MX" sz="2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arquitectos de software y otros stakeholders para entender las necesidades específicas.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Análisis de Proyectos Anteriores:</a:t>
            </a:r>
            <a:r>
              <a:rPr lang="es-MX" sz="2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Evaluar proyectos anteriores para identificar qué técnicas y herramientas fueron exitosas y cuáles presentaron problemas.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Análisis del Producto:</a:t>
            </a:r>
            <a:r>
              <a:rPr lang="es-MX" sz="2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Considerar las características y la complejidad del producto que se va a desarrollar para determinar los requisitos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40174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Identificación y Análisis de Requisitos de Desarrollo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lvl="1" indent="-542925" algn="just">
              <a:buFont typeface="+mj-lt"/>
              <a:buAutoNum type="arabicPeriod" startAt="2"/>
            </a:pPr>
            <a:r>
              <a:rPr lang="es-MX" sz="2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Análisis de requisitos de desarrollo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Evaluación de Herramientas y Tecnologías: </a:t>
            </a:r>
            <a:r>
              <a:rPr lang="es-MX" sz="2600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Identificar y analizar las herramientas de desarrollo, plataformas, lenguajes de programación, y marcos de trabajo (</a:t>
            </a:r>
            <a:r>
              <a:rPr lang="es-MX" sz="2600" dirty="0" err="1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frameworks</a:t>
            </a:r>
            <a:r>
              <a:rPr lang="es-MX" sz="2600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) que mejor se adaptan a las necesidades del proyecto.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Evaluación de Metodologías: </a:t>
            </a:r>
            <a:r>
              <a:rPr lang="es-MX" sz="2600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Evaluar metodologías y prácticas de desarrollo (ágil, SCRUM, Kanban, etc.) que sean adecuadas para el equipo y el tipo de proyecto.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Evaluación de Competencias: </a:t>
            </a:r>
            <a:r>
              <a:rPr lang="es-MX" sz="2600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Analizar las habilidades y competencias del equipo de desarrollo para asegurar que coincidan con los requisitos del proyecto.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Análisis de Riesgos: </a:t>
            </a:r>
            <a:r>
              <a:rPr lang="es-MX" sz="2600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Identificar y analizar riesgos específicos relacionados con el desarrollo y determinar estrategias de mitigación.</a:t>
            </a:r>
          </a:p>
        </p:txBody>
      </p:sp>
    </p:spTree>
    <p:extLst>
      <p:ext uri="{BB962C8B-B14F-4D97-AF65-F5344CB8AC3E}">
        <p14:creationId xmlns:p14="http://schemas.microsoft.com/office/powerpoint/2010/main" val="37762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7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0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0" end="5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74" end="7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Especificación de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59" y="1493261"/>
            <a:ext cx="5253571" cy="48437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Documentación Clara y Precisa: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361950" algn="just"/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Plantillas Estándar: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</a:t>
            </a:r>
          </a:p>
          <a:p>
            <a:pPr marL="361950" lvl="2" indent="0" algn="just">
              <a:buNone/>
            </a:pPr>
            <a:r>
              <a:rPr lang="es-MX" sz="2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Utilizar plantillas estandarizadas para documentar los requisitos de desarrollo, garantizando uniformidad y claridad.</a:t>
            </a:r>
          </a:p>
          <a:p>
            <a:pPr marL="361950" lvl="1" indent="-361950" algn="just"/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Descripciones Detalladas:</a:t>
            </a:r>
          </a:p>
          <a:p>
            <a:pPr marL="361950" lvl="2" indent="0" algn="just">
              <a:buNone/>
            </a:pPr>
            <a:r>
              <a:rPr lang="es-MX" sz="2400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Proporcionar descripciones detalladas de cada requisito, incluyendo el contexto, la justificación, y los criterios de aceptación.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622BE2-6915-DF15-BBE0-856BA7B624B2}"/>
              </a:ext>
            </a:extLst>
          </p:cNvPr>
          <p:cNvSpPr txBox="1"/>
          <p:nvPr/>
        </p:nvSpPr>
        <p:spPr>
          <a:xfrm>
            <a:off x="7474688" y="1690688"/>
            <a:ext cx="4518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Plantillas de Documentación de IEEE </a:t>
            </a:r>
          </a:p>
          <a:p>
            <a:r>
              <a:rPr lang="es-PE" dirty="0"/>
              <a:t>El estándar IEEE 830-1998, </a:t>
            </a:r>
          </a:p>
          <a:p>
            <a:r>
              <a:rPr lang="es-PE" dirty="0" err="1"/>
              <a:t>Engineering</a:t>
            </a:r>
            <a:r>
              <a:rPr lang="es-PE" dirty="0"/>
              <a:t> </a:t>
            </a:r>
            <a:r>
              <a:rPr lang="es-PE" dirty="0" err="1"/>
              <a:t>Board</a:t>
            </a:r>
            <a:r>
              <a:rPr lang="es-PE" dirty="0"/>
              <a:t> (IREB):</a:t>
            </a:r>
          </a:p>
          <a:p>
            <a:r>
              <a:rPr lang="es-PE" dirty="0"/>
              <a:t>IREB metodologías Project Management </a:t>
            </a:r>
            <a:r>
              <a:rPr lang="es-PE" dirty="0" err="1"/>
              <a:t>Institute</a:t>
            </a:r>
            <a:r>
              <a:rPr lang="es-PE" dirty="0"/>
              <a:t> (PMI):</a:t>
            </a:r>
          </a:p>
          <a:p>
            <a:r>
              <a:rPr lang="es-PE" dirty="0"/>
              <a:t>PMI plantillas y guías </a:t>
            </a:r>
          </a:p>
          <a:p>
            <a:r>
              <a:rPr lang="es-PE" dirty="0"/>
              <a:t>PMBOK Guide</a:t>
            </a:r>
          </a:p>
          <a:p>
            <a:r>
              <a:rPr lang="es-PE" dirty="0"/>
              <a:t>Plantillas de </a:t>
            </a:r>
            <a:r>
              <a:rPr lang="es-PE" dirty="0" err="1"/>
              <a:t>Requirements</a:t>
            </a:r>
            <a:r>
              <a:rPr lang="es-PE" dirty="0"/>
              <a:t> </a:t>
            </a:r>
            <a:r>
              <a:rPr lang="es-PE" dirty="0" err="1"/>
              <a:t>Engineering</a:t>
            </a:r>
            <a:r>
              <a:rPr lang="es-PE" dirty="0"/>
              <a:t> (</a:t>
            </a:r>
            <a:r>
              <a:rPr lang="es-PE" dirty="0" err="1"/>
              <a:t>REQUISITEPro</a:t>
            </a:r>
            <a:r>
              <a:rPr lang="es-PE" dirty="0"/>
              <a:t>):</a:t>
            </a:r>
          </a:p>
          <a:p>
            <a:r>
              <a:rPr lang="es-PE" dirty="0"/>
              <a:t>Herramientas como IBM </a:t>
            </a:r>
            <a:r>
              <a:rPr lang="es-PE" dirty="0" err="1"/>
              <a:t>Rational</a:t>
            </a:r>
            <a:r>
              <a:rPr lang="es-PE" dirty="0"/>
              <a:t> </a:t>
            </a:r>
            <a:r>
              <a:rPr lang="es-PE" dirty="0" err="1"/>
              <a:t>RequisitePro</a:t>
            </a:r>
            <a:r>
              <a:rPr lang="es-PE" dirty="0"/>
              <a:t> </a:t>
            </a:r>
          </a:p>
          <a:p>
            <a:r>
              <a:rPr lang="es-PE" dirty="0"/>
              <a:t>IBM </a:t>
            </a:r>
            <a:r>
              <a:rPr lang="es-PE" dirty="0" err="1"/>
              <a:t>Rational</a:t>
            </a:r>
            <a:r>
              <a:rPr lang="es-PE" dirty="0"/>
              <a:t> </a:t>
            </a:r>
            <a:r>
              <a:rPr lang="es-PE" dirty="0" err="1"/>
              <a:t>RequisitePro</a:t>
            </a:r>
            <a:endParaRPr lang="es-PE" dirty="0"/>
          </a:p>
          <a:p>
            <a:r>
              <a:rPr lang="es-PE" dirty="0"/>
              <a:t>Herramientas de </a:t>
            </a:r>
            <a:r>
              <a:rPr lang="es-PE" dirty="0" err="1"/>
              <a:t>Collaboracion</a:t>
            </a:r>
            <a:r>
              <a:rPr lang="es-PE" dirty="0"/>
              <a:t> PM</a:t>
            </a:r>
          </a:p>
          <a:p>
            <a:r>
              <a:rPr lang="es-PE" dirty="0" err="1"/>
              <a:t>Confluence</a:t>
            </a:r>
            <a:r>
              <a:rPr lang="es-PE" dirty="0"/>
              <a:t> (</a:t>
            </a:r>
            <a:r>
              <a:rPr lang="es-PE" dirty="0" err="1"/>
              <a:t>Atlassian</a:t>
            </a:r>
            <a:r>
              <a:rPr lang="es-PE" dirty="0"/>
              <a:t>): </a:t>
            </a:r>
          </a:p>
          <a:p>
            <a:r>
              <a:rPr lang="es-PE" dirty="0"/>
              <a:t>Google </a:t>
            </a:r>
            <a:r>
              <a:rPr lang="es-PE" dirty="0" err="1"/>
              <a:t>Docs</a:t>
            </a:r>
            <a:r>
              <a:rPr lang="es-PE" dirty="0"/>
              <a:t>, Microsoft Word</a:t>
            </a:r>
          </a:p>
        </p:txBody>
      </p:sp>
    </p:spTree>
    <p:extLst>
      <p:ext uri="{BB962C8B-B14F-4D97-AF65-F5344CB8AC3E}">
        <p14:creationId xmlns:p14="http://schemas.microsoft.com/office/powerpoint/2010/main" val="216779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Especificación de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11165274" cy="50882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2. Secciones Detalladas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Entorno de Desarrollo: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Especificar detalladamente el entorno de desarrollo, incluyendo sistemas operativos, versiones de software, herramientas de desarrollo, y configuraciones de hardware necesarias.</a:t>
            </a: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Metodologías de Desarrollo: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Definir las metodologías de desarrollo a utilizar, incluyendo prácticas específicas como revisiones de código, integración continua, y despliegue continuo.</a:t>
            </a: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Estándares de Codificación: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Describir los estándares y guías de codificación que deben seguirse para mantener la coherencia y calidad del código.</a:t>
            </a: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Prácticas de Seguridad: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Documentar las prácticas de seguridad que deben ser adoptadas durante el desarrollo para garantizar la protección del software y los datos.</a:t>
            </a: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Pruebas: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Especificar los tipos de pruebas (unitarias, de integración, funcionales, de rendimiento, etc.) que deben realizarse, así como las herramientas y entornos de prueba necesarios.</a:t>
            </a:r>
          </a:p>
        </p:txBody>
      </p:sp>
    </p:spTree>
    <p:extLst>
      <p:ext uri="{BB962C8B-B14F-4D97-AF65-F5344CB8AC3E}">
        <p14:creationId xmlns:p14="http://schemas.microsoft.com/office/powerpoint/2010/main" val="12822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Verificación de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6146705" cy="508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1. Revisiones y Auditorías: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Revisiones de Parejas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: Realizar revisiones de requisitos por parte de múltiples stakeholders para asegurar que los requisitos están completos y precisos.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Auditorías Internas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: Llevar a cabo auditorías internas para verificar que los requisitos de desarrollo cumplen con las normativas y estándares internos y externos.</a:t>
            </a:r>
            <a:endParaRPr lang="es-MX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</p:txBody>
      </p:sp>
      <p:pic>
        <p:nvPicPr>
          <p:cNvPr id="2050" name="Picture 2" descr="Tipos de auditorías, características e importancia. - GCH ACCOUNTING FIRM">
            <a:extLst>
              <a:ext uri="{FF2B5EF4-FFF2-40B4-BE49-F238E27FC236}">
                <a16:creationId xmlns:a16="http://schemas.microsoft.com/office/drawing/2014/main" id="{4AAAE600-3650-4882-EB6F-6BF80EA4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76" y="2213455"/>
            <a:ext cx="4226679" cy="27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4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Verificación de Requisitos de Desarrollo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6965412" cy="508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2.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y Validaciones: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Prototipos y Pilotos: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Crear y evaluar prototipos o pilotos para validar que las herramientas y metodologías elegidas son adecuadas y efectivas.</a:t>
            </a: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Estrés y Rendimiento: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Implementar pruebas de estrés y rendimiento en el entorno de desarrollo para asegurar que cumple con los requisitos establecidos.</a:t>
            </a:r>
          </a:p>
          <a:p>
            <a:pPr marL="361950" lvl="1" indent="-361950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Seguridad: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Realizar pruebas de seguridad para verificar que las prácticas de desarrollo garantizan la protección adecuada del software y los datos.</a:t>
            </a:r>
          </a:p>
        </p:txBody>
      </p:sp>
      <p:pic>
        <p:nvPicPr>
          <p:cNvPr id="3074" name="Picture 2" descr="Prototipos: Una opción interesante para validar productos, servicios o  ideas de negocio | Conexión ESAN">
            <a:extLst>
              <a:ext uri="{FF2B5EF4-FFF2-40B4-BE49-F238E27FC236}">
                <a16:creationId xmlns:a16="http://schemas.microsoft.com/office/drawing/2014/main" id="{248971F4-A942-91C7-2393-D7C19DB6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87" y="1552409"/>
            <a:ext cx="3517604" cy="16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a guía simple para las pruebas de carga de WordPress | TODALAPC.COM -  Hosting Dominios Servicios Web">
            <a:extLst>
              <a:ext uri="{FF2B5EF4-FFF2-40B4-BE49-F238E27FC236}">
                <a16:creationId xmlns:a16="http://schemas.microsoft.com/office/drawing/2014/main" id="{5C78C445-43FB-1CE3-2B0B-CC6BED8D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696" y="3265053"/>
            <a:ext cx="3530895" cy="16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uebas de seguridad – Software Testing Bureau">
            <a:extLst>
              <a:ext uri="{FF2B5EF4-FFF2-40B4-BE49-F238E27FC236}">
                <a16:creationId xmlns:a16="http://schemas.microsoft.com/office/drawing/2014/main" id="{1F2C9CFA-7308-9F86-B4A7-B9DBD5E4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78" y="4977698"/>
            <a:ext cx="3517604" cy="17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17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FB650C598A704E886B5281936D5BA1" ma:contentTypeVersion="4" ma:contentTypeDescription="Crear nuevo documento." ma:contentTypeScope="" ma:versionID="f70e3a324378de26de73ff3db0b9d2c0">
  <xsd:schema xmlns:xsd="http://www.w3.org/2001/XMLSchema" xmlns:xs="http://www.w3.org/2001/XMLSchema" xmlns:p="http://schemas.microsoft.com/office/2006/metadata/properties" xmlns:ns2="4f5bd05a-7e2e-4540-ae46-127cb5b7296d" targetNamespace="http://schemas.microsoft.com/office/2006/metadata/properties" ma:root="true" ma:fieldsID="2675c1d141fd4699d1b72af5fcb185e9" ns2:_="">
    <xsd:import namespace="4f5bd05a-7e2e-4540-ae46-127cb5b72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bd05a-7e2e-4540-ae46-127cb5b72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9771FD-AEAA-45BB-B1F6-88E7A0AD501F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f5bd05a-7e2e-4540-ae46-127cb5b7296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1F91BF-7313-47F1-893B-15E139BBD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bd05a-7e2e-4540-ae46-127cb5b72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F48141-A55B-4EB7-B4B1-C2DFA836E4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3576</Words>
  <Application>Microsoft Office PowerPoint</Application>
  <PresentationFormat>Panorámica</PresentationFormat>
  <Paragraphs>302</Paragraphs>
  <Slides>34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Inter Variable</vt:lpstr>
      <vt:lpstr>Tema de Office</vt:lpstr>
      <vt:lpstr>Ingeniería de Requisitos</vt:lpstr>
      <vt:lpstr>Tema: Requisitos de Dominio</vt:lpstr>
      <vt:lpstr>Requisitos del Desarrollo</vt:lpstr>
      <vt:lpstr>Identificación y Análisis de Requisitos de Desarrollo</vt:lpstr>
      <vt:lpstr>Identificación y Análisis de Requisitos de Desarrollo</vt:lpstr>
      <vt:lpstr>Especificación de Requisitos de Desarrollo</vt:lpstr>
      <vt:lpstr>Especificación de Requisitos de Desarrollo</vt:lpstr>
      <vt:lpstr>Verificación de Requisitos de Desarrollo</vt:lpstr>
      <vt:lpstr>Verificación de Requisitos de Desarrollo</vt:lpstr>
      <vt:lpstr>Verificación de Requisitos de Desarrollo</vt:lpstr>
      <vt:lpstr>Gestion de cambios en los Requisitos de Desarrollo</vt:lpstr>
      <vt:lpstr>Gestión de cambios en los Requisitos de Desarrollo</vt:lpstr>
      <vt:lpstr>Gestion de cambios en los Requisitos de Desarrollo</vt:lpstr>
      <vt:lpstr>Gestion de cambios en los Requisitos de Desarrollo</vt:lpstr>
      <vt:lpstr>Caso Práctico :Sistema de Gestión de Salud:</vt:lpstr>
      <vt:lpstr>Caso Práctico :Sistema de Gestión de Salud:</vt:lpstr>
      <vt:lpstr>Caso Práctico :Sistema de Gestión de Salud:</vt:lpstr>
      <vt:lpstr>Caso Práctico :Sistema de Gestión de Salud: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Caso Práctico Desarrollo de una Plataforma de Comercio Electrónico</vt:lpstr>
      <vt:lpstr>¡¡¡A trabajar!!!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Requisitos</dc:title>
  <dc:creator>Ciro Rodríguez Rodríguez</dc:creator>
  <cp:lastModifiedBy>Ciro Rodriguez Rodriguez</cp:lastModifiedBy>
  <cp:revision>24</cp:revision>
  <dcterms:created xsi:type="dcterms:W3CDTF">2024-03-26T04:01:18Z</dcterms:created>
  <dcterms:modified xsi:type="dcterms:W3CDTF">2024-05-29T04:46:39Z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0x0101000AFB650C598A704E886B5281936D5BA1</vt:lpwstr>
  </property>
</Properties>
</file>