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354" r:id="rId2"/>
    <p:sldId id="407" r:id="rId3"/>
    <p:sldId id="441" r:id="rId4"/>
    <p:sldId id="442" r:id="rId5"/>
    <p:sldId id="408" r:id="rId6"/>
    <p:sldId id="410" r:id="rId7"/>
    <p:sldId id="411" r:id="rId8"/>
    <p:sldId id="412" r:id="rId9"/>
    <p:sldId id="414" r:id="rId10"/>
    <p:sldId id="415" r:id="rId11"/>
    <p:sldId id="416" r:id="rId12"/>
    <p:sldId id="464" r:id="rId13"/>
    <p:sldId id="417" r:id="rId14"/>
    <p:sldId id="461" r:id="rId15"/>
    <p:sldId id="418" r:id="rId16"/>
    <p:sldId id="420" r:id="rId17"/>
    <p:sldId id="421" r:id="rId18"/>
    <p:sldId id="422" r:id="rId19"/>
    <p:sldId id="423" r:id="rId20"/>
    <p:sldId id="462" r:id="rId21"/>
    <p:sldId id="424" r:id="rId22"/>
    <p:sldId id="425" r:id="rId23"/>
    <p:sldId id="443" r:id="rId24"/>
    <p:sldId id="444" r:id="rId25"/>
    <p:sldId id="445" r:id="rId26"/>
    <p:sldId id="426" r:id="rId27"/>
    <p:sldId id="427" r:id="rId28"/>
    <p:sldId id="428" r:id="rId29"/>
    <p:sldId id="429" r:id="rId30"/>
    <p:sldId id="430" r:id="rId31"/>
    <p:sldId id="431" r:id="rId32"/>
    <p:sldId id="433" r:id="rId33"/>
    <p:sldId id="434" r:id="rId34"/>
    <p:sldId id="446" r:id="rId35"/>
    <p:sldId id="447" r:id="rId36"/>
    <p:sldId id="463" r:id="rId37"/>
    <p:sldId id="448" r:id="rId38"/>
    <p:sldId id="437" r:id="rId39"/>
    <p:sldId id="449" r:id="rId40"/>
    <p:sldId id="451" r:id="rId41"/>
    <p:sldId id="452" r:id="rId42"/>
    <p:sldId id="453" r:id="rId43"/>
    <p:sldId id="454" r:id="rId44"/>
    <p:sldId id="455" r:id="rId45"/>
    <p:sldId id="456" r:id="rId46"/>
    <p:sldId id="457" r:id="rId47"/>
    <p:sldId id="458" r:id="rId48"/>
    <p:sldId id="459" r:id="rId49"/>
    <p:sldId id="432" r:id="rId50"/>
    <p:sldId id="436" r:id="rId51"/>
    <p:sldId id="465" r:id="rId52"/>
    <p:sldId id="466" r:id="rId53"/>
    <p:sldId id="467" r:id="rId54"/>
    <p:sldId id="468" r:id="rId55"/>
    <p:sldId id="469" r:id="rId56"/>
    <p:sldId id="470" r:id="rId57"/>
    <p:sldId id="471" r:id="rId58"/>
    <p:sldId id="472" r:id="rId59"/>
    <p:sldId id="473" r:id="rId60"/>
    <p:sldId id="47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44" autoAdjust="0"/>
    <p:restoredTop sz="94660"/>
  </p:normalViewPr>
  <p:slideViewPr>
    <p:cSldViewPr snapToGrid="0">
      <p:cViewPr varScale="1">
        <p:scale>
          <a:sx n="101" d="100"/>
          <a:sy n="101" d="100"/>
        </p:scale>
        <p:origin x="1398" y="108"/>
      </p:cViewPr>
      <p:guideLst/>
    </p:cSldViewPr>
  </p:slideViewPr>
  <p:notesTextViewPr>
    <p:cViewPr>
      <p:scale>
        <a:sx n="1" d="1"/>
        <a:sy n="1" d="1"/>
      </p:scale>
      <p:origin x="0" y="0"/>
    </p:cViewPr>
  </p:notesTextViewPr>
  <p:sorterViewPr>
    <p:cViewPr>
      <p:scale>
        <a:sx n="100" d="100"/>
        <a:sy n="100" d="100"/>
      </p:scale>
      <p:origin x="0" y="-116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90124-AD6F-412D-B625-C7A147190CFB}" type="datetimeFigureOut">
              <a:rPr lang="es-PE" smtClean="0"/>
              <a:t>2/05/2023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2767D-3F8C-4630-AE45-468CAF3E764E}" type="slidenum">
              <a:rPr lang="es-PE" smtClean="0"/>
              <a:t>‹Nº›</a:t>
            </a:fld>
            <a:endParaRPr lang="es-PE"/>
          </a:p>
        </p:txBody>
      </p:sp>
    </p:spTree>
    <p:extLst>
      <p:ext uri="{BB962C8B-B14F-4D97-AF65-F5344CB8AC3E}">
        <p14:creationId xmlns:p14="http://schemas.microsoft.com/office/powerpoint/2010/main" val="31324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2472767D-3F8C-4630-AE45-468CAF3E764E}" type="slidenum">
              <a:rPr lang="es-PE" smtClean="0"/>
              <a:t>48</a:t>
            </a:fld>
            <a:endParaRPr lang="es-PE"/>
          </a:p>
        </p:txBody>
      </p:sp>
    </p:spTree>
    <p:extLst>
      <p:ext uri="{BB962C8B-B14F-4D97-AF65-F5344CB8AC3E}">
        <p14:creationId xmlns:p14="http://schemas.microsoft.com/office/powerpoint/2010/main" val="353022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5" y="6818408"/>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52CA75-C932-4BBF-B7DB-E722E4495C01}" type="datetimeFigureOut">
              <a:rPr lang="es-MX" smtClean="0"/>
              <a:t>02/05/2023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482898-4F05-4396-832F-10AE358FBBA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6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52CA75-C932-4BBF-B7DB-E722E4495C01}" type="datetimeFigureOut">
              <a:rPr lang="es-MX" smtClean="0"/>
              <a:t>02/05/2023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385706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8" name="Rectangle 7"/>
          <p:cNvSpPr/>
          <p:nvPr/>
        </p:nvSpPr>
        <p:spPr>
          <a:xfrm>
            <a:off x="15" y="6778067"/>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52CA75-C932-4BBF-B7DB-E722E4495C01}" type="datetimeFigureOut">
              <a:rPr lang="es-MX" smtClean="0"/>
              <a:t>02/05/2023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355884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52CA75-C932-4BBF-B7DB-E722E4495C01}" type="datetimeFigureOut">
              <a:rPr lang="es-MX" smtClean="0"/>
              <a:t>02/05/2023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50362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Rectangle 7"/>
          <p:cNvSpPr/>
          <p:nvPr/>
        </p:nvSpPr>
        <p:spPr>
          <a:xfrm>
            <a:off x="15" y="6778067"/>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A52CA75-C932-4BBF-B7DB-E722E4495C01}" type="datetimeFigureOut">
              <a:rPr lang="es-MX" smtClean="0"/>
              <a:t>02/05/2023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482898-4F05-4396-832F-10AE358FBBA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86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05921"/>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52CA75-C932-4BBF-B7DB-E722E4495C01}" type="datetimeFigureOut">
              <a:rPr lang="es-MX" smtClean="0"/>
              <a:t>02/05/2023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229254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05921"/>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52CA75-C932-4BBF-B7DB-E722E4495C01}" type="datetimeFigureOut">
              <a:rPr lang="es-MX" smtClean="0"/>
              <a:t>02/05/2023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249078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097280" y="219368"/>
            <a:ext cx="10058400" cy="1450757"/>
          </a:xfrm>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8A52CA75-C932-4BBF-B7DB-E722E4495C01}" type="datetimeFigureOut">
              <a:rPr lang="es-MX" smtClean="0"/>
              <a:t>02/05/2023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378334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6" name="Rectangle 5"/>
          <p:cNvSpPr/>
          <p:nvPr/>
        </p:nvSpPr>
        <p:spPr>
          <a:xfrm>
            <a:off x="15" y="6778067"/>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52CA75-C932-4BBF-B7DB-E722E4495C01}" type="datetimeFigureOut">
              <a:rPr lang="es-MX" smtClean="0"/>
              <a:t>02/05/2023</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3150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52CA75-C932-4BBF-B7DB-E722E4495C01}" type="datetimeFigureOut">
              <a:rPr lang="es-MX" smtClean="0"/>
              <a:t>02/05/2023</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482898-4F05-4396-832F-10AE358FBBA0}" type="slidenum">
              <a:rPr lang="es-MX" smtClean="0"/>
              <a:t>‹Nº›</a:t>
            </a:fld>
            <a:endParaRPr lang="es-MX"/>
          </a:p>
        </p:txBody>
      </p:sp>
    </p:spTree>
    <p:extLst>
      <p:ext uri="{BB962C8B-B14F-4D97-AF65-F5344CB8AC3E}">
        <p14:creationId xmlns:p14="http://schemas.microsoft.com/office/powerpoint/2010/main" val="346555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n con título">
    <p:spTree>
      <p:nvGrpSpPr>
        <p:cNvPr id="1" name=""/>
        <p:cNvGrpSpPr/>
        <p:nvPr/>
      </p:nvGrpSpPr>
      <p:grpSpPr>
        <a:xfrm>
          <a:off x="0" y="0"/>
          <a:ext cx="0" cy="0"/>
          <a:chOff x="0" y="0"/>
          <a:chExt cx="0" cy="0"/>
        </a:xfrm>
      </p:grpSpPr>
      <p:sp>
        <p:nvSpPr>
          <p:cNvPr id="9" name="Rectangle 8"/>
          <p:cNvSpPr/>
          <p:nvPr/>
        </p:nvSpPr>
        <p:spPr>
          <a:xfrm>
            <a:off x="15" y="678421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52CA75-C932-4BBF-B7DB-E722E4495C01}" type="datetimeFigureOut">
              <a:rPr lang="es-MX" smtClean="0"/>
              <a:t>02/05/2023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482898-4F05-4396-832F-10AE358FBBA0}" type="slidenum">
              <a:rPr lang="es-MX" smtClean="0"/>
              <a:t>‹Nº›</a:t>
            </a:fld>
            <a:endParaRPr lang="es-MX"/>
          </a:p>
        </p:txBody>
      </p:sp>
    </p:spTree>
    <p:extLst>
      <p:ext uri="{BB962C8B-B14F-4D97-AF65-F5344CB8AC3E}">
        <p14:creationId xmlns:p14="http://schemas.microsoft.com/office/powerpoint/2010/main" val="211382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778067"/>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32815"/>
            <a:ext cx="10058400" cy="1450757"/>
          </a:xfrm>
          <a:prstGeom prst="rect">
            <a:avLst/>
          </a:prstGeom>
          <a:noFill/>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52CA75-C932-4BBF-B7DB-E722E4495C01}" type="datetimeFigureOut">
              <a:rPr lang="es-MX" smtClean="0"/>
              <a:t>02/05/2023</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482898-4F05-4396-832F-10AE358FBBA0}"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78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uadroTexto 5"/>
          <p:cNvSpPr txBox="1"/>
          <p:nvPr/>
        </p:nvSpPr>
        <p:spPr>
          <a:xfrm>
            <a:off x="2619333" y="1089751"/>
            <a:ext cx="8066864" cy="1061829"/>
          </a:xfrm>
          <a:prstGeom prst="rect">
            <a:avLst/>
          </a:prstGeom>
          <a:noFill/>
        </p:spPr>
        <p:txBody>
          <a:bodyPr wrap="square" rtlCol="0">
            <a:spAutoFit/>
          </a:bodyPr>
          <a:lstStyle/>
          <a:p>
            <a:pPr algn="ctr">
              <a:lnSpc>
                <a:spcPct val="150000"/>
              </a:lnSpc>
            </a:pPr>
            <a:r>
              <a:rPr lang="es-PE" sz="2400" b="1" dirty="0"/>
              <a:t>FACULTAD DE  INGENIERIA DE SISTEMAS E INFORMATICA</a:t>
            </a:r>
          </a:p>
          <a:p>
            <a:pPr algn="ctr">
              <a:lnSpc>
                <a:spcPct val="150000"/>
              </a:lnSpc>
            </a:pPr>
            <a:r>
              <a:rPr lang="es-PE" b="1" dirty="0"/>
              <a:t>ESCUELA  PROFESIONAL DE  INGENIERIA DEL SOFTWARE</a:t>
            </a:r>
          </a:p>
        </p:txBody>
      </p:sp>
      <p:sp>
        <p:nvSpPr>
          <p:cNvPr id="8" name="CuadroTexto 7"/>
          <p:cNvSpPr txBox="1"/>
          <p:nvPr/>
        </p:nvSpPr>
        <p:spPr>
          <a:xfrm>
            <a:off x="1365745" y="3451049"/>
            <a:ext cx="10132073" cy="1338828"/>
          </a:xfrm>
          <a:prstGeom prst="rect">
            <a:avLst/>
          </a:prstGeom>
          <a:noFill/>
        </p:spPr>
        <p:txBody>
          <a:bodyPr wrap="square" rtlCol="0">
            <a:spAutoFit/>
          </a:bodyPr>
          <a:lstStyle/>
          <a:p>
            <a:pPr algn="ctr">
              <a:lnSpc>
                <a:spcPct val="150000"/>
              </a:lnSpc>
            </a:pPr>
            <a:r>
              <a:rPr lang="es-PE" sz="3600" b="1" dirty="0"/>
              <a:t>MODELAMIENTO Y REQUISITOS DE SOFTWARE </a:t>
            </a:r>
          </a:p>
          <a:p>
            <a:pPr algn="ctr">
              <a:lnSpc>
                <a:spcPct val="150000"/>
              </a:lnSpc>
            </a:pPr>
            <a:endParaRPr lang="es-PE" b="1" i="1" dirty="0">
              <a:solidFill>
                <a:schemeClr val="bg1">
                  <a:lumMod val="50000"/>
                </a:schemeClr>
              </a:solidFill>
            </a:endParaRPr>
          </a:p>
        </p:txBody>
      </p:sp>
      <p:sp>
        <p:nvSpPr>
          <p:cNvPr id="9" name="CuadroTexto 8"/>
          <p:cNvSpPr txBox="1"/>
          <p:nvPr/>
        </p:nvSpPr>
        <p:spPr>
          <a:xfrm>
            <a:off x="4350423" y="4735206"/>
            <a:ext cx="3835172" cy="553998"/>
          </a:xfrm>
          <a:prstGeom prst="rect">
            <a:avLst/>
          </a:prstGeom>
          <a:noFill/>
        </p:spPr>
        <p:txBody>
          <a:bodyPr wrap="square" rtlCol="0">
            <a:spAutoFit/>
          </a:bodyPr>
          <a:lstStyle/>
          <a:p>
            <a:pPr>
              <a:lnSpc>
                <a:spcPct val="150000"/>
              </a:lnSpc>
            </a:pPr>
            <a:r>
              <a:rPr lang="es-PE" sz="2000" b="1" i="1" dirty="0"/>
              <a:t>Prof. Ciro Rodriguez  Rodriguez</a:t>
            </a:r>
          </a:p>
        </p:txBody>
      </p:sp>
      <p:sp>
        <p:nvSpPr>
          <p:cNvPr id="11" name="CuadroTexto 10"/>
          <p:cNvSpPr txBox="1"/>
          <p:nvPr/>
        </p:nvSpPr>
        <p:spPr>
          <a:xfrm>
            <a:off x="3137947" y="2951722"/>
            <a:ext cx="6260123" cy="923330"/>
          </a:xfrm>
          <a:prstGeom prst="rect">
            <a:avLst/>
          </a:prstGeom>
          <a:noFill/>
        </p:spPr>
        <p:txBody>
          <a:bodyPr wrap="square" rtlCol="0">
            <a:spAutoFit/>
          </a:bodyPr>
          <a:lstStyle/>
          <a:p>
            <a:pPr algn="ctr">
              <a:lnSpc>
                <a:spcPct val="150000"/>
              </a:lnSpc>
            </a:pPr>
            <a:r>
              <a:rPr lang="es-PE" b="1" dirty="0"/>
              <a:t>SESION 06:</a:t>
            </a:r>
          </a:p>
          <a:p>
            <a:pPr algn="ctr">
              <a:lnSpc>
                <a:spcPct val="150000"/>
              </a:lnSpc>
            </a:pPr>
            <a:endParaRPr lang="es-PE" b="1" i="1" dirty="0">
              <a:solidFill>
                <a:schemeClr val="bg1">
                  <a:lumMod val="50000"/>
                </a:schemeClr>
              </a:solidFill>
            </a:endParaRPr>
          </a:p>
        </p:txBody>
      </p:sp>
      <p:pic>
        <p:nvPicPr>
          <p:cNvPr id="10" name="Imagen 9" descr="UNMS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299" y="128014"/>
            <a:ext cx="3474496" cy="1110450"/>
          </a:xfrm>
          <a:prstGeom prst="rect">
            <a:avLst/>
          </a:prstGeom>
          <a:noFill/>
          <a:ln>
            <a:noFill/>
          </a:ln>
        </p:spPr>
      </p:pic>
    </p:spTree>
    <p:extLst>
      <p:ext uri="{BB962C8B-B14F-4D97-AF65-F5344CB8AC3E}">
        <p14:creationId xmlns:p14="http://schemas.microsoft.com/office/powerpoint/2010/main" val="74037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ángulo 3"/>
          <p:cNvSpPr/>
          <p:nvPr/>
        </p:nvSpPr>
        <p:spPr>
          <a:xfrm>
            <a:off x="925216" y="3504952"/>
            <a:ext cx="5527344" cy="1754326"/>
          </a:xfrm>
          <a:prstGeom prst="rect">
            <a:avLst/>
          </a:prstGeom>
        </p:spPr>
        <p:txBody>
          <a:bodyPr wrap="square">
            <a:spAutoFit/>
          </a:bodyPr>
          <a:lstStyle/>
          <a:p>
            <a:pPr algn="ctr"/>
            <a:r>
              <a:rPr lang="es-MX" sz="3600" b="1" dirty="0"/>
              <a:t>Solo</a:t>
            </a:r>
            <a:r>
              <a:rPr lang="es-MX" sz="3600" dirty="0"/>
              <a:t> los </a:t>
            </a:r>
            <a:r>
              <a:rPr lang="es-MX" sz="3600" b="1" dirty="0"/>
              <a:t>empleados de nivel gerencial</a:t>
            </a:r>
            <a:r>
              <a:rPr lang="es-MX" sz="3600" dirty="0"/>
              <a:t> tienen derecho a </a:t>
            </a:r>
            <a:r>
              <a:rPr lang="es-MX" sz="3600" b="1" dirty="0"/>
              <a:t>ver</a:t>
            </a:r>
            <a:r>
              <a:rPr lang="es-MX" sz="3600" dirty="0"/>
              <a:t> los datos de </a:t>
            </a:r>
            <a:r>
              <a:rPr lang="es-MX" sz="3600" b="1" dirty="0"/>
              <a:t>ingresos</a:t>
            </a:r>
            <a:r>
              <a:rPr lang="es-MX" sz="3600" dirty="0"/>
              <a:t>.</a:t>
            </a:r>
          </a:p>
        </p:txBody>
      </p:sp>
      <p:sp>
        <p:nvSpPr>
          <p:cNvPr id="5" name="Elipse 4"/>
          <p:cNvSpPr/>
          <p:nvPr/>
        </p:nvSpPr>
        <p:spPr>
          <a:xfrm>
            <a:off x="581192" y="2197290"/>
            <a:ext cx="6215393" cy="40397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8820725" y="2812455"/>
            <a:ext cx="2085814" cy="1569660"/>
          </a:xfrm>
          <a:prstGeom prst="rect">
            <a:avLst/>
          </a:prstGeom>
          <a:noFill/>
        </p:spPr>
        <p:txBody>
          <a:bodyPr wrap="square" rtlCol="0">
            <a:spAutoFit/>
          </a:bodyPr>
          <a:lstStyle/>
          <a:p>
            <a:pPr algn="ctr"/>
            <a:r>
              <a:rPr lang="es-PE" sz="2400" b="1" dirty="0"/>
              <a:t>El sindicato acordó ver los ingresos de la empresa</a:t>
            </a:r>
          </a:p>
        </p:txBody>
      </p:sp>
      <p:sp>
        <p:nvSpPr>
          <p:cNvPr id="7" name="Elipse 6"/>
          <p:cNvSpPr/>
          <p:nvPr/>
        </p:nvSpPr>
        <p:spPr>
          <a:xfrm>
            <a:off x="8442859" y="2419212"/>
            <a:ext cx="2625476" cy="2198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Título 1">
            <a:extLst>
              <a:ext uri="{FF2B5EF4-FFF2-40B4-BE49-F238E27FC236}">
                <a16:creationId xmlns:a16="http://schemas.microsoft.com/office/drawing/2014/main" id="{249EC68E-550B-4716-8674-F10650381DD4}"/>
              </a:ext>
            </a:extLst>
          </p:cNvPr>
          <p:cNvSpPr>
            <a:spLocks noGrp="1"/>
          </p:cNvSpPr>
          <p:nvPr>
            <p:ph type="title"/>
          </p:nvPr>
        </p:nvSpPr>
        <p:spPr>
          <a:xfrm>
            <a:off x="1097280" y="232815"/>
            <a:ext cx="10058400" cy="1450757"/>
          </a:xfrm>
        </p:spPr>
        <p:txBody>
          <a:bodyPr/>
          <a:lstStyle/>
          <a:p>
            <a:r>
              <a:rPr lang="es-MX" dirty="0"/>
              <a:t>Ejemplos</a:t>
            </a:r>
          </a:p>
        </p:txBody>
      </p:sp>
    </p:spTree>
    <p:extLst>
      <p:ext uri="{BB962C8B-B14F-4D97-AF65-F5344CB8AC3E}">
        <p14:creationId xmlns:p14="http://schemas.microsoft.com/office/powerpoint/2010/main" val="123539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1E08E-B9B1-4B01-B78F-B885F485F824}"/>
              </a:ext>
            </a:extLst>
          </p:cNvPr>
          <p:cNvSpPr>
            <a:spLocks noGrp="1"/>
          </p:cNvSpPr>
          <p:nvPr>
            <p:ph type="title"/>
          </p:nvPr>
        </p:nvSpPr>
        <p:spPr/>
        <p:txBody>
          <a:bodyPr/>
          <a:lstStyle/>
          <a:p>
            <a:r>
              <a:rPr lang="es-MX" dirty="0"/>
              <a:t>Ventajas de crear un documento de RF</a:t>
            </a:r>
          </a:p>
        </p:txBody>
      </p:sp>
      <p:sp>
        <p:nvSpPr>
          <p:cNvPr id="3" name="Marcador de contenido 2">
            <a:extLst>
              <a:ext uri="{FF2B5EF4-FFF2-40B4-BE49-F238E27FC236}">
                <a16:creationId xmlns:a16="http://schemas.microsoft.com/office/drawing/2014/main" id="{611485D5-EDD7-4D60-A5E7-B3700A9DD199}"/>
              </a:ext>
            </a:extLst>
          </p:cNvPr>
          <p:cNvSpPr>
            <a:spLocks noGrp="1"/>
          </p:cNvSpPr>
          <p:nvPr>
            <p:ph idx="1"/>
          </p:nvPr>
        </p:nvSpPr>
        <p:spPr>
          <a:xfrm>
            <a:off x="1097280" y="1845734"/>
            <a:ext cx="8324019" cy="4023360"/>
          </a:xfrm>
        </p:spPr>
        <p:txBody>
          <a:bodyPr>
            <a:noAutofit/>
          </a:bodyPr>
          <a:lstStyle/>
          <a:p>
            <a:pPr algn="just"/>
            <a:r>
              <a:rPr lang="es-MX" sz="3200" dirty="0"/>
              <a:t>Ayuda a verificar si la aplicación proporciona todas las funcionalidades que se mencionaron en el </a:t>
            </a:r>
            <a:r>
              <a:rPr lang="es-MX" sz="3200" b="1" dirty="0"/>
              <a:t>RF</a:t>
            </a:r>
            <a:r>
              <a:rPr lang="es-MX" sz="3200" dirty="0"/>
              <a:t> de esa aplicación.</a:t>
            </a:r>
          </a:p>
          <a:p>
            <a:pPr algn="just"/>
            <a:r>
              <a:rPr lang="es-MX" sz="3200" dirty="0"/>
              <a:t>El documento de </a:t>
            </a:r>
            <a:r>
              <a:rPr lang="es-MX" sz="3200" b="1" dirty="0"/>
              <a:t>RF</a:t>
            </a:r>
            <a:r>
              <a:rPr lang="es-MX" sz="3200" dirty="0"/>
              <a:t> ayuda a definir la funcionalidad de un sistema o uno de sus subsistemas.</a:t>
            </a:r>
          </a:p>
          <a:p>
            <a:pPr algn="just"/>
            <a:r>
              <a:rPr lang="es-MX" sz="3200" dirty="0"/>
              <a:t>Los </a:t>
            </a:r>
            <a:r>
              <a:rPr lang="es-MX" sz="3200" b="1" dirty="0"/>
              <a:t>RF</a:t>
            </a:r>
            <a:r>
              <a:rPr lang="es-MX" sz="3200" dirty="0"/>
              <a:t> junto con el análisis de requisitos ayudan a identificar los requisitos faltantes. Ayudan a definir claramente el servicio y el comportamiento del sistema esperado.</a:t>
            </a:r>
          </a:p>
        </p:txBody>
      </p:sp>
      <p:pic>
        <p:nvPicPr>
          <p:cNvPr id="4098" name="Picture 2" descr="Qué son los beneficios? — Steemit">
            <a:extLst>
              <a:ext uri="{FF2B5EF4-FFF2-40B4-BE49-F238E27FC236}">
                <a16:creationId xmlns:a16="http://schemas.microsoft.com/office/drawing/2014/main" id="{AE00D429-58FC-4717-B875-1991938C6EC0}"/>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8358" r="9932" b="7422"/>
          <a:stretch/>
        </p:blipFill>
        <p:spPr bwMode="auto">
          <a:xfrm>
            <a:off x="9780103" y="3109356"/>
            <a:ext cx="2224425" cy="186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50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cstate="print">
            <a:extLst>
              <a:ext uri="{28A0092B-C50C-407E-A947-70E740481C1C}">
                <a14:useLocalDpi xmlns:a14="http://schemas.microsoft.com/office/drawing/2010/main" val="0"/>
              </a:ext>
            </a:extLst>
          </a:blip>
          <a:srcRect l="20250" t="3822" r="23259" b="78815"/>
          <a:stretch/>
        </p:blipFill>
        <p:spPr bwMode="auto">
          <a:xfrm>
            <a:off x="6603999" y="2188271"/>
            <a:ext cx="4397829" cy="1669143"/>
          </a:xfrm>
          <a:prstGeom prst="rect">
            <a:avLst/>
          </a:prstGeom>
          <a:noFill/>
          <a:ln>
            <a:noFill/>
          </a:ln>
        </p:spPr>
      </p:pic>
      <p:sp>
        <p:nvSpPr>
          <p:cNvPr id="5" name="CuadroTexto 4"/>
          <p:cNvSpPr txBox="1"/>
          <p:nvPr/>
        </p:nvSpPr>
        <p:spPr>
          <a:xfrm>
            <a:off x="7678057" y="1306286"/>
            <a:ext cx="2017486" cy="646331"/>
          </a:xfrm>
          <a:prstGeom prst="rect">
            <a:avLst/>
          </a:prstGeom>
          <a:noFill/>
        </p:spPr>
        <p:txBody>
          <a:bodyPr wrap="square" rtlCol="0">
            <a:spAutoFit/>
          </a:bodyPr>
          <a:lstStyle/>
          <a:p>
            <a:r>
              <a:rPr lang="es-PE" sz="3600" dirty="0"/>
              <a:t>Negocio</a:t>
            </a:r>
            <a:endParaRPr lang="es-PE" dirty="0"/>
          </a:p>
        </p:txBody>
      </p:sp>
      <p:sp>
        <p:nvSpPr>
          <p:cNvPr id="6" name="CuadroTexto 5"/>
          <p:cNvSpPr txBox="1"/>
          <p:nvPr/>
        </p:nvSpPr>
        <p:spPr>
          <a:xfrm>
            <a:off x="2068285" y="1197429"/>
            <a:ext cx="2017486" cy="646331"/>
          </a:xfrm>
          <a:prstGeom prst="rect">
            <a:avLst/>
          </a:prstGeom>
          <a:noFill/>
        </p:spPr>
        <p:txBody>
          <a:bodyPr wrap="square" rtlCol="0">
            <a:spAutoFit/>
          </a:bodyPr>
          <a:lstStyle/>
          <a:p>
            <a:r>
              <a:rPr lang="es-PE" sz="3600" dirty="0"/>
              <a:t>Sistema</a:t>
            </a:r>
            <a:endParaRPr lang="es-PE" dirty="0"/>
          </a:p>
        </p:txBody>
      </p:sp>
      <p:pic>
        <p:nvPicPr>
          <p:cNvPr id="7" name="Imagen 6"/>
          <p:cNvPicPr/>
          <p:nvPr/>
        </p:nvPicPr>
        <p:blipFill rotWithShape="1">
          <a:blip r:embed="rId3">
            <a:extLst>
              <a:ext uri="{28A0092B-C50C-407E-A947-70E740481C1C}">
                <a14:useLocalDpi xmlns:a14="http://schemas.microsoft.com/office/drawing/2010/main" val="0"/>
              </a:ext>
            </a:extLst>
          </a:blip>
          <a:srcRect l="38425" t="70049" r="40019" b="17345"/>
          <a:stretch/>
        </p:blipFill>
        <p:spPr bwMode="auto">
          <a:xfrm>
            <a:off x="1015999" y="2188271"/>
            <a:ext cx="5007430" cy="16691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856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1E08E-B9B1-4B01-B78F-B885F485F824}"/>
              </a:ext>
            </a:extLst>
          </p:cNvPr>
          <p:cNvSpPr>
            <a:spLocks noGrp="1"/>
          </p:cNvSpPr>
          <p:nvPr>
            <p:ph type="title"/>
          </p:nvPr>
        </p:nvSpPr>
        <p:spPr/>
        <p:txBody>
          <a:bodyPr/>
          <a:lstStyle/>
          <a:p>
            <a:r>
              <a:rPr lang="es-MX" dirty="0"/>
              <a:t>Ventajas de crear un documento de requisitos funcionales</a:t>
            </a:r>
          </a:p>
        </p:txBody>
      </p:sp>
      <p:sp>
        <p:nvSpPr>
          <p:cNvPr id="3" name="Marcador de contenido 2">
            <a:extLst>
              <a:ext uri="{FF2B5EF4-FFF2-40B4-BE49-F238E27FC236}">
                <a16:creationId xmlns:a16="http://schemas.microsoft.com/office/drawing/2014/main" id="{611485D5-EDD7-4D60-A5E7-B3700A9DD199}"/>
              </a:ext>
            </a:extLst>
          </p:cNvPr>
          <p:cNvSpPr>
            <a:spLocks noGrp="1"/>
          </p:cNvSpPr>
          <p:nvPr>
            <p:ph idx="1"/>
          </p:nvPr>
        </p:nvSpPr>
        <p:spPr>
          <a:xfrm>
            <a:off x="1097280" y="1845734"/>
            <a:ext cx="8205746" cy="4023360"/>
          </a:xfrm>
        </p:spPr>
        <p:txBody>
          <a:bodyPr>
            <a:normAutofit lnSpcReduction="10000"/>
          </a:bodyPr>
          <a:lstStyle/>
          <a:p>
            <a:pPr algn="just"/>
            <a:r>
              <a:rPr lang="es-MX" sz="3200" dirty="0"/>
              <a:t>Los errores detectados en la etapa de recopilación de </a:t>
            </a:r>
            <a:r>
              <a:rPr lang="es-MX" sz="3200" b="1" dirty="0"/>
              <a:t>RF</a:t>
            </a:r>
            <a:r>
              <a:rPr lang="es-MX" sz="3200" dirty="0"/>
              <a:t> son los más baratos de solucionar.</a:t>
            </a:r>
          </a:p>
          <a:p>
            <a:pPr algn="just"/>
            <a:r>
              <a:rPr lang="es-MX" sz="3200" dirty="0"/>
              <a:t>Apoya los objetivos, tareas o actividades de los usuarios para facilitar la gestión de proyectos.</a:t>
            </a:r>
          </a:p>
          <a:p>
            <a:pPr algn="just"/>
            <a:r>
              <a:rPr lang="es-MX" sz="3200" dirty="0"/>
              <a:t>El </a:t>
            </a:r>
            <a:r>
              <a:rPr lang="es-MX" sz="3200" b="1" dirty="0"/>
              <a:t>RF</a:t>
            </a:r>
            <a:r>
              <a:rPr lang="es-MX" sz="3200" dirty="0"/>
              <a:t> se puede expresar en forma de </a:t>
            </a:r>
            <a:r>
              <a:rPr lang="es-MX" sz="3200" b="1" dirty="0"/>
              <a:t>caso de uso </a:t>
            </a:r>
            <a:r>
              <a:rPr lang="es-MX" sz="3200" dirty="0"/>
              <a:t>o </a:t>
            </a:r>
            <a:r>
              <a:rPr lang="es-MX" sz="3200" b="1" dirty="0"/>
              <a:t>historia de usuario</a:t>
            </a:r>
            <a:r>
              <a:rPr lang="es-MX" sz="3200" dirty="0"/>
              <a:t>, ya que exhiben un comportamiento funcional visible desde el exterior.</a:t>
            </a:r>
          </a:p>
        </p:txBody>
      </p:sp>
      <p:pic>
        <p:nvPicPr>
          <p:cNvPr id="5" name="Picture 2" descr="Qué son los beneficios? — Steemit">
            <a:extLst>
              <a:ext uri="{FF2B5EF4-FFF2-40B4-BE49-F238E27FC236}">
                <a16:creationId xmlns:a16="http://schemas.microsoft.com/office/drawing/2014/main" id="{AE00D429-58FC-4717-B875-1991938C6EC0}"/>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8358" r="9932" b="7422"/>
          <a:stretch/>
        </p:blipFill>
        <p:spPr bwMode="auto">
          <a:xfrm>
            <a:off x="9780103" y="3109356"/>
            <a:ext cx="2224425" cy="186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7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n relacionada">
            <a:extLst>
              <a:ext uri="{FF2B5EF4-FFF2-40B4-BE49-F238E27FC236}">
                <a16:creationId xmlns:a16="http://schemas.microsoft.com/office/drawing/2014/main" id="{12B3A431-BEC6-4561-9973-7570A7F98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005" t="59494" r="24283"/>
          <a:stretch/>
        </p:blipFill>
        <p:spPr bwMode="auto">
          <a:xfrm>
            <a:off x="1966586" y="3519813"/>
            <a:ext cx="2555310" cy="1659000"/>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2818356" y="2192055"/>
            <a:ext cx="425885" cy="288098"/>
          </a:xfrm>
          <a:prstGeom prst="ellipse">
            <a:avLst/>
          </a:prstGeom>
          <a:solidFill>
            <a:srgbClr val="FF0000"/>
          </a:solidFill>
        </p:spPr>
        <p:txBody>
          <a:bodyPr wrap="square" lIns="0" tIns="0" rIns="0" bIns="0" rtlCol="0" anchor="ctr"/>
          <a:lstStyle/>
          <a:p>
            <a:pPr algn="ctr"/>
            <a:r>
              <a:rPr lang="es-PE" dirty="0"/>
              <a:t>E</a:t>
            </a:r>
          </a:p>
        </p:txBody>
      </p:sp>
      <p:sp>
        <p:nvSpPr>
          <p:cNvPr id="6" name="Rectángulo 5"/>
          <p:cNvSpPr/>
          <p:nvPr/>
        </p:nvSpPr>
        <p:spPr>
          <a:xfrm>
            <a:off x="5446732" y="2192055"/>
            <a:ext cx="5962389" cy="3382027"/>
          </a:xfrm>
          <a:prstGeom prst="rect">
            <a:avLst/>
          </a:prstGeom>
          <a:solidFill>
            <a:schemeClr val="bg1"/>
          </a:solidFill>
          <a:ln w="38100">
            <a:solidFill>
              <a:schemeClr val="tx1"/>
            </a:solidFill>
            <a:prstDash val="dashDot"/>
          </a:ln>
        </p:spPr>
        <p:txBody>
          <a:bodyPr wrap="square" lIns="0" tIns="0" rIns="0" bIns="0" rtlCol="0" anchor="ctr"/>
          <a:lstStyle/>
          <a:p>
            <a:pPr algn="ctr"/>
            <a:endParaRPr lang="es-PE"/>
          </a:p>
        </p:txBody>
      </p:sp>
      <p:sp>
        <p:nvSpPr>
          <p:cNvPr id="11" name="Rectángulo redondeado 10"/>
          <p:cNvSpPr/>
          <p:nvPr/>
        </p:nvSpPr>
        <p:spPr>
          <a:xfrm>
            <a:off x="6764055" y="3534425"/>
            <a:ext cx="501041" cy="288098"/>
          </a:xfrm>
          <a:prstGeom prst="roundRect">
            <a:avLst/>
          </a:prstGeom>
          <a:solidFill>
            <a:schemeClr val="accent1"/>
          </a:solidFill>
        </p:spPr>
        <p:txBody>
          <a:bodyPr wrap="square" lIns="0" tIns="0" rIns="0" bIns="0" rtlCol="0" anchor="ctr"/>
          <a:lstStyle/>
          <a:p>
            <a:pPr algn="ctr"/>
            <a:endParaRPr lang="es-PE"/>
          </a:p>
        </p:txBody>
      </p:sp>
      <p:sp>
        <p:nvSpPr>
          <p:cNvPr id="9" name="Elipse 8"/>
          <p:cNvSpPr/>
          <p:nvPr/>
        </p:nvSpPr>
        <p:spPr>
          <a:xfrm>
            <a:off x="8711846" y="3181611"/>
            <a:ext cx="425885" cy="302710"/>
          </a:xfrm>
          <a:prstGeom prst="ellipse">
            <a:avLst/>
          </a:prstGeom>
          <a:solidFill>
            <a:srgbClr val="FF0000"/>
          </a:solidFill>
        </p:spPr>
        <p:txBody>
          <a:bodyPr wrap="square" lIns="0" tIns="0" rIns="0" bIns="0" rtlCol="0" anchor="ctr"/>
          <a:lstStyle/>
          <a:p>
            <a:pPr algn="ctr"/>
            <a:r>
              <a:rPr lang="es-PE" dirty="0"/>
              <a:t>E</a:t>
            </a:r>
          </a:p>
        </p:txBody>
      </p:sp>
      <p:sp>
        <p:nvSpPr>
          <p:cNvPr id="12" name="Rectángulo redondeado 11"/>
          <p:cNvSpPr/>
          <p:nvPr/>
        </p:nvSpPr>
        <p:spPr>
          <a:xfrm>
            <a:off x="10467581" y="4205264"/>
            <a:ext cx="501041" cy="288098"/>
          </a:xfrm>
          <a:prstGeom prst="roundRect">
            <a:avLst/>
          </a:prstGeom>
          <a:solidFill>
            <a:schemeClr val="accent1"/>
          </a:solidFill>
        </p:spPr>
        <p:txBody>
          <a:bodyPr wrap="square" lIns="0" tIns="0" rIns="0" bIns="0" rtlCol="0" anchor="ctr"/>
          <a:lstStyle/>
          <a:p>
            <a:pPr algn="ctr"/>
            <a:endParaRPr lang="es-PE"/>
          </a:p>
        </p:txBody>
      </p:sp>
      <p:sp>
        <p:nvSpPr>
          <p:cNvPr id="13" name="Rectángulo redondeado 12"/>
          <p:cNvSpPr/>
          <p:nvPr/>
        </p:nvSpPr>
        <p:spPr>
          <a:xfrm>
            <a:off x="10446706" y="3375764"/>
            <a:ext cx="501041" cy="288098"/>
          </a:xfrm>
          <a:prstGeom prst="roundRect">
            <a:avLst/>
          </a:prstGeom>
          <a:solidFill>
            <a:schemeClr val="accent1"/>
          </a:solidFill>
        </p:spPr>
        <p:txBody>
          <a:bodyPr wrap="square" lIns="0" tIns="0" rIns="0" bIns="0" rtlCol="0" anchor="ctr"/>
          <a:lstStyle/>
          <a:p>
            <a:pPr algn="ctr"/>
            <a:endParaRPr lang="es-PE"/>
          </a:p>
        </p:txBody>
      </p:sp>
      <p:sp>
        <p:nvSpPr>
          <p:cNvPr id="14" name="Rectángulo redondeado 13"/>
          <p:cNvSpPr/>
          <p:nvPr/>
        </p:nvSpPr>
        <p:spPr>
          <a:xfrm>
            <a:off x="9344416" y="4773447"/>
            <a:ext cx="501041" cy="288098"/>
          </a:xfrm>
          <a:prstGeom prst="roundRect">
            <a:avLst/>
          </a:prstGeom>
          <a:solidFill>
            <a:schemeClr val="accent1"/>
          </a:solidFill>
        </p:spPr>
        <p:txBody>
          <a:bodyPr wrap="square" lIns="0" tIns="0" rIns="0" bIns="0" rtlCol="0" anchor="ctr"/>
          <a:lstStyle/>
          <a:p>
            <a:pPr algn="ctr"/>
            <a:endParaRPr lang="es-PE"/>
          </a:p>
        </p:txBody>
      </p:sp>
      <p:sp>
        <p:nvSpPr>
          <p:cNvPr id="15" name="Rectángulo redondeado 14"/>
          <p:cNvSpPr/>
          <p:nvPr/>
        </p:nvSpPr>
        <p:spPr>
          <a:xfrm>
            <a:off x="9292225" y="4117578"/>
            <a:ext cx="501041" cy="288098"/>
          </a:xfrm>
          <a:prstGeom prst="roundRect">
            <a:avLst/>
          </a:prstGeom>
          <a:solidFill>
            <a:schemeClr val="accent1"/>
          </a:solidFill>
        </p:spPr>
        <p:txBody>
          <a:bodyPr wrap="square" lIns="0" tIns="0" rIns="0" bIns="0" rtlCol="0" anchor="ctr"/>
          <a:lstStyle/>
          <a:p>
            <a:pPr algn="ctr"/>
            <a:endParaRPr lang="es-PE"/>
          </a:p>
        </p:txBody>
      </p:sp>
      <p:sp>
        <p:nvSpPr>
          <p:cNvPr id="16" name="Rectángulo redondeado 15"/>
          <p:cNvSpPr/>
          <p:nvPr/>
        </p:nvSpPr>
        <p:spPr>
          <a:xfrm>
            <a:off x="8229599" y="4621050"/>
            <a:ext cx="501041" cy="288098"/>
          </a:xfrm>
          <a:prstGeom prst="roundRect">
            <a:avLst/>
          </a:prstGeom>
          <a:solidFill>
            <a:schemeClr val="accent1"/>
          </a:solidFill>
        </p:spPr>
        <p:txBody>
          <a:bodyPr wrap="square" lIns="0" tIns="0" rIns="0" bIns="0" rtlCol="0" anchor="ctr"/>
          <a:lstStyle/>
          <a:p>
            <a:pPr algn="ctr"/>
            <a:endParaRPr lang="es-PE"/>
          </a:p>
        </p:txBody>
      </p:sp>
      <p:sp>
        <p:nvSpPr>
          <p:cNvPr id="17" name="Rectángulo redondeado 16"/>
          <p:cNvSpPr/>
          <p:nvPr/>
        </p:nvSpPr>
        <p:spPr>
          <a:xfrm>
            <a:off x="8177407" y="3316261"/>
            <a:ext cx="501041" cy="288098"/>
          </a:xfrm>
          <a:prstGeom prst="roundRect">
            <a:avLst/>
          </a:prstGeom>
          <a:solidFill>
            <a:schemeClr val="accent1"/>
          </a:solidFill>
        </p:spPr>
        <p:txBody>
          <a:bodyPr wrap="square" lIns="0" tIns="0" rIns="0" bIns="0" rtlCol="0" anchor="ctr"/>
          <a:lstStyle/>
          <a:p>
            <a:pPr algn="ctr"/>
            <a:endParaRPr lang="es-PE"/>
          </a:p>
        </p:txBody>
      </p:sp>
      <p:sp>
        <p:nvSpPr>
          <p:cNvPr id="18" name="Rectángulo redondeado 17"/>
          <p:cNvSpPr/>
          <p:nvPr/>
        </p:nvSpPr>
        <p:spPr>
          <a:xfrm>
            <a:off x="8229599" y="2480153"/>
            <a:ext cx="501041" cy="288098"/>
          </a:xfrm>
          <a:prstGeom prst="roundRect">
            <a:avLst/>
          </a:prstGeom>
          <a:solidFill>
            <a:schemeClr val="accent1"/>
          </a:solidFill>
        </p:spPr>
        <p:txBody>
          <a:bodyPr wrap="square" lIns="0" tIns="0" rIns="0" bIns="0" rtlCol="0" anchor="ctr"/>
          <a:lstStyle/>
          <a:p>
            <a:pPr algn="ctr"/>
            <a:endParaRPr lang="es-PE"/>
          </a:p>
        </p:txBody>
      </p:sp>
    </p:spTree>
    <p:extLst>
      <p:ext uri="{BB962C8B-B14F-4D97-AF65-F5344CB8AC3E}">
        <p14:creationId xmlns:p14="http://schemas.microsoft.com/office/powerpoint/2010/main" val="390906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57" y="1566660"/>
            <a:ext cx="9728465" cy="5004129"/>
          </a:xfrm>
          <a:prstGeom prst="rect">
            <a:avLst/>
          </a:prstGeom>
        </p:spPr>
      </p:pic>
      <p:sp>
        <p:nvSpPr>
          <p:cNvPr id="2" name="Título 1"/>
          <p:cNvSpPr>
            <a:spLocks noGrp="1"/>
          </p:cNvSpPr>
          <p:nvPr>
            <p:ph type="title"/>
          </p:nvPr>
        </p:nvSpPr>
        <p:spPr>
          <a:xfrm>
            <a:off x="106452" y="168911"/>
            <a:ext cx="11155680" cy="1450757"/>
          </a:xfrm>
        </p:spPr>
        <p:txBody>
          <a:bodyPr>
            <a:normAutofit fontScale="90000"/>
          </a:bodyPr>
          <a:lstStyle/>
          <a:p>
            <a:pPr algn="ctr"/>
            <a:r>
              <a:rPr lang="es-MX" dirty="0"/>
              <a:t>Los errores detectados en la etapa de recopilación de RF son los más baratos de solucionar.</a:t>
            </a:r>
            <a:endParaRPr lang="es-PE" dirty="0"/>
          </a:p>
        </p:txBody>
      </p:sp>
      <p:sp>
        <p:nvSpPr>
          <p:cNvPr id="6" name="CuadroTexto 5"/>
          <p:cNvSpPr txBox="1"/>
          <p:nvPr/>
        </p:nvSpPr>
        <p:spPr>
          <a:xfrm>
            <a:off x="458337" y="4004775"/>
            <a:ext cx="1405720" cy="461665"/>
          </a:xfrm>
          <a:prstGeom prst="rect">
            <a:avLst/>
          </a:prstGeom>
          <a:noFill/>
        </p:spPr>
        <p:txBody>
          <a:bodyPr wrap="square" rtlCol="0">
            <a:spAutoFit/>
          </a:bodyPr>
          <a:lstStyle/>
          <a:p>
            <a:r>
              <a:rPr lang="es-PE" sz="2400" dirty="0"/>
              <a:t>Errores</a:t>
            </a:r>
            <a:endParaRPr lang="es-PE" dirty="0"/>
          </a:p>
        </p:txBody>
      </p:sp>
      <p:sp>
        <p:nvSpPr>
          <p:cNvPr id="7" name="CuadroTexto 6"/>
          <p:cNvSpPr txBox="1"/>
          <p:nvPr/>
        </p:nvSpPr>
        <p:spPr>
          <a:xfrm>
            <a:off x="5051164" y="6480311"/>
            <a:ext cx="4162567" cy="461665"/>
          </a:xfrm>
          <a:prstGeom prst="rect">
            <a:avLst/>
          </a:prstGeom>
          <a:noFill/>
        </p:spPr>
        <p:txBody>
          <a:bodyPr wrap="square" rtlCol="0">
            <a:spAutoFit/>
          </a:bodyPr>
          <a:lstStyle/>
          <a:p>
            <a:pPr algn="ctr"/>
            <a:r>
              <a:rPr lang="es-PE" sz="2400" dirty="0"/>
              <a:t>Recopilación de requisitos</a:t>
            </a:r>
          </a:p>
        </p:txBody>
      </p:sp>
      <p:cxnSp>
        <p:nvCxnSpPr>
          <p:cNvPr id="9" name="Conector recto de flecha 8"/>
          <p:cNvCxnSpPr/>
          <p:nvPr/>
        </p:nvCxnSpPr>
        <p:spPr>
          <a:xfrm flipH="1">
            <a:off x="5140386" y="2770494"/>
            <a:ext cx="6428095" cy="30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p:cNvSpPr/>
          <p:nvPr/>
        </p:nvSpPr>
        <p:spPr>
          <a:xfrm>
            <a:off x="10471798" y="3295049"/>
            <a:ext cx="436729" cy="436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a:t>
            </a:r>
          </a:p>
        </p:txBody>
      </p:sp>
      <p:cxnSp>
        <p:nvCxnSpPr>
          <p:cNvPr id="14" name="Conector recto 13"/>
          <p:cNvCxnSpPr/>
          <p:nvPr/>
        </p:nvCxnSpPr>
        <p:spPr>
          <a:xfrm flipH="1">
            <a:off x="6200482" y="3029800"/>
            <a:ext cx="109182" cy="2797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H="1">
            <a:off x="8270514" y="2957141"/>
            <a:ext cx="109182" cy="2797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H="1">
            <a:off x="10599461" y="3098732"/>
            <a:ext cx="109182" cy="2797791"/>
          </a:xfrm>
          <a:prstGeom prst="line">
            <a:avLst/>
          </a:prstGeom>
        </p:spPr>
        <p:style>
          <a:lnRef idx="1">
            <a:schemeClr val="accent1"/>
          </a:lnRef>
          <a:fillRef idx="0">
            <a:schemeClr val="accent1"/>
          </a:fillRef>
          <a:effectRef idx="0">
            <a:schemeClr val="accent1"/>
          </a:effectRef>
          <a:fontRef idx="minor">
            <a:schemeClr val="tx1"/>
          </a:fontRef>
        </p:style>
      </p:cxnSp>
      <p:sp>
        <p:nvSpPr>
          <p:cNvPr id="19" name="Elipse 18"/>
          <p:cNvSpPr/>
          <p:nvPr/>
        </p:nvSpPr>
        <p:spPr>
          <a:xfrm>
            <a:off x="5964540" y="5603002"/>
            <a:ext cx="436729" cy="43672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a:t>
            </a:r>
          </a:p>
        </p:txBody>
      </p:sp>
      <p:sp>
        <p:nvSpPr>
          <p:cNvPr id="20" name="Elipse 19"/>
          <p:cNvSpPr/>
          <p:nvPr/>
        </p:nvSpPr>
        <p:spPr>
          <a:xfrm>
            <a:off x="8059006" y="4531853"/>
            <a:ext cx="420807" cy="4390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a:t>
            </a:r>
          </a:p>
        </p:txBody>
      </p:sp>
      <p:cxnSp>
        <p:nvCxnSpPr>
          <p:cNvPr id="22" name="Conector recto 21"/>
          <p:cNvCxnSpPr/>
          <p:nvPr/>
        </p:nvCxnSpPr>
        <p:spPr>
          <a:xfrm>
            <a:off x="5084655" y="2265141"/>
            <a:ext cx="13647" cy="36439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5167359" y="4497627"/>
            <a:ext cx="5583071" cy="272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Elipse 24"/>
          <p:cNvSpPr/>
          <p:nvPr/>
        </p:nvSpPr>
        <p:spPr>
          <a:xfrm>
            <a:off x="5324091" y="2126983"/>
            <a:ext cx="218364" cy="2616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Elipse 15"/>
          <p:cNvSpPr/>
          <p:nvPr/>
        </p:nvSpPr>
        <p:spPr>
          <a:xfrm>
            <a:off x="10443648" y="3302888"/>
            <a:ext cx="420807" cy="4390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a:t>
            </a:r>
          </a:p>
        </p:txBody>
      </p:sp>
    </p:spTree>
    <p:extLst>
      <p:ext uri="{BB962C8B-B14F-4D97-AF65-F5344CB8AC3E}">
        <p14:creationId xmlns:p14="http://schemas.microsoft.com/office/powerpoint/2010/main" val="3401835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39BD7-07D5-499F-942E-E257DF8DA76B}"/>
              </a:ext>
            </a:extLst>
          </p:cNvPr>
          <p:cNvSpPr>
            <a:spLocks noGrp="1"/>
          </p:cNvSpPr>
          <p:nvPr>
            <p:ph type="title"/>
          </p:nvPr>
        </p:nvSpPr>
        <p:spPr>
          <a:xfrm>
            <a:off x="673210" y="304800"/>
            <a:ext cx="10854594" cy="901694"/>
          </a:xfrm>
        </p:spPr>
        <p:txBody>
          <a:bodyPr/>
          <a:lstStyle/>
          <a:p>
            <a:r>
              <a:rPr lang="es-MX" dirty="0"/>
              <a:t>¿Qué debe incluirse en el documento de RF?</a:t>
            </a:r>
          </a:p>
        </p:txBody>
      </p:sp>
      <p:sp>
        <p:nvSpPr>
          <p:cNvPr id="3" name="Marcador de contenido 2">
            <a:extLst>
              <a:ext uri="{FF2B5EF4-FFF2-40B4-BE49-F238E27FC236}">
                <a16:creationId xmlns:a16="http://schemas.microsoft.com/office/drawing/2014/main" id="{AC839FB0-D568-426A-9492-17C8D02CCCD8}"/>
              </a:ext>
            </a:extLst>
          </p:cNvPr>
          <p:cNvSpPr>
            <a:spLocks noGrp="1"/>
          </p:cNvSpPr>
          <p:nvPr>
            <p:ph idx="1"/>
          </p:nvPr>
        </p:nvSpPr>
        <p:spPr>
          <a:xfrm>
            <a:off x="658370" y="1206494"/>
            <a:ext cx="10869434" cy="5406342"/>
          </a:xfrm>
        </p:spPr>
        <p:txBody>
          <a:bodyPr>
            <a:noAutofit/>
          </a:bodyPr>
          <a:lstStyle/>
          <a:p>
            <a:pPr marL="342900" lvl="0" indent="-342900" algn="just">
              <a:lnSpc>
                <a:spcPct val="100000"/>
              </a:lnSpc>
              <a:spcBef>
                <a:spcPts val="0"/>
              </a:spcBef>
              <a:spcAft>
                <a:spcPts val="0"/>
              </a:spcAft>
              <a:buFont typeface="Symbol" panose="05050102010706020507" pitchFamily="18" charset="2"/>
              <a:buChar char=""/>
            </a:pPr>
            <a:r>
              <a:rPr lang="es-PE" sz="3200" dirty="0">
                <a:effectLst/>
                <a:latin typeface="Calibri" panose="020F0502020204030204" pitchFamily="34" charset="0"/>
                <a:ea typeface="Calibri" panose="020F0502020204030204" pitchFamily="34" charset="0"/>
                <a:cs typeface="Times New Roman" panose="02020603050405020304" pitchFamily="18" charset="0"/>
              </a:rPr>
              <a:t>Detalles de las operaciones realizadas en cada pantalla.</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0"/>
              </a:spcBef>
              <a:spcAft>
                <a:spcPts val="0"/>
              </a:spcAft>
              <a:buFont typeface="Symbol" panose="05050102010706020507" pitchFamily="18" charset="2"/>
              <a:buChar char=""/>
            </a:pPr>
            <a:r>
              <a:rPr lang="es-PE" sz="3200" dirty="0">
                <a:effectLst/>
                <a:latin typeface="Calibri" panose="020F0502020204030204" pitchFamily="34" charset="0"/>
                <a:ea typeface="Calibri" panose="020F0502020204030204" pitchFamily="34" charset="0"/>
                <a:cs typeface="Times New Roman" panose="02020603050405020304" pitchFamily="18" charset="0"/>
              </a:rPr>
              <a:t>La lógica de manejo de datos debe ingresarse en el sistema.</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0"/>
              </a:spcBef>
              <a:spcAft>
                <a:spcPts val="0"/>
              </a:spcAft>
              <a:buFont typeface="Symbol" panose="05050102010706020507" pitchFamily="18" charset="2"/>
              <a:buChar char=""/>
            </a:pPr>
            <a:r>
              <a:rPr lang="es-PE" sz="3200" dirty="0">
                <a:effectLst/>
                <a:latin typeface="Calibri" panose="020F0502020204030204" pitchFamily="34" charset="0"/>
                <a:ea typeface="Calibri" panose="020F0502020204030204" pitchFamily="34" charset="0"/>
                <a:cs typeface="Times New Roman" panose="02020603050405020304" pitchFamily="18" charset="0"/>
              </a:rPr>
              <a:t>Debe tener descripciones de los informes del sistema u otros resultados.</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0"/>
              </a:spcBef>
              <a:spcAft>
                <a:spcPts val="0"/>
              </a:spcAft>
              <a:buFont typeface="Symbol" panose="05050102010706020507" pitchFamily="18" charset="2"/>
              <a:buChar char=""/>
            </a:pPr>
            <a:r>
              <a:rPr lang="es-PE" sz="3200" dirty="0">
                <a:effectLst/>
                <a:latin typeface="Calibri" panose="020F0502020204030204" pitchFamily="34" charset="0"/>
                <a:ea typeface="Calibri" panose="020F0502020204030204" pitchFamily="34" charset="0"/>
                <a:cs typeface="Times New Roman" panose="02020603050405020304" pitchFamily="18" charset="0"/>
              </a:rPr>
              <a:t>Información completa sobre los flujos de trabajo realizados por el sistema.</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0"/>
              </a:spcBef>
              <a:spcAft>
                <a:spcPts val="0"/>
              </a:spcAft>
              <a:buFont typeface="Symbol" panose="05050102010706020507" pitchFamily="18" charset="2"/>
              <a:buChar char=""/>
            </a:pPr>
            <a:r>
              <a:rPr lang="es-PE" sz="3200" dirty="0">
                <a:effectLst/>
                <a:latin typeface="Calibri" panose="020F0502020204030204" pitchFamily="34" charset="0"/>
                <a:ea typeface="Calibri" panose="020F0502020204030204" pitchFamily="34" charset="0"/>
                <a:cs typeface="Times New Roman" panose="02020603050405020304" pitchFamily="18" charset="0"/>
              </a:rPr>
              <a:t>Debe definir claramente a quién se le permitirá crear / modificar / eliminar los datos en el sistema.</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Bef>
                <a:spcPts val="0"/>
              </a:spcBef>
              <a:spcAft>
                <a:spcPts val="800"/>
              </a:spcAft>
              <a:buFont typeface="Symbol" panose="05050102010706020507" pitchFamily="18" charset="2"/>
              <a:buChar char=""/>
            </a:pPr>
            <a:r>
              <a:rPr lang="es-PE" sz="3200" dirty="0">
                <a:effectLst/>
                <a:latin typeface="Calibri" panose="020F0502020204030204" pitchFamily="34" charset="0"/>
                <a:ea typeface="Calibri" panose="020F0502020204030204" pitchFamily="34" charset="0"/>
                <a:cs typeface="Times New Roman" panose="02020603050405020304" pitchFamily="18" charset="0"/>
              </a:rPr>
              <a:t>La forma en que el sistema satisfará las necesidades regulatorias y de cumplimiento aplicables debe ser capturada en el documento funcional</a:t>
            </a:r>
            <a:r>
              <a:rPr lang="es-MX" sz="32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7170" name="Picture 2" descr="Funciones de una Mesa de Ayuda - KENOS">
            <a:extLst>
              <a:ext uri="{FF2B5EF4-FFF2-40B4-BE49-F238E27FC236}">
                <a16:creationId xmlns:a16="http://schemas.microsoft.com/office/drawing/2014/main" id="{5A2FCBD6-B0BA-4ED0-BDBA-5F8415196CF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95791" y="3480029"/>
            <a:ext cx="2635596" cy="148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45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171DB-F3A3-4696-AE9A-E6FE661ED522}"/>
              </a:ext>
            </a:extLst>
          </p:cNvPr>
          <p:cNvSpPr>
            <a:spLocks noGrp="1"/>
          </p:cNvSpPr>
          <p:nvPr>
            <p:ph type="title"/>
          </p:nvPr>
        </p:nvSpPr>
        <p:spPr/>
        <p:txBody>
          <a:bodyPr/>
          <a:lstStyle/>
          <a:p>
            <a:r>
              <a:rPr lang="es-MX" dirty="0"/>
              <a:t>RF más comunes</a:t>
            </a:r>
          </a:p>
        </p:txBody>
      </p:sp>
      <p:sp>
        <p:nvSpPr>
          <p:cNvPr id="3" name="Marcador de contenido 2">
            <a:extLst>
              <a:ext uri="{FF2B5EF4-FFF2-40B4-BE49-F238E27FC236}">
                <a16:creationId xmlns:a16="http://schemas.microsoft.com/office/drawing/2014/main" id="{AA6483B5-DBA4-47F0-BCA0-899637AA5AA6}"/>
              </a:ext>
            </a:extLst>
          </p:cNvPr>
          <p:cNvSpPr>
            <a:spLocks noGrp="1"/>
          </p:cNvSpPr>
          <p:nvPr>
            <p:ph idx="1"/>
          </p:nvPr>
        </p:nvSpPr>
        <p:spPr>
          <a:xfrm>
            <a:off x="581192" y="2180496"/>
            <a:ext cx="5355782" cy="3703469"/>
          </a:xfrm>
        </p:spPr>
        <p:txBody>
          <a:bodyPr>
            <a:noAutofit/>
          </a:bodyPr>
          <a:lstStyle/>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800" dirty="0">
                <a:solidFill>
                  <a:schemeClr val="tx2"/>
                </a:solidFill>
              </a:rPr>
              <a:t>Manejo de transacciones.</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800" dirty="0">
                <a:solidFill>
                  <a:schemeClr val="tx2"/>
                </a:solidFill>
              </a:rPr>
              <a:t>Reglas del negocio.</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800" dirty="0">
                <a:solidFill>
                  <a:schemeClr val="tx2"/>
                </a:solidFill>
              </a:rPr>
              <a:t>Requerimientos de Certificación.</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800" dirty="0">
                <a:solidFill>
                  <a:schemeClr val="tx2"/>
                </a:solidFill>
              </a:rPr>
              <a:t>Los requisitos de información.</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800" dirty="0">
                <a:solidFill>
                  <a:schemeClr val="tx2"/>
                </a:solidFill>
              </a:rPr>
              <a:t>Funciones administrativas.</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800" dirty="0">
                <a:solidFill>
                  <a:schemeClr val="tx2"/>
                </a:solidFill>
              </a:rPr>
              <a:t>Niveles de autorización.</a:t>
            </a:r>
          </a:p>
        </p:txBody>
      </p:sp>
      <p:pic>
        <p:nvPicPr>
          <p:cNvPr id="9220" name="Picture 4" descr="Imagen relacionada">
            <a:extLst>
              <a:ext uri="{FF2B5EF4-FFF2-40B4-BE49-F238E27FC236}">
                <a16:creationId xmlns:a16="http://schemas.microsoft.com/office/drawing/2014/main" id="{629F0B9C-6F41-45C6-AA86-E957B846BB1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143291" y="4611757"/>
            <a:ext cx="3037354" cy="224758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5BBCDF9B-62DF-4FA5-973D-ADCBC3E0A5FB}"/>
              </a:ext>
            </a:extLst>
          </p:cNvPr>
          <p:cNvSpPr txBox="1">
            <a:spLocks/>
          </p:cNvSpPr>
          <p:nvPr/>
        </p:nvSpPr>
        <p:spPr>
          <a:xfrm>
            <a:off x="6346141" y="1875695"/>
            <a:ext cx="5647076" cy="370346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MX" sz="2800" dirty="0"/>
              <a:t>Seguimiento de auditoria.</a:t>
            </a:r>
          </a:p>
          <a:p>
            <a:pPr>
              <a:lnSpc>
                <a:spcPct val="90000"/>
              </a:lnSpc>
            </a:pPr>
            <a:r>
              <a:rPr lang="es-MX" sz="2800" dirty="0"/>
              <a:t>Interfaces externas.</a:t>
            </a:r>
          </a:p>
          <a:p>
            <a:pPr>
              <a:lnSpc>
                <a:spcPct val="90000"/>
              </a:lnSpc>
            </a:pPr>
            <a:r>
              <a:rPr lang="es-MX" sz="2800" dirty="0"/>
              <a:t>Gestión de datos históricos.</a:t>
            </a:r>
          </a:p>
          <a:p>
            <a:pPr>
              <a:lnSpc>
                <a:spcPct val="90000"/>
              </a:lnSpc>
            </a:pPr>
            <a:r>
              <a:rPr lang="es-MX" sz="2800" dirty="0"/>
              <a:t>Requisitos legales y reglamentarios.</a:t>
            </a:r>
          </a:p>
          <a:p>
            <a:endParaRPr lang="es-MX" sz="2000" dirty="0"/>
          </a:p>
          <a:p>
            <a:endParaRPr lang="es-MX" sz="2000" dirty="0"/>
          </a:p>
        </p:txBody>
      </p:sp>
      <p:sp>
        <p:nvSpPr>
          <p:cNvPr id="4" name="CuadroTexto 3"/>
          <p:cNvSpPr txBox="1"/>
          <p:nvPr/>
        </p:nvSpPr>
        <p:spPr>
          <a:xfrm>
            <a:off x="11004591" y="3358097"/>
            <a:ext cx="1082340" cy="369332"/>
          </a:xfrm>
          <a:prstGeom prst="rect">
            <a:avLst/>
          </a:prstGeom>
          <a:noFill/>
        </p:spPr>
        <p:txBody>
          <a:bodyPr wrap="square" rtlCol="0">
            <a:spAutoFit/>
          </a:bodyPr>
          <a:lstStyle/>
          <a:p>
            <a:r>
              <a:rPr lang="es-PE" dirty="0">
                <a:solidFill>
                  <a:schemeClr val="tx2"/>
                </a:solidFill>
              </a:rPr>
              <a:t>Legacy</a:t>
            </a:r>
          </a:p>
        </p:txBody>
      </p:sp>
    </p:spTree>
    <p:extLst>
      <p:ext uri="{BB962C8B-B14F-4D97-AF65-F5344CB8AC3E}">
        <p14:creationId xmlns:p14="http://schemas.microsoft.com/office/powerpoint/2010/main" val="387042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E75E7-8541-46DC-AA5E-209D7362850F}"/>
              </a:ext>
            </a:extLst>
          </p:cNvPr>
          <p:cNvSpPr>
            <a:spLocks noGrp="1"/>
          </p:cNvSpPr>
          <p:nvPr>
            <p:ph type="title"/>
          </p:nvPr>
        </p:nvSpPr>
        <p:spPr>
          <a:xfrm>
            <a:off x="918375" y="331304"/>
            <a:ext cx="11001955" cy="808929"/>
          </a:xfrm>
        </p:spPr>
        <p:txBody>
          <a:bodyPr/>
          <a:lstStyle/>
          <a:p>
            <a:r>
              <a:rPr lang="es-MX" dirty="0"/>
              <a:t>Buena práctica para un documento de RF</a:t>
            </a:r>
          </a:p>
        </p:txBody>
      </p:sp>
      <p:sp>
        <p:nvSpPr>
          <p:cNvPr id="3" name="Marcador de contenido 2">
            <a:extLst>
              <a:ext uri="{FF2B5EF4-FFF2-40B4-BE49-F238E27FC236}">
                <a16:creationId xmlns:a16="http://schemas.microsoft.com/office/drawing/2014/main" id="{27CF1912-D9BC-4E13-AD59-B08933405109}"/>
              </a:ext>
            </a:extLst>
          </p:cNvPr>
          <p:cNvSpPr>
            <a:spLocks noGrp="1"/>
          </p:cNvSpPr>
          <p:nvPr>
            <p:ph idx="1"/>
          </p:nvPr>
        </p:nvSpPr>
        <p:spPr>
          <a:xfrm>
            <a:off x="755374" y="1140232"/>
            <a:ext cx="11277599" cy="5393090"/>
          </a:xfrm>
        </p:spPr>
        <p:txBody>
          <a:bodyPr>
            <a:noAutofit/>
          </a:bodyPr>
          <a:lstStyle/>
          <a:p>
            <a:pPr marL="342900" indent="-342900" algn="just">
              <a:lnSpc>
                <a:spcPct val="100000"/>
              </a:lnSpc>
              <a:spcBef>
                <a:spcPts val="0"/>
              </a:spcBef>
              <a:spcAft>
                <a:spcPts val="0"/>
              </a:spcAft>
              <a:buFont typeface="Symbol" panose="05050102010706020507" pitchFamily="18" charset="2"/>
              <a:buChar char=""/>
            </a:pPr>
            <a:r>
              <a:rPr lang="es-MX" sz="3000" b="1" dirty="0">
                <a:latin typeface="Calibri" panose="020F0502020204030204" pitchFamily="34" charset="0"/>
                <a:ea typeface="Calibri" panose="020F0502020204030204" pitchFamily="34" charset="0"/>
                <a:cs typeface="Times New Roman" panose="02020603050405020304" pitchFamily="18" charset="0"/>
              </a:rPr>
              <a:t>No combinar </a:t>
            </a:r>
            <a:r>
              <a:rPr lang="es-MX" sz="3000" dirty="0">
                <a:latin typeface="Calibri" panose="020F0502020204030204" pitchFamily="34" charset="0"/>
                <a:ea typeface="Calibri" panose="020F0502020204030204" pitchFamily="34" charset="0"/>
                <a:cs typeface="Times New Roman" panose="02020603050405020304" pitchFamily="18" charset="0"/>
              </a:rPr>
              <a:t>dos requisitos en uno. Mantenga los </a:t>
            </a:r>
            <a:r>
              <a:rPr lang="es-MX" sz="3000" b="1" dirty="0">
                <a:latin typeface="Calibri" panose="020F0502020204030204" pitchFamily="34" charset="0"/>
                <a:ea typeface="Calibri" panose="020F0502020204030204" pitchFamily="34" charset="0"/>
                <a:cs typeface="Times New Roman" panose="02020603050405020304" pitchFamily="18" charset="0"/>
              </a:rPr>
              <a:t>requisitos granulares</a:t>
            </a:r>
            <a:r>
              <a:rPr lang="es-MX" sz="3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Debe hacer que cada requisito sea lo más </a:t>
            </a:r>
            <a:r>
              <a:rPr lang="es-MX" sz="3000" b="1" dirty="0">
                <a:latin typeface="Calibri" panose="020F0502020204030204" pitchFamily="34" charset="0"/>
                <a:ea typeface="Calibri" panose="020F0502020204030204" pitchFamily="34" charset="0"/>
                <a:cs typeface="Times New Roman" panose="02020603050405020304" pitchFamily="18" charset="0"/>
              </a:rPr>
              <a:t>completo</a:t>
            </a:r>
            <a:r>
              <a:rPr lang="es-MX" sz="3000" dirty="0">
                <a:latin typeface="Calibri" panose="020F0502020204030204" pitchFamily="34" charset="0"/>
                <a:ea typeface="Calibri" panose="020F0502020204030204" pitchFamily="34" charset="0"/>
                <a:cs typeface="Times New Roman" panose="02020603050405020304" pitchFamily="18" charset="0"/>
              </a:rPr>
              <a:t> y </a:t>
            </a:r>
            <a:r>
              <a:rPr lang="es-MX" sz="3000" b="1" dirty="0">
                <a:latin typeface="Calibri" panose="020F0502020204030204" pitchFamily="34" charset="0"/>
                <a:ea typeface="Calibri" panose="020F0502020204030204" pitchFamily="34" charset="0"/>
                <a:cs typeface="Times New Roman" panose="02020603050405020304" pitchFamily="18" charset="0"/>
              </a:rPr>
              <a:t>preciso</a:t>
            </a:r>
            <a:r>
              <a:rPr lang="es-MX" sz="3000" dirty="0">
                <a:latin typeface="Calibri" panose="020F0502020204030204" pitchFamily="34" charset="0"/>
                <a:ea typeface="Calibri" panose="020F0502020204030204" pitchFamily="34" charset="0"/>
                <a:cs typeface="Times New Roman" panose="02020603050405020304" pitchFamily="18" charset="0"/>
              </a:rPr>
              <a:t> posible.</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El documento debe redactar todos los </a:t>
            </a:r>
            <a:r>
              <a:rPr lang="es-MX" sz="3000" b="1" dirty="0">
                <a:latin typeface="Calibri" panose="020F0502020204030204" pitchFamily="34" charset="0"/>
                <a:ea typeface="Calibri" panose="020F0502020204030204" pitchFamily="34" charset="0"/>
                <a:cs typeface="Times New Roman" panose="02020603050405020304" pitchFamily="18" charset="0"/>
              </a:rPr>
              <a:t>requisitos técnicos</a:t>
            </a:r>
            <a:r>
              <a:rPr lang="es-MX" sz="3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Asigne todos los requisitos a los </a:t>
            </a:r>
            <a:r>
              <a:rPr lang="es-MX" sz="3000" b="1" dirty="0">
                <a:latin typeface="Calibri" panose="020F0502020204030204" pitchFamily="34" charset="0"/>
                <a:ea typeface="Calibri" panose="020F0502020204030204" pitchFamily="34" charset="0"/>
                <a:cs typeface="Times New Roman" panose="02020603050405020304" pitchFamily="18" charset="0"/>
              </a:rPr>
              <a:t>objetivos</a:t>
            </a:r>
            <a:r>
              <a:rPr lang="es-MX" sz="3000" dirty="0">
                <a:latin typeface="Calibri" panose="020F0502020204030204" pitchFamily="34" charset="0"/>
                <a:ea typeface="Calibri" panose="020F0502020204030204" pitchFamily="34" charset="0"/>
                <a:cs typeface="Times New Roman" panose="02020603050405020304" pitchFamily="18" charset="0"/>
              </a:rPr>
              <a:t> y </a:t>
            </a:r>
            <a:r>
              <a:rPr lang="es-MX" sz="3000" b="1" dirty="0">
                <a:latin typeface="Calibri" panose="020F0502020204030204" pitchFamily="34" charset="0"/>
                <a:ea typeface="Calibri" panose="020F0502020204030204" pitchFamily="34" charset="0"/>
                <a:cs typeface="Times New Roman" panose="02020603050405020304" pitchFamily="18" charset="0"/>
              </a:rPr>
              <a:t>principios</a:t>
            </a:r>
            <a:r>
              <a:rPr lang="es-MX" sz="3000" dirty="0">
                <a:latin typeface="Calibri" panose="020F0502020204030204" pitchFamily="34" charset="0"/>
                <a:ea typeface="Calibri" panose="020F0502020204030204" pitchFamily="34" charset="0"/>
                <a:cs typeface="Times New Roman" panose="02020603050405020304" pitchFamily="18" charset="0"/>
              </a:rPr>
              <a:t> que contribuyen a la entrega exitosa del software.</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Obtenga requisitos mediante </a:t>
            </a:r>
            <a:r>
              <a:rPr lang="es-MX" sz="3000" b="1" dirty="0">
                <a:latin typeface="Calibri" panose="020F0502020204030204" pitchFamily="34" charset="0"/>
                <a:ea typeface="Calibri" panose="020F0502020204030204" pitchFamily="34" charset="0"/>
                <a:cs typeface="Times New Roman" panose="02020603050405020304" pitchFamily="18" charset="0"/>
              </a:rPr>
              <a:t>entrevistas</a:t>
            </a:r>
            <a:r>
              <a:rPr lang="es-MX" sz="3000" dirty="0">
                <a:latin typeface="Calibri" panose="020F0502020204030204" pitchFamily="34" charset="0"/>
                <a:ea typeface="Calibri" panose="020F0502020204030204" pitchFamily="34" charset="0"/>
                <a:cs typeface="Times New Roman" panose="02020603050405020304" pitchFamily="18" charset="0"/>
              </a:rPr>
              <a:t>, </a:t>
            </a:r>
            <a:r>
              <a:rPr lang="es-MX" sz="3000" b="1" dirty="0">
                <a:latin typeface="Calibri" panose="020F0502020204030204" pitchFamily="34" charset="0"/>
                <a:ea typeface="Calibri" panose="020F0502020204030204" pitchFamily="34" charset="0"/>
                <a:cs typeface="Times New Roman" panose="02020603050405020304" pitchFamily="18" charset="0"/>
              </a:rPr>
              <a:t>talleres</a:t>
            </a:r>
            <a:r>
              <a:rPr lang="es-MX" sz="3000" dirty="0">
                <a:latin typeface="Calibri" panose="020F0502020204030204" pitchFamily="34" charset="0"/>
                <a:ea typeface="Calibri" panose="020F0502020204030204" pitchFamily="34" charset="0"/>
                <a:cs typeface="Times New Roman" panose="02020603050405020304" pitchFamily="18" charset="0"/>
              </a:rPr>
              <a:t> y </a:t>
            </a:r>
            <a:r>
              <a:rPr lang="es-MX" sz="3000" b="1" dirty="0">
                <a:latin typeface="Calibri" panose="020F0502020204030204" pitchFamily="34" charset="0"/>
                <a:ea typeface="Calibri" panose="020F0502020204030204" pitchFamily="34" charset="0"/>
                <a:cs typeface="Times New Roman" panose="02020603050405020304" pitchFamily="18" charset="0"/>
              </a:rPr>
              <a:t>comunicaciones</a:t>
            </a:r>
            <a:r>
              <a:rPr lang="es-MX" sz="3000" dirty="0">
                <a:latin typeface="Calibri" panose="020F0502020204030204" pitchFamily="34" charset="0"/>
                <a:ea typeface="Calibri" panose="020F0502020204030204" pitchFamily="34" charset="0"/>
                <a:cs typeface="Times New Roman" panose="02020603050405020304" pitchFamily="18" charset="0"/>
              </a:rPr>
              <a:t> </a:t>
            </a:r>
            <a:r>
              <a:rPr lang="es-MX" sz="3000" b="1" dirty="0">
                <a:latin typeface="Calibri" panose="020F0502020204030204" pitchFamily="34" charset="0"/>
                <a:ea typeface="Calibri" panose="020F0502020204030204" pitchFamily="34" charset="0"/>
                <a:cs typeface="Times New Roman" panose="02020603050405020304" pitchFamily="18" charset="0"/>
              </a:rPr>
              <a:t>informales</a:t>
            </a:r>
            <a:r>
              <a:rPr lang="es-MX" sz="3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Si hay alguna restricción verificada conocida que afecte materialmente a un requisito, entonces es un estado crítico que debe documentarse.</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Es necesario que documente todas las </a:t>
            </a:r>
            <a:r>
              <a:rPr lang="es-MX" sz="3000" b="1" dirty="0">
                <a:latin typeface="Calibri" panose="020F0502020204030204" pitchFamily="34" charset="0"/>
                <a:ea typeface="Calibri" panose="020F0502020204030204" pitchFamily="34" charset="0"/>
                <a:cs typeface="Times New Roman" panose="02020603050405020304" pitchFamily="18" charset="0"/>
              </a:rPr>
              <a:t>suposiciones</a:t>
            </a:r>
            <a:r>
              <a:rPr lang="es-MX" sz="3000" dirty="0">
                <a:latin typeface="Calibri" panose="020F0502020204030204" pitchFamily="34" charset="0"/>
                <a:ea typeface="Calibri" panose="020F0502020204030204" pitchFamily="34" charset="0"/>
                <a:cs typeface="Times New Roman" panose="02020603050405020304" pitchFamily="18" charset="0"/>
              </a:rPr>
              <a:t> en el documento.</a:t>
            </a:r>
          </a:p>
        </p:txBody>
      </p:sp>
    </p:spTree>
    <p:extLst>
      <p:ext uri="{BB962C8B-B14F-4D97-AF65-F5344CB8AC3E}">
        <p14:creationId xmlns:p14="http://schemas.microsoft.com/office/powerpoint/2010/main" val="42627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288D-19A1-4466-A076-8B2C7881D86B}"/>
              </a:ext>
            </a:extLst>
          </p:cNvPr>
          <p:cNvSpPr>
            <a:spLocks noGrp="1"/>
          </p:cNvSpPr>
          <p:nvPr>
            <p:ph type="title"/>
          </p:nvPr>
        </p:nvSpPr>
        <p:spPr/>
        <p:txBody>
          <a:bodyPr/>
          <a:lstStyle/>
          <a:p>
            <a:r>
              <a:rPr lang="es-MX" dirty="0"/>
              <a:t>Errores al crear un requisito funcional</a:t>
            </a:r>
          </a:p>
        </p:txBody>
      </p:sp>
      <p:sp>
        <p:nvSpPr>
          <p:cNvPr id="3" name="Marcador de contenido 2">
            <a:extLst>
              <a:ext uri="{FF2B5EF4-FFF2-40B4-BE49-F238E27FC236}">
                <a16:creationId xmlns:a16="http://schemas.microsoft.com/office/drawing/2014/main" id="{C1F1C63D-024E-4777-9941-8CA2925197E1}"/>
              </a:ext>
            </a:extLst>
          </p:cNvPr>
          <p:cNvSpPr>
            <a:spLocks noGrp="1"/>
          </p:cNvSpPr>
          <p:nvPr>
            <p:ph idx="1"/>
          </p:nvPr>
        </p:nvSpPr>
        <p:spPr>
          <a:xfrm>
            <a:off x="1097280" y="1683572"/>
            <a:ext cx="10432111" cy="5012266"/>
          </a:xfrm>
        </p:spPr>
        <p:txBody>
          <a:bodyPr>
            <a:noAutofit/>
          </a:bodyPr>
          <a:lstStyle/>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Introducir información adicional injustificada que pueda confundir a los desarrolladores.</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No poner suficientes detalles en el documento de requisitos.</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Agrega reglas o ejemplos, declaraciones de alcance u objetivos, excepto el requisito en sí.</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Se omitió una pieza de información importante que es imprescindible para declarar el requisito de manera completa, precisa y definitiva.</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Algunos profesionales comienzan a defender los requisitos que han documentado cuando se modifica el requisito.</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Requisitos que no están asignados a un objetivo o principio.</a:t>
            </a:r>
          </a:p>
        </p:txBody>
      </p:sp>
    </p:spTree>
    <p:extLst>
      <p:ext uri="{BB962C8B-B14F-4D97-AF65-F5344CB8AC3E}">
        <p14:creationId xmlns:p14="http://schemas.microsoft.com/office/powerpoint/2010/main" val="308395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Requisitos funcionales versus requisitos no funcionales</a:t>
            </a:r>
            <a:endParaRPr lang="es-PE" dirty="0"/>
          </a:p>
        </p:txBody>
      </p:sp>
      <p:pic>
        <p:nvPicPr>
          <p:cNvPr id="3" name="Picture 2" descr="Imagen relacionada">
            <a:extLst>
              <a:ext uri="{FF2B5EF4-FFF2-40B4-BE49-F238E27FC236}">
                <a16:creationId xmlns:a16="http://schemas.microsoft.com/office/drawing/2014/main" id="{12B3A431-BEC6-4561-9973-7570A7F98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060094"/>
            <a:ext cx="5715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50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79321" y="1027134"/>
            <a:ext cx="3569917" cy="1315233"/>
          </a:xfrm>
          <a:prstGeom prst="rect">
            <a:avLst/>
          </a:prstGeom>
          <a:solidFill>
            <a:schemeClr val="accent1"/>
          </a:solidFill>
        </p:spPr>
        <p:txBody>
          <a:bodyPr wrap="square" lIns="0" tIns="0" rIns="0" bIns="0" rtlCol="0" anchor="ctr"/>
          <a:lstStyle/>
          <a:p>
            <a:pPr algn="ctr"/>
            <a:r>
              <a:rPr lang="es-PE" sz="3200" b="1" dirty="0"/>
              <a:t>Objetivos</a:t>
            </a:r>
            <a:endParaRPr lang="es-PE" b="1" dirty="0"/>
          </a:p>
        </p:txBody>
      </p:sp>
      <p:sp>
        <p:nvSpPr>
          <p:cNvPr id="5" name="Rectángulo 4"/>
          <p:cNvSpPr/>
          <p:nvPr/>
        </p:nvSpPr>
        <p:spPr>
          <a:xfrm>
            <a:off x="6991612" y="1027133"/>
            <a:ext cx="3569917" cy="1315233"/>
          </a:xfrm>
          <a:prstGeom prst="rect">
            <a:avLst/>
          </a:prstGeom>
          <a:solidFill>
            <a:schemeClr val="accent1"/>
          </a:solidFill>
        </p:spPr>
        <p:txBody>
          <a:bodyPr wrap="square" lIns="0" tIns="0" rIns="0" bIns="0" rtlCol="0" anchor="ctr"/>
          <a:lstStyle/>
          <a:p>
            <a:pPr algn="ctr"/>
            <a:r>
              <a:rPr lang="es-PE" sz="2800" b="1" dirty="0"/>
              <a:t>Principios</a:t>
            </a:r>
            <a:endParaRPr lang="es-PE" sz="2800" dirty="0"/>
          </a:p>
        </p:txBody>
      </p:sp>
      <p:sp>
        <p:nvSpPr>
          <p:cNvPr id="6" name="Elipse 5"/>
          <p:cNvSpPr/>
          <p:nvPr/>
        </p:nvSpPr>
        <p:spPr>
          <a:xfrm>
            <a:off x="5160723" y="4271375"/>
            <a:ext cx="1830889" cy="977030"/>
          </a:xfrm>
          <a:prstGeom prst="ellipse">
            <a:avLst/>
          </a:prstGeom>
          <a:solidFill>
            <a:srgbClr val="00B050"/>
          </a:solidFill>
        </p:spPr>
        <p:txBody>
          <a:bodyPr wrap="square" lIns="0" tIns="0" rIns="0" bIns="0" rtlCol="0" anchor="ctr"/>
          <a:lstStyle/>
          <a:p>
            <a:pPr algn="ctr"/>
            <a:r>
              <a:rPr lang="es-PE" sz="2400" b="1" dirty="0"/>
              <a:t>RF</a:t>
            </a:r>
          </a:p>
        </p:txBody>
      </p:sp>
      <p:sp>
        <p:nvSpPr>
          <p:cNvPr id="7" name="Rectángulo 6"/>
          <p:cNvSpPr/>
          <p:nvPr/>
        </p:nvSpPr>
        <p:spPr>
          <a:xfrm>
            <a:off x="989555" y="5673670"/>
            <a:ext cx="9920613" cy="954107"/>
          </a:xfrm>
          <a:prstGeom prst="rect">
            <a:avLst/>
          </a:prstGeom>
        </p:spPr>
        <p:txBody>
          <a:bodyPr wrap="square">
            <a:spAutoFit/>
          </a:bodyPr>
          <a:lstStyle/>
          <a:p>
            <a:pPr marL="342900" indent="-342900" algn="just">
              <a:lnSpc>
                <a:spcPct val="100000"/>
              </a:lnSpc>
              <a:spcBef>
                <a:spcPts val="0"/>
              </a:spcBef>
              <a:spcAft>
                <a:spcPts val="0"/>
              </a:spcAft>
              <a:buFont typeface="Symbol" panose="05050102010706020507" pitchFamily="18" charset="2"/>
              <a:buChar char=""/>
            </a:pPr>
            <a:r>
              <a:rPr lang="es-MX" sz="2800" dirty="0">
                <a:latin typeface="Calibri" panose="020F0502020204030204" pitchFamily="34" charset="0"/>
                <a:ea typeface="Calibri" panose="020F0502020204030204" pitchFamily="34" charset="0"/>
                <a:cs typeface="Times New Roman" panose="02020603050405020304" pitchFamily="18" charset="0"/>
              </a:rPr>
              <a:t>Asigne todos los requisitos a los </a:t>
            </a:r>
            <a:r>
              <a:rPr lang="es-MX" sz="2800" b="1" dirty="0">
                <a:latin typeface="Calibri" panose="020F0502020204030204" pitchFamily="34" charset="0"/>
                <a:ea typeface="Calibri" panose="020F0502020204030204" pitchFamily="34" charset="0"/>
                <a:cs typeface="Times New Roman" panose="02020603050405020304" pitchFamily="18" charset="0"/>
              </a:rPr>
              <a:t>objetivos</a:t>
            </a:r>
            <a:r>
              <a:rPr lang="es-MX" sz="2800" dirty="0">
                <a:latin typeface="Calibri" panose="020F0502020204030204" pitchFamily="34" charset="0"/>
                <a:ea typeface="Calibri" panose="020F0502020204030204" pitchFamily="34" charset="0"/>
                <a:cs typeface="Times New Roman" panose="02020603050405020304" pitchFamily="18" charset="0"/>
              </a:rPr>
              <a:t> y </a:t>
            </a:r>
            <a:r>
              <a:rPr lang="es-MX" sz="2800" b="1" dirty="0">
                <a:latin typeface="Calibri" panose="020F0502020204030204" pitchFamily="34" charset="0"/>
                <a:ea typeface="Calibri" panose="020F0502020204030204" pitchFamily="34" charset="0"/>
                <a:cs typeface="Times New Roman" panose="02020603050405020304" pitchFamily="18" charset="0"/>
              </a:rPr>
              <a:t>principios</a:t>
            </a:r>
            <a:r>
              <a:rPr lang="es-MX" sz="2800" dirty="0">
                <a:latin typeface="Calibri" panose="020F0502020204030204" pitchFamily="34" charset="0"/>
                <a:ea typeface="Calibri" panose="020F0502020204030204" pitchFamily="34" charset="0"/>
                <a:cs typeface="Times New Roman" panose="02020603050405020304" pitchFamily="18" charset="0"/>
              </a:rPr>
              <a:t> que contribuyen a la </a:t>
            </a:r>
            <a:r>
              <a:rPr lang="es-MX" sz="2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entrega exitosa del software</a:t>
            </a:r>
            <a:r>
              <a:rPr lang="es-MX" sz="2800" dirty="0">
                <a:latin typeface="Calibri" panose="020F0502020204030204" pitchFamily="34" charset="0"/>
                <a:ea typeface="Calibri" panose="020F0502020204030204" pitchFamily="34" charset="0"/>
                <a:cs typeface="Times New Roman" panose="02020603050405020304" pitchFamily="18" charset="0"/>
              </a:rPr>
              <a:t>.</a:t>
            </a:r>
          </a:p>
        </p:txBody>
      </p:sp>
      <p:sp>
        <p:nvSpPr>
          <p:cNvPr id="8" name="Rectángulo 7"/>
          <p:cNvSpPr/>
          <p:nvPr/>
        </p:nvSpPr>
        <p:spPr>
          <a:xfrm>
            <a:off x="3589358" y="-72029"/>
            <a:ext cx="5622886" cy="646331"/>
          </a:xfrm>
          <a:prstGeom prst="rect">
            <a:avLst/>
          </a:prstGeom>
        </p:spPr>
        <p:txBody>
          <a:bodyPr wrap="none">
            <a:spAutoFit/>
          </a:bodyPr>
          <a:lstStyle/>
          <a:p>
            <a:r>
              <a:rPr lang="es-MX" sz="3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entrega exitosa del software</a:t>
            </a:r>
            <a:endParaRPr lang="es-PE" sz="3600" dirty="0"/>
          </a:p>
        </p:txBody>
      </p:sp>
      <p:sp>
        <p:nvSpPr>
          <p:cNvPr id="9" name="Cerrar llave 8"/>
          <p:cNvSpPr/>
          <p:nvPr/>
        </p:nvSpPr>
        <p:spPr>
          <a:xfrm rot="16200000">
            <a:off x="6181596" y="-4215012"/>
            <a:ext cx="438411" cy="102212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cxnSp>
        <p:nvCxnSpPr>
          <p:cNvPr id="11" name="Conector recto 10"/>
          <p:cNvCxnSpPr>
            <a:stCxn id="6" idx="1"/>
            <a:endCxn id="4" idx="2"/>
          </p:cNvCxnSpPr>
          <p:nvPr/>
        </p:nvCxnSpPr>
        <p:spPr>
          <a:xfrm flipH="1" flipV="1">
            <a:off x="3864280" y="2342367"/>
            <a:ext cx="1564570" cy="207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a:stCxn id="6" idx="7"/>
            <a:endCxn id="5" idx="2"/>
          </p:cNvCxnSpPr>
          <p:nvPr/>
        </p:nvCxnSpPr>
        <p:spPr>
          <a:xfrm flipV="1">
            <a:off x="6723485" y="2342366"/>
            <a:ext cx="2053086" cy="20720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1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18AC6-AC0F-4849-900A-4B15342F5DD8}"/>
              </a:ext>
            </a:extLst>
          </p:cNvPr>
          <p:cNvSpPr>
            <a:spLocks noGrp="1"/>
          </p:cNvSpPr>
          <p:nvPr>
            <p:ph type="title"/>
          </p:nvPr>
        </p:nvSpPr>
        <p:spPr/>
        <p:txBody>
          <a:bodyPr/>
          <a:lstStyle/>
          <a:p>
            <a:r>
              <a:rPr lang="es-MX" dirty="0"/>
              <a:t>APRENDIZAJE CLAVE</a:t>
            </a:r>
          </a:p>
        </p:txBody>
      </p:sp>
      <p:sp>
        <p:nvSpPr>
          <p:cNvPr id="3" name="Marcador de contenido 2">
            <a:extLst>
              <a:ext uri="{FF2B5EF4-FFF2-40B4-BE49-F238E27FC236}">
                <a16:creationId xmlns:a16="http://schemas.microsoft.com/office/drawing/2014/main" id="{01A55D57-DDE6-419F-B72E-4FEA48FBB098}"/>
              </a:ext>
            </a:extLst>
          </p:cNvPr>
          <p:cNvSpPr>
            <a:spLocks noGrp="1"/>
          </p:cNvSpPr>
          <p:nvPr>
            <p:ph idx="1"/>
          </p:nvPr>
        </p:nvSpPr>
        <p:spPr>
          <a:xfrm>
            <a:off x="887148" y="1733091"/>
            <a:ext cx="10723659" cy="5124909"/>
          </a:xfrm>
        </p:spPr>
        <p:txBody>
          <a:bodyPr>
            <a:noAutofit/>
          </a:bodyPr>
          <a:lstStyle/>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El documento de </a:t>
            </a:r>
            <a:r>
              <a:rPr lang="es-MX" sz="3000" b="1" dirty="0">
                <a:latin typeface="Calibri" panose="020F0502020204030204" pitchFamily="34" charset="0"/>
                <a:ea typeface="Calibri" panose="020F0502020204030204" pitchFamily="34" charset="0"/>
                <a:cs typeface="Times New Roman" panose="02020603050405020304" pitchFamily="18" charset="0"/>
              </a:rPr>
              <a:t>RF</a:t>
            </a:r>
            <a:r>
              <a:rPr lang="es-MX" sz="3000" dirty="0">
                <a:latin typeface="Calibri" panose="020F0502020204030204" pitchFamily="34" charset="0"/>
                <a:ea typeface="Calibri" panose="020F0502020204030204" pitchFamily="34" charset="0"/>
                <a:cs typeface="Times New Roman" panose="02020603050405020304" pitchFamily="18" charset="0"/>
              </a:rPr>
              <a:t> debe contener lógica de manejo de datos e información completa sobre los flujos de trabajo realizados por el sistema.</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Los </a:t>
            </a:r>
            <a:r>
              <a:rPr lang="es-MX" sz="3000" b="1" dirty="0">
                <a:latin typeface="Calibri" panose="020F0502020204030204" pitchFamily="34" charset="0"/>
                <a:ea typeface="Calibri" panose="020F0502020204030204" pitchFamily="34" charset="0"/>
                <a:cs typeface="Times New Roman" panose="02020603050405020304" pitchFamily="18" charset="0"/>
              </a:rPr>
              <a:t>RF</a:t>
            </a:r>
            <a:r>
              <a:rPr lang="es-MX" sz="3000" dirty="0">
                <a:latin typeface="Calibri" panose="020F0502020204030204" pitchFamily="34" charset="0"/>
                <a:ea typeface="Calibri" panose="020F0502020204030204" pitchFamily="34" charset="0"/>
                <a:cs typeface="Times New Roman" panose="02020603050405020304" pitchFamily="18" charset="0"/>
              </a:rPr>
              <a:t> junto con el análisis de requisitos ayudan a identificar los requisitos faltantes.</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Las correcciones, ajustes y cancelaciones de transacciones, las Reglas comerciales, los Requisitos de certificación, los Requisitos de informes, las funciones administrativas, los niveles de autorización, el Seguimiento de auditoría, las Interfaces externas, la gestión de datos históricos, los Requisitos legales o reglamentarios son varios tipos de </a:t>
            </a:r>
            <a:r>
              <a:rPr lang="es-MX" sz="3000" b="1" dirty="0">
                <a:latin typeface="Calibri" panose="020F0502020204030204" pitchFamily="34" charset="0"/>
                <a:ea typeface="Calibri" panose="020F0502020204030204" pitchFamily="34" charset="0"/>
                <a:cs typeface="Times New Roman" panose="02020603050405020304" pitchFamily="18" charset="0"/>
              </a:rPr>
              <a:t>RF</a:t>
            </a:r>
            <a:r>
              <a:rPr lang="es-MX" sz="3000" dirty="0">
                <a:latin typeface="Calibri" panose="020F0502020204030204" pitchFamily="34" charset="0"/>
                <a:ea typeface="Calibri" panose="020F0502020204030204" pitchFamily="34" charset="0"/>
                <a:cs typeface="Times New Roman" panose="02020603050405020304" pitchFamily="18" charset="0"/>
              </a:rPr>
              <a:t>.</a:t>
            </a:r>
          </a:p>
        </p:txBody>
      </p:sp>
      <p:pic>
        <p:nvPicPr>
          <p:cNvPr id="4" name="Picture 2" descr="Lista, Tic, Papel, Icono Del Vector Image.Can También Ser ...">
            <a:extLst>
              <a:ext uri="{FF2B5EF4-FFF2-40B4-BE49-F238E27FC236}">
                <a16:creationId xmlns:a16="http://schemas.microsoft.com/office/drawing/2014/main" id="{9E3C155E-4258-484E-986E-2F1BDE9E21B3}"/>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790102" y="139871"/>
            <a:ext cx="1205018" cy="163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07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18AC6-AC0F-4849-900A-4B15342F5DD8}"/>
              </a:ext>
            </a:extLst>
          </p:cNvPr>
          <p:cNvSpPr>
            <a:spLocks noGrp="1"/>
          </p:cNvSpPr>
          <p:nvPr>
            <p:ph type="title"/>
          </p:nvPr>
        </p:nvSpPr>
        <p:spPr/>
        <p:txBody>
          <a:bodyPr/>
          <a:lstStyle/>
          <a:p>
            <a:r>
              <a:rPr lang="es-MX" dirty="0"/>
              <a:t>APRENDIZAJE CLAVE</a:t>
            </a:r>
          </a:p>
        </p:txBody>
      </p:sp>
      <p:sp>
        <p:nvSpPr>
          <p:cNvPr id="3" name="Marcador de contenido 2">
            <a:extLst>
              <a:ext uri="{FF2B5EF4-FFF2-40B4-BE49-F238E27FC236}">
                <a16:creationId xmlns:a16="http://schemas.microsoft.com/office/drawing/2014/main" id="{01A55D57-DDE6-419F-B72E-4FEA48FBB098}"/>
              </a:ext>
            </a:extLst>
          </p:cNvPr>
          <p:cNvSpPr>
            <a:spLocks noGrp="1"/>
          </p:cNvSpPr>
          <p:nvPr>
            <p:ph idx="1"/>
          </p:nvPr>
        </p:nvSpPr>
        <p:spPr>
          <a:xfrm>
            <a:off x="581192" y="2180497"/>
            <a:ext cx="11029615" cy="2524026"/>
          </a:xfrm>
        </p:spPr>
        <p:txBody>
          <a:bodyPr>
            <a:normAutofit/>
          </a:bodyPr>
          <a:lstStyle/>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Como buena práctica, no combinar dos requisitos en uno. Mantenga los requisitos granulares.</a:t>
            </a:r>
          </a:p>
          <a:p>
            <a:pPr marL="342900" indent="-342900" algn="just">
              <a:lnSpc>
                <a:spcPct val="100000"/>
              </a:lnSpc>
              <a:spcBef>
                <a:spcPts val="0"/>
              </a:spcBef>
              <a:spcAft>
                <a:spcPts val="0"/>
              </a:spcAft>
              <a:buFont typeface="Symbol" panose="05050102010706020507" pitchFamily="18" charset="2"/>
              <a:buChar char=""/>
            </a:pPr>
            <a:r>
              <a:rPr lang="es-MX" sz="3000" dirty="0">
                <a:latin typeface="Calibri" panose="020F0502020204030204" pitchFamily="34" charset="0"/>
                <a:ea typeface="Calibri" panose="020F0502020204030204" pitchFamily="34" charset="0"/>
                <a:cs typeface="Times New Roman" panose="02020603050405020304" pitchFamily="18" charset="0"/>
              </a:rPr>
              <a:t>En el documento de RF se debe evitar incluir información adicional injustificada que pueda confundir a los desarrolladores.</a:t>
            </a:r>
          </a:p>
        </p:txBody>
      </p:sp>
      <p:pic>
        <p:nvPicPr>
          <p:cNvPr id="5" name="Picture 2" descr="Lista, Tic, Papel, Icono Del Vector Image.Can También Ser ...">
            <a:extLst>
              <a:ext uri="{FF2B5EF4-FFF2-40B4-BE49-F238E27FC236}">
                <a16:creationId xmlns:a16="http://schemas.microsoft.com/office/drawing/2014/main" id="{B9B55301-DEA2-4A5F-9E68-8CE24B11524A}"/>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843110" y="232815"/>
            <a:ext cx="1205018" cy="163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29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63671"/>
            <a:ext cx="10058400" cy="822960"/>
          </a:xfrm>
        </p:spPr>
        <p:txBody>
          <a:bodyPr>
            <a:normAutofit/>
          </a:bodyPr>
          <a:lstStyle/>
          <a:p>
            <a:r>
              <a:rPr lang="en-US" b="1" dirty="0"/>
              <a:t>¿Que es un RNF?</a:t>
            </a:r>
            <a:endParaRPr lang="es-PE" dirty="0"/>
          </a:p>
        </p:txBody>
      </p:sp>
      <p:sp>
        <p:nvSpPr>
          <p:cNvPr id="3" name="Marcador de contenido 2"/>
          <p:cNvSpPr>
            <a:spLocks noGrp="1"/>
          </p:cNvSpPr>
          <p:nvPr>
            <p:ph idx="1"/>
          </p:nvPr>
        </p:nvSpPr>
        <p:spPr>
          <a:xfrm>
            <a:off x="1097280" y="1845734"/>
            <a:ext cx="6178163" cy="3502880"/>
          </a:xfrm>
        </p:spPr>
        <p:txBody>
          <a:bodyPr>
            <a:noAutofit/>
          </a:bodyPr>
          <a:lstStyle/>
          <a:p>
            <a:pPr algn="just"/>
            <a:r>
              <a:rPr lang="es-PE" sz="3200" dirty="0"/>
              <a:t>Mientras que los </a:t>
            </a:r>
            <a:r>
              <a:rPr lang="es-PE" sz="3200" b="1" dirty="0"/>
              <a:t>RF</a:t>
            </a:r>
            <a:r>
              <a:rPr lang="es-PE" sz="3200" dirty="0"/>
              <a:t> </a:t>
            </a:r>
            <a:r>
              <a:rPr lang="es-PE" sz="3200" b="1" dirty="0">
                <a:solidFill>
                  <a:srgbClr val="FF0000"/>
                </a:solidFill>
              </a:rPr>
              <a:t>definen</a:t>
            </a:r>
            <a:r>
              <a:rPr lang="es-PE" sz="3200" dirty="0"/>
              <a:t> lo que el sistema </a:t>
            </a:r>
            <a:r>
              <a:rPr lang="es-PE" sz="3200" b="1" dirty="0">
                <a:solidFill>
                  <a:srgbClr val="FF0000"/>
                </a:solidFill>
              </a:rPr>
              <a:t>hace o no debe hacer</a:t>
            </a:r>
            <a:r>
              <a:rPr lang="es-PE" sz="3200" dirty="0"/>
              <a:t>, los RNF </a:t>
            </a:r>
            <a:r>
              <a:rPr lang="es-PE" sz="3200" b="1" dirty="0">
                <a:solidFill>
                  <a:srgbClr val="FF0000"/>
                </a:solidFill>
              </a:rPr>
              <a:t>especifican</a:t>
            </a:r>
            <a:r>
              <a:rPr lang="es-PE" sz="3200" dirty="0"/>
              <a:t> </a:t>
            </a:r>
            <a:r>
              <a:rPr lang="es-PE" sz="3200" b="1" dirty="0"/>
              <a:t>cómo el sistema debe hacerlo</a:t>
            </a:r>
            <a:r>
              <a:rPr lang="es-PE" sz="3200" dirty="0"/>
              <a:t>. Los </a:t>
            </a:r>
            <a:r>
              <a:rPr lang="es-PE" sz="3200" b="1" dirty="0"/>
              <a:t>RNF</a:t>
            </a:r>
            <a:r>
              <a:rPr lang="es-PE" sz="3200" dirty="0"/>
              <a:t> </a:t>
            </a:r>
            <a:r>
              <a:rPr lang="es-PE" sz="3200" u="sng" dirty="0"/>
              <a:t>no afectan la funcionalidad básica del sistema</a:t>
            </a:r>
            <a:r>
              <a:rPr lang="es-PE" sz="3200" dirty="0"/>
              <a:t>. Incluso si no se cumplen los </a:t>
            </a:r>
            <a:r>
              <a:rPr lang="es-PE" sz="3200" b="1" dirty="0"/>
              <a:t>RNF</a:t>
            </a:r>
            <a:r>
              <a:rPr lang="es-PE" sz="3200" dirty="0"/>
              <a:t>, el sistema seguirá cumpliendo su propósito básico. </a:t>
            </a:r>
          </a:p>
        </p:txBody>
      </p:sp>
      <p:pic>
        <p:nvPicPr>
          <p:cNvPr id="4" name="Picture 4" descr="Functional Requirements Vs. Non-functional Requirements"/>
          <p:cNvPicPr>
            <a:picLocks noChangeAspect="1" noChangeArrowheads="1"/>
          </p:cNvPicPr>
          <p:nvPr/>
        </p:nvPicPr>
        <p:blipFill rotWithShape="1">
          <a:blip r:embed="rId2">
            <a:extLst>
              <a:ext uri="{28A0092B-C50C-407E-A947-70E740481C1C}">
                <a14:useLocalDpi xmlns:a14="http://schemas.microsoft.com/office/drawing/2010/main" val="0"/>
              </a:ext>
            </a:extLst>
          </a:blip>
          <a:srcRect l="53711" t="30101" r="8260"/>
          <a:stretch/>
        </p:blipFill>
        <p:spPr bwMode="auto">
          <a:xfrm>
            <a:off x="8014450" y="2438916"/>
            <a:ext cx="3554697" cy="343017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86502" y="5610272"/>
            <a:ext cx="8181092" cy="1077218"/>
          </a:xfrm>
          <a:prstGeom prst="rect">
            <a:avLst/>
          </a:prstGeom>
        </p:spPr>
        <p:txBody>
          <a:bodyPr wrap="square">
            <a:spAutoFit/>
          </a:bodyPr>
          <a:lstStyle/>
          <a:p>
            <a:pPr algn="ctr"/>
            <a:r>
              <a:rPr lang="es-PE" sz="3200" dirty="0"/>
              <a:t>¿Si un sistema seguirá funcionando sin cumplir los </a:t>
            </a:r>
            <a:r>
              <a:rPr lang="es-PE" sz="3200" b="1" dirty="0"/>
              <a:t>RNF</a:t>
            </a:r>
            <a:r>
              <a:rPr lang="es-PE" sz="3200" dirty="0"/>
              <a:t>, entonces, por qué son importantes? </a:t>
            </a:r>
          </a:p>
        </p:txBody>
      </p:sp>
      <p:sp>
        <p:nvSpPr>
          <p:cNvPr id="6" name="Rectángulo 5"/>
          <p:cNvSpPr/>
          <p:nvPr/>
        </p:nvSpPr>
        <p:spPr>
          <a:xfrm>
            <a:off x="9072482" y="6093522"/>
            <a:ext cx="2294218" cy="523220"/>
          </a:xfrm>
          <a:prstGeom prst="rect">
            <a:avLst/>
          </a:prstGeom>
        </p:spPr>
        <p:txBody>
          <a:bodyPr wrap="none">
            <a:spAutoFit/>
          </a:bodyPr>
          <a:lstStyle/>
          <a:p>
            <a:r>
              <a:rPr lang="es-PE" sz="2800" dirty="0">
                <a:solidFill>
                  <a:srgbClr val="FF0000"/>
                </a:solidFill>
              </a:rPr>
              <a:t>La </a:t>
            </a:r>
            <a:r>
              <a:rPr lang="es-PE" sz="2800" b="1" dirty="0">
                <a:solidFill>
                  <a:srgbClr val="FF0000"/>
                </a:solidFill>
              </a:rPr>
              <a:t>usabilidad</a:t>
            </a:r>
            <a:r>
              <a:rPr lang="es-PE" sz="2800" dirty="0">
                <a:solidFill>
                  <a:srgbClr val="FF0000"/>
                </a:solidFill>
              </a:rPr>
              <a:t>. </a:t>
            </a:r>
          </a:p>
        </p:txBody>
      </p:sp>
    </p:spTree>
    <p:extLst>
      <p:ext uri="{BB962C8B-B14F-4D97-AF65-F5344CB8AC3E}">
        <p14:creationId xmlns:p14="http://schemas.microsoft.com/office/powerpoint/2010/main" val="122556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63671"/>
            <a:ext cx="10058400" cy="822960"/>
          </a:xfrm>
        </p:spPr>
        <p:txBody>
          <a:bodyPr>
            <a:normAutofit/>
          </a:bodyPr>
          <a:lstStyle/>
          <a:p>
            <a:r>
              <a:rPr lang="en-US" b="1" dirty="0">
                <a:solidFill>
                  <a:schemeClr val="tx1"/>
                </a:solidFill>
              </a:rPr>
              <a:t>¿Que es un RNF?</a:t>
            </a:r>
            <a:endParaRPr lang="es-PE" dirty="0">
              <a:solidFill>
                <a:schemeClr val="tx1"/>
              </a:solidFill>
            </a:endParaRPr>
          </a:p>
        </p:txBody>
      </p:sp>
      <p:sp>
        <p:nvSpPr>
          <p:cNvPr id="3" name="Marcador de contenido 2"/>
          <p:cNvSpPr>
            <a:spLocks noGrp="1"/>
          </p:cNvSpPr>
          <p:nvPr>
            <p:ph idx="1"/>
          </p:nvPr>
        </p:nvSpPr>
        <p:spPr>
          <a:xfrm>
            <a:off x="1097280" y="1845734"/>
            <a:ext cx="6615485" cy="4023360"/>
          </a:xfrm>
        </p:spPr>
        <p:txBody>
          <a:bodyPr>
            <a:noAutofit/>
          </a:bodyPr>
          <a:lstStyle/>
          <a:p>
            <a:pPr algn="just"/>
            <a:r>
              <a:rPr lang="es-PE" sz="3200" dirty="0"/>
              <a:t>Los </a:t>
            </a:r>
            <a:r>
              <a:rPr lang="es-PE" sz="3200" b="1" dirty="0"/>
              <a:t>RNF</a:t>
            </a:r>
            <a:r>
              <a:rPr lang="es-PE" sz="3200" dirty="0"/>
              <a:t> definen el </a:t>
            </a:r>
            <a:r>
              <a:rPr lang="es-PE" sz="3200" b="1" dirty="0"/>
              <a:t>comportamiento</a:t>
            </a:r>
            <a:r>
              <a:rPr lang="es-PE" sz="3200" dirty="0"/>
              <a:t>, las </a:t>
            </a:r>
            <a:r>
              <a:rPr lang="es-PE" sz="3200" b="1" dirty="0"/>
              <a:t>funciones</a:t>
            </a:r>
            <a:r>
              <a:rPr lang="es-PE" sz="3200" dirty="0"/>
              <a:t> y las </a:t>
            </a:r>
            <a:r>
              <a:rPr lang="es-PE" sz="3200" b="1" dirty="0"/>
              <a:t>características generales del sistema </a:t>
            </a:r>
            <a:r>
              <a:rPr lang="es-PE" sz="3200" dirty="0"/>
              <a:t>que </a:t>
            </a:r>
            <a:r>
              <a:rPr lang="es-PE" sz="3200" u="sng" dirty="0"/>
              <a:t>afectan la experiencia del usuario</a:t>
            </a:r>
            <a:r>
              <a:rPr lang="es-PE" sz="3200" dirty="0"/>
              <a:t>. La forma en que se definen y ejecutan los RNF determina la </a:t>
            </a:r>
            <a:r>
              <a:rPr lang="es-PE" sz="3200" b="1" dirty="0"/>
              <a:t>facilidad de uso del sistema </a:t>
            </a:r>
            <a:r>
              <a:rPr lang="es-PE" sz="3200" dirty="0"/>
              <a:t>y se utiliza para juzgar el </a:t>
            </a:r>
            <a:r>
              <a:rPr lang="es-PE" sz="3200" b="1" dirty="0"/>
              <a:t>rendimiento del sistema</a:t>
            </a:r>
            <a:r>
              <a:rPr lang="es-PE" sz="3200" dirty="0"/>
              <a:t>. </a:t>
            </a:r>
          </a:p>
          <a:p>
            <a:pPr algn="just"/>
            <a:r>
              <a:rPr lang="es-PE" sz="3200" dirty="0"/>
              <a:t>Los RNF son </a:t>
            </a:r>
            <a:r>
              <a:rPr lang="es-PE" sz="3200" b="1" dirty="0"/>
              <a:t>propiedades del producto </a:t>
            </a:r>
            <a:r>
              <a:rPr lang="es-PE" sz="3200" dirty="0"/>
              <a:t>y se centran en las </a:t>
            </a:r>
            <a:r>
              <a:rPr lang="es-PE" sz="3200" b="1" dirty="0"/>
              <a:t>expectativas del usuario</a:t>
            </a:r>
            <a:r>
              <a:rPr lang="es-PE" sz="3200" dirty="0"/>
              <a:t>. </a:t>
            </a:r>
          </a:p>
        </p:txBody>
      </p:sp>
      <p:pic>
        <p:nvPicPr>
          <p:cNvPr id="3074" name="Picture 2" descr="Functional Requirements Vs. Non-functional Requirements"/>
          <p:cNvPicPr>
            <a:picLocks noChangeAspect="1" noChangeArrowheads="1"/>
          </p:cNvPicPr>
          <p:nvPr/>
        </p:nvPicPr>
        <p:blipFill rotWithShape="1">
          <a:blip r:embed="rId2">
            <a:extLst>
              <a:ext uri="{28A0092B-C50C-407E-A947-70E740481C1C}">
                <a14:useLocalDpi xmlns:a14="http://schemas.microsoft.com/office/drawing/2010/main" val="0"/>
              </a:ext>
            </a:extLst>
          </a:blip>
          <a:srcRect l="7682" t="30322" r="53361"/>
          <a:stretch/>
        </p:blipFill>
        <p:spPr bwMode="auto">
          <a:xfrm>
            <a:off x="8584777" y="1444490"/>
            <a:ext cx="2984370" cy="28023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unctional Requirements Vs. Non-functional Requirements"/>
          <p:cNvPicPr>
            <a:picLocks noChangeAspect="1" noChangeArrowheads="1"/>
          </p:cNvPicPr>
          <p:nvPr/>
        </p:nvPicPr>
        <p:blipFill rotWithShape="1">
          <a:blip r:embed="rId2">
            <a:extLst>
              <a:ext uri="{28A0092B-C50C-407E-A947-70E740481C1C}">
                <a14:useLocalDpi xmlns:a14="http://schemas.microsoft.com/office/drawing/2010/main" val="0"/>
              </a:ext>
            </a:extLst>
          </a:blip>
          <a:srcRect l="53711" t="30101" r="8260"/>
          <a:stretch/>
        </p:blipFill>
        <p:spPr bwMode="auto">
          <a:xfrm>
            <a:off x="8605717" y="1386630"/>
            <a:ext cx="2963430" cy="28596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qracorp.com/wp-content/uploads/2020/09/Functional-Vs-Non-Functional-Article-Imagery-03-1024x314-1.png"/>
          <p:cNvPicPr>
            <a:picLocks noChangeAspect="1" noChangeArrowheads="1"/>
          </p:cNvPicPr>
          <p:nvPr/>
        </p:nvPicPr>
        <p:blipFill rotWithShape="1">
          <a:blip r:embed="rId3">
            <a:extLst>
              <a:ext uri="{28A0092B-C50C-407E-A947-70E740481C1C}">
                <a14:useLocalDpi xmlns:a14="http://schemas.microsoft.com/office/drawing/2010/main" val="0"/>
              </a:ext>
            </a:extLst>
          </a:blip>
          <a:srcRect l="54239" t="7347" r="2879" b="13589"/>
          <a:stretch/>
        </p:blipFill>
        <p:spPr bwMode="auto">
          <a:xfrm>
            <a:off x="8189842" y="4373216"/>
            <a:ext cx="3750367" cy="212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66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63671"/>
            <a:ext cx="10058400" cy="822960"/>
          </a:xfrm>
        </p:spPr>
        <p:txBody>
          <a:bodyPr>
            <a:normAutofit/>
          </a:bodyPr>
          <a:lstStyle/>
          <a:p>
            <a:r>
              <a:rPr lang="en-US" b="1" dirty="0">
                <a:solidFill>
                  <a:schemeClr val="tx1"/>
                </a:solidFill>
              </a:rPr>
              <a:t>¿Que es un RNF?</a:t>
            </a:r>
            <a:endParaRPr lang="es-PE" dirty="0">
              <a:solidFill>
                <a:schemeClr val="tx1"/>
              </a:solidFill>
            </a:endParaRPr>
          </a:p>
        </p:txBody>
      </p:sp>
      <p:sp>
        <p:nvSpPr>
          <p:cNvPr id="3" name="Marcador de contenido 2"/>
          <p:cNvSpPr>
            <a:spLocks noGrp="1"/>
          </p:cNvSpPr>
          <p:nvPr>
            <p:ph idx="1"/>
          </p:nvPr>
        </p:nvSpPr>
        <p:spPr>
          <a:xfrm>
            <a:off x="1097280" y="1845734"/>
            <a:ext cx="5899868" cy="4873118"/>
          </a:xfrm>
        </p:spPr>
        <p:txBody>
          <a:bodyPr>
            <a:noAutofit/>
          </a:bodyPr>
          <a:lstStyle/>
          <a:p>
            <a:pPr algn="just"/>
            <a:r>
              <a:rPr lang="es-PE" sz="3200" dirty="0">
                <a:solidFill>
                  <a:schemeClr val="tx1"/>
                </a:solidFill>
              </a:rPr>
              <a:t>Un </a:t>
            </a:r>
            <a:r>
              <a:rPr lang="es-PE" sz="3200" b="1" dirty="0">
                <a:solidFill>
                  <a:schemeClr val="tx1"/>
                </a:solidFill>
              </a:rPr>
              <a:t>RF</a:t>
            </a:r>
            <a:r>
              <a:rPr lang="es-PE" sz="3200" dirty="0">
                <a:solidFill>
                  <a:schemeClr val="tx1"/>
                </a:solidFill>
              </a:rPr>
              <a:t> es que el sistema cargue una página web después de que alguien haga clic en un botón, debe tener  un </a:t>
            </a:r>
            <a:r>
              <a:rPr lang="es-PE" sz="3200" b="1" dirty="0">
                <a:solidFill>
                  <a:schemeClr val="tx1"/>
                </a:solidFill>
              </a:rPr>
              <a:t>RNF</a:t>
            </a:r>
            <a:r>
              <a:rPr lang="es-PE" sz="3200" dirty="0">
                <a:solidFill>
                  <a:schemeClr val="tx1"/>
                </a:solidFill>
              </a:rPr>
              <a:t> relacionado que especifique qué tan rápido debe cargarse la página web. </a:t>
            </a:r>
          </a:p>
          <a:p>
            <a:pPr algn="just"/>
            <a:r>
              <a:rPr lang="es-PE" sz="3200" dirty="0">
                <a:solidFill>
                  <a:schemeClr val="tx1"/>
                </a:solidFill>
              </a:rPr>
              <a:t>Sin él </a:t>
            </a:r>
            <a:r>
              <a:rPr lang="es-PE" sz="3200" b="1" dirty="0">
                <a:solidFill>
                  <a:schemeClr val="tx1"/>
                </a:solidFill>
              </a:rPr>
              <a:t>RNF</a:t>
            </a:r>
            <a:r>
              <a:rPr lang="es-PE" sz="3200" dirty="0">
                <a:solidFill>
                  <a:schemeClr val="tx1"/>
                </a:solidFill>
              </a:rPr>
              <a:t>, la experiencia del usuario y </a:t>
            </a:r>
            <a:r>
              <a:rPr lang="es-PE" sz="3200" b="1" dirty="0">
                <a:solidFill>
                  <a:schemeClr val="tx1"/>
                </a:solidFill>
              </a:rPr>
              <a:t>percepción de la calidad </a:t>
            </a:r>
            <a:r>
              <a:rPr lang="es-PE" sz="3200" dirty="0">
                <a:solidFill>
                  <a:schemeClr val="tx1"/>
                </a:solidFill>
              </a:rPr>
              <a:t>están en riesgo si </a:t>
            </a:r>
            <a:r>
              <a:rPr lang="es-PE" sz="3200" dirty="0" err="1">
                <a:solidFill>
                  <a:schemeClr val="tx1"/>
                </a:solidFill>
              </a:rPr>
              <a:t>estan</a:t>
            </a:r>
            <a:r>
              <a:rPr lang="es-PE" sz="3200" dirty="0">
                <a:solidFill>
                  <a:schemeClr val="tx1"/>
                </a:solidFill>
              </a:rPr>
              <a:t> obligados a esperar demasiado, aunque se cumpla por completo el </a:t>
            </a:r>
            <a:r>
              <a:rPr lang="es-PE" sz="3200" b="1" dirty="0">
                <a:solidFill>
                  <a:schemeClr val="tx1"/>
                </a:solidFill>
              </a:rPr>
              <a:t>RF</a:t>
            </a:r>
            <a:r>
              <a:rPr lang="es-PE" sz="3200" dirty="0">
                <a:solidFill>
                  <a:schemeClr val="tx1"/>
                </a:solidFill>
              </a:rPr>
              <a:t>.</a:t>
            </a:r>
          </a:p>
        </p:txBody>
      </p:sp>
      <p:pic>
        <p:nvPicPr>
          <p:cNvPr id="2050" name="Picture 2" descr="Web Pages Loading Slowly? 11 Fixes to Try in Windows 10"/>
          <p:cNvPicPr>
            <a:picLocks noChangeAspect="1" noChangeArrowheads="1"/>
          </p:cNvPicPr>
          <p:nvPr/>
        </p:nvPicPr>
        <p:blipFill rotWithShape="1">
          <a:blip r:embed="rId2">
            <a:extLst>
              <a:ext uri="{28A0092B-C50C-407E-A947-70E740481C1C}">
                <a14:useLocalDpi xmlns:a14="http://schemas.microsoft.com/office/drawing/2010/main" val="0"/>
              </a:ext>
            </a:extLst>
          </a:blip>
          <a:srcRect l="8133" t="4174" r="5114" b="4000"/>
          <a:stretch/>
        </p:blipFill>
        <p:spPr bwMode="auto">
          <a:xfrm>
            <a:off x="7262191" y="2694943"/>
            <a:ext cx="4823791" cy="300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15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812C5-8357-4337-B1CF-082515B9B841}"/>
              </a:ext>
            </a:extLst>
          </p:cNvPr>
          <p:cNvSpPr>
            <a:spLocks noGrp="1"/>
          </p:cNvSpPr>
          <p:nvPr>
            <p:ph type="title"/>
          </p:nvPr>
        </p:nvSpPr>
        <p:spPr/>
        <p:txBody>
          <a:bodyPr/>
          <a:lstStyle/>
          <a:p>
            <a:r>
              <a:rPr lang="en-US" b="1" dirty="0"/>
              <a:t>¿Que es un RNF?</a:t>
            </a:r>
            <a:endParaRPr lang="es-MX" dirty="0"/>
          </a:p>
        </p:txBody>
      </p:sp>
      <p:sp>
        <p:nvSpPr>
          <p:cNvPr id="3" name="Marcador de contenido 2">
            <a:extLst>
              <a:ext uri="{FF2B5EF4-FFF2-40B4-BE49-F238E27FC236}">
                <a16:creationId xmlns:a16="http://schemas.microsoft.com/office/drawing/2014/main" id="{B769F032-A9E9-4F9D-B3A5-32EB621D94AC}"/>
              </a:ext>
            </a:extLst>
          </p:cNvPr>
          <p:cNvSpPr>
            <a:spLocks noGrp="1"/>
          </p:cNvSpPr>
          <p:nvPr>
            <p:ph idx="1"/>
          </p:nvPr>
        </p:nvSpPr>
        <p:spPr/>
        <p:txBody>
          <a:bodyPr>
            <a:noAutofit/>
          </a:bodyPr>
          <a:lstStyle/>
          <a:p>
            <a:pPr algn="just"/>
            <a:r>
              <a:rPr lang="es-MX" sz="3200" dirty="0">
                <a:solidFill>
                  <a:schemeClr val="tx1"/>
                </a:solidFill>
              </a:rPr>
              <a:t>Define el atributo de calidad de un sistema de software. </a:t>
            </a:r>
          </a:p>
          <a:p>
            <a:pPr algn="just"/>
            <a:r>
              <a:rPr lang="es-MX" sz="3200" dirty="0">
                <a:solidFill>
                  <a:schemeClr val="tx1"/>
                </a:solidFill>
              </a:rPr>
              <a:t>Representan un conjunto de estándares utilizados para juzgar la operación específica de un sistema. </a:t>
            </a:r>
          </a:p>
          <a:p>
            <a:pPr marL="0" indent="0" algn="just">
              <a:buNone/>
            </a:pPr>
            <a:r>
              <a:rPr lang="es-MX" sz="3200" dirty="0">
                <a:solidFill>
                  <a:schemeClr val="tx1"/>
                </a:solidFill>
              </a:rPr>
              <a:t>	Ej. ¿qué tan rápido se carga el sitio web?</a:t>
            </a:r>
          </a:p>
          <a:p>
            <a:pPr algn="just"/>
            <a:r>
              <a:rPr lang="es-MX" sz="3200" dirty="0">
                <a:solidFill>
                  <a:schemeClr val="tx1"/>
                </a:solidFill>
              </a:rPr>
              <a:t>Un </a:t>
            </a:r>
            <a:r>
              <a:rPr lang="es-MX" sz="3200" b="1" dirty="0">
                <a:solidFill>
                  <a:schemeClr val="tx1"/>
                </a:solidFill>
              </a:rPr>
              <a:t>RNF</a:t>
            </a:r>
            <a:r>
              <a:rPr lang="es-MX" sz="3200" dirty="0">
                <a:solidFill>
                  <a:schemeClr val="tx1"/>
                </a:solidFill>
              </a:rPr>
              <a:t> es esencial para garantizar la usabilidad y efectividad de todo el sistema de software. El incumplimiento de los </a:t>
            </a:r>
            <a:r>
              <a:rPr lang="es-MX" sz="3200" b="1" dirty="0">
                <a:solidFill>
                  <a:schemeClr val="tx1"/>
                </a:solidFill>
              </a:rPr>
              <a:t>RNF</a:t>
            </a:r>
            <a:r>
              <a:rPr lang="es-MX" sz="3200" dirty="0">
                <a:solidFill>
                  <a:schemeClr val="tx1"/>
                </a:solidFill>
              </a:rPr>
              <a:t> puede dar como resultado sistemas que no satisfagan las necesidades del usuario.</a:t>
            </a:r>
          </a:p>
        </p:txBody>
      </p:sp>
    </p:spTree>
    <p:extLst>
      <p:ext uri="{BB962C8B-B14F-4D97-AF65-F5344CB8AC3E}">
        <p14:creationId xmlns:p14="http://schemas.microsoft.com/office/powerpoint/2010/main" val="245235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812C5-8357-4337-B1CF-082515B9B841}"/>
              </a:ext>
            </a:extLst>
          </p:cNvPr>
          <p:cNvSpPr>
            <a:spLocks noGrp="1"/>
          </p:cNvSpPr>
          <p:nvPr>
            <p:ph type="title"/>
          </p:nvPr>
        </p:nvSpPr>
        <p:spPr/>
        <p:txBody>
          <a:bodyPr/>
          <a:lstStyle/>
          <a:p>
            <a:r>
              <a:rPr lang="en-US" b="1" dirty="0"/>
              <a:t>¿Que es un RNF?</a:t>
            </a:r>
            <a:endParaRPr lang="es-MX" dirty="0"/>
          </a:p>
        </p:txBody>
      </p:sp>
      <p:sp>
        <p:nvSpPr>
          <p:cNvPr id="3" name="Marcador de contenido 2">
            <a:extLst>
              <a:ext uri="{FF2B5EF4-FFF2-40B4-BE49-F238E27FC236}">
                <a16:creationId xmlns:a16="http://schemas.microsoft.com/office/drawing/2014/main" id="{B769F032-A9E9-4F9D-B3A5-32EB621D94AC}"/>
              </a:ext>
            </a:extLst>
          </p:cNvPr>
          <p:cNvSpPr>
            <a:spLocks noGrp="1"/>
          </p:cNvSpPr>
          <p:nvPr>
            <p:ph idx="1"/>
          </p:nvPr>
        </p:nvSpPr>
        <p:spPr>
          <a:xfrm>
            <a:off x="581194" y="2180496"/>
            <a:ext cx="7595398" cy="3769730"/>
          </a:xfrm>
        </p:spPr>
        <p:txBody>
          <a:bodyPr>
            <a:noAutofit/>
          </a:bodyPr>
          <a:lstStyle/>
          <a:p>
            <a:pPr marL="0" indent="0" algn="just">
              <a:buNone/>
            </a:pPr>
            <a:r>
              <a:rPr lang="es-MX" sz="3200" dirty="0">
                <a:solidFill>
                  <a:schemeClr val="tx1"/>
                </a:solidFill>
              </a:rPr>
              <a:t>Impone restricciones en el diseño del sistema a través de los diversos </a:t>
            </a:r>
            <a:r>
              <a:rPr lang="es-MX" sz="3200" b="1" dirty="0">
                <a:solidFill>
                  <a:schemeClr val="tx1"/>
                </a:solidFill>
              </a:rPr>
              <a:t>backlogs ágiles</a:t>
            </a:r>
            <a:r>
              <a:rPr lang="es-MX" sz="3200" dirty="0">
                <a:solidFill>
                  <a:schemeClr val="tx1"/>
                </a:solidFill>
              </a:rPr>
              <a:t>. </a:t>
            </a:r>
          </a:p>
          <a:p>
            <a:pPr marL="0" indent="0" algn="just">
              <a:buNone/>
            </a:pPr>
            <a:r>
              <a:rPr lang="es-MX" sz="3200" dirty="0">
                <a:solidFill>
                  <a:schemeClr val="tx1"/>
                </a:solidFill>
              </a:rPr>
              <a:t>Ej. el sitio debe cargarse en 3 segundos cuando el número de usuarios simultáneos es &gt; 10000. </a:t>
            </a:r>
          </a:p>
          <a:p>
            <a:pPr marL="0" indent="0" algn="just">
              <a:buNone/>
            </a:pPr>
            <a:r>
              <a:rPr lang="es-MX" sz="3200" dirty="0">
                <a:solidFill>
                  <a:schemeClr val="tx1"/>
                </a:solidFill>
              </a:rPr>
              <a:t>La descripción de los </a:t>
            </a:r>
            <a:r>
              <a:rPr lang="es-MX" sz="3200" b="1" dirty="0">
                <a:solidFill>
                  <a:schemeClr val="tx1"/>
                </a:solidFill>
              </a:rPr>
              <a:t>RNF</a:t>
            </a:r>
            <a:r>
              <a:rPr lang="es-MX" sz="3200" dirty="0">
                <a:solidFill>
                  <a:schemeClr val="tx1"/>
                </a:solidFill>
              </a:rPr>
              <a:t> es tan crítico como un </a:t>
            </a:r>
            <a:r>
              <a:rPr lang="es-MX" sz="3200" b="1" dirty="0">
                <a:solidFill>
                  <a:schemeClr val="tx1"/>
                </a:solidFill>
              </a:rPr>
              <a:t>RF</a:t>
            </a:r>
            <a:r>
              <a:rPr lang="es-MX" sz="3200" dirty="0">
                <a:solidFill>
                  <a:schemeClr val="tx1"/>
                </a:solidFill>
              </a:rPr>
              <a:t>.</a:t>
            </a:r>
          </a:p>
        </p:txBody>
      </p:sp>
      <p:pic>
        <p:nvPicPr>
          <p:cNvPr id="4" name="Picture 4" descr="Imagen relacionada">
            <a:extLst>
              <a:ext uri="{FF2B5EF4-FFF2-40B4-BE49-F238E27FC236}">
                <a16:creationId xmlns:a16="http://schemas.microsoft.com/office/drawing/2014/main" id="{A280CEE7-0BCA-4D57-AFDA-DA89ACEBA71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471315" y="2319130"/>
            <a:ext cx="2694843" cy="269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725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E546F-F29A-4CB0-932B-8CB566CDC07D}"/>
              </a:ext>
            </a:extLst>
          </p:cNvPr>
          <p:cNvSpPr>
            <a:spLocks noGrp="1"/>
          </p:cNvSpPr>
          <p:nvPr>
            <p:ph type="title"/>
          </p:nvPr>
        </p:nvSpPr>
        <p:spPr/>
        <p:txBody>
          <a:bodyPr/>
          <a:lstStyle/>
          <a:p>
            <a:r>
              <a:rPr lang="es-MX" dirty="0">
                <a:solidFill>
                  <a:schemeClr val="tx1"/>
                </a:solidFill>
              </a:rPr>
              <a:t>Ejemplo</a:t>
            </a:r>
          </a:p>
        </p:txBody>
      </p:sp>
      <p:sp>
        <p:nvSpPr>
          <p:cNvPr id="3" name="Marcador de contenido 2">
            <a:extLst>
              <a:ext uri="{FF2B5EF4-FFF2-40B4-BE49-F238E27FC236}">
                <a16:creationId xmlns:a16="http://schemas.microsoft.com/office/drawing/2014/main" id="{1B7FD92B-7E0E-4352-B644-0648D26E83DF}"/>
              </a:ext>
            </a:extLst>
          </p:cNvPr>
          <p:cNvSpPr>
            <a:spLocks noGrp="1"/>
          </p:cNvSpPr>
          <p:nvPr>
            <p:ph idx="1"/>
          </p:nvPr>
        </p:nvSpPr>
        <p:spPr>
          <a:xfrm>
            <a:off x="1097280" y="1845734"/>
            <a:ext cx="10058400" cy="4714092"/>
          </a:xfrm>
        </p:spPr>
        <p:txBody>
          <a:bodyPr>
            <a:noAutofit/>
          </a:bodyPr>
          <a:lstStyle/>
          <a:p>
            <a:pPr algn="just"/>
            <a:r>
              <a:rPr lang="es-MX" sz="3200" dirty="0">
                <a:solidFill>
                  <a:schemeClr val="tx1"/>
                </a:solidFill>
              </a:rPr>
              <a:t>Los usuarios deben cambiar la contraseña de inicio de sesión asignada inicialmente, inmediatamente después del primer inicio de sesión exitoso. Además, la contraseña inicial nunca debe ser reutilizada.</a:t>
            </a:r>
          </a:p>
          <a:p>
            <a:pPr algn="just"/>
            <a:r>
              <a:rPr lang="es-MX" sz="3200" dirty="0">
                <a:solidFill>
                  <a:schemeClr val="tx1"/>
                </a:solidFill>
              </a:rPr>
              <a:t>Los empleados nunca permitieron actualizar su información salarial. Tal intento debe ser reportado al administrador de seguridad.</a:t>
            </a:r>
          </a:p>
          <a:p>
            <a:pPr algn="just"/>
            <a:r>
              <a:rPr lang="es-MX" sz="3200" dirty="0">
                <a:solidFill>
                  <a:schemeClr val="tx1"/>
                </a:solidFill>
              </a:rPr>
              <a:t>Todo intento fallido por parte de un usuario de acceder a un elemento de datos se registrará en una bitácora de auditoría.</a:t>
            </a:r>
          </a:p>
          <a:p>
            <a:endParaRPr lang="es-MX" sz="2000" dirty="0"/>
          </a:p>
        </p:txBody>
      </p:sp>
    </p:spTree>
    <p:extLst>
      <p:ext uri="{BB962C8B-B14F-4D97-AF65-F5344CB8AC3E}">
        <p14:creationId xmlns:p14="http://schemas.microsoft.com/office/powerpoint/2010/main" val="147692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E546F-F29A-4CB0-932B-8CB566CDC07D}"/>
              </a:ext>
            </a:extLst>
          </p:cNvPr>
          <p:cNvSpPr>
            <a:spLocks noGrp="1"/>
          </p:cNvSpPr>
          <p:nvPr>
            <p:ph type="title"/>
          </p:nvPr>
        </p:nvSpPr>
        <p:spPr/>
        <p:txBody>
          <a:bodyPr/>
          <a:lstStyle/>
          <a:p>
            <a:r>
              <a:rPr lang="es-MX" dirty="0"/>
              <a:t>Ejemplos</a:t>
            </a:r>
          </a:p>
        </p:txBody>
      </p:sp>
      <p:sp>
        <p:nvSpPr>
          <p:cNvPr id="3" name="Marcador de contenido 2">
            <a:extLst>
              <a:ext uri="{FF2B5EF4-FFF2-40B4-BE49-F238E27FC236}">
                <a16:creationId xmlns:a16="http://schemas.microsoft.com/office/drawing/2014/main" id="{1B7FD92B-7E0E-4352-B644-0648D26E83DF}"/>
              </a:ext>
            </a:extLst>
          </p:cNvPr>
          <p:cNvSpPr>
            <a:spLocks noGrp="1"/>
          </p:cNvSpPr>
          <p:nvPr>
            <p:ph idx="1"/>
          </p:nvPr>
        </p:nvSpPr>
        <p:spPr>
          <a:xfrm>
            <a:off x="1097280" y="1845734"/>
            <a:ext cx="8908111" cy="4422544"/>
          </a:xfrm>
        </p:spPr>
        <p:txBody>
          <a:bodyPr>
            <a:noAutofit/>
          </a:bodyPr>
          <a:lstStyle/>
          <a:p>
            <a:pPr algn="just"/>
            <a:r>
              <a:rPr lang="es-MX" sz="3200" dirty="0"/>
              <a:t>Un sitio web debe ser lo suficientemente capaz de manejar 20 millones de usuarios que afecten su rendimiento.</a:t>
            </a:r>
          </a:p>
          <a:p>
            <a:pPr algn="just"/>
            <a:r>
              <a:rPr lang="es-MX" sz="3200" dirty="0"/>
              <a:t>El software debe ser portátil. Por lo tanto, pasar de un sistema operativo a otro no crea ningún problema.</a:t>
            </a:r>
          </a:p>
          <a:p>
            <a:pPr algn="just"/>
            <a:r>
              <a:rPr lang="es-MX" sz="3200" dirty="0"/>
              <a:t>Se debe auditar la privacidad de la información, la exportación de tecnologías restringidas, los derechos de propiedad intelectual, etc.</a:t>
            </a:r>
          </a:p>
          <a:p>
            <a:endParaRPr lang="es-MX" sz="2000" dirty="0"/>
          </a:p>
        </p:txBody>
      </p:sp>
      <p:pic>
        <p:nvPicPr>
          <p:cNvPr id="4" name="Picture 2" descr="Icono De Marca De Verificación En El Fondo Blanco Ilustraciones ...">
            <a:extLst>
              <a:ext uri="{FF2B5EF4-FFF2-40B4-BE49-F238E27FC236}">
                <a16:creationId xmlns:a16="http://schemas.microsoft.com/office/drawing/2014/main" id="{21385DEB-536C-415A-A913-8B9F1D526193}"/>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4839" t="6452" r="9999" b="3871"/>
          <a:stretch/>
        </p:blipFill>
        <p:spPr bwMode="auto">
          <a:xfrm>
            <a:off x="10281036" y="2875722"/>
            <a:ext cx="1749287" cy="184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01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63671"/>
            <a:ext cx="10058400" cy="822960"/>
          </a:xfrm>
        </p:spPr>
        <p:txBody>
          <a:bodyPr>
            <a:normAutofit/>
          </a:bodyPr>
          <a:lstStyle/>
          <a:p>
            <a:r>
              <a:rPr lang="en-US" b="1" dirty="0"/>
              <a:t>¿Que es un RF?</a:t>
            </a:r>
            <a:endParaRPr lang="es-PE" dirty="0"/>
          </a:p>
        </p:txBody>
      </p:sp>
      <p:sp>
        <p:nvSpPr>
          <p:cNvPr id="3" name="Marcador de contenido 2"/>
          <p:cNvSpPr>
            <a:spLocks noGrp="1"/>
          </p:cNvSpPr>
          <p:nvPr>
            <p:ph idx="1"/>
          </p:nvPr>
        </p:nvSpPr>
        <p:spPr>
          <a:xfrm>
            <a:off x="1097280" y="1845734"/>
            <a:ext cx="6178163" cy="4541814"/>
          </a:xfrm>
        </p:spPr>
        <p:txBody>
          <a:bodyPr>
            <a:noAutofit/>
          </a:bodyPr>
          <a:lstStyle/>
          <a:p>
            <a:pPr algn="just"/>
            <a:r>
              <a:rPr lang="es-PE" sz="3200" dirty="0"/>
              <a:t>Los </a:t>
            </a:r>
            <a:r>
              <a:rPr lang="es-PE" sz="3200" b="1" dirty="0"/>
              <a:t>RF</a:t>
            </a:r>
            <a:r>
              <a:rPr lang="es-PE" sz="3200" dirty="0"/>
              <a:t> definen el </a:t>
            </a:r>
            <a:r>
              <a:rPr lang="es-PE" sz="3200" b="1" dirty="0"/>
              <a:t>comportamiento básico del sistema</a:t>
            </a:r>
            <a:r>
              <a:rPr lang="es-PE" sz="3200" dirty="0"/>
              <a:t>. Esencialmente, son </a:t>
            </a:r>
            <a:r>
              <a:rPr lang="es-PE" sz="3200" b="1" dirty="0"/>
              <a:t>lo que el sistema hace o no debe hacer</a:t>
            </a:r>
            <a:r>
              <a:rPr lang="es-PE" sz="3200" dirty="0"/>
              <a:t>, y pueden pensarse en términos de </a:t>
            </a:r>
            <a:r>
              <a:rPr lang="es-PE" sz="3200" b="1" dirty="0"/>
              <a:t>cómo responde el sistema a las entradas</a:t>
            </a:r>
            <a:r>
              <a:rPr lang="es-PE" sz="3200" dirty="0"/>
              <a:t>. Los </a:t>
            </a:r>
            <a:r>
              <a:rPr lang="es-PE" sz="3200" b="1" dirty="0"/>
              <a:t>RF</a:t>
            </a:r>
            <a:r>
              <a:rPr lang="es-PE" sz="3200" dirty="0"/>
              <a:t> generalmente </a:t>
            </a:r>
            <a:r>
              <a:rPr lang="es-PE" sz="3200" b="1" dirty="0"/>
              <a:t>definen comportamientos</a:t>
            </a:r>
            <a:r>
              <a:rPr lang="es-PE" sz="3200" dirty="0"/>
              <a:t> si / entonces e incluyen cálculos, entrada de datos y procesos comerciales.</a:t>
            </a:r>
          </a:p>
          <a:p>
            <a:pPr algn="just"/>
            <a:endParaRPr lang="es-PE" sz="3200" dirty="0"/>
          </a:p>
        </p:txBody>
      </p:sp>
      <p:pic>
        <p:nvPicPr>
          <p:cNvPr id="5" name="Picture 2" descr="Functional Requirements Vs. Non-functional Requirements"/>
          <p:cNvPicPr>
            <a:picLocks noChangeAspect="1" noChangeArrowheads="1"/>
          </p:cNvPicPr>
          <p:nvPr/>
        </p:nvPicPr>
        <p:blipFill rotWithShape="1">
          <a:blip r:embed="rId2">
            <a:extLst>
              <a:ext uri="{28A0092B-C50C-407E-A947-70E740481C1C}">
                <a14:useLocalDpi xmlns:a14="http://schemas.microsoft.com/office/drawing/2010/main" val="0"/>
              </a:ext>
            </a:extLst>
          </a:blip>
          <a:srcRect l="7682" t="30322" r="53361"/>
          <a:stretch/>
        </p:blipFill>
        <p:spPr bwMode="auto">
          <a:xfrm>
            <a:off x="8014449" y="2531165"/>
            <a:ext cx="3554697" cy="333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56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1AA50-204E-4F32-A0D9-F0A9888A3B16}"/>
              </a:ext>
            </a:extLst>
          </p:cNvPr>
          <p:cNvSpPr>
            <a:spLocks noGrp="1"/>
          </p:cNvSpPr>
          <p:nvPr>
            <p:ph type="title"/>
          </p:nvPr>
        </p:nvSpPr>
        <p:spPr/>
        <p:txBody>
          <a:bodyPr>
            <a:normAutofit/>
          </a:bodyPr>
          <a:lstStyle/>
          <a:p>
            <a:r>
              <a:rPr lang="es-MX" dirty="0"/>
              <a:t>Ventajas del RNF</a:t>
            </a:r>
          </a:p>
        </p:txBody>
      </p:sp>
      <p:sp>
        <p:nvSpPr>
          <p:cNvPr id="3" name="Marcador de contenido 2">
            <a:extLst>
              <a:ext uri="{FF2B5EF4-FFF2-40B4-BE49-F238E27FC236}">
                <a16:creationId xmlns:a16="http://schemas.microsoft.com/office/drawing/2014/main" id="{3BF460FD-562D-4DC0-8D85-CEC3124EE01D}"/>
              </a:ext>
            </a:extLst>
          </p:cNvPr>
          <p:cNvSpPr>
            <a:spLocks noGrp="1"/>
          </p:cNvSpPr>
          <p:nvPr>
            <p:ph idx="1"/>
          </p:nvPr>
        </p:nvSpPr>
        <p:spPr>
          <a:xfrm>
            <a:off x="1097280" y="1683572"/>
            <a:ext cx="9040633" cy="5174428"/>
          </a:xfrm>
        </p:spPr>
        <p:txBody>
          <a:bodyPr>
            <a:noAutofit/>
          </a:bodyPr>
          <a:lstStyle/>
          <a:p>
            <a:pPr algn="just"/>
            <a:r>
              <a:rPr lang="es-MX" sz="3200" dirty="0"/>
              <a:t>Aseguran que el sistema de software siga las reglas legales y de cumplimiento</a:t>
            </a:r>
          </a:p>
          <a:p>
            <a:pPr algn="just"/>
            <a:r>
              <a:rPr lang="es-MX" sz="3200" dirty="0"/>
              <a:t>Los RNF aseguran que el sistema de software siga las reglas legales y de cumplimiento.</a:t>
            </a:r>
          </a:p>
          <a:p>
            <a:pPr algn="just"/>
            <a:r>
              <a:rPr lang="es-MX" sz="3200" dirty="0"/>
              <a:t>Aseguran la confiabilidad, disponibilidad y rendimiento del sistema de software.</a:t>
            </a:r>
          </a:p>
          <a:p>
            <a:pPr algn="just"/>
            <a:r>
              <a:rPr lang="es-MX" sz="3200" dirty="0"/>
              <a:t>Aseguran una buena experiencia de usuario y facilidad de operación del software.</a:t>
            </a:r>
          </a:p>
          <a:p>
            <a:pPr algn="just"/>
            <a:r>
              <a:rPr lang="es-MX" sz="3200" dirty="0"/>
              <a:t>Ayudan a formular la política de seguridad del sistema de software.</a:t>
            </a:r>
          </a:p>
        </p:txBody>
      </p:sp>
      <p:pic>
        <p:nvPicPr>
          <p:cNvPr id="5" name="Picture 2" descr="Icono De Marca De Verificación En El Fondo Blanco Ilustraciones ...">
            <a:extLst>
              <a:ext uri="{FF2B5EF4-FFF2-40B4-BE49-F238E27FC236}">
                <a16:creationId xmlns:a16="http://schemas.microsoft.com/office/drawing/2014/main" id="{21385DEB-536C-415A-A913-8B9F1D526193}"/>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4839" t="6452" r="9999" b="3871"/>
          <a:stretch/>
        </p:blipFill>
        <p:spPr bwMode="auto">
          <a:xfrm>
            <a:off x="10281036" y="2875722"/>
            <a:ext cx="1749287" cy="184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3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ABCBE-DC5B-4C9E-927A-558479D9B021}"/>
              </a:ext>
            </a:extLst>
          </p:cNvPr>
          <p:cNvSpPr>
            <a:spLocks noGrp="1"/>
          </p:cNvSpPr>
          <p:nvPr>
            <p:ph type="title"/>
          </p:nvPr>
        </p:nvSpPr>
        <p:spPr/>
        <p:txBody>
          <a:bodyPr/>
          <a:lstStyle/>
          <a:p>
            <a:r>
              <a:rPr lang="es-MX" dirty="0"/>
              <a:t>Categorías de RNF</a:t>
            </a:r>
          </a:p>
        </p:txBody>
      </p:sp>
      <p:sp>
        <p:nvSpPr>
          <p:cNvPr id="3" name="Marcador de contenido 2">
            <a:extLst>
              <a:ext uri="{FF2B5EF4-FFF2-40B4-BE49-F238E27FC236}">
                <a16:creationId xmlns:a16="http://schemas.microsoft.com/office/drawing/2014/main" id="{3160C0A5-8590-45F4-82FE-0A6E643B2B78}"/>
              </a:ext>
            </a:extLst>
          </p:cNvPr>
          <p:cNvSpPr>
            <a:spLocks noGrp="1"/>
          </p:cNvSpPr>
          <p:nvPr>
            <p:ph idx="1"/>
          </p:nvPr>
        </p:nvSpPr>
        <p:spPr>
          <a:xfrm>
            <a:off x="101598" y="2334475"/>
            <a:ext cx="4282988" cy="3678303"/>
          </a:xfrm>
        </p:spPr>
        <p:txBody>
          <a:bodyPr>
            <a:normAutofit/>
          </a:bodyPr>
          <a:lstStyle/>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400" dirty="0">
                <a:solidFill>
                  <a:schemeClr val="tx2"/>
                </a:solidFill>
              </a:rPr>
              <a:t>Requisito de usabi</a:t>
            </a:r>
            <a:r>
              <a:rPr lang="es-MX" sz="2400" dirty="0">
                <a:solidFill>
                  <a:srgbClr val="FF0000"/>
                </a:solidFill>
              </a:rPr>
              <a:t>lidad</a:t>
            </a:r>
            <a:r>
              <a:rPr lang="es-MX" sz="2400" dirty="0">
                <a:solidFill>
                  <a:schemeClr val="tx2"/>
                </a:solidFill>
              </a:rPr>
              <a:t>.</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400" dirty="0">
                <a:solidFill>
                  <a:schemeClr val="tx2"/>
                </a:solidFill>
              </a:rPr>
              <a:t>Requisito de servicio.</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400" dirty="0">
                <a:solidFill>
                  <a:schemeClr val="tx2"/>
                </a:solidFill>
              </a:rPr>
              <a:t>Requisito de manejabi</a:t>
            </a:r>
            <a:r>
              <a:rPr lang="es-MX" sz="2400" dirty="0">
                <a:solidFill>
                  <a:srgbClr val="FF0000"/>
                </a:solidFill>
              </a:rPr>
              <a:t>lidad</a:t>
            </a:r>
            <a:r>
              <a:rPr lang="es-MX" sz="2400" dirty="0">
                <a:solidFill>
                  <a:schemeClr val="tx2"/>
                </a:solidFill>
              </a:rPr>
              <a:t>.</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400" dirty="0">
                <a:solidFill>
                  <a:schemeClr val="tx2"/>
                </a:solidFill>
              </a:rPr>
              <a:t>Requisito de recuperabi</a:t>
            </a:r>
            <a:r>
              <a:rPr lang="es-MX" sz="2400" dirty="0">
                <a:solidFill>
                  <a:srgbClr val="FF0000"/>
                </a:solidFill>
              </a:rPr>
              <a:t>lidad</a:t>
            </a:r>
            <a:r>
              <a:rPr lang="es-MX" sz="2400" dirty="0">
                <a:solidFill>
                  <a:schemeClr val="tx2"/>
                </a:solidFill>
              </a:rPr>
              <a:t>.</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400" dirty="0">
                <a:solidFill>
                  <a:schemeClr val="tx2"/>
                </a:solidFill>
              </a:rPr>
              <a:t>Requisito de segur</a:t>
            </a:r>
            <a:r>
              <a:rPr lang="es-MX" sz="2400" dirty="0">
                <a:solidFill>
                  <a:srgbClr val="FF0000"/>
                </a:solidFill>
              </a:rPr>
              <a:t>idad</a:t>
            </a:r>
            <a:r>
              <a:rPr lang="es-MX" sz="2400" dirty="0">
                <a:solidFill>
                  <a:schemeClr val="tx2"/>
                </a:solidFill>
              </a:rPr>
              <a:t>.</a:t>
            </a:r>
          </a:p>
          <a:p>
            <a:pPr marL="306000" indent="-306000" defTabSz="457200">
              <a:spcBef>
                <a:spcPct val="20000"/>
              </a:spcBef>
              <a:spcAft>
                <a:spcPts val="600"/>
              </a:spcAft>
              <a:buClr>
                <a:schemeClr val="accent2"/>
              </a:buClr>
              <a:buSzPct val="92000"/>
              <a:buFont typeface="Wingdings 2" panose="05020102010507070707" pitchFamily="18" charset="2"/>
              <a:buChar char=""/>
            </a:pPr>
            <a:r>
              <a:rPr lang="es-MX" sz="2400" dirty="0">
                <a:solidFill>
                  <a:schemeClr val="tx2"/>
                </a:solidFill>
              </a:rPr>
              <a:t>Requisito de integri</a:t>
            </a:r>
            <a:r>
              <a:rPr lang="es-MX" sz="2400" dirty="0">
                <a:solidFill>
                  <a:srgbClr val="FF0000"/>
                </a:solidFill>
              </a:rPr>
              <a:t>dad</a:t>
            </a:r>
            <a:r>
              <a:rPr lang="es-MX" sz="2400" dirty="0">
                <a:solidFill>
                  <a:schemeClr val="tx2"/>
                </a:solidFill>
              </a:rPr>
              <a:t> datos.</a:t>
            </a:r>
          </a:p>
        </p:txBody>
      </p:sp>
      <p:sp>
        <p:nvSpPr>
          <p:cNvPr id="4" name="Marcador de contenido 2">
            <a:extLst>
              <a:ext uri="{FF2B5EF4-FFF2-40B4-BE49-F238E27FC236}">
                <a16:creationId xmlns:a16="http://schemas.microsoft.com/office/drawing/2014/main" id="{1737B01A-8672-46C9-85D9-04234DDAED5E}"/>
              </a:ext>
            </a:extLst>
          </p:cNvPr>
          <p:cNvSpPr txBox="1">
            <a:spLocks/>
          </p:cNvSpPr>
          <p:nvPr/>
        </p:nvSpPr>
        <p:spPr>
          <a:xfrm>
            <a:off x="4108767" y="1904723"/>
            <a:ext cx="4383761" cy="367830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sz="2400" dirty="0"/>
              <a:t>Requisito de capac</a:t>
            </a:r>
            <a:r>
              <a:rPr lang="es-MX" sz="2400" dirty="0">
                <a:solidFill>
                  <a:srgbClr val="FF0000"/>
                </a:solidFill>
              </a:rPr>
              <a:t>idad</a:t>
            </a:r>
            <a:r>
              <a:rPr lang="es-MX" sz="2400" dirty="0"/>
              <a:t>.</a:t>
            </a:r>
          </a:p>
          <a:p>
            <a:r>
              <a:rPr lang="es-MX" sz="2400" dirty="0"/>
              <a:t>Requisito de disponibil</a:t>
            </a:r>
            <a:r>
              <a:rPr lang="es-MX" sz="2400" dirty="0">
                <a:solidFill>
                  <a:srgbClr val="FF0000"/>
                </a:solidFill>
              </a:rPr>
              <a:t>idad</a:t>
            </a:r>
            <a:r>
              <a:rPr lang="es-MX" sz="2400" dirty="0"/>
              <a:t>.</a:t>
            </a:r>
          </a:p>
          <a:p>
            <a:r>
              <a:rPr lang="es-MX" sz="2400" dirty="0"/>
              <a:t>Requisito de escalabili</a:t>
            </a:r>
            <a:r>
              <a:rPr lang="es-MX" sz="2400" dirty="0">
                <a:solidFill>
                  <a:srgbClr val="FF0000"/>
                </a:solidFill>
              </a:rPr>
              <a:t>dad</a:t>
            </a:r>
            <a:r>
              <a:rPr lang="es-MX" sz="2400" dirty="0"/>
              <a:t>.</a:t>
            </a:r>
          </a:p>
          <a:p>
            <a:r>
              <a:rPr lang="es-MX" sz="2400" dirty="0"/>
              <a:t>Requisito de interoperabil</a:t>
            </a:r>
            <a:r>
              <a:rPr lang="es-MX" sz="2400" dirty="0">
                <a:solidFill>
                  <a:srgbClr val="FF0000"/>
                </a:solidFill>
              </a:rPr>
              <a:t>idad</a:t>
            </a:r>
            <a:r>
              <a:rPr lang="es-MX" sz="2400" dirty="0"/>
              <a:t>.</a:t>
            </a:r>
          </a:p>
          <a:p>
            <a:r>
              <a:rPr lang="es-MX" sz="2400" dirty="0"/>
              <a:t>Requisito de confiabil</a:t>
            </a:r>
            <a:r>
              <a:rPr lang="es-MX" sz="2400" dirty="0">
                <a:solidFill>
                  <a:srgbClr val="FF0000"/>
                </a:solidFill>
              </a:rPr>
              <a:t>idad</a:t>
            </a:r>
            <a:r>
              <a:rPr lang="es-MX" sz="2400" dirty="0"/>
              <a:t>.</a:t>
            </a:r>
          </a:p>
          <a:p>
            <a:r>
              <a:rPr lang="es-MX" sz="2400" dirty="0"/>
              <a:t>Requisito de mantenibil</a:t>
            </a:r>
            <a:r>
              <a:rPr lang="es-MX" sz="2400" dirty="0">
                <a:solidFill>
                  <a:srgbClr val="FF0000"/>
                </a:solidFill>
              </a:rPr>
              <a:t>idad</a:t>
            </a:r>
            <a:r>
              <a:rPr lang="es-MX" sz="2400" dirty="0"/>
              <a:t>.</a:t>
            </a:r>
          </a:p>
        </p:txBody>
      </p:sp>
      <p:sp>
        <p:nvSpPr>
          <p:cNvPr id="5" name="Marcador de contenido 2">
            <a:extLst>
              <a:ext uri="{FF2B5EF4-FFF2-40B4-BE49-F238E27FC236}">
                <a16:creationId xmlns:a16="http://schemas.microsoft.com/office/drawing/2014/main" id="{BA915CF7-F29E-44B7-AE0A-3275B558F887}"/>
              </a:ext>
            </a:extLst>
          </p:cNvPr>
          <p:cNvSpPr txBox="1">
            <a:spLocks/>
          </p:cNvSpPr>
          <p:nvPr/>
        </p:nvSpPr>
        <p:spPr>
          <a:xfrm>
            <a:off x="8354915" y="1904722"/>
            <a:ext cx="3898044" cy="3678303"/>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sz="2600" dirty="0"/>
              <a:t>Requisito de accesibi</a:t>
            </a:r>
            <a:r>
              <a:rPr lang="es-MX" sz="2600" dirty="0">
                <a:solidFill>
                  <a:srgbClr val="FF0000"/>
                </a:solidFill>
              </a:rPr>
              <a:t>lidad</a:t>
            </a:r>
            <a:r>
              <a:rPr lang="es-MX" sz="2600" dirty="0"/>
              <a:t>.</a:t>
            </a:r>
          </a:p>
          <a:p>
            <a:r>
              <a:rPr lang="es-MX" sz="2600" dirty="0"/>
              <a:t>Requisito de eficiencia.</a:t>
            </a:r>
          </a:p>
          <a:p>
            <a:r>
              <a:rPr lang="es-MX" sz="2600" dirty="0"/>
              <a:t>Requisito de usabil</a:t>
            </a:r>
            <a:r>
              <a:rPr lang="es-MX" sz="2600" dirty="0">
                <a:solidFill>
                  <a:srgbClr val="FF0000"/>
                </a:solidFill>
              </a:rPr>
              <a:t>idad</a:t>
            </a:r>
            <a:r>
              <a:rPr lang="es-MX" sz="2600" dirty="0"/>
              <a:t>.</a:t>
            </a:r>
          </a:p>
          <a:p>
            <a:r>
              <a:rPr lang="es-MX" sz="2600" dirty="0"/>
              <a:t>Requisito de flexibi</a:t>
            </a:r>
            <a:r>
              <a:rPr lang="es-MX" sz="2600" dirty="0">
                <a:solidFill>
                  <a:srgbClr val="FF0000"/>
                </a:solidFill>
              </a:rPr>
              <a:t>lidad</a:t>
            </a:r>
            <a:r>
              <a:rPr lang="es-MX" sz="2600" dirty="0"/>
              <a:t>.</a:t>
            </a:r>
          </a:p>
          <a:p>
            <a:r>
              <a:rPr lang="es-MX" sz="2600" dirty="0"/>
              <a:t>Requisito de portabil</a:t>
            </a:r>
            <a:r>
              <a:rPr lang="es-MX" sz="2600" dirty="0">
                <a:solidFill>
                  <a:srgbClr val="FF0000"/>
                </a:solidFill>
              </a:rPr>
              <a:t>idad</a:t>
            </a:r>
            <a:r>
              <a:rPr lang="es-MX" sz="2600" dirty="0"/>
              <a:t>.</a:t>
            </a:r>
          </a:p>
          <a:p>
            <a:r>
              <a:rPr lang="es-MX" sz="2600" dirty="0"/>
              <a:t>Requisito de reusabil</a:t>
            </a:r>
            <a:r>
              <a:rPr lang="es-MX" sz="2600" dirty="0">
                <a:solidFill>
                  <a:srgbClr val="FF0000"/>
                </a:solidFill>
              </a:rPr>
              <a:t>idad</a:t>
            </a:r>
            <a:r>
              <a:rPr lang="es-MX" sz="2000" dirty="0"/>
              <a:t>.</a:t>
            </a:r>
          </a:p>
        </p:txBody>
      </p:sp>
    </p:spTree>
    <p:extLst>
      <p:ext uri="{BB962C8B-B14F-4D97-AF65-F5344CB8AC3E}">
        <p14:creationId xmlns:p14="http://schemas.microsoft.com/office/powerpoint/2010/main" val="2327838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4312E-049C-40A6-B8A7-49F84D88116C}"/>
              </a:ext>
            </a:extLst>
          </p:cNvPr>
          <p:cNvSpPr>
            <a:spLocks noGrp="1"/>
          </p:cNvSpPr>
          <p:nvPr>
            <p:ph type="title"/>
          </p:nvPr>
        </p:nvSpPr>
        <p:spPr/>
        <p:txBody>
          <a:bodyPr/>
          <a:lstStyle/>
          <a:p>
            <a:r>
              <a:rPr lang="es-MX" dirty="0"/>
              <a:t>DIFERENCIA CLAVE</a:t>
            </a:r>
          </a:p>
        </p:txBody>
      </p:sp>
      <p:sp>
        <p:nvSpPr>
          <p:cNvPr id="3" name="Marcador de contenido 2">
            <a:extLst>
              <a:ext uri="{FF2B5EF4-FFF2-40B4-BE49-F238E27FC236}">
                <a16:creationId xmlns:a16="http://schemas.microsoft.com/office/drawing/2014/main" id="{98244866-4BC1-4136-992A-52F2F2C48018}"/>
              </a:ext>
            </a:extLst>
          </p:cNvPr>
          <p:cNvSpPr>
            <a:spLocks noGrp="1"/>
          </p:cNvSpPr>
          <p:nvPr>
            <p:ph idx="1"/>
          </p:nvPr>
        </p:nvSpPr>
        <p:spPr>
          <a:xfrm>
            <a:off x="581193" y="1694815"/>
            <a:ext cx="9649486" cy="4758994"/>
          </a:xfrm>
        </p:spPr>
        <p:txBody>
          <a:bodyPr>
            <a:noAutofit/>
          </a:bodyPr>
          <a:lstStyle/>
          <a:p>
            <a:pPr algn="just"/>
            <a:r>
              <a:rPr lang="es-MX" sz="3200" dirty="0"/>
              <a:t>Un </a:t>
            </a:r>
            <a:r>
              <a:rPr lang="es-MX" sz="3200" b="1" dirty="0"/>
              <a:t>RF</a:t>
            </a:r>
            <a:r>
              <a:rPr lang="es-MX" sz="3200" dirty="0"/>
              <a:t> define un sistema o su componente, mientras que un </a:t>
            </a:r>
            <a:r>
              <a:rPr lang="es-MX" sz="3200" b="1" dirty="0"/>
              <a:t>RNF</a:t>
            </a:r>
            <a:r>
              <a:rPr lang="es-MX" sz="3200" dirty="0"/>
              <a:t> define el atributo de rendimiento de un sistema de software.</a:t>
            </a:r>
          </a:p>
          <a:p>
            <a:pPr algn="just"/>
            <a:r>
              <a:rPr lang="es-MX" sz="3200" dirty="0"/>
              <a:t>Los </a:t>
            </a:r>
            <a:r>
              <a:rPr lang="es-MX" sz="3200" b="1" dirty="0"/>
              <a:t>RF</a:t>
            </a:r>
            <a:r>
              <a:rPr lang="es-MX" sz="3200" dirty="0"/>
              <a:t> junto con el análisis de requisitos ayudan a identificar los requisitos faltantes, mientras que la ventaja del </a:t>
            </a:r>
            <a:r>
              <a:rPr lang="es-MX" sz="3200" b="1" dirty="0"/>
              <a:t>RFN</a:t>
            </a:r>
            <a:r>
              <a:rPr lang="es-MX" sz="3200" dirty="0"/>
              <a:t> es que le ayuda a garantizar una buena experiencia de usuario y facilidad de operación del software.</a:t>
            </a:r>
          </a:p>
          <a:p>
            <a:pPr algn="just"/>
            <a:r>
              <a:rPr lang="es-MX" sz="3200" b="1" dirty="0"/>
              <a:t>RF</a:t>
            </a:r>
            <a:r>
              <a:rPr lang="es-MX" sz="3200" dirty="0"/>
              <a:t> es un verbo, mientras que </a:t>
            </a:r>
            <a:r>
              <a:rPr lang="es-MX" sz="3200" b="1" dirty="0"/>
              <a:t>RFN</a:t>
            </a:r>
            <a:r>
              <a:rPr lang="es-MX" sz="3200" dirty="0"/>
              <a:t> es un atributo</a:t>
            </a:r>
          </a:p>
        </p:txBody>
      </p:sp>
      <p:pic>
        <p:nvPicPr>
          <p:cNvPr id="4" name="Picture 2" descr="Lista, Tic, Papel, Icono Del Vector Image.Can También Ser ...">
            <a:extLst>
              <a:ext uri="{FF2B5EF4-FFF2-40B4-BE49-F238E27FC236}">
                <a16:creationId xmlns:a16="http://schemas.microsoft.com/office/drawing/2014/main" id="{C699DAAB-0665-40FF-91ED-E5EAEBEFB3E4}"/>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371934" y="2827362"/>
            <a:ext cx="1694336" cy="230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138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294CA-1DBF-4422-BB85-D607FC3B0456}"/>
              </a:ext>
            </a:extLst>
          </p:cNvPr>
          <p:cNvSpPr>
            <a:spLocks noGrp="1"/>
          </p:cNvSpPr>
          <p:nvPr>
            <p:ph type="title"/>
          </p:nvPr>
        </p:nvSpPr>
        <p:spPr/>
        <p:txBody>
          <a:bodyPr/>
          <a:lstStyle/>
          <a:p>
            <a:r>
              <a:rPr lang="es-MX" dirty="0"/>
              <a:t>DIFERENCIA CLAVE</a:t>
            </a:r>
          </a:p>
        </p:txBody>
      </p:sp>
      <p:sp>
        <p:nvSpPr>
          <p:cNvPr id="3" name="Marcador de contenido 2">
            <a:extLst>
              <a:ext uri="{FF2B5EF4-FFF2-40B4-BE49-F238E27FC236}">
                <a16:creationId xmlns:a16="http://schemas.microsoft.com/office/drawing/2014/main" id="{BC293865-9276-4438-8894-191B137079E4}"/>
              </a:ext>
            </a:extLst>
          </p:cNvPr>
          <p:cNvSpPr>
            <a:spLocks noGrp="1"/>
          </p:cNvSpPr>
          <p:nvPr>
            <p:ph idx="1"/>
          </p:nvPr>
        </p:nvSpPr>
        <p:spPr>
          <a:xfrm>
            <a:off x="700463" y="1941957"/>
            <a:ext cx="9026634" cy="4602640"/>
          </a:xfrm>
        </p:spPr>
        <p:txBody>
          <a:bodyPr>
            <a:noAutofit/>
          </a:bodyPr>
          <a:lstStyle/>
          <a:p>
            <a:pPr algn="just"/>
            <a:r>
              <a:rPr lang="es-MX" sz="3200" dirty="0"/>
              <a:t>Los tipos de </a:t>
            </a:r>
            <a:r>
              <a:rPr lang="es-MX" sz="3200" b="1" dirty="0"/>
              <a:t>RNF</a:t>
            </a:r>
            <a:r>
              <a:rPr lang="es-MX" sz="3200" dirty="0"/>
              <a:t> son capacidad de escalabilidad, disponibilidad, confiabilidad, capacidad de recuperación, integridad de datos, etc., mientras que las correcciones, ajustes y cancelaciones de transacciones, normas comerciales, requisitos de certificación, requisitos de informes, funciones administrativas, niveles de autorización, seguimiento de auditoría, interfaces externas </a:t>
            </a:r>
          </a:p>
          <a:p>
            <a:pPr algn="just"/>
            <a:r>
              <a:rPr lang="es-MX" sz="3200" dirty="0"/>
              <a:t>La gestión de datos históricos, los requisitos legales o reglamentarios son varios tipos de </a:t>
            </a:r>
            <a:r>
              <a:rPr lang="es-MX" sz="3200" b="1" dirty="0"/>
              <a:t>RF</a:t>
            </a:r>
            <a:r>
              <a:rPr lang="es-MX" sz="3200" dirty="0"/>
              <a:t>.</a:t>
            </a:r>
          </a:p>
        </p:txBody>
      </p:sp>
      <p:pic>
        <p:nvPicPr>
          <p:cNvPr id="4" name="Picture 2" descr="Lista, Tic, Papel, Icono Del Vector Image.Can También Ser ...">
            <a:extLst>
              <a:ext uri="{FF2B5EF4-FFF2-40B4-BE49-F238E27FC236}">
                <a16:creationId xmlns:a16="http://schemas.microsoft.com/office/drawing/2014/main" id="{10FC3EFC-738F-43FB-9DA6-F07E1CA2C5C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553171" y="3264685"/>
            <a:ext cx="1205018" cy="163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635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3829" y="232815"/>
            <a:ext cx="11567885" cy="1450757"/>
          </a:xfrm>
        </p:spPr>
        <p:txBody>
          <a:bodyPr>
            <a:normAutofit/>
          </a:bodyPr>
          <a:lstStyle/>
          <a:p>
            <a:r>
              <a:rPr lang="es-PE" dirty="0"/>
              <a:t>¿Por qué es importante la diferencia entre RF y RNF?</a:t>
            </a:r>
          </a:p>
        </p:txBody>
      </p:sp>
      <p:sp>
        <p:nvSpPr>
          <p:cNvPr id="3" name="Marcador de contenido 2"/>
          <p:cNvSpPr>
            <a:spLocks noGrp="1"/>
          </p:cNvSpPr>
          <p:nvPr>
            <p:ph idx="1"/>
          </p:nvPr>
        </p:nvSpPr>
        <p:spPr>
          <a:xfrm>
            <a:off x="1097280" y="1845734"/>
            <a:ext cx="10058400" cy="5012266"/>
          </a:xfrm>
        </p:spPr>
        <p:txBody>
          <a:bodyPr>
            <a:noAutofit/>
          </a:bodyPr>
          <a:lstStyle/>
          <a:p>
            <a:pPr algn="just"/>
            <a:r>
              <a:rPr lang="es-PE" sz="3200" dirty="0"/>
              <a:t>Los RF son la forma principal en que el cliente comunica sus necesidades al equipo. </a:t>
            </a:r>
          </a:p>
          <a:p>
            <a:pPr algn="just"/>
            <a:r>
              <a:rPr lang="es-PE" sz="3200" dirty="0"/>
              <a:t>Mantienen a todos en el equipo del proyecto yendo en la misma dirección. </a:t>
            </a:r>
          </a:p>
          <a:p>
            <a:pPr algn="just"/>
            <a:r>
              <a:rPr lang="es-PE" sz="3200" dirty="0"/>
              <a:t>Sin un documento de RF acordado para definir claramente el alcance, es probable que el producto final pierda la marca. </a:t>
            </a:r>
          </a:p>
          <a:p>
            <a:pPr algn="just"/>
            <a:r>
              <a:rPr lang="es-PE" sz="3200" dirty="0"/>
              <a:t>Inicialmente, entregar el alcance incorrecto es claramente un problema, pero también crea otros problemas. </a:t>
            </a:r>
          </a:p>
        </p:txBody>
      </p:sp>
    </p:spTree>
    <p:extLst>
      <p:ext uri="{BB962C8B-B14F-4D97-AF65-F5344CB8AC3E}">
        <p14:creationId xmlns:p14="http://schemas.microsoft.com/office/powerpoint/2010/main" val="3979943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a:t>¿Por qué es importante la diferencia entre RF y RNF?</a:t>
            </a:r>
          </a:p>
        </p:txBody>
      </p:sp>
      <p:sp>
        <p:nvSpPr>
          <p:cNvPr id="3" name="Marcador de contenido 2"/>
          <p:cNvSpPr>
            <a:spLocks noGrp="1"/>
          </p:cNvSpPr>
          <p:nvPr>
            <p:ph idx="1"/>
          </p:nvPr>
        </p:nvSpPr>
        <p:spPr>
          <a:xfrm>
            <a:off x="522513" y="1845734"/>
            <a:ext cx="11016343" cy="4018037"/>
          </a:xfrm>
        </p:spPr>
        <p:txBody>
          <a:bodyPr>
            <a:noAutofit/>
          </a:bodyPr>
          <a:lstStyle/>
          <a:p>
            <a:pPr algn="just"/>
            <a:r>
              <a:rPr lang="es-PE" sz="3200" dirty="0"/>
              <a:t>Para arreglar el alcance, el cronograma se amplía y el costo aumenta. Es posible que el cliente no tenga tiempo y dinero para corregir los errores, por lo que simplemente los acepta y considera que su producto tiene defectos de calidad. Sin embargo, no todo el alcance es igualmente importante. </a:t>
            </a:r>
          </a:p>
          <a:p>
            <a:pPr algn="just"/>
            <a:r>
              <a:rPr lang="es-PE" sz="3200" dirty="0"/>
              <a:t>Normalmente, </a:t>
            </a:r>
            <a:r>
              <a:rPr lang="es-PE" sz="3200" b="1" dirty="0"/>
              <a:t>el cliente tiene tanto necesidades como deseos</a:t>
            </a:r>
            <a:r>
              <a:rPr lang="es-PE" sz="3200" dirty="0"/>
              <a:t>. Después de ver la estimación de costos, es posible que soliciten recortar el alcance. </a:t>
            </a:r>
          </a:p>
          <a:p>
            <a:pPr algn="just"/>
            <a:endParaRPr lang="es-PE" sz="2800" dirty="0"/>
          </a:p>
        </p:txBody>
      </p:sp>
    </p:spTree>
    <p:extLst>
      <p:ext uri="{BB962C8B-B14F-4D97-AF65-F5344CB8AC3E}">
        <p14:creationId xmlns:p14="http://schemas.microsoft.com/office/powerpoint/2010/main" val="3791812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lamada de nube 4"/>
          <p:cNvSpPr/>
          <p:nvPr/>
        </p:nvSpPr>
        <p:spPr>
          <a:xfrm>
            <a:off x="3657600" y="1766170"/>
            <a:ext cx="5536503" cy="2693096"/>
          </a:xfrm>
          <a:prstGeom prst="cloudCallout">
            <a:avLst>
              <a:gd name="adj1" fmla="val -25789"/>
              <a:gd name="adj2" fmla="val 28017"/>
            </a:avLst>
          </a:prstGeom>
          <a:solidFill>
            <a:srgbClr val="00B050"/>
          </a:solidFill>
          <a:ln w="57150">
            <a:solidFill>
              <a:schemeClr val="tx1"/>
            </a:solidFill>
          </a:ln>
        </p:spPr>
        <p:txBody>
          <a:bodyPr wrap="square" lIns="0" tIns="0" rIns="0" bIns="0" rtlCol="0" anchor="ctr"/>
          <a:lstStyle/>
          <a:p>
            <a:pPr algn="ctr"/>
            <a:endParaRPr lang="es-PE"/>
          </a:p>
        </p:txBody>
      </p:sp>
      <p:cxnSp>
        <p:nvCxnSpPr>
          <p:cNvPr id="7" name="Conector recto 6"/>
          <p:cNvCxnSpPr/>
          <p:nvPr/>
        </p:nvCxnSpPr>
        <p:spPr>
          <a:xfrm flipH="1">
            <a:off x="3144033" y="1002082"/>
            <a:ext cx="3031299" cy="423379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3726494" y="1064713"/>
            <a:ext cx="6676373" cy="31941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H="1">
            <a:off x="2517732" y="3594969"/>
            <a:ext cx="7678455" cy="23799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920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solidFill>
                  <a:schemeClr val="tx1"/>
                </a:solidFill>
              </a:rPr>
              <a:t>¿Por qué es importante la diferencia entre requisitos funcionales y no funcionales?</a:t>
            </a:r>
          </a:p>
        </p:txBody>
      </p:sp>
      <p:sp>
        <p:nvSpPr>
          <p:cNvPr id="3" name="Marcador de contenido 2"/>
          <p:cNvSpPr>
            <a:spLocks noGrp="1"/>
          </p:cNvSpPr>
          <p:nvPr>
            <p:ph idx="1"/>
          </p:nvPr>
        </p:nvSpPr>
        <p:spPr>
          <a:xfrm>
            <a:off x="1097280" y="1845734"/>
            <a:ext cx="10058400" cy="5012266"/>
          </a:xfrm>
        </p:spPr>
        <p:txBody>
          <a:bodyPr>
            <a:noAutofit/>
          </a:bodyPr>
          <a:lstStyle/>
          <a:p>
            <a:pPr algn="just"/>
            <a:r>
              <a:rPr lang="es-PE" sz="3200" dirty="0">
                <a:solidFill>
                  <a:schemeClr val="tx1"/>
                </a:solidFill>
              </a:rPr>
              <a:t>A menudo, los ejercicios de recorte de alcance se centran en los RNF. El exceso de RNF puede aumentar rápidamente el costo, mientras que los RNF insuficientes conducen a malas experiencias de usuario.</a:t>
            </a:r>
          </a:p>
          <a:p>
            <a:pPr algn="just"/>
            <a:r>
              <a:rPr lang="es-PE" sz="3200" dirty="0">
                <a:solidFill>
                  <a:schemeClr val="tx1"/>
                </a:solidFill>
              </a:rPr>
              <a:t>Conocer la diferencia entre RF y RNF ayudará tanto al cliente como al proveedor a comprender sus necesidades en profundidad, lo que conducirá a un mejor refinamiento del alcance, costos optimizados y, en última instancia, a un cliente satisfecho</a:t>
            </a:r>
            <a:r>
              <a:rPr lang="es-PE" sz="2800" dirty="0">
                <a:solidFill>
                  <a:schemeClr val="tx1"/>
                </a:solidFill>
              </a:rPr>
              <a:t>.</a:t>
            </a:r>
          </a:p>
        </p:txBody>
      </p:sp>
    </p:spTree>
    <p:extLst>
      <p:ext uri="{BB962C8B-B14F-4D97-AF65-F5344CB8AC3E}">
        <p14:creationId xmlns:p14="http://schemas.microsoft.com/office/powerpoint/2010/main" val="914612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qracorp.com/wp-content/uploads/2020/09/Functional-Vs-Non-Functional-Article-Imagery-03-1024x31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490633"/>
            <a:ext cx="9753600" cy="299085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a:spLocks noGrp="1"/>
          </p:cNvSpPr>
          <p:nvPr>
            <p:ph type="title"/>
          </p:nvPr>
        </p:nvSpPr>
        <p:spPr>
          <a:xfrm>
            <a:off x="1097280" y="232815"/>
            <a:ext cx="10058400" cy="1450757"/>
          </a:xfrm>
        </p:spPr>
        <p:txBody>
          <a:bodyPr>
            <a:normAutofit fontScale="90000"/>
          </a:bodyPr>
          <a:lstStyle/>
          <a:p>
            <a:r>
              <a:rPr lang="es-PE" dirty="0">
                <a:solidFill>
                  <a:schemeClr val="tx1"/>
                </a:solidFill>
              </a:rPr>
              <a:t>¿Por qué es importante la diferencia entre requisitos funcionales y no funcionales?</a:t>
            </a:r>
          </a:p>
        </p:txBody>
      </p:sp>
      <p:pic>
        <p:nvPicPr>
          <p:cNvPr id="1030" name="Picture 6" descr="As a product manager, how can I test a feature&amp;#39;s success? And how can I  compare it to other features and choose the best one? - Quora"/>
          <p:cNvPicPr>
            <a:picLocks noChangeAspect="1" noChangeArrowheads="1"/>
          </p:cNvPicPr>
          <p:nvPr/>
        </p:nvPicPr>
        <p:blipFill rotWithShape="1">
          <a:blip r:embed="rId3">
            <a:extLst>
              <a:ext uri="{28A0092B-C50C-407E-A947-70E740481C1C}">
                <a14:useLocalDpi xmlns:a14="http://schemas.microsoft.com/office/drawing/2010/main" val="0"/>
              </a:ext>
            </a:extLst>
          </a:blip>
          <a:srcRect l="8641" t="20173" r="14860" b="6124"/>
          <a:stretch/>
        </p:blipFill>
        <p:spPr bwMode="auto">
          <a:xfrm>
            <a:off x="1484243" y="4113779"/>
            <a:ext cx="3776869" cy="27442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rotWithShape="1">
          <a:blip r:embed="rId4">
            <a:extLst>
              <a:ext uri="{28A0092B-C50C-407E-A947-70E740481C1C}">
                <a14:useLocalDpi xmlns:a14="http://schemas.microsoft.com/office/drawing/2010/main" val="0"/>
              </a:ext>
            </a:extLst>
          </a:blip>
          <a:srcRect l="12644" t="8503" r="12226" b="16329"/>
          <a:stretch/>
        </p:blipFill>
        <p:spPr>
          <a:xfrm>
            <a:off x="7169425" y="4113778"/>
            <a:ext cx="2539639" cy="2744221"/>
          </a:xfrm>
          <a:prstGeom prst="rect">
            <a:avLst/>
          </a:prstGeom>
        </p:spPr>
      </p:pic>
    </p:spTree>
    <p:extLst>
      <p:ext uri="{BB962C8B-B14F-4D97-AF65-F5344CB8AC3E}">
        <p14:creationId xmlns:p14="http://schemas.microsoft.com/office/powerpoint/2010/main" val="179267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0" name="Picture 6" descr="As a product manager, how can I test a feature&amp;#39;s success? And how can I  compare it to other features and choose the best one? - Quora"/>
          <p:cNvPicPr>
            <a:picLocks noChangeAspect="1" noChangeArrowheads="1"/>
          </p:cNvPicPr>
          <p:nvPr/>
        </p:nvPicPr>
        <p:blipFill rotWithShape="1">
          <a:blip r:embed="rId2">
            <a:extLst>
              <a:ext uri="{28A0092B-C50C-407E-A947-70E740481C1C}">
                <a14:useLocalDpi xmlns:a14="http://schemas.microsoft.com/office/drawing/2010/main" val="0"/>
              </a:ext>
            </a:extLst>
          </a:blip>
          <a:srcRect l="8641" t="20173" r="14860" b="6124"/>
          <a:stretch/>
        </p:blipFill>
        <p:spPr bwMode="auto">
          <a:xfrm>
            <a:off x="137507" y="3282782"/>
            <a:ext cx="4920567" cy="357521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2644" t="8503" r="12226" b="16329"/>
          <a:stretch/>
        </p:blipFill>
        <p:spPr>
          <a:xfrm>
            <a:off x="7818782" y="3523035"/>
            <a:ext cx="3021495" cy="3264893"/>
          </a:xfrm>
          <a:prstGeom prst="rect">
            <a:avLst/>
          </a:prstGeom>
        </p:spPr>
      </p:pic>
      <p:sp>
        <p:nvSpPr>
          <p:cNvPr id="3" name="Rectángulo 2"/>
          <p:cNvSpPr/>
          <p:nvPr/>
        </p:nvSpPr>
        <p:spPr>
          <a:xfrm>
            <a:off x="225287" y="143461"/>
            <a:ext cx="5601161" cy="3139321"/>
          </a:xfrm>
          <a:prstGeom prst="rect">
            <a:avLst/>
          </a:prstGeom>
        </p:spPr>
        <p:txBody>
          <a:bodyPr wrap="square">
            <a:spAutoFit/>
          </a:bodyPr>
          <a:lstStyle/>
          <a:p>
            <a:pPr algn="just"/>
            <a:r>
              <a:rPr lang="es-PE" dirty="0">
                <a:solidFill>
                  <a:srgbClr val="000000"/>
                </a:solidFill>
                <a:latin typeface="ProximaNova"/>
              </a:rPr>
              <a:t>La </a:t>
            </a:r>
            <a:r>
              <a:rPr lang="es-PE" b="1" dirty="0">
                <a:solidFill>
                  <a:srgbClr val="000000"/>
                </a:solidFill>
                <a:latin typeface="ProximaNova"/>
              </a:rPr>
              <a:t>característica</a:t>
            </a:r>
            <a:r>
              <a:rPr lang="es-PE" dirty="0">
                <a:solidFill>
                  <a:srgbClr val="000000"/>
                </a:solidFill>
                <a:latin typeface="ProximaNova"/>
              </a:rPr>
              <a:t> se refiere a una </a:t>
            </a:r>
            <a:r>
              <a:rPr lang="es-PE" b="1" dirty="0">
                <a:solidFill>
                  <a:srgbClr val="000000"/>
                </a:solidFill>
                <a:latin typeface="ProximaNova"/>
              </a:rPr>
              <a:t>cualidad</a:t>
            </a:r>
            <a:r>
              <a:rPr lang="es-PE" dirty="0">
                <a:solidFill>
                  <a:srgbClr val="000000"/>
                </a:solidFill>
                <a:latin typeface="ProximaNova"/>
              </a:rPr>
              <a:t> que es distintiva, propia o peculiar de una persona, animal o cosa y que la distingue de los demás, las características pueden ser buenas o malas.</a:t>
            </a:r>
            <a:r>
              <a:rPr lang="es-PE" dirty="0"/>
              <a:t> Son rasgos, atributos, cualidades que dan la esencia; los beneficios son las necesidades del cliente funcionalidad, diseño, horas de servicio y contenido estructural. Los beneficios son menos tangibles, responden a la pregunta del cliente: </a:t>
            </a:r>
            <a:r>
              <a:rPr lang="es-PE" b="1" dirty="0"/>
              <a:t>¿En qué me beneficia?</a:t>
            </a:r>
            <a:r>
              <a:rPr lang="es-PE" dirty="0"/>
              <a:t> Los beneficios más atractivos de un producto son los que proporcionan gratificación emotiva o financiera. </a:t>
            </a:r>
            <a:endParaRPr lang="es-PE" dirty="0">
              <a:solidFill>
                <a:srgbClr val="000000"/>
              </a:solidFill>
              <a:latin typeface="ProximaNova"/>
            </a:endParaRPr>
          </a:p>
        </p:txBody>
      </p:sp>
      <p:sp>
        <p:nvSpPr>
          <p:cNvPr id="5" name="Rectángulo 4"/>
          <p:cNvSpPr/>
          <p:nvPr/>
        </p:nvSpPr>
        <p:spPr>
          <a:xfrm>
            <a:off x="6418287" y="143461"/>
            <a:ext cx="5314121" cy="3416320"/>
          </a:xfrm>
          <a:prstGeom prst="rect">
            <a:avLst/>
          </a:prstGeom>
        </p:spPr>
        <p:txBody>
          <a:bodyPr wrap="square">
            <a:spAutoFit/>
          </a:bodyPr>
          <a:lstStyle/>
          <a:p>
            <a:pPr algn="just"/>
            <a:r>
              <a:rPr lang="es-PE" dirty="0">
                <a:solidFill>
                  <a:srgbClr val="000000"/>
                </a:solidFill>
                <a:latin typeface="ProximaNova"/>
              </a:rPr>
              <a:t>La</a:t>
            </a:r>
            <a:r>
              <a:rPr lang="es-PE" b="1" dirty="0">
                <a:solidFill>
                  <a:srgbClr val="000000"/>
                </a:solidFill>
                <a:latin typeface="ProximaNova"/>
              </a:rPr>
              <a:t> propiedad </a:t>
            </a:r>
            <a:r>
              <a:rPr lang="es-PE" dirty="0">
                <a:solidFill>
                  <a:srgbClr val="000000"/>
                </a:solidFill>
                <a:latin typeface="ProximaNova"/>
              </a:rPr>
              <a:t>también</a:t>
            </a:r>
            <a:r>
              <a:rPr lang="es-PE" b="1" dirty="0">
                <a:solidFill>
                  <a:srgbClr val="000000"/>
                </a:solidFill>
                <a:latin typeface="ProximaNova"/>
              </a:rPr>
              <a:t> </a:t>
            </a:r>
            <a:r>
              <a:rPr lang="es-PE" dirty="0">
                <a:solidFill>
                  <a:srgbClr val="000000"/>
                </a:solidFill>
                <a:latin typeface="ProximaNova"/>
              </a:rPr>
              <a:t>es una</a:t>
            </a:r>
            <a:r>
              <a:rPr lang="es-PE" b="1" dirty="0">
                <a:solidFill>
                  <a:srgbClr val="000000"/>
                </a:solidFill>
                <a:latin typeface="ProximaNova"/>
              </a:rPr>
              <a:t> cualidad, buena o positiva </a:t>
            </a:r>
            <a:r>
              <a:rPr lang="es-PE" dirty="0">
                <a:solidFill>
                  <a:srgbClr val="000000"/>
                </a:solidFill>
                <a:latin typeface="ProximaNova"/>
              </a:rPr>
              <a:t>de las personas, animales o cosas dadas por condiciones que esa persona, animal o cosa tiene como característica, por ejemplo en química y física se habla de las propiedades de los elementos. </a:t>
            </a:r>
            <a:endParaRPr lang="es-PE" dirty="0"/>
          </a:p>
          <a:p>
            <a:pPr algn="just"/>
            <a:r>
              <a:rPr lang="es-PE" dirty="0"/>
              <a:t>Los cuerpos tienen masa y están compuestos por materia. También tienen peso, son atraídos por la fuerza de gravedad. Otras, color, sabor, dureza, densidad, brillo, conductividad térmica y eléctrica, punto de fusión, punto de ebullición, solubilidad, etc.</a:t>
            </a:r>
          </a:p>
          <a:p>
            <a:pPr algn="just"/>
            <a:endParaRPr lang="es-PE" dirty="0">
              <a:solidFill>
                <a:srgbClr val="000000"/>
              </a:solidFill>
              <a:latin typeface="ProximaNova"/>
            </a:endParaRPr>
          </a:p>
        </p:txBody>
      </p:sp>
    </p:spTree>
    <p:extLst>
      <p:ext uri="{BB962C8B-B14F-4D97-AF65-F5344CB8AC3E}">
        <p14:creationId xmlns:p14="http://schemas.microsoft.com/office/powerpoint/2010/main" val="130468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563671"/>
            <a:ext cx="10058400" cy="822960"/>
          </a:xfrm>
        </p:spPr>
        <p:txBody>
          <a:bodyPr>
            <a:normAutofit/>
          </a:bodyPr>
          <a:lstStyle/>
          <a:p>
            <a:r>
              <a:rPr lang="en-US" b="1" dirty="0"/>
              <a:t>¿Que es un RF?</a:t>
            </a:r>
            <a:endParaRPr lang="es-PE" dirty="0"/>
          </a:p>
        </p:txBody>
      </p:sp>
      <p:sp>
        <p:nvSpPr>
          <p:cNvPr id="3" name="Marcador de contenido 2"/>
          <p:cNvSpPr>
            <a:spLocks noGrp="1"/>
          </p:cNvSpPr>
          <p:nvPr>
            <p:ph idx="1"/>
          </p:nvPr>
        </p:nvSpPr>
        <p:spPr>
          <a:xfrm>
            <a:off x="1097280" y="1845734"/>
            <a:ext cx="6178163" cy="4023360"/>
          </a:xfrm>
        </p:spPr>
        <p:txBody>
          <a:bodyPr>
            <a:noAutofit/>
          </a:bodyPr>
          <a:lstStyle/>
          <a:p>
            <a:pPr algn="just"/>
            <a:r>
              <a:rPr lang="es-PE" sz="3200" dirty="0"/>
              <a:t>Los </a:t>
            </a:r>
            <a:r>
              <a:rPr lang="es-PE" sz="3200" b="1" dirty="0"/>
              <a:t>RF</a:t>
            </a:r>
            <a:r>
              <a:rPr lang="es-PE" sz="3200" dirty="0"/>
              <a:t> son </a:t>
            </a:r>
            <a:r>
              <a:rPr lang="es-PE" sz="3200" b="1" dirty="0"/>
              <a:t>características que permiten que el sistema funcione como estaba previsto</a:t>
            </a:r>
            <a:r>
              <a:rPr lang="es-PE" sz="3200" dirty="0"/>
              <a:t>. Dicho de otra manera, </a:t>
            </a:r>
            <a:r>
              <a:rPr lang="es-PE" sz="3200" b="1" dirty="0"/>
              <a:t>si</a:t>
            </a:r>
            <a:r>
              <a:rPr lang="es-PE" sz="3200" dirty="0"/>
              <a:t> no se cumplen los </a:t>
            </a:r>
            <a:r>
              <a:rPr lang="es-PE" sz="3200" b="1" dirty="0"/>
              <a:t>RF</a:t>
            </a:r>
            <a:r>
              <a:rPr lang="es-PE" sz="3200" dirty="0"/>
              <a:t>, </a:t>
            </a:r>
            <a:r>
              <a:rPr lang="es-PE" sz="3200" b="1" dirty="0"/>
              <a:t>entonces</a:t>
            </a:r>
            <a:r>
              <a:rPr lang="es-PE" sz="3200" dirty="0"/>
              <a:t> el sistema </a:t>
            </a:r>
            <a:r>
              <a:rPr lang="es-PE" sz="3200" b="1" dirty="0"/>
              <a:t>no funcionará</a:t>
            </a:r>
            <a:r>
              <a:rPr lang="es-PE" sz="3200" dirty="0"/>
              <a:t>.</a:t>
            </a:r>
          </a:p>
          <a:p>
            <a:pPr algn="just"/>
            <a:r>
              <a:rPr lang="es-PE" sz="3200" dirty="0"/>
              <a:t>Los </a:t>
            </a:r>
            <a:r>
              <a:rPr lang="es-PE" sz="3200" b="1" dirty="0"/>
              <a:t>RF</a:t>
            </a:r>
            <a:r>
              <a:rPr lang="es-PE" sz="3200" dirty="0"/>
              <a:t> son </a:t>
            </a:r>
            <a:r>
              <a:rPr lang="es-PE" sz="3200" b="1" dirty="0"/>
              <a:t>características del producto</a:t>
            </a:r>
            <a:r>
              <a:rPr lang="es-PE" sz="3200" dirty="0"/>
              <a:t> y se centran en los </a:t>
            </a:r>
            <a:r>
              <a:rPr lang="es-PE" sz="3200" b="1" dirty="0"/>
              <a:t>requisitos del usuario</a:t>
            </a:r>
            <a:r>
              <a:rPr lang="es-PE" sz="3200" dirty="0"/>
              <a:t>.</a:t>
            </a:r>
          </a:p>
        </p:txBody>
      </p:sp>
      <p:pic>
        <p:nvPicPr>
          <p:cNvPr id="5" name="Picture 2" descr="https://qracorp.com/wp-content/uploads/2020/09/Functional-Vs-Non-Functional-Article-Imagery-03-1024x314-1.png"/>
          <p:cNvPicPr>
            <a:picLocks noChangeAspect="1" noChangeArrowheads="1"/>
          </p:cNvPicPr>
          <p:nvPr/>
        </p:nvPicPr>
        <p:blipFill rotWithShape="1">
          <a:blip r:embed="rId2">
            <a:extLst>
              <a:ext uri="{28A0092B-C50C-407E-A947-70E740481C1C}">
                <a14:useLocalDpi xmlns:a14="http://schemas.microsoft.com/office/drawing/2010/main" val="0"/>
              </a:ext>
            </a:extLst>
          </a:blip>
          <a:srcRect l="2310" t="8334" r="54756" b="13239"/>
          <a:stretch/>
        </p:blipFill>
        <p:spPr bwMode="auto">
          <a:xfrm>
            <a:off x="7752521" y="4412974"/>
            <a:ext cx="4187687" cy="23456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unctional Requirements Vs. Non-functional Requirements"/>
          <p:cNvPicPr>
            <a:picLocks noChangeAspect="1" noChangeArrowheads="1"/>
          </p:cNvPicPr>
          <p:nvPr/>
        </p:nvPicPr>
        <p:blipFill rotWithShape="1">
          <a:blip r:embed="rId3">
            <a:extLst>
              <a:ext uri="{28A0092B-C50C-407E-A947-70E740481C1C}">
                <a14:useLocalDpi xmlns:a14="http://schemas.microsoft.com/office/drawing/2010/main" val="0"/>
              </a:ext>
            </a:extLst>
          </a:blip>
          <a:srcRect l="7682" t="30322" r="53361"/>
          <a:stretch/>
        </p:blipFill>
        <p:spPr bwMode="auto">
          <a:xfrm>
            <a:off x="8409849" y="1386631"/>
            <a:ext cx="2984370" cy="280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3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solidFill>
                  <a:schemeClr val="tx1"/>
                </a:solidFill>
              </a:rPr>
              <a:t>¿Cuáles son las mejores prácticas para los RF y RNF?</a:t>
            </a:r>
            <a:br>
              <a:rPr lang="es-PE" dirty="0">
                <a:solidFill>
                  <a:schemeClr val="tx1"/>
                </a:solidFill>
              </a:rPr>
            </a:br>
            <a:endParaRPr lang="es-PE" dirty="0">
              <a:solidFill>
                <a:schemeClr val="tx1"/>
              </a:solidFill>
            </a:endParaRPr>
          </a:p>
        </p:txBody>
      </p:sp>
      <p:sp>
        <p:nvSpPr>
          <p:cNvPr id="3" name="Marcador de contenido 2"/>
          <p:cNvSpPr>
            <a:spLocks noGrp="1"/>
          </p:cNvSpPr>
          <p:nvPr>
            <p:ph idx="1"/>
          </p:nvPr>
        </p:nvSpPr>
        <p:spPr/>
        <p:txBody>
          <a:bodyPr>
            <a:noAutofit/>
          </a:bodyPr>
          <a:lstStyle/>
          <a:p>
            <a:pPr algn="just"/>
            <a:r>
              <a:rPr lang="es-PE" sz="3200" dirty="0">
                <a:solidFill>
                  <a:schemeClr val="tx1"/>
                </a:solidFill>
              </a:rPr>
              <a:t>Independientemente de la forma que adopten, la clave para que los </a:t>
            </a:r>
            <a:r>
              <a:rPr lang="es-PE" sz="3200" b="1" dirty="0">
                <a:solidFill>
                  <a:schemeClr val="tx1"/>
                </a:solidFill>
              </a:rPr>
              <a:t>RF</a:t>
            </a:r>
            <a:r>
              <a:rPr lang="es-PE" sz="3200" dirty="0">
                <a:solidFill>
                  <a:schemeClr val="tx1"/>
                </a:solidFill>
              </a:rPr>
              <a:t> y </a:t>
            </a:r>
            <a:r>
              <a:rPr lang="es-PE" sz="3200" b="1" dirty="0">
                <a:solidFill>
                  <a:schemeClr val="tx1"/>
                </a:solidFill>
              </a:rPr>
              <a:t>RNF</a:t>
            </a:r>
            <a:r>
              <a:rPr lang="es-PE" sz="3200" dirty="0">
                <a:solidFill>
                  <a:schemeClr val="tx1"/>
                </a:solidFill>
              </a:rPr>
              <a:t> sean eficaces es que sean claros y lo más fáciles de entender posible. Cada audiencia es diferente, pero en todos los casos, cuanto más se acerquen los requisitos a estar en lenguaje natural, mejor. Y cuando se trata de lenguaje, se prefiere el uso de la voz activa a la pasiva. La </a:t>
            </a:r>
            <a:r>
              <a:rPr lang="es-PE" sz="3200" b="1" dirty="0">
                <a:solidFill>
                  <a:schemeClr val="tx1"/>
                </a:solidFill>
              </a:rPr>
              <a:t>voz activa </a:t>
            </a:r>
            <a:r>
              <a:rPr lang="es-PE" sz="3200" dirty="0">
                <a:solidFill>
                  <a:schemeClr val="tx1"/>
                </a:solidFill>
              </a:rPr>
              <a:t>generalmente da como resultado requisitos más claros y breves al garantizar que haya un "actor" en cada declaración de requisitos.</a:t>
            </a:r>
          </a:p>
        </p:txBody>
      </p:sp>
    </p:spTree>
    <p:extLst>
      <p:ext uri="{BB962C8B-B14F-4D97-AF65-F5344CB8AC3E}">
        <p14:creationId xmlns:p14="http://schemas.microsoft.com/office/powerpoint/2010/main" val="877495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solidFill>
                  <a:schemeClr val="tx1"/>
                </a:solidFill>
              </a:rPr>
              <a:t>¿Cuáles son las mejores prácticas para los RF y RNF?</a:t>
            </a:r>
            <a:br>
              <a:rPr lang="es-PE" dirty="0">
                <a:solidFill>
                  <a:schemeClr val="tx1"/>
                </a:solidFill>
              </a:rPr>
            </a:br>
            <a:endParaRPr lang="es-PE" dirty="0">
              <a:solidFill>
                <a:schemeClr val="tx1"/>
              </a:solidFill>
            </a:endParaRPr>
          </a:p>
        </p:txBody>
      </p:sp>
      <p:sp>
        <p:nvSpPr>
          <p:cNvPr id="3" name="Marcador de contenido 2"/>
          <p:cNvSpPr>
            <a:spLocks noGrp="1"/>
          </p:cNvSpPr>
          <p:nvPr>
            <p:ph idx="1"/>
          </p:nvPr>
        </p:nvSpPr>
        <p:spPr/>
        <p:txBody>
          <a:bodyPr>
            <a:noAutofit/>
          </a:bodyPr>
          <a:lstStyle/>
          <a:p>
            <a:pPr algn="just"/>
            <a:r>
              <a:rPr lang="es-PE" sz="3200" dirty="0">
                <a:solidFill>
                  <a:schemeClr val="tx1"/>
                </a:solidFill>
              </a:rPr>
              <a:t>Al escribir los requisitos, asegúrate de que sean completos y precisos y evite la vaguedad. Al mismo tiempo, evite incluir información extraña que pueda confundir a las personas. Utilice "</a:t>
            </a:r>
            <a:r>
              <a:rPr lang="es-PE" sz="3200" b="1" dirty="0">
                <a:solidFill>
                  <a:schemeClr val="tx1"/>
                </a:solidFill>
              </a:rPr>
              <a:t>debe</a:t>
            </a:r>
            <a:r>
              <a:rPr lang="es-PE" sz="3200" dirty="0">
                <a:solidFill>
                  <a:schemeClr val="tx1"/>
                </a:solidFill>
              </a:rPr>
              <a:t>" en lugar de "</a:t>
            </a:r>
            <a:r>
              <a:rPr lang="es-PE" sz="3200" b="1" dirty="0">
                <a:solidFill>
                  <a:schemeClr val="tx1"/>
                </a:solidFill>
              </a:rPr>
              <a:t>debería</a:t>
            </a:r>
            <a:r>
              <a:rPr lang="es-PE" sz="3200" dirty="0">
                <a:solidFill>
                  <a:schemeClr val="tx1"/>
                </a:solidFill>
              </a:rPr>
              <a:t>" al escribir el documento de requisitos. </a:t>
            </a:r>
          </a:p>
          <a:p>
            <a:pPr algn="just"/>
            <a:r>
              <a:rPr lang="es-PE" sz="3200" dirty="0">
                <a:solidFill>
                  <a:schemeClr val="tx1"/>
                </a:solidFill>
              </a:rPr>
              <a:t>Se coherente en el uso de terminología y unidades, y sea coherente en el formato y el lenguaje utilizados. A medida que buscas aclarar los requisitos, convierte las aportaciones de los usuarios y las partes interesadas en requisitos discretos. </a:t>
            </a:r>
          </a:p>
        </p:txBody>
      </p:sp>
    </p:spTree>
    <p:extLst>
      <p:ext uri="{BB962C8B-B14F-4D97-AF65-F5344CB8AC3E}">
        <p14:creationId xmlns:p14="http://schemas.microsoft.com/office/powerpoint/2010/main" val="3392714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solidFill>
                  <a:schemeClr val="tx1"/>
                </a:solidFill>
              </a:rPr>
              <a:t>¿Cuáles son las mejores prácticas para los RF y RNF?</a:t>
            </a:r>
            <a:br>
              <a:rPr lang="es-PE" dirty="0">
                <a:solidFill>
                  <a:schemeClr val="tx1"/>
                </a:solidFill>
              </a:rPr>
            </a:br>
            <a:endParaRPr lang="es-PE" dirty="0">
              <a:solidFill>
                <a:schemeClr val="tx1"/>
              </a:solidFill>
            </a:endParaRPr>
          </a:p>
        </p:txBody>
      </p:sp>
      <p:sp>
        <p:nvSpPr>
          <p:cNvPr id="3" name="Marcador de contenido 2"/>
          <p:cNvSpPr>
            <a:spLocks noGrp="1"/>
          </p:cNvSpPr>
          <p:nvPr>
            <p:ph idx="1"/>
          </p:nvPr>
        </p:nvSpPr>
        <p:spPr>
          <a:xfrm>
            <a:off x="1066801" y="1315648"/>
            <a:ext cx="10058400" cy="5708004"/>
          </a:xfrm>
        </p:spPr>
        <p:txBody>
          <a:bodyPr>
            <a:noAutofit/>
          </a:bodyPr>
          <a:lstStyle/>
          <a:p>
            <a:pPr algn="just"/>
            <a:r>
              <a:rPr lang="es-PE" sz="3200" dirty="0">
                <a:solidFill>
                  <a:schemeClr val="tx1"/>
                </a:solidFill>
              </a:rPr>
              <a:t>Si dicen que el sistema debe ser “rápido”, </a:t>
            </a:r>
            <a:r>
              <a:rPr lang="es-PE" sz="3200" b="1" dirty="0">
                <a:solidFill>
                  <a:schemeClr val="tx1"/>
                </a:solidFill>
              </a:rPr>
              <a:t>¿qué significa eso?</a:t>
            </a:r>
            <a:r>
              <a:rPr lang="es-PE" sz="3200" dirty="0">
                <a:solidFill>
                  <a:schemeClr val="tx1"/>
                </a:solidFill>
              </a:rPr>
              <a:t> </a:t>
            </a:r>
          </a:p>
          <a:p>
            <a:pPr algn="just"/>
            <a:r>
              <a:rPr lang="es-PE" sz="3200" dirty="0">
                <a:solidFill>
                  <a:schemeClr val="tx1"/>
                </a:solidFill>
              </a:rPr>
              <a:t>Cuando dicen que el sitio web debe poder manejar “muchos” usuarios, </a:t>
            </a:r>
            <a:r>
              <a:rPr lang="es-PE" sz="3200" b="1" dirty="0">
                <a:solidFill>
                  <a:schemeClr val="tx1"/>
                </a:solidFill>
              </a:rPr>
              <a:t>¿qué significa eso? </a:t>
            </a:r>
          </a:p>
          <a:p>
            <a:pPr algn="just"/>
            <a:r>
              <a:rPr lang="es-PE" sz="3200" dirty="0">
                <a:solidFill>
                  <a:schemeClr val="tx1"/>
                </a:solidFill>
              </a:rPr>
              <a:t>Convierta este tipo de requisitos en un </a:t>
            </a:r>
            <a:r>
              <a:rPr lang="es-PE" sz="3200" b="1" dirty="0">
                <a:solidFill>
                  <a:schemeClr val="tx1"/>
                </a:solidFill>
              </a:rPr>
              <a:t>número</a:t>
            </a:r>
            <a:r>
              <a:rPr lang="es-PE" sz="3200" dirty="0">
                <a:solidFill>
                  <a:schemeClr val="tx1"/>
                </a:solidFill>
              </a:rPr>
              <a:t> y </a:t>
            </a:r>
            <a:r>
              <a:rPr lang="es-PE" sz="3200" b="1" dirty="0">
                <a:solidFill>
                  <a:schemeClr val="tx1"/>
                </a:solidFill>
              </a:rPr>
              <a:t>cuantifícalos</a:t>
            </a:r>
            <a:r>
              <a:rPr lang="es-PE" sz="3200" dirty="0">
                <a:solidFill>
                  <a:schemeClr val="tx1"/>
                </a:solidFill>
              </a:rPr>
              <a:t>. </a:t>
            </a:r>
          </a:p>
          <a:p>
            <a:pPr algn="just"/>
            <a:r>
              <a:rPr lang="es-PE" sz="3200" dirty="0">
                <a:solidFill>
                  <a:schemeClr val="tx1"/>
                </a:solidFill>
              </a:rPr>
              <a:t>Un buen requisito es comprobable. </a:t>
            </a:r>
            <a:r>
              <a:rPr lang="es-PE" sz="3200" b="1" dirty="0">
                <a:solidFill>
                  <a:schemeClr val="tx1"/>
                </a:solidFill>
              </a:rPr>
              <a:t>¿Cómo sabrás cuándo se ha cumplido con éxito el requisito? </a:t>
            </a:r>
          </a:p>
          <a:p>
            <a:pPr algn="just"/>
            <a:r>
              <a:rPr lang="es-PE" sz="3200" dirty="0">
                <a:solidFill>
                  <a:schemeClr val="tx1"/>
                </a:solidFill>
              </a:rPr>
              <a:t>Escriba los requisitos de forma granular hará que sea más fácil para las personas que están convirtiendo sus requisitos en realidad y ayudará en las pruebas posteriores. </a:t>
            </a:r>
          </a:p>
        </p:txBody>
      </p:sp>
    </p:spTree>
    <p:extLst>
      <p:ext uri="{BB962C8B-B14F-4D97-AF65-F5344CB8AC3E}">
        <p14:creationId xmlns:p14="http://schemas.microsoft.com/office/powerpoint/2010/main" val="3230772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solidFill>
                  <a:schemeClr val="tx1"/>
                </a:solidFill>
              </a:rPr>
              <a:t>¿Cuáles son las mejores prácticas para los RF y RNF?</a:t>
            </a:r>
            <a:br>
              <a:rPr lang="es-PE" dirty="0">
                <a:solidFill>
                  <a:schemeClr val="tx1"/>
                </a:solidFill>
              </a:rPr>
            </a:br>
            <a:endParaRPr lang="es-PE" dirty="0">
              <a:solidFill>
                <a:schemeClr val="tx1"/>
              </a:solidFill>
            </a:endParaRPr>
          </a:p>
        </p:txBody>
      </p:sp>
      <p:sp>
        <p:nvSpPr>
          <p:cNvPr id="3" name="Marcador de contenido 2"/>
          <p:cNvSpPr>
            <a:spLocks noGrp="1"/>
          </p:cNvSpPr>
          <p:nvPr>
            <p:ph idx="1"/>
          </p:nvPr>
        </p:nvSpPr>
        <p:spPr>
          <a:xfrm>
            <a:off x="682171" y="1315648"/>
            <a:ext cx="10443030" cy="4965882"/>
          </a:xfrm>
        </p:spPr>
        <p:txBody>
          <a:bodyPr>
            <a:noAutofit/>
          </a:bodyPr>
          <a:lstStyle/>
          <a:p>
            <a:pPr algn="just"/>
            <a:r>
              <a:rPr lang="es-PE" sz="3200" dirty="0">
                <a:solidFill>
                  <a:schemeClr val="tx1"/>
                </a:solidFill>
              </a:rPr>
              <a:t>Asegúrate que los requisitos cubran completamente todos los escenarios, lo que significa incluir requisitos que detallen lo que el sistema no debe hacer, pero ten cuidado de no especificar demasiado. </a:t>
            </a:r>
          </a:p>
          <a:p>
            <a:pPr algn="just"/>
            <a:r>
              <a:rPr lang="es-PE" sz="3200" dirty="0">
                <a:solidFill>
                  <a:schemeClr val="tx1"/>
                </a:solidFill>
              </a:rPr>
              <a:t>Concéntrate en las funciones que los usuarios realmente necesitan. Más no siempre es mejor y, a menudo, conduce a un mayor costo, un impacto diluido y un producto inflado que confunde a los usuarios y es difícil de usar. Debe poder rastrear cada requisito hasta uno de los objetivos del proyecto. </a:t>
            </a:r>
          </a:p>
        </p:txBody>
      </p:sp>
    </p:spTree>
    <p:extLst>
      <p:ext uri="{BB962C8B-B14F-4D97-AF65-F5344CB8AC3E}">
        <p14:creationId xmlns:p14="http://schemas.microsoft.com/office/powerpoint/2010/main" val="274782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solidFill>
                  <a:schemeClr val="tx1"/>
                </a:solidFill>
              </a:rPr>
              <a:t>¿Cuáles son las mejores prácticas para los RF y RNF?</a:t>
            </a:r>
            <a:br>
              <a:rPr lang="es-PE" dirty="0">
                <a:solidFill>
                  <a:schemeClr val="tx1"/>
                </a:solidFill>
              </a:rPr>
            </a:br>
            <a:endParaRPr lang="es-PE" dirty="0">
              <a:solidFill>
                <a:schemeClr val="tx1"/>
              </a:solidFill>
            </a:endParaRPr>
          </a:p>
        </p:txBody>
      </p:sp>
      <p:sp>
        <p:nvSpPr>
          <p:cNvPr id="3" name="Marcador de contenido 2"/>
          <p:cNvSpPr>
            <a:spLocks noGrp="1"/>
          </p:cNvSpPr>
          <p:nvPr>
            <p:ph idx="1"/>
          </p:nvPr>
        </p:nvSpPr>
        <p:spPr>
          <a:xfrm>
            <a:off x="1066801" y="1315648"/>
            <a:ext cx="10058400" cy="5708004"/>
          </a:xfrm>
        </p:spPr>
        <p:txBody>
          <a:bodyPr>
            <a:noAutofit/>
          </a:bodyPr>
          <a:lstStyle/>
          <a:p>
            <a:pPr algn="just"/>
            <a:r>
              <a:rPr lang="es-PE" sz="3200" dirty="0">
                <a:solidFill>
                  <a:schemeClr val="tx1"/>
                </a:solidFill>
              </a:rPr>
              <a:t>Puede ser útil compararlos con otras empresas de la misma industria para comprender lo que estás haciendo. A veces, esto significa que apuntas a ser "tan bueno" como la competencia y, a veces, te da un punto desde el que ser mejor. </a:t>
            </a:r>
          </a:p>
          <a:p>
            <a:pPr algn="just"/>
            <a:r>
              <a:rPr lang="es-PE" sz="3200" dirty="0">
                <a:solidFill>
                  <a:schemeClr val="tx1"/>
                </a:solidFill>
              </a:rPr>
              <a:t>Al hablar con los usuarios y las partes interesadas, es importante tratar de comprender el panorama general de dónde provienen sus requisitos y cómo se relacionan con el objetivo del proyecto. </a:t>
            </a:r>
            <a:r>
              <a:rPr lang="es-PE" sz="3200" b="1" dirty="0">
                <a:solidFill>
                  <a:schemeClr val="tx1"/>
                </a:solidFill>
              </a:rPr>
              <a:t>¿Qué están tratando de hacer realmente?</a:t>
            </a:r>
            <a:r>
              <a:rPr lang="es-PE" sz="3200" dirty="0">
                <a:solidFill>
                  <a:schemeClr val="tx1"/>
                </a:solidFill>
              </a:rPr>
              <a:t> </a:t>
            </a:r>
          </a:p>
        </p:txBody>
      </p:sp>
    </p:spTree>
    <p:extLst>
      <p:ext uri="{BB962C8B-B14F-4D97-AF65-F5344CB8AC3E}">
        <p14:creationId xmlns:p14="http://schemas.microsoft.com/office/powerpoint/2010/main" val="2438305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t>¿Cuáles son las mejores prácticas para los RF y RNF?</a:t>
            </a:r>
            <a:br>
              <a:rPr lang="es-PE" dirty="0"/>
            </a:br>
            <a:endParaRPr lang="es-PE" dirty="0"/>
          </a:p>
        </p:txBody>
      </p:sp>
      <p:sp>
        <p:nvSpPr>
          <p:cNvPr id="3" name="Marcador de contenido 2"/>
          <p:cNvSpPr>
            <a:spLocks noGrp="1"/>
          </p:cNvSpPr>
          <p:nvPr>
            <p:ph idx="1"/>
          </p:nvPr>
        </p:nvSpPr>
        <p:spPr>
          <a:xfrm>
            <a:off x="1066801" y="1315648"/>
            <a:ext cx="10058400" cy="5708004"/>
          </a:xfrm>
        </p:spPr>
        <p:txBody>
          <a:bodyPr>
            <a:noAutofit/>
          </a:bodyPr>
          <a:lstStyle/>
          <a:p>
            <a:pPr algn="just"/>
            <a:r>
              <a:rPr lang="es-PE" sz="3200" dirty="0">
                <a:solidFill>
                  <a:schemeClr val="tx1"/>
                </a:solidFill>
              </a:rPr>
              <a:t>A veces, presentarán una </a:t>
            </a:r>
            <a:r>
              <a:rPr lang="es-PE" sz="3200" b="1" dirty="0">
                <a:solidFill>
                  <a:schemeClr val="tx1"/>
                </a:solidFill>
              </a:rPr>
              <a:t>solución</a:t>
            </a:r>
            <a:r>
              <a:rPr lang="es-PE" sz="3200" dirty="0">
                <a:solidFill>
                  <a:schemeClr val="tx1"/>
                </a:solidFill>
              </a:rPr>
              <a:t> cuando realmente deberían presentar un </a:t>
            </a:r>
            <a:r>
              <a:rPr lang="es-PE" sz="3200" b="1" dirty="0">
                <a:solidFill>
                  <a:schemeClr val="tx1"/>
                </a:solidFill>
              </a:rPr>
              <a:t>problema</a:t>
            </a:r>
            <a:r>
              <a:rPr lang="es-PE" sz="3200" dirty="0">
                <a:solidFill>
                  <a:schemeClr val="tx1"/>
                </a:solidFill>
              </a:rPr>
              <a:t> para que un equipo más grande pueda intercambiar ideas sobre la mejor </a:t>
            </a:r>
            <a:r>
              <a:rPr lang="es-PE" sz="3200" b="1" dirty="0">
                <a:solidFill>
                  <a:schemeClr val="tx1"/>
                </a:solidFill>
              </a:rPr>
              <a:t>solución</a:t>
            </a:r>
            <a:r>
              <a:rPr lang="es-PE" sz="3200" dirty="0">
                <a:solidFill>
                  <a:schemeClr val="tx1"/>
                </a:solidFill>
              </a:rPr>
              <a:t>. Asegúrate de comprender la autoridad para realizar solicitudes de </a:t>
            </a:r>
            <a:r>
              <a:rPr lang="es-PE" sz="3200" b="1" dirty="0">
                <a:solidFill>
                  <a:schemeClr val="tx1"/>
                </a:solidFill>
              </a:rPr>
              <a:t>RF</a:t>
            </a:r>
            <a:r>
              <a:rPr lang="es-PE" sz="3200" dirty="0">
                <a:solidFill>
                  <a:schemeClr val="tx1"/>
                </a:solidFill>
              </a:rPr>
              <a:t>. Por lo general, un gerente de proyecto tiene la última palabra y debe ser consultado antes de agregar requisitos adicionales. </a:t>
            </a:r>
          </a:p>
          <a:p>
            <a:pPr algn="just"/>
            <a:r>
              <a:rPr lang="es-PE" sz="3200" dirty="0">
                <a:solidFill>
                  <a:schemeClr val="tx1"/>
                </a:solidFill>
              </a:rPr>
              <a:t>A medida que reúna los requisitos, documente las suposiciones en una </a:t>
            </a:r>
            <a:r>
              <a:rPr lang="es-PE" sz="3200" b="1" dirty="0">
                <a:solidFill>
                  <a:schemeClr val="tx1"/>
                </a:solidFill>
              </a:rPr>
              <a:t>matriz de trazabilidad de requisitos </a:t>
            </a:r>
            <a:r>
              <a:rPr lang="es-PE" sz="3200" dirty="0">
                <a:solidFill>
                  <a:schemeClr val="tx1"/>
                </a:solidFill>
              </a:rPr>
              <a:t>para que luego pueda volver a la persona que solicitó la función con cualquier pregunta que pueda tener. </a:t>
            </a:r>
            <a:endParaRPr lang="es-PE" sz="3200" dirty="0"/>
          </a:p>
        </p:txBody>
      </p:sp>
    </p:spTree>
    <p:extLst>
      <p:ext uri="{BB962C8B-B14F-4D97-AF65-F5344CB8AC3E}">
        <p14:creationId xmlns:p14="http://schemas.microsoft.com/office/powerpoint/2010/main" val="3936283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solidFill>
                  <a:schemeClr val="tx1"/>
                </a:solidFill>
              </a:rPr>
              <a:t>¿Cuáles son las mejores prácticas para los RF y RNF?</a:t>
            </a:r>
            <a:br>
              <a:rPr lang="es-PE" dirty="0">
                <a:solidFill>
                  <a:schemeClr val="tx1"/>
                </a:solidFill>
              </a:rPr>
            </a:br>
            <a:endParaRPr lang="es-PE" dirty="0">
              <a:solidFill>
                <a:schemeClr val="tx1"/>
              </a:solidFill>
            </a:endParaRPr>
          </a:p>
        </p:txBody>
      </p:sp>
      <p:sp>
        <p:nvSpPr>
          <p:cNvPr id="3" name="Marcador de contenido 2"/>
          <p:cNvSpPr>
            <a:spLocks noGrp="1"/>
          </p:cNvSpPr>
          <p:nvPr>
            <p:ph idx="1"/>
          </p:nvPr>
        </p:nvSpPr>
        <p:spPr>
          <a:xfrm>
            <a:off x="1066801" y="1315648"/>
            <a:ext cx="10058400" cy="5708004"/>
          </a:xfrm>
        </p:spPr>
        <p:txBody>
          <a:bodyPr>
            <a:noAutofit/>
          </a:bodyPr>
          <a:lstStyle/>
          <a:p>
            <a:pPr algn="just"/>
            <a:r>
              <a:rPr lang="es-PE" sz="3200" dirty="0">
                <a:solidFill>
                  <a:schemeClr val="tx1"/>
                </a:solidFill>
              </a:rPr>
              <a:t>El desarrollo de especificaciones es frecuentemente un proceso iterativo. A medida que se desarrollen los requisitos, asegúrate de que sean factibles y no entren en conflicto.</a:t>
            </a:r>
          </a:p>
          <a:p>
            <a:pPr algn="just"/>
            <a:r>
              <a:rPr lang="es-PE" sz="3200" dirty="0">
                <a:solidFill>
                  <a:schemeClr val="tx1"/>
                </a:solidFill>
              </a:rPr>
              <a:t>Definir los requisitos puede resultar confuso. Aunque no siempre es posible, intente hacerlos comprensibles para las partes interesadas no técnicas y utilice elementos visuales tanto como sea posible para reforzar la información.</a:t>
            </a:r>
          </a:p>
        </p:txBody>
      </p:sp>
    </p:spTree>
    <p:extLst>
      <p:ext uri="{BB962C8B-B14F-4D97-AF65-F5344CB8AC3E}">
        <p14:creationId xmlns:p14="http://schemas.microsoft.com/office/powerpoint/2010/main" val="60815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23" y="232815"/>
            <a:ext cx="11317356" cy="1450757"/>
          </a:xfrm>
        </p:spPr>
        <p:txBody>
          <a:bodyPr>
            <a:normAutofit fontScale="90000"/>
          </a:bodyPr>
          <a:lstStyle/>
          <a:p>
            <a:r>
              <a:rPr lang="es-PE" dirty="0">
                <a:solidFill>
                  <a:schemeClr val="tx1"/>
                </a:solidFill>
              </a:rPr>
              <a:t>¿Cuáles son las mejores prácticas para los RF y RNF?</a:t>
            </a:r>
            <a:br>
              <a:rPr lang="es-PE" dirty="0">
                <a:solidFill>
                  <a:schemeClr val="tx1"/>
                </a:solidFill>
              </a:rPr>
            </a:br>
            <a:endParaRPr lang="es-PE" dirty="0">
              <a:solidFill>
                <a:schemeClr val="tx1"/>
              </a:solidFill>
            </a:endParaRPr>
          </a:p>
        </p:txBody>
      </p:sp>
      <p:sp>
        <p:nvSpPr>
          <p:cNvPr id="3" name="Marcador de contenido 2"/>
          <p:cNvSpPr>
            <a:spLocks noGrp="1"/>
          </p:cNvSpPr>
          <p:nvPr>
            <p:ph idx="1"/>
          </p:nvPr>
        </p:nvSpPr>
        <p:spPr>
          <a:xfrm>
            <a:off x="1013791" y="2150534"/>
            <a:ext cx="5731565" cy="3865952"/>
          </a:xfrm>
        </p:spPr>
        <p:txBody>
          <a:bodyPr>
            <a:noAutofit/>
          </a:bodyPr>
          <a:lstStyle/>
          <a:p>
            <a:pPr algn="just"/>
            <a:r>
              <a:rPr lang="es-PE" sz="3200" dirty="0">
                <a:solidFill>
                  <a:schemeClr val="tx1"/>
                </a:solidFill>
              </a:rPr>
              <a:t>En conclusión, nunca consideres que los </a:t>
            </a:r>
            <a:r>
              <a:rPr lang="es-PE" sz="3200" b="1" dirty="0">
                <a:solidFill>
                  <a:schemeClr val="tx1"/>
                </a:solidFill>
              </a:rPr>
              <a:t>RNF</a:t>
            </a:r>
            <a:r>
              <a:rPr lang="es-PE" sz="3200" dirty="0">
                <a:solidFill>
                  <a:schemeClr val="tx1"/>
                </a:solidFill>
              </a:rPr>
              <a:t> no sean importantes, a pesar del nombre.</a:t>
            </a:r>
          </a:p>
          <a:p>
            <a:pPr algn="just"/>
            <a:r>
              <a:rPr lang="es-PE" sz="3200" dirty="0">
                <a:solidFill>
                  <a:schemeClr val="tx1"/>
                </a:solidFill>
              </a:rPr>
              <a:t>Un sitio web que tarda 30 segundos en cargarse puede cumplir con sus </a:t>
            </a:r>
            <a:r>
              <a:rPr lang="es-PE" sz="3200" b="1" dirty="0">
                <a:solidFill>
                  <a:schemeClr val="tx1"/>
                </a:solidFill>
              </a:rPr>
              <a:t>RF</a:t>
            </a:r>
            <a:r>
              <a:rPr lang="es-PE" sz="3200" dirty="0">
                <a:solidFill>
                  <a:schemeClr val="tx1"/>
                </a:solidFill>
              </a:rPr>
              <a:t>, pero aún no se puede utilizar. </a:t>
            </a:r>
          </a:p>
        </p:txBody>
      </p:sp>
      <p:pic>
        <p:nvPicPr>
          <p:cNvPr id="4" name="Picture 2" descr="https://qracorp.com/wp-content/uploads/2019/09/Screen-Shot-2020-10-27-at-12.16.04-PM.png"/>
          <p:cNvPicPr>
            <a:picLocks noChangeAspect="1" noChangeArrowheads="1"/>
          </p:cNvPicPr>
          <p:nvPr/>
        </p:nvPicPr>
        <p:blipFill rotWithShape="1">
          <a:blip r:embed="rId2">
            <a:extLst>
              <a:ext uri="{28A0092B-C50C-407E-A947-70E740481C1C}">
                <a14:useLocalDpi xmlns:a14="http://schemas.microsoft.com/office/drawing/2010/main" val="0"/>
              </a:ext>
            </a:extLst>
          </a:blip>
          <a:srcRect l="7877" t="9887" r="7305" b="9784"/>
          <a:stretch/>
        </p:blipFill>
        <p:spPr bwMode="auto">
          <a:xfrm>
            <a:off x="6847126" y="1974574"/>
            <a:ext cx="5337398" cy="404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8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775676219"/>
              </p:ext>
            </p:extLst>
          </p:nvPr>
        </p:nvGraphicFramePr>
        <p:xfrm>
          <a:off x="477079" y="214685"/>
          <a:ext cx="11118573" cy="6217920"/>
        </p:xfrm>
        <a:graphic>
          <a:graphicData uri="http://schemas.openxmlformats.org/drawingml/2006/table">
            <a:tbl>
              <a:tblPr firstRow="1" bandRow="1">
                <a:tableStyleId>{5C22544A-7EE6-4342-B048-85BDC9FD1C3A}</a:tableStyleId>
              </a:tblPr>
              <a:tblGrid>
                <a:gridCol w="4094921">
                  <a:extLst>
                    <a:ext uri="{9D8B030D-6E8A-4147-A177-3AD203B41FA5}">
                      <a16:colId xmlns:a16="http://schemas.microsoft.com/office/drawing/2014/main" val="2415959222"/>
                    </a:ext>
                  </a:extLst>
                </a:gridCol>
                <a:gridCol w="4081669">
                  <a:extLst>
                    <a:ext uri="{9D8B030D-6E8A-4147-A177-3AD203B41FA5}">
                      <a16:colId xmlns:a16="http://schemas.microsoft.com/office/drawing/2014/main" val="2302520642"/>
                    </a:ext>
                  </a:extLst>
                </a:gridCol>
                <a:gridCol w="2941983">
                  <a:extLst>
                    <a:ext uri="{9D8B030D-6E8A-4147-A177-3AD203B41FA5}">
                      <a16:colId xmlns:a16="http://schemas.microsoft.com/office/drawing/2014/main" val="3504665178"/>
                    </a:ext>
                  </a:extLst>
                </a:gridCol>
              </a:tblGrid>
              <a:tr h="370840">
                <a:tc>
                  <a:txBody>
                    <a:bodyPr/>
                    <a:lstStyle/>
                    <a:p>
                      <a:pPr algn="ctr"/>
                      <a:r>
                        <a:rPr lang="es-PE" sz="2400" dirty="0"/>
                        <a:t>RF</a:t>
                      </a:r>
                    </a:p>
                  </a:txBody>
                  <a:tcPr/>
                </a:tc>
                <a:tc>
                  <a:txBody>
                    <a:bodyPr/>
                    <a:lstStyle/>
                    <a:p>
                      <a:pPr algn="ctr"/>
                      <a:r>
                        <a:rPr lang="es-PE" sz="2400" dirty="0"/>
                        <a:t>RNF</a:t>
                      </a:r>
                    </a:p>
                  </a:txBody>
                  <a:tcPr/>
                </a:tc>
                <a:tc rowSpan="4">
                  <a:txBody>
                    <a:bodyPr/>
                    <a:lstStyle/>
                    <a:p>
                      <a:pPr algn="ctr"/>
                      <a:endParaRPr lang="es-PE" sz="2400" dirty="0"/>
                    </a:p>
                  </a:txBody>
                  <a:tcPr/>
                </a:tc>
                <a:extLst>
                  <a:ext uri="{0D108BD9-81ED-4DB2-BD59-A6C34878D82A}">
                    <a16:rowId xmlns:a16="http://schemas.microsoft.com/office/drawing/2014/main" val="2694587045"/>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2400" dirty="0"/>
                        <a:t>Cuando un visitante del sitio crea una cuenta, el servidor enviará un correo electrónico de bienvenida.</a:t>
                      </a:r>
                    </a:p>
                    <a:p>
                      <a:endParaRPr lang="es-PE" sz="2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2400" dirty="0"/>
                        <a:t>Al enviar correos electrónicos de bienvenida, el servidor debe enviarlos dentro de los 10 minutos posteriores al registro.</a:t>
                      </a:r>
                    </a:p>
                  </a:txBody>
                  <a:tcPr/>
                </a:tc>
                <a:tc v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s-PE" sz="2400" dirty="0"/>
                    </a:p>
                  </a:txBody>
                  <a:tcPr/>
                </a:tc>
                <a:extLst>
                  <a:ext uri="{0D108BD9-81ED-4DB2-BD59-A6C34878D82A}">
                    <a16:rowId xmlns:a16="http://schemas.microsoft.com/office/drawing/2014/main" val="82055978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2400" dirty="0"/>
                        <a:t>Cuando el estado del pedido cambia a cumplimiento, la impresora local imprimirá una lista de items.</a:t>
                      </a:r>
                    </a:p>
                    <a:p>
                      <a:endParaRPr lang="es-PE" sz="2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2400" dirty="0"/>
                        <a:t>Cuando se imprimen lista de items, deben estar en ambos lados de hojas de papel blanco de 5 ”x 8”.Cuando se solicita el formulario al servidor, debe cargarse con 1 segundo. </a:t>
                      </a:r>
                    </a:p>
                  </a:txBody>
                  <a:tcPr/>
                </a:tc>
                <a:tc v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s-PE" sz="2400" dirty="0"/>
                    </a:p>
                  </a:txBody>
                  <a:tcPr/>
                </a:tc>
                <a:extLst>
                  <a:ext uri="{0D108BD9-81ED-4DB2-BD59-A6C34878D82A}">
                    <a16:rowId xmlns:a16="http://schemas.microsoft.com/office/drawing/2014/main" val="4225627554"/>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2400" dirty="0"/>
                        <a:t>El sistema debe permitir que el usuario complete y envíe un formulario de servicio.</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2400" dirty="0"/>
                        <a:t>Cuando se presiona el botón enviar, debe completar la carga en 2 segundos.</a:t>
                      </a:r>
                    </a:p>
                    <a:p>
                      <a:endParaRPr lang="es-PE" sz="2400" dirty="0"/>
                    </a:p>
                  </a:txBody>
                  <a:tcPr/>
                </a:tc>
                <a:tc vMerge="1">
                  <a:txBody>
                    <a:bodyPr/>
                    <a:lstStyle/>
                    <a:p>
                      <a:endParaRPr lang="es-PE" sz="2400" dirty="0"/>
                    </a:p>
                  </a:txBody>
                  <a:tcPr/>
                </a:tc>
                <a:extLst>
                  <a:ext uri="{0D108BD9-81ED-4DB2-BD59-A6C34878D82A}">
                    <a16:rowId xmlns:a16="http://schemas.microsoft.com/office/drawing/2014/main" val="3276811388"/>
                  </a:ext>
                </a:extLst>
              </a:tr>
            </a:tbl>
          </a:graphicData>
        </a:graphic>
      </p:graphicFrame>
      <p:pic>
        <p:nvPicPr>
          <p:cNvPr id="11266" name="Picture 2" descr="Packing Slip: Amazon.es: Appstore para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4136" t="5040" r="15182" b="2501"/>
          <a:stretch/>
        </p:blipFill>
        <p:spPr bwMode="auto">
          <a:xfrm>
            <a:off x="9289772" y="2741504"/>
            <a:ext cx="1616765" cy="211490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5 Tips for Effective Welcome Emails | ClickDimensions Blog"/>
          <p:cNvPicPr>
            <a:picLocks noChangeAspect="1" noChangeArrowheads="1"/>
          </p:cNvPicPr>
          <p:nvPr/>
        </p:nvPicPr>
        <p:blipFill rotWithShape="1">
          <a:blip r:embed="rId4">
            <a:extLst>
              <a:ext uri="{28A0092B-C50C-407E-A947-70E740481C1C}">
                <a14:useLocalDpi xmlns:a14="http://schemas.microsoft.com/office/drawing/2010/main" val="0"/>
              </a:ext>
            </a:extLst>
          </a:blip>
          <a:srcRect l="19059" r="17938"/>
          <a:stretch/>
        </p:blipFill>
        <p:spPr bwMode="auto">
          <a:xfrm>
            <a:off x="9381240" y="1165307"/>
            <a:ext cx="1525297" cy="9578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2 Seconds Icon, Digital Timer. Clock And Watch, Timer, Count Stock  Vector - Illustration of accurate, accuracy: 133766130"/>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b="9511"/>
          <a:stretch/>
        </p:blipFill>
        <p:spPr bwMode="auto">
          <a:xfrm>
            <a:off x="9410698" y="4964889"/>
            <a:ext cx="1422952" cy="135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7A758-0977-4260-B867-99736CB42315}"/>
              </a:ext>
            </a:extLst>
          </p:cNvPr>
          <p:cNvSpPr>
            <a:spLocks noGrp="1"/>
          </p:cNvSpPr>
          <p:nvPr>
            <p:ph type="title"/>
          </p:nvPr>
        </p:nvSpPr>
        <p:spPr>
          <a:xfrm>
            <a:off x="341906" y="0"/>
            <a:ext cx="10058400" cy="1145411"/>
          </a:xfrm>
        </p:spPr>
        <p:txBody>
          <a:bodyPr/>
          <a:lstStyle/>
          <a:p>
            <a:r>
              <a:rPr lang="es-MX" dirty="0">
                <a:solidFill>
                  <a:schemeClr val="tx1"/>
                </a:solidFill>
              </a:rPr>
              <a:t>RF versus RNF</a:t>
            </a:r>
          </a:p>
        </p:txBody>
      </p:sp>
      <p:graphicFrame>
        <p:nvGraphicFramePr>
          <p:cNvPr id="4" name="Marcador de contenido 3">
            <a:extLst>
              <a:ext uri="{FF2B5EF4-FFF2-40B4-BE49-F238E27FC236}">
                <a16:creationId xmlns:a16="http://schemas.microsoft.com/office/drawing/2014/main" id="{DDDC44F6-D8B1-4F70-82E9-4C5BFBDB19C2}"/>
              </a:ext>
            </a:extLst>
          </p:cNvPr>
          <p:cNvGraphicFramePr>
            <a:graphicFrameLocks noGrp="1"/>
          </p:cNvGraphicFramePr>
          <p:nvPr>
            <p:ph idx="1"/>
            <p:extLst>
              <p:ext uri="{D42A27DB-BD31-4B8C-83A1-F6EECF244321}">
                <p14:modId xmlns:p14="http://schemas.microsoft.com/office/powerpoint/2010/main" val="3237751504"/>
              </p:ext>
            </p:extLst>
          </p:nvPr>
        </p:nvGraphicFramePr>
        <p:xfrm>
          <a:off x="61708" y="1252601"/>
          <a:ext cx="12077284" cy="5496677"/>
        </p:xfrm>
        <a:graphic>
          <a:graphicData uri="http://schemas.openxmlformats.org/drawingml/2006/table">
            <a:tbl>
              <a:tblPr firstRow="1" firstCol="1" bandRow="1">
                <a:tableStyleId>{5C22544A-7EE6-4342-B048-85BDC9FD1C3A}</a:tableStyleId>
              </a:tblPr>
              <a:tblGrid>
                <a:gridCol w="2726809">
                  <a:extLst>
                    <a:ext uri="{9D8B030D-6E8A-4147-A177-3AD203B41FA5}">
                      <a16:colId xmlns:a16="http://schemas.microsoft.com/office/drawing/2014/main" val="4216129790"/>
                    </a:ext>
                  </a:extLst>
                </a:gridCol>
                <a:gridCol w="4787023">
                  <a:extLst>
                    <a:ext uri="{9D8B030D-6E8A-4147-A177-3AD203B41FA5}">
                      <a16:colId xmlns:a16="http://schemas.microsoft.com/office/drawing/2014/main" val="16123270"/>
                    </a:ext>
                  </a:extLst>
                </a:gridCol>
                <a:gridCol w="4563452">
                  <a:extLst>
                    <a:ext uri="{9D8B030D-6E8A-4147-A177-3AD203B41FA5}">
                      <a16:colId xmlns:a16="http://schemas.microsoft.com/office/drawing/2014/main" val="897497881"/>
                    </a:ext>
                  </a:extLst>
                </a:gridCol>
              </a:tblGrid>
              <a:tr h="321780">
                <a:tc>
                  <a:txBody>
                    <a:bodyPr/>
                    <a:lstStyle/>
                    <a:p>
                      <a:pPr algn="ctr">
                        <a:lnSpc>
                          <a:spcPct val="107000"/>
                        </a:lnSpc>
                        <a:spcAft>
                          <a:spcPts val="0"/>
                        </a:spcAft>
                      </a:pPr>
                      <a:r>
                        <a:rPr lang="es-PE" sz="2400" dirty="0">
                          <a:effectLst/>
                        </a:rPr>
                        <a:t>Parámetros</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b"/>
                </a:tc>
                <a:tc>
                  <a:txBody>
                    <a:bodyPr/>
                    <a:lstStyle/>
                    <a:p>
                      <a:pPr algn="ctr">
                        <a:lnSpc>
                          <a:spcPct val="107000"/>
                        </a:lnSpc>
                        <a:spcAft>
                          <a:spcPts val="0"/>
                        </a:spcAft>
                      </a:pPr>
                      <a:r>
                        <a:rPr lang="es-PE" sz="2400" dirty="0">
                          <a:effectLst/>
                        </a:rPr>
                        <a:t>RF</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b"/>
                </a:tc>
                <a:tc>
                  <a:txBody>
                    <a:bodyPr/>
                    <a:lstStyle/>
                    <a:p>
                      <a:pPr algn="ctr">
                        <a:lnSpc>
                          <a:spcPct val="107000"/>
                        </a:lnSpc>
                        <a:spcAft>
                          <a:spcPts val="0"/>
                        </a:spcAft>
                      </a:pPr>
                      <a:r>
                        <a:rPr lang="es-PE" sz="2400" dirty="0">
                          <a:effectLst/>
                        </a:rPr>
                        <a:t>RNF</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b"/>
                </a:tc>
                <a:extLst>
                  <a:ext uri="{0D108BD9-81ED-4DB2-BD59-A6C34878D82A}">
                    <a16:rowId xmlns:a16="http://schemas.microsoft.com/office/drawing/2014/main" val="2639778280"/>
                  </a:ext>
                </a:extLst>
              </a:tr>
              <a:tr h="321780">
                <a:tc>
                  <a:txBody>
                    <a:bodyPr/>
                    <a:lstStyle/>
                    <a:p>
                      <a:pPr algn="ctr">
                        <a:lnSpc>
                          <a:spcPct val="107000"/>
                        </a:lnSpc>
                        <a:spcAft>
                          <a:spcPts val="0"/>
                        </a:spcAft>
                      </a:pPr>
                      <a:r>
                        <a:rPr lang="es-PE" sz="2000" dirty="0">
                          <a:effectLst/>
                        </a:rPr>
                        <a:t>¿Qué es?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gn="ctr">
                        <a:lnSpc>
                          <a:spcPct val="107000"/>
                        </a:lnSpc>
                        <a:spcAft>
                          <a:spcPts val="0"/>
                        </a:spcAft>
                      </a:pPr>
                      <a:r>
                        <a:rPr lang="es-PE" sz="2000" dirty="0">
                          <a:effectLst/>
                        </a:rPr>
                        <a:t>Verbo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gn="ctr">
                        <a:lnSpc>
                          <a:spcPct val="107000"/>
                        </a:lnSpc>
                        <a:spcAft>
                          <a:spcPts val="0"/>
                        </a:spcAft>
                      </a:pPr>
                      <a:r>
                        <a:rPr lang="es-PE" sz="2000" dirty="0">
                          <a:effectLst/>
                        </a:rPr>
                        <a:t>Atributos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770457419"/>
                  </a:ext>
                </a:extLst>
              </a:tr>
              <a:tr h="321780">
                <a:tc>
                  <a:txBody>
                    <a:bodyPr/>
                    <a:lstStyle/>
                    <a:p>
                      <a:pPr>
                        <a:lnSpc>
                          <a:spcPct val="107000"/>
                        </a:lnSpc>
                        <a:spcAft>
                          <a:spcPts val="0"/>
                        </a:spcAft>
                      </a:pPr>
                      <a:r>
                        <a:rPr lang="es-PE" sz="2000" dirty="0">
                          <a:effectLst/>
                        </a:rPr>
                        <a:t>Requisito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Es obligatorio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a:effectLst/>
                        </a:rPr>
                        <a:t>No es obligatorio</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2612671892"/>
                  </a:ext>
                </a:extLst>
              </a:tr>
              <a:tr h="399006">
                <a:tc>
                  <a:txBody>
                    <a:bodyPr/>
                    <a:lstStyle/>
                    <a:p>
                      <a:pPr>
                        <a:lnSpc>
                          <a:spcPct val="107000"/>
                        </a:lnSpc>
                        <a:spcAft>
                          <a:spcPts val="0"/>
                        </a:spcAft>
                      </a:pPr>
                      <a:r>
                        <a:rPr lang="es-PE" sz="2000">
                          <a:effectLst/>
                        </a:rPr>
                        <a:t>Tipo de captura</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Se captura en caso de uso.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a:effectLst/>
                        </a:rPr>
                        <a:t>Se captura como un atributo de calidad.</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256822608"/>
                  </a:ext>
                </a:extLst>
              </a:tr>
              <a:tr h="321780">
                <a:tc>
                  <a:txBody>
                    <a:bodyPr/>
                    <a:lstStyle/>
                    <a:p>
                      <a:pPr>
                        <a:lnSpc>
                          <a:spcPct val="107000"/>
                        </a:lnSpc>
                        <a:spcAft>
                          <a:spcPts val="0"/>
                        </a:spcAft>
                      </a:pPr>
                      <a:r>
                        <a:rPr lang="es-PE" sz="2000">
                          <a:effectLst/>
                        </a:rPr>
                        <a:t>Resultado final</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Característica de producto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a:effectLst/>
                        </a:rPr>
                        <a:t>Propiedades del producto</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1488793341"/>
                  </a:ext>
                </a:extLst>
              </a:tr>
              <a:tr h="321780">
                <a:tc>
                  <a:txBody>
                    <a:bodyPr/>
                    <a:lstStyle/>
                    <a:p>
                      <a:pPr>
                        <a:lnSpc>
                          <a:spcPct val="107000"/>
                        </a:lnSpc>
                        <a:spcAft>
                          <a:spcPts val="0"/>
                        </a:spcAft>
                      </a:pPr>
                      <a:r>
                        <a:rPr lang="es-PE" sz="2000" dirty="0">
                          <a:effectLst/>
                        </a:rPr>
                        <a:t>Captura</a:t>
                      </a:r>
                      <a:r>
                        <a:rPr lang="es-PE" sz="2000" baseline="0" dirty="0">
                          <a:effectLst/>
                        </a:rPr>
                        <a:t> (Elicitar)</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Fácil de capturar (elicitar)</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No tan </a:t>
                      </a:r>
                      <a:r>
                        <a:rPr lang="es-PE" sz="2000" dirty="0" err="1">
                          <a:effectLst/>
                        </a:rPr>
                        <a:t>facil</a:t>
                      </a:r>
                      <a:r>
                        <a:rPr lang="es-PE" sz="2000" dirty="0">
                          <a:effectLst/>
                        </a:rPr>
                        <a:t> de capturar (elicitar)</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829276187"/>
                  </a:ext>
                </a:extLst>
              </a:tr>
              <a:tr h="399006">
                <a:tc>
                  <a:txBody>
                    <a:bodyPr/>
                    <a:lstStyle/>
                    <a:p>
                      <a:pPr>
                        <a:lnSpc>
                          <a:spcPct val="107000"/>
                        </a:lnSpc>
                        <a:spcAft>
                          <a:spcPts val="0"/>
                        </a:spcAft>
                      </a:pPr>
                      <a:r>
                        <a:rPr lang="es-PE" sz="2000">
                          <a:effectLst/>
                        </a:rPr>
                        <a:t>Objetivo</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Verificar la funcionalidad del software.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Verificar el rendimiento del software.</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3352192121"/>
                  </a:ext>
                </a:extLst>
              </a:tr>
              <a:tr h="399006">
                <a:tc>
                  <a:txBody>
                    <a:bodyPr/>
                    <a:lstStyle/>
                    <a:p>
                      <a:pPr>
                        <a:lnSpc>
                          <a:spcPct val="107000"/>
                        </a:lnSpc>
                        <a:spcAft>
                          <a:spcPts val="0"/>
                        </a:spcAft>
                      </a:pPr>
                      <a:r>
                        <a:rPr lang="es-PE" sz="2000">
                          <a:effectLst/>
                        </a:rPr>
                        <a:t>Área de enfoque</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Se enfoca en los requisitos del usuario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Se concentra en las expectativas del usuario.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1094902655"/>
                  </a:ext>
                </a:extLst>
              </a:tr>
              <a:tr h="399006">
                <a:tc>
                  <a:txBody>
                    <a:bodyPr/>
                    <a:lstStyle/>
                    <a:p>
                      <a:pPr>
                        <a:lnSpc>
                          <a:spcPct val="107000"/>
                        </a:lnSpc>
                        <a:spcAft>
                          <a:spcPts val="0"/>
                        </a:spcAft>
                      </a:pPr>
                      <a:r>
                        <a:rPr lang="es-PE" sz="2000" dirty="0">
                          <a:effectLst/>
                        </a:rPr>
                        <a:t>Documentación</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Describa lo que hace el producto.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Describe cómo funciona el producto.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508746908"/>
                  </a:ext>
                </a:extLst>
              </a:tr>
              <a:tr h="603039">
                <a:tc>
                  <a:txBody>
                    <a:bodyPr/>
                    <a:lstStyle/>
                    <a:p>
                      <a:pPr>
                        <a:lnSpc>
                          <a:spcPct val="107000"/>
                        </a:lnSpc>
                        <a:spcAft>
                          <a:spcPts val="0"/>
                        </a:spcAft>
                      </a:pPr>
                      <a:r>
                        <a:rPr lang="es-PE" sz="2000">
                          <a:effectLst/>
                        </a:rPr>
                        <a:t>Tipo de prueba</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a:effectLst/>
                        </a:rPr>
                        <a:t>Pruebas funcionales como sistema, integración, extremo a extremo, pruebas de API, etc.</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Pruebas no funcionales como rendimiento, estrés, usabilidad, pruebas de seguridad, etc.</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4002480278"/>
                  </a:ext>
                </a:extLst>
              </a:tr>
              <a:tr h="399006">
                <a:tc>
                  <a:txBody>
                    <a:bodyPr/>
                    <a:lstStyle/>
                    <a:p>
                      <a:pPr>
                        <a:lnSpc>
                          <a:spcPct val="107000"/>
                        </a:lnSpc>
                        <a:spcAft>
                          <a:spcPts val="0"/>
                        </a:spcAft>
                      </a:pPr>
                      <a:r>
                        <a:rPr lang="es-PE" sz="2000">
                          <a:effectLst/>
                        </a:rPr>
                        <a:t>Ejecución de pruebas</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a:effectLst/>
                        </a:rPr>
                        <a:t>La ejecución de la prueba se realiza antes de las pruebas no funcionales.</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Después de la prueba funcional</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2413205286"/>
                  </a:ext>
                </a:extLst>
              </a:tr>
              <a:tr h="399006">
                <a:tc>
                  <a:txBody>
                    <a:bodyPr/>
                    <a:lstStyle/>
                    <a:p>
                      <a:pPr>
                        <a:lnSpc>
                          <a:spcPct val="107000"/>
                        </a:lnSpc>
                        <a:spcAft>
                          <a:spcPts val="0"/>
                        </a:spcAft>
                      </a:pPr>
                      <a:r>
                        <a:rPr lang="es-PE" sz="2000" dirty="0">
                          <a:effectLst/>
                        </a:rPr>
                        <a:t>Información producto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a:effectLst/>
                        </a:rPr>
                        <a:t>Características del producto</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tc>
                  <a:txBody>
                    <a:bodyPr/>
                    <a:lstStyle/>
                    <a:p>
                      <a:pPr>
                        <a:lnSpc>
                          <a:spcPct val="107000"/>
                        </a:lnSpc>
                        <a:spcAft>
                          <a:spcPts val="0"/>
                        </a:spcAft>
                      </a:pPr>
                      <a:r>
                        <a:rPr lang="es-PE" sz="2000" dirty="0">
                          <a:effectLst/>
                        </a:rPr>
                        <a:t>Propiedades del producto</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6" marR="55616" marT="0" marB="0" anchor="ctr"/>
                </a:tc>
                <a:extLst>
                  <a:ext uri="{0D108BD9-81ED-4DB2-BD59-A6C34878D82A}">
                    <a16:rowId xmlns:a16="http://schemas.microsoft.com/office/drawing/2014/main" val="2855274054"/>
                  </a:ext>
                </a:extLst>
              </a:tr>
            </a:tbl>
          </a:graphicData>
        </a:graphic>
      </p:graphicFrame>
    </p:spTree>
    <p:extLst>
      <p:ext uri="{BB962C8B-B14F-4D97-AF65-F5344CB8AC3E}">
        <p14:creationId xmlns:p14="http://schemas.microsoft.com/office/powerpoint/2010/main" val="262257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F367B-CDD4-4496-9471-DCC03D369172}"/>
              </a:ext>
            </a:extLst>
          </p:cNvPr>
          <p:cNvSpPr>
            <a:spLocks noGrp="1"/>
          </p:cNvSpPr>
          <p:nvPr>
            <p:ph type="title"/>
          </p:nvPr>
        </p:nvSpPr>
        <p:spPr/>
        <p:txBody>
          <a:bodyPr/>
          <a:lstStyle/>
          <a:p>
            <a:r>
              <a:rPr lang="en-US" b="1" dirty="0"/>
              <a:t>¿Que es un RF?</a:t>
            </a:r>
            <a:endParaRPr lang="es-MX" dirty="0"/>
          </a:p>
        </p:txBody>
      </p:sp>
      <p:sp>
        <p:nvSpPr>
          <p:cNvPr id="3" name="Marcador de contenido 2">
            <a:extLst>
              <a:ext uri="{FF2B5EF4-FFF2-40B4-BE49-F238E27FC236}">
                <a16:creationId xmlns:a16="http://schemas.microsoft.com/office/drawing/2014/main" id="{D0E97D03-E440-42CA-8A0C-FE799A144EA2}"/>
              </a:ext>
            </a:extLst>
          </p:cNvPr>
          <p:cNvSpPr>
            <a:spLocks noGrp="1"/>
          </p:cNvSpPr>
          <p:nvPr>
            <p:ph idx="1"/>
          </p:nvPr>
        </p:nvSpPr>
        <p:spPr>
          <a:xfrm>
            <a:off x="1097280" y="1699961"/>
            <a:ext cx="9073763" cy="5257429"/>
          </a:xfrm>
        </p:spPr>
        <p:txBody>
          <a:bodyPr>
            <a:noAutofit/>
          </a:bodyPr>
          <a:lstStyle/>
          <a:p>
            <a:pPr algn="just"/>
            <a:r>
              <a:rPr lang="es-MX" sz="3200" dirty="0"/>
              <a:t>Define un sistema o su componente. Describe las funciones que debe realizar un software.</a:t>
            </a:r>
          </a:p>
          <a:p>
            <a:pPr algn="just"/>
            <a:r>
              <a:rPr lang="es-MX" sz="3200" dirty="0"/>
              <a:t>Una función son </a:t>
            </a:r>
            <a:r>
              <a:rPr lang="es-MX" sz="3200" b="1" dirty="0"/>
              <a:t>entradas</a:t>
            </a:r>
            <a:r>
              <a:rPr lang="es-MX" sz="3200" dirty="0"/>
              <a:t>, su </a:t>
            </a:r>
            <a:r>
              <a:rPr lang="es-MX" sz="3200" b="1" dirty="0"/>
              <a:t>comportamiento</a:t>
            </a:r>
            <a:r>
              <a:rPr lang="es-MX" sz="3200" dirty="0"/>
              <a:t> y </a:t>
            </a:r>
            <a:r>
              <a:rPr lang="es-MX" sz="3200" b="1" dirty="0"/>
              <a:t>salidas</a:t>
            </a:r>
            <a:r>
              <a:rPr lang="es-MX" sz="3200" dirty="0"/>
              <a:t>. Puede ser un cálculo, manipulación de datos, proceso de negocio, interacción con el usuario o cualquier otra funcionalidad específica que defina qué función es probable que realice un sistema.</a:t>
            </a:r>
          </a:p>
          <a:p>
            <a:pPr algn="just"/>
            <a:r>
              <a:rPr lang="es-MX" sz="3200" dirty="0"/>
              <a:t>Ayudan a capturar el </a:t>
            </a:r>
            <a:r>
              <a:rPr lang="es-MX" sz="3200" b="1" dirty="0"/>
              <a:t>comportamiento previsto del sistema</a:t>
            </a:r>
            <a:r>
              <a:rPr lang="es-MX" sz="3200" dirty="0"/>
              <a:t>, expresado como </a:t>
            </a:r>
            <a:r>
              <a:rPr lang="es-MX" sz="3200" b="1" dirty="0"/>
              <a:t>funciones</a:t>
            </a:r>
            <a:r>
              <a:rPr lang="es-MX" sz="3200" dirty="0"/>
              <a:t>, </a:t>
            </a:r>
            <a:r>
              <a:rPr lang="es-MX" sz="3200" b="1" dirty="0"/>
              <a:t>servicios</a:t>
            </a:r>
            <a:r>
              <a:rPr lang="es-MX" sz="3200" dirty="0"/>
              <a:t> o </a:t>
            </a:r>
            <a:r>
              <a:rPr lang="es-MX" sz="3200" b="1" dirty="0"/>
              <a:t>tareas</a:t>
            </a:r>
            <a:r>
              <a:rPr lang="es-MX" sz="3200" dirty="0"/>
              <a:t> lo qué sistema requiere realizar.</a:t>
            </a:r>
          </a:p>
        </p:txBody>
      </p:sp>
      <p:pic>
        <p:nvPicPr>
          <p:cNvPr id="2052" name="Picture 4" descr="Imagen relacionada">
            <a:extLst>
              <a:ext uri="{FF2B5EF4-FFF2-40B4-BE49-F238E27FC236}">
                <a16:creationId xmlns:a16="http://schemas.microsoft.com/office/drawing/2014/main" id="{C418AF6F-187E-4D2F-9DB4-3C8C872D179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171043" y="2356427"/>
            <a:ext cx="2020957" cy="202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47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PE" dirty="0"/>
              <a:t>Ingeniería de requisitos</a:t>
            </a:r>
          </a:p>
        </p:txBody>
      </p:sp>
    </p:spTree>
    <p:extLst>
      <p:ext uri="{BB962C8B-B14F-4D97-AF65-F5344CB8AC3E}">
        <p14:creationId xmlns:p14="http://schemas.microsoft.com/office/powerpoint/2010/main" val="2401353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Ejercicios sobre requisitos de software</a:t>
            </a:r>
          </a:p>
        </p:txBody>
      </p:sp>
    </p:spTree>
    <p:extLst>
      <p:ext uri="{BB962C8B-B14F-4D97-AF65-F5344CB8AC3E}">
        <p14:creationId xmlns:p14="http://schemas.microsoft.com/office/powerpoint/2010/main" val="1747383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p:txBody>
          <a:bodyPr>
            <a:normAutofit/>
          </a:bodyPr>
          <a:lstStyle/>
          <a:p>
            <a:pPr marL="0" indent="0">
              <a:buNone/>
            </a:pPr>
            <a:r>
              <a:rPr lang="es-PE" dirty="0"/>
              <a:t>¿Cuáles de estos son </a:t>
            </a:r>
            <a:r>
              <a:rPr lang="es-PE" b="1" dirty="0"/>
              <a:t>RF</a:t>
            </a:r>
            <a:r>
              <a:rPr lang="es-PE" dirty="0"/>
              <a:t>? </a:t>
            </a:r>
          </a:p>
          <a:p>
            <a:pPr marL="450850" indent="-450850" algn="just">
              <a:buNone/>
            </a:pPr>
            <a:r>
              <a:rPr lang="es-PE" dirty="0"/>
              <a:t>a) Los usuarios de la biblioteca serán normales o miembros del personal.</a:t>
            </a:r>
          </a:p>
          <a:p>
            <a:pPr marL="450850" indent="-450850" algn="just">
              <a:buNone/>
            </a:pPr>
            <a:r>
              <a:rPr lang="es-PE" dirty="0"/>
              <a:t>b) Un usuario podrá pedir prestado un libro </a:t>
            </a:r>
          </a:p>
          <a:p>
            <a:pPr marL="450850" indent="-450850" algn="just">
              <a:buNone/>
            </a:pPr>
            <a:r>
              <a:rPr lang="es-PE" dirty="0"/>
              <a:t>c) Un miembro del personal podrá pedir prestado un libro </a:t>
            </a:r>
          </a:p>
          <a:p>
            <a:pPr marL="450850" indent="-450850" algn="just">
              <a:buNone/>
            </a:pPr>
            <a:r>
              <a:rPr lang="es-PE" dirty="0"/>
              <a:t>d) La biblioteca contiene un millón de libros. </a:t>
            </a:r>
          </a:p>
          <a:p>
            <a:pPr marL="450850" indent="-450850" algn="just">
              <a:buNone/>
            </a:pPr>
            <a:r>
              <a:rPr lang="es-PE" dirty="0"/>
              <a:t>e) Si un usuario pregunta un libro que ha sido prestado, su solicitud se insertará en una lista de espera </a:t>
            </a:r>
          </a:p>
          <a:p>
            <a:pPr marL="450850" indent="-450850" algn="just">
              <a:buNone/>
            </a:pPr>
            <a:r>
              <a:rPr lang="es-PE" dirty="0"/>
              <a:t>f)  El personal no tendrá prioridad en el préstamo de libros. </a:t>
            </a:r>
          </a:p>
        </p:txBody>
      </p:sp>
      <p:sp>
        <p:nvSpPr>
          <p:cNvPr id="5" name="CuadroTexto 4"/>
          <p:cNvSpPr txBox="1"/>
          <p:nvPr/>
        </p:nvSpPr>
        <p:spPr>
          <a:xfrm>
            <a:off x="709684" y="6455391"/>
            <a:ext cx="614291" cy="369332"/>
          </a:xfrm>
          <a:prstGeom prst="rect">
            <a:avLst/>
          </a:prstGeom>
          <a:noFill/>
        </p:spPr>
        <p:txBody>
          <a:bodyPr wrap="square" rtlCol="0">
            <a:spAutoFit/>
          </a:bodyPr>
          <a:lstStyle/>
          <a:p>
            <a:r>
              <a:rPr lang="es-PE" dirty="0"/>
              <a:t>B, E</a:t>
            </a:r>
          </a:p>
        </p:txBody>
      </p:sp>
    </p:spTree>
    <p:extLst>
      <p:ext uri="{BB962C8B-B14F-4D97-AF65-F5344CB8AC3E}">
        <p14:creationId xmlns:p14="http://schemas.microsoft.com/office/powerpoint/2010/main" val="411628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p:txBody>
          <a:bodyPr/>
          <a:lstStyle/>
          <a:p>
            <a:pPr marL="0" indent="0">
              <a:buNone/>
            </a:pPr>
            <a:r>
              <a:rPr lang="es-PE" dirty="0"/>
              <a:t>¿Cuáles de estos son </a:t>
            </a:r>
            <a:r>
              <a:rPr lang="es-PE" b="1" dirty="0"/>
              <a:t>RNF</a:t>
            </a:r>
            <a:r>
              <a:rPr lang="es-PE" dirty="0"/>
              <a:t>?</a:t>
            </a:r>
          </a:p>
          <a:p>
            <a:pPr marL="514350" indent="-514350">
              <a:buAutoNum type="alphaLcParenR"/>
            </a:pPr>
            <a:r>
              <a:rPr lang="es-PE" dirty="0"/>
              <a:t>Pulsando el interruptor, la habitación se iluminará</a:t>
            </a:r>
          </a:p>
          <a:p>
            <a:pPr marL="514350" indent="-514350">
              <a:buAutoNum type="alphaLcParenR"/>
            </a:pPr>
            <a:r>
              <a:rPr lang="es-PE" dirty="0"/>
              <a:t>Al presionar el interruptor, la habitación se iluminará en menos de un segundo</a:t>
            </a:r>
          </a:p>
          <a:p>
            <a:pPr marL="514350" indent="-514350">
              <a:buAutoNum type="alphaLcParenR"/>
            </a:pPr>
            <a:r>
              <a:rPr lang="es-PE" dirty="0"/>
              <a:t>Si la habitación está oscura, al presionar el interruptor se iluminará</a:t>
            </a:r>
          </a:p>
          <a:p>
            <a:pPr marL="514350" indent="-514350">
              <a:buAutoNum type="alphaLcParenR"/>
            </a:pPr>
            <a:r>
              <a:rPr lang="es-PE" dirty="0"/>
              <a:t>La luz de la habitación debe ser suficiente para leer</a:t>
            </a:r>
          </a:p>
          <a:p>
            <a:pPr marL="514350" indent="-514350">
              <a:buAutoNum type="alphaLcParenR"/>
            </a:pPr>
            <a:r>
              <a:rPr lang="es-PE" dirty="0"/>
              <a:t>Si alguien está leyendo, la luz debe permanecer encendida.</a:t>
            </a:r>
          </a:p>
          <a:p>
            <a:pPr marL="514350" indent="-514350">
              <a:buAutoNum type="alphaLcParenR"/>
            </a:pPr>
            <a:r>
              <a:rPr lang="es-PE" dirty="0"/>
              <a:t>Después de dos minutos que la habitación está vacía, la luz debe apagarse.</a:t>
            </a:r>
          </a:p>
        </p:txBody>
      </p:sp>
      <p:sp>
        <p:nvSpPr>
          <p:cNvPr id="4" name="CuadroTexto 3"/>
          <p:cNvSpPr txBox="1"/>
          <p:nvPr/>
        </p:nvSpPr>
        <p:spPr>
          <a:xfrm>
            <a:off x="838201" y="6387152"/>
            <a:ext cx="781050" cy="369332"/>
          </a:xfrm>
          <a:prstGeom prst="rect">
            <a:avLst/>
          </a:prstGeom>
          <a:noFill/>
        </p:spPr>
        <p:txBody>
          <a:bodyPr wrap="square" rtlCol="0">
            <a:spAutoFit/>
          </a:bodyPr>
          <a:lstStyle/>
          <a:p>
            <a:r>
              <a:rPr lang="es-PE" dirty="0"/>
              <a:t>B, F d, </a:t>
            </a:r>
          </a:p>
        </p:txBody>
      </p:sp>
    </p:spTree>
    <p:extLst>
      <p:ext uri="{BB962C8B-B14F-4D97-AF65-F5344CB8AC3E}">
        <p14:creationId xmlns:p14="http://schemas.microsoft.com/office/powerpoint/2010/main" val="25751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p:txBody>
          <a:bodyPr>
            <a:normAutofit/>
          </a:bodyPr>
          <a:lstStyle/>
          <a:p>
            <a:pPr marL="0" indent="0">
              <a:buNone/>
            </a:pPr>
            <a:r>
              <a:rPr lang="es-PE" dirty="0"/>
              <a:t>¿Cuáles de estos son </a:t>
            </a:r>
            <a:r>
              <a:rPr lang="es-PE" b="1" dirty="0"/>
              <a:t>RF</a:t>
            </a:r>
            <a:r>
              <a:rPr lang="es-PE" dirty="0"/>
              <a:t>?</a:t>
            </a:r>
          </a:p>
          <a:p>
            <a:pPr marL="514350" indent="-514350">
              <a:buAutoNum type="alphaLcParenR"/>
            </a:pPr>
            <a:r>
              <a:rPr lang="es-PE" dirty="0"/>
              <a:t>Una persona puede inscribirse en un curso</a:t>
            </a:r>
          </a:p>
          <a:p>
            <a:pPr marL="514350" indent="-514350">
              <a:buAutoNum type="alphaLcParenR"/>
            </a:pPr>
            <a:r>
              <a:rPr lang="es-PE" dirty="0"/>
              <a:t>Solo 10 personas como máximo pueden inscribirse en este curso.</a:t>
            </a:r>
          </a:p>
          <a:p>
            <a:pPr marL="514350" indent="-514350">
              <a:buAutoNum type="alphaLcParenR"/>
            </a:pPr>
            <a:r>
              <a:rPr lang="es-PE" dirty="0"/>
              <a:t>Un estudiante es una persona</a:t>
            </a:r>
          </a:p>
          <a:p>
            <a:pPr marL="514350" indent="-514350">
              <a:buAutoNum type="alphaLcParenR"/>
            </a:pPr>
            <a:r>
              <a:rPr lang="es-PE" dirty="0"/>
              <a:t>Un curso es impartido por un profesor</a:t>
            </a:r>
          </a:p>
          <a:p>
            <a:pPr marL="514350" indent="-514350">
              <a:buAutoNum type="alphaLcParenR"/>
            </a:pPr>
            <a:r>
              <a:rPr lang="es-PE" dirty="0"/>
              <a:t>Un profesor no es un estudiante</a:t>
            </a:r>
          </a:p>
          <a:p>
            <a:pPr marL="514350" indent="-514350">
              <a:buAutoNum type="alphaLcParenR"/>
            </a:pPr>
            <a:r>
              <a:rPr lang="es-PE" dirty="0"/>
              <a:t>Cada curso termina con un examen</a:t>
            </a:r>
          </a:p>
          <a:p>
            <a:pPr marL="514350" indent="-514350">
              <a:buAutoNum type="alphaLcParenR"/>
            </a:pPr>
            <a:r>
              <a:rPr lang="es-PE" dirty="0"/>
              <a:t>Cada examen produce una clasificación de todos los participantes.</a:t>
            </a:r>
          </a:p>
        </p:txBody>
      </p:sp>
      <p:sp>
        <p:nvSpPr>
          <p:cNvPr id="4" name="CuadroTexto 3"/>
          <p:cNvSpPr txBox="1"/>
          <p:nvPr/>
        </p:nvSpPr>
        <p:spPr>
          <a:xfrm>
            <a:off x="518616" y="6176963"/>
            <a:ext cx="843460" cy="369332"/>
          </a:xfrm>
          <a:prstGeom prst="rect">
            <a:avLst/>
          </a:prstGeom>
          <a:noFill/>
        </p:spPr>
        <p:txBody>
          <a:bodyPr wrap="square" rtlCol="0">
            <a:spAutoFit/>
          </a:bodyPr>
          <a:lstStyle/>
          <a:p>
            <a:r>
              <a:rPr lang="es-PE" dirty="0" err="1"/>
              <a:t>A,d</a:t>
            </a:r>
            <a:r>
              <a:rPr lang="es-PE" dirty="0"/>
              <a:t>, F</a:t>
            </a:r>
          </a:p>
        </p:txBody>
      </p:sp>
    </p:spTree>
    <p:extLst>
      <p:ext uri="{BB962C8B-B14F-4D97-AF65-F5344CB8AC3E}">
        <p14:creationId xmlns:p14="http://schemas.microsoft.com/office/powerpoint/2010/main" val="362536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p:txBody>
          <a:bodyPr>
            <a:normAutofit/>
          </a:bodyPr>
          <a:lstStyle/>
          <a:p>
            <a:pPr marL="0" indent="0">
              <a:buNone/>
            </a:pPr>
            <a:r>
              <a:rPr lang="es-PE" dirty="0"/>
              <a:t>¿Cuáles de estos son </a:t>
            </a:r>
            <a:r>
              <a:rPr lang="es-PE" b="1" dirty="0"/>
              <a:t>RF</a:t>
            </a:r>
            <a:r>
              <a:rPr lang="es-PE" dirty="0"/>
              <a:t>?</a:t>
            </a:r>
          </a:p>
          <a:p>
            <a:pPr marL="0" indent="0">
              <a:buNone/>
            </a:pPr>
            <a:r>
              <a:rPr lang="es-PE" dirty="0"/>
              <a:t>El iphone</a:t>
            </a:r>
          </a:p>
          <a:p>
            <a:pPr marL="514350" indent="-514350">
              <a:buAutoNum type="alphaLcParenR"/>
            </a:pPr>
            <a:r>
              <a:rPr lang="es-PE" dirty="0"/>
              <a:t>puede funcionar como una cámara</a:t>
            </a:r>
          </a:p>
          <a:p>
            <a:pPr marL="514350" indent="-514350">
              <a:buAutoNum type="alphaLcParenR"/>
            </a:pPr>
            <a:r>
              <a:rPr lang="es-PE" dirty="0"/>
              <a:t>tiene una cámara de 2,0 megapíxeles con geoetiquetado</a:t>
            </a:r>
          </a:p>
          <a:p>
            <a:pPr marL="514350" indent="-514350">
              <a:buAutoNum type="alphaLcParenR"/>
            </a:pPr>
            <a:r>
              <a:rPr lang="es-PE" dirty="0"/>
              <a:t>es un reproductor multimedia portátil</a:t>
            </a:r>
          </a:p>
          <a:p>
            <a:pPr marL="514350" indent="-514350">
              <a:buAutoNum type="alphaLcParenR"/>
            </a:pPr>
            <a:r>
              <a:rPr lang="es-PE" dirty="0"/>
              <a:t>ofrece un cliente de Internet</a:t>
            </a:r>
          </a:p>
          <a:p>
            <a:pPr marL="514350" indent="-514350">
              <a:buAutoNum type="alphaLcParenR"/>
            </a:pPr>
            <a:r>
              <a:rPr lang="es-PE" dirty="0"/>
              <a:t>renderiza un teclado virtual por su pantalla multitáctil</a:t>
            </a:r>
          </a:p>
          <a:p>
            <a:pPr marL="514350" indent="-514350">
              <a:buAutoNum type="alphaLcParenR"/>
            </a:pPr>
            <a:r>
              <a:rPr lang="es-PE" dirty="0"/>
              <a:t>está conectado a una PC a través de un conector USB</a:t>
            </a:r>
          </a:p>
          <a:p>
            <a:pPr marL="514350" indent="-514350">
              <a:buAutoNum type="alphaLcParenR"/>
            </a:pPr>
            <a:r>
              <a:rPr lang="es-PE" dirty="0"/>
              <a:t>incluye una brújula digital en el modelo 3GS</a:t>
            </a:r>
          </a:p>
        </p:txBody>
      </p:sp>
      <p:sp>
        <p:nvSpPr>
          <p:cNvPr id="4" name="CuadroTexto 3"/>
          <p:cNvSpPr txBox="1"/>
          <p:nvPr/>
        </p:nvSpPr>
        <p:spPr>
          <a:xfrm>
            <a:off x="955344" y="6176963"/>
            <a:ext cx="597232" cy="369332"/>
          </a:xfrm>
          <a:prstGeom prst="rect">
            <a:avLst/>
          </a:prstGeom>
          <a:noFill/>
        </p:spPr>
        <p:txBody>
          <a:bodyPr wrap="square" rtlCol="0">
            <a:spAutoFit/>
          </a:bodyPr>
          <a:lstStyle/>
          <a:p>
            <a:r>
              <a:rPr lang="es-PE" dirty="0"/>
              <a:t>c, e</a:t>
            </a:r>
          </a:p>
        </p:txBody>
      </p:sp>
    </p:spTree>
    <p:extLst>
      <p:ext uri="{BB962C8B-B14F-4D97-AF65-F5344CB8AC3E}">
        <p14:creationId xmlns:p14="http://schemas.microsoft.com/office/powerpoint/2010/main" val="132193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a:xfrm>
            <a:off x="838200" y="1825625"/>
            <a:ext cx="10515600" cy="644620"/>
          </a:xfrm>
        </p:spPr>
        <p:txBody>
          <a:bodyPr>
            <a:normAutofit/>
          </a:bodyPr>
          <a:lstStyle/>
          <a:p>
            <a:pPr marL="0" indent="0">
              <a:buNone/>
            </a:pPr>
            <a:r>
              <a:rPr lang="es-PE" dirty="0"/>
              <a:t>¿Por qué, este requisito no está bien redactado?</a:t>
            </a:r>
          </a:p>
        </p:txBody>
      </p:sp>
      <p:sp>
        <p:nvSpPr>
          <p:cNvPr id="4" name="Rectángulo 3"/>
          <p:cNvSpPr/>
          <p:nvPr/>
        </p:nvSpPr>
        <p:spPr>
          <a:xfrm>
            <a:off x="1028131" y="5254934"/>
            <a:ext cx="9098507" cy="646331"/>
          </a:xfrm>
          <a:prstGeom prst="rect">
            <a:avLst/>
          </a:prstGeom>
        </p:spPr>
        <p:txBody>
          <a:bodyPr wrap="square">
            <a:spAutoFit/>
          </a:bodyPr>
          <a:lstStyle/>
          <a:p>
            <a:pPr algn="ctr"/>
            <a:r>
              <a:rPr lang="es-PE" sz="3600" dirty="0">
                <a:solidFill>
                  <a:srgbClr val="FF0000"/>
                </a:solidFill>
              </a:rPr>
              <a:t>Es una declaración incompleta. </a:t>
            </a:r>
          </a:p>
        </p:txBody>
      </p:sp>
      <p:sp>
        <p:nvSpPr>
          <p:cNvPr id="5" name="Rectángulo 4"/>
          <p:cNvSpPr/>
          <p:nvPr/>
        </p:nvSpPr>
        <p:spPr>
          <a:xfrm>
            <a:off x="1277963" y="4267389"/>
            <a:ext cx="8985152" cy="646331"/>
          </a:xfrm>
          <a:prstGeom prst="rect">
            <a:avLst/>
          </a:prstGeom>
        </p:spPr>
        <p:txBody>
          <a:bodyPr wrap="none">
            <a:spAutoFit/>
          </a:bodyPr>
          <a:lstStyle/>
          <a:p>
            <a:r>
              <a:rPr lang="es-PE" sz="3600" dirty="0">
                <a:solidFill>
                  <a:srgbClr val="FF0000"/>
                </a:solidFill>
              </a:rPr>
              <a:t>¿Es una alarma de audio o visual, o de ambos?</a:t>
            </a:r>
          </a:p>
        </p:txBody>
      </p:sp>
      <p:sp>
        <p:nvSpPr>
          <p:cNvPr id="6" name="Rectángulo 5"/>
          <p:cNvSpPr/>
          <p:nvPr/>
        </p:nvSpPr>
        <p:spPr>
          <a:xfrm>
            <a:off x="1136180" y="3018376"/>
            <a:ext cx="9919639" cy="646331"/>
          </a:xfrm>
          <a:prstGeom prst="rect">
            <a:avLst/>
          </a:prstGeom>
        </p:spPr>
        <p:txBody>
          <a:bodyPr wrap="none">
            <a:spAutoFit/>
          </a:bodyPr>
          <a:lstStyle/>
          <a:p>
            <a:r>
              <a:rPr lang="es-PE" sz="3600" b="1" dirty="0"/>
              <a:t>La alarma permanecerá activa durante 5 segundos.</a:t>
            </a:r>
          </a:p>
        </p:txBody>
      </p:sp>
    </p:spTree>
    <p:extLst>
      <p:ext uri="{BB962C8B-B14F-4D97-AF65-F5344CB8AC3E}">
        <p14:creationId xmlns:p14="http://schemas.microsoft.com/office/powerpoint/2010/main" val="243860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a:xfrm>
            <a:off x="838200" y="1825625"/>
            <a:ext cx="10515600" cy="644620"/>
          </a:xfrm>
        </p:spPr>
        <p:txBody>
          <a:bodyPr>
            <a:normAutofit/>
          </a:bodyPr>
          <a:lstStyle/>
          <a:p>
            <a:pPr marL="0" indent="0">
              <a:buNone/>
            </a:pPr>
            <a:r>
              <a:rPr lang="es-PE" dirty="0"/>
              <a:t>¿Por qué, este requisito no está bien redactado?</a:t>
            </a:r>
          </a:p>
        </p:txBody>
      </p:sp>
      <p:sp>
        <p:nvSpPr>
          <p:cNvPr id="4" name="Rectángulo 3"/>
          <p:cNvSpPr/>
          <p:nvPr/>
        </p:nvSpPr>
        <p:spPr>
          <a:xfrm>
            <a:off x="0" y="5480017"/>
            <a:ext cx="12224824" cy="646331"/>
          </a:xfrm>
          <a:prstGeom prst="rect">
            <a:avLst/>
          </a:prstGeom>
        </p:spPr>
        <p:txBody>
          <a:bodyPr wrap="square">
            <a:spAutoFit/>
          </a:bodyPr>
          <a:lstStyle/>
          <a:p>
            <a:pPr algn="ctr"/>
            <a:r>
              <a:rPr lang="es-PE" sz="3600" dirty="0">
                <a:solidFill>
                  <a:srgbClr val="FF0000"/>
                </a:solidFill>
              </a:rPr>
              <a:t>Utilice palabras como "debe" (o "deberá") de forma coherente</a:t>
            </a:r>
          </a:p>
        </p:txBody>
      </p:sp>
      <p:sp>
        <p:nvSpPr>
          <p:cNvPr id="5" name="Rectángulo 4"/>
          <p:cNvSpPr/>
          <p:nvPr/>
        </p:nvSpPr>
        <p:spPr>
          <a:xfrm>
            <a:off x="2770148" y="4258441"/>
            <a:ext cx="7355090" cy="646331"/>
          </a:xfrm>
          <a:prstGeom prst="rect">
            <a:avLst/>
          </a:prstGeom>
        </p:spPr>
        <p:txBody>
          <a:bodyPr wrap="none">
            <a:spAutoFit/>
          </a:bodyPr>
          <a:lstStyle/>
          <a:p>
            <a:r>
              <a:rPr lang="es-PE" sz="3600" dirty="0">
                <a:solidFill>
                  <a:srgbClr val="FF0000"/>
                </a:solidFill>
              </a:rPr>
              <a:t>¿Es esto "obligatorio" o es "opcional"?</a:t>
            </a:r>
          </a:p>
        </p:txBody>
      </p:sp>
      <p:sp>
        <p:nvSpPr>
          <p:cNvPr id="6" name="Rectángulo 5"/>
          <p:cNvSpPr/>
          <p:nvPr/>
        </p:nvSpPr>
        <p:spPr>
          <a:xfrm>
            <a:off x="950567" y="2630778"/>
            <a:ext cx="10403233" cy="1200329"/>
          </a:xfrm>
          <a:prstGeom prst="rect">
            <a:avLst/>
          </a:prstGeom>
        </p:spPr>
        <p:txBody>
          <a:bodyPr wrap="square">
            <a:spAutoFit/>
          </a:bodyPr>
          <a:lstStyle/>
          <a:p>
            <a:pPr algn="ctr"/>
            <a:r>
              <a:rPr lang="es-PE" sz="3600" b="1" dirty="0"/>
              <a:t>Cuando se pierde la unidad primaria, la unidad secundaria se hace cargo</a:t>
            </a:r>
          </a:p>
        </p:txBody>
      </p:sp>
    </p:spTree>
    <p:extLst>
      <p:ext uri="{BB962C8B-B14F-4D97-AF65-F5344CB8AC3E}">
        <p14:creationId xmlns:p14="http://schemas.microsoft.com/office/powerpoint/2010/main" val="9051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a:xfrm>
            <a:off x="838200" y="1825625"/>
            <a:ext cx="10515600" cy="644620"/>
          </a:xfrm>
        </p:spPr>
        <p:txBody>
          <a:bodyPr>
            <a:normAutofit/>
          </a:bodyPr>
          <a:lstStyle/>
          <a:p>
            <a:pPr marL="0" indent="0">
              <a:buNone/>
            </a:pPr>
            <a:r>
              <a:rPr lang="es-PE" dirty="0"/>
              <a:t>¿Por qué, este requisito no está bien redactado?</a:t>
            </a:r>
          </a:p>
        </p:txBody>
      </p:sp>
      <p:sp>
        <p:nvSpPr>
          <p:cNvPr id="4" name="Rectángulo 3"/>
          <p:cNvSpPr/>
          <p:nvPr/>
        </p:nvSpPr>
        <p:spPr>
          <a:xfrm>
            <a:off x="150125" y="5963715"/>
            <a:ext cx="12224824" cy="646331"/>
          </a:xfrm>
          <a:prstGeom prst="rect">
            <a:avLst/>
          </a:prstGeom>
        </p:spPr>
        <p:txBody>
          <a:bodyPr wrap="square">
            <a:spAutoFit/>
          </a:bodyPr>
          <a:lstStyle/>
          <a:p>
            <a:r>
              <a:rPr lang="es-PE" sz="3600" dirty="0">
                <a:solidFill>
                  <a:srgbClr val="FF0000"/>
                </a:solidFill>
              </a:rPr>
              <a:t>El requisito no se puede implementar ni probar como se indica.</a:t>
            </a:r>
          </a:p>
        </p:txBody>
      </p:sp>
      <p:sp>
        <p:nvSpPr>
          <p:cNvPr id="5" name="Rectángulo 4"/>
          <p:cNvSpPr/>
          <p:nvPr/>
        </p:nvSpPr>
        <p:spPr>
          <a:xfrm>
            <a:off x="538668" y="4204860"/>
            <a:ext cx="11114664" cy="1754326"/>
          </a:xfrm>
          <a:prstGeom prst="rect">
            <a:avLst/>
          </a:prstGeom>
        </p:spPr>
        <p:txBody>
          <a:bodyPr wrap="square">
            <a:spAutoFit/>
          </a:bodyPr>
          <a:lstStyle/>
          <a:p>
            <a:pPr algn="ctr"/>
            <a:r>
              <a:rPr lang="es-PE" sz="3600" dirty="0">
                <a:solidFill>
                  <a:srgbClr val="FF0000"/>
                </a:solidFill>
              </a:rPr>
              <a:t>El requisito es incompleto y vago sin especificar el período de retención o proporcionar una referencia sobre dónde se puede obtener la información. </a:t>
            </a:r>
          </a:p>
        </p:txBody>
      </p:sp>
      <p:sp>
        <p:nvSpPr>
          <p:cNvPr id="6" name="Rectángulo 5"/>
          <p:cNvSpPr/>
          <p:nvPr/>
        </p:nvSpPr>
        <p:spPr>
          <a:xfrm>
            <a:off x="950567" y="2630778"/>
            <a:ext cx="10403233" cy="1754326"/>
          </a:xfrm>
          <a:prstGeom prst="rect">
            <a:avLst/>
          </a:prstGeom>
        </p:spPr>
        <p:txBody>
          <a:bodyPr wrap="square">
            <a:spAutoFit/>
          </a:bodyPr>
          <a:lstStyle/>
          <a:p>
            <a:pPr algn="ctr"/>
            <a:r>
              <a:rPr lang="es-PE" sz="3600" b="1" dirty="0"/>
              <a:t>El sistema depurará los registros y archivos de control estatal que sean más antiguos que el período de retención.</a:t>
            </a:r>
          </a:p>
        </p:txBody>
      </p:sp>
    </p:spTree>
    <p:extLst>
      <p:ext uri="{BB962C8B-B14F-4D97-AF65-F5344CB8AC3E}">
        <p14:creationId xmlns:p14="http://schemas.microsoft.com/office/powerpoint/2010/main" val="379300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a:xfrm>
            <a:off x="838200" y="1825625"/>
            <a:ext cx="10515600" cy="644620"/>
          </a:xfrm>
        </p:spPr>
        <p:txBody>
          <a:bodyPr>
            <a:normAutofit/>
          </a:bodyPr>
          <a:lstStyle/>
          <a:p>
            <a:pPr marL="0" indent="0">
              <a:buNone/>
            </a:pPr>
            <a:r>
              <a:rPr lang="es-PE" dirty="0"/>
              <a:t>¿Por qué, este requisito no está bien redactado?</a:t>
            </a:r>
          </a:p>
        </p:txBody>
      </p:sp>
      <p:sp>
        <p:nvSpPr>
          <p:cNvPr id="4" name="Rectángulo 3"/>
          <p:cNvSpPr/>
          <p:nvPr/>
        </p:nvSpPr>
        <p:spPr>
          <a:xfrm>
            <a:off x="368489" y="4477438"/>
            <a:ext cx="10985311" cy="2308324"/>
          </a:xfrm>
          <a:prstGeom prst="rect">
            <a:avLst/>
          </a:prstGeom>
        </p:spPr>
        <p:txBody>
          <a:bodyPr wrap="square">
            <a:spAutoFit/>
          </a:bodyPr>
          <a:lstStyle/>
          <a:p>
            <a:pPr algn="ctr"/>
            <a:r>
              <a:rPr lang="es-PE" sz="3600" dirty="0">
                <a:solidFill>
                  <a:srgbClr val="FF0000"/>
                </a:solidFill>
              </a:rPr>
              <a:t>Este tipo de requisito es inherente a la corrección y no debería ser necesario especificarlo, a menos que se refiera a un cálculo específico (complejo) y lo que se considere correcto.</a:t>
            </a:r>
          </a:p>
        </p:txBody>
      </p:sp>
      <p:sp>
        <p:nvSpPr>
          <p:cNvPr id="5" name="Rectángulo 4"/>
          <p:cNvSpPr/>
          <p:nvPr/>
        </p:nvSpPr>
        <p:spPr>
          <a:xfrm>
            <a:off x="594851" y="3831107"/>
            <a:ext cx="11114664" cy="646331"/>
          </a:xfrm>
          <a:prstGeom prst="rect">
            <a:avLst/>
          </a:prstGeom>
        </p:spPr>
        <p:txBody>
          <a:bodyPr wrap="square">
            <a:spAutoFit/>
          </a:bodyPr>
          <a:lstStyle/>
          <a:p>
            <a:pPr algn="ctr"/>
            <a:r>
              <a:rPr lang="es-PE" sz="3600" dirty="0">
                <a:solidFill>
                  <a:srgbClr val="FF0000"/>
                </a:solidFill>
              </a:rPr>
              <a:t>Este requisito no es necesario</a:t>
            </a:r>
          </a:p>
        </p:txBody>
      </p:sp>
      <p:sp>
        <p:nvSpPr>
          <p:cNvPr id="6" name="Rectángulo 5"/>
          <p:cNvSpPr/>
          <p:nvPr/>
        </p:nvSpPr>
        <p:spPr>
          <a:xfrm>
            <a:off x="950567" y="2630778"/>
            <a:ext cx="10403233" cy="1200329"/>
          </a:xfrm>
          <a:prstGeom prst="rect">
            <a:avLst/>
          </a:prstGeom>
        </p:spPr>
        <p:txBody>
          <a:bodyPr wrap="square">
            <a:spAutoFit/>
          </a:bodyPr>
          <a:lstStyle/>
          <a:p>
            <a:pPr algn="ctr"/>
            <a:r>
              <a:rPr lang="es-PE" sz="3600" b="1" dirty="0"/>
              <a:t>Al realizar cálculos, el software debe producir resultados correctos.</a:t>
            </a:r>
          </a:p>
        </p:txBody>
      </p:sp>
    </p:spTree>
    <p:extLst>
      <p:ext uri="{BB962C8B-B14F-4D97-AF65-F5344CB8AC3E}">
        <p14:creationId xmlns:p14="http://schemas.microsoft.com/office/powerpoint/2010/main" val="46282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F367B-CDD4-4496-9471-DCC03D369172}"/>
              </a:ext>
            </a:extLst>
          </p:cNvPr>
          <p:cNvSpPr>
            <a:spLocks noGrp="1"/>
          </p:cNvSpPr>
          <p:nvPr>
            <p:ph type="title"/>
          </p:nvPr>
        </p:nvSpPr>
        <p:spPr/>
        <p:txBody>
          <a:bodyPr/>
          <a:lstStyle/>
          <a:p>
            <a:r>
              <a:rPr lang="en-US" b="1" dirty="0"/>
              <a:t>¿Que es un RF?</a:t>
            </a:r>
            <a:endParaRPr lang="es-MX" dirty="0"/>
          </a:p>
        </p:txBody>
      </p:sp>
      <p:sp>
        <p:nvSpPr>
          <p:cNvPr id="3" name="Marcador de contenido 2">
            <a:extLst>
              <a:ext uri="{FF2B5EF4-FFF2-40B4-BE49-F238E27FC236}">
                <a16:creationId xmlns:a16="http://schemas.microsoft.com/office/drawing/2014/main" id="{D0E97D03-E440-42CA-8A0C-FE799A144EA2}"/>
              </a:ext>
            </a:extLst>
          </p:cNvPr>
          <p:cNvSpPr>
            <a:spLocks noGrp="1"/>
          </p:cNvSpPr>
          <p:nvPr>
            <p:ph idx="1"/>
          </p:nvPr>
        </p:nvSpPr>
        <p:spPr>
          <a:xfrm>
            <a:off x="1097280" y="1845734"/>
            <a:ext cx="11094720" cy="4023360"/>
          </a:xfrm>
        </p:spPr>
        <p:txBody>
          <a:bodyPr>
            <a:normAutofit/>
          </a:bodyPr>
          <a:lstStyle/>
          <a:p>
            <a:r>
              <a:rPr lang="es-MX" sz="3200" dirty="0"/>
              <a:t>Describen la funcionalidad o los servicios que se espera que este proveerá</a:t>
            </a:r>
          </a:p>
          <a:p>
            <a:pPr lvl="1"/>
            <a:r>
              <a:rPr lang="es-MX" sz="3200" dirty="0"/>
              <a:t>De </a:t>
            </a:r>
            <a:r>
              <a:rPr lang="es-MX" sz="3200" b="1" dirty="0"/>
              <a:t>usuario</a:t>
            </a:r>
            <a:r>
              <a:rPr lang="es-MX" sz="3200" dirty="0"/>
              <a:t>: descripción general</a:t>
            </a:r>
          </a:p>
          <a:p>
            <a:pPr lvl="1"/>
            <a:r>
              <a:rPr lang="es-MX" sz="3200" dirty="0"/>
              <a:t>De </a:t>
            </a:r>
            <a:r>
              <a:rPr lang="es-MX" sz="3200" b="1" dirty="0"/>
              <a:t>sistema</a:t>
            </a:r>
            <a:r>
              <a:rPr lang="es-MX" sz="3200" dirty="0"/>
              <a:t>: descripción detallada (función, entradas, salidas...)</a:t>
            </a:r>
          </a:p>
          <a:p>
            <a:pPr marL="0" indent="0">
              <a:buNone/>
            </a:pPr>
            <a:endParaRPr lang="es-MX" sz="3200" dirty="0"/>
          </a:p>
        </p:txBody>
      </p:sp>
      <p:pic>
        <p:nvPicPr>
          <p:cNvPr id="2052" name="Picture 4" descr="Imagen relacionada">
            <a:extLst>
              <a:ext uri="{FF2B5EF4-FFF2-40B4-BE49-F238E27FC236}">
                <a16:creationId xmlns:a16="http://schemas.microsoft.com/office/drawing/2014/main" id="{C418AF6F-187E-4D2F-9DB4-3C8C872D179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737652" y="4200939"/>
            <a:ext cx="2657061" cy="26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2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Sobre los requisitos</a:t>
            </a:r>
          </a:p>
        </p:txBody>
      </p:sp>
      <p:sp>
        <p:nvSpPr>
          <p:cNvPr id="3" name="Marcador de contenido 2"/>
          <p:cNvSpPr>
            <a:spLocks noGrp="1"/>
          </p:cNvSpPr>
          <p:nvPr>
            <p:ph idx="1"/>
          </p:nvPr>
        </p:nvSpPr>
        <p:spPr>
          <a:xfrm>
            <a:off x="838200" y="1825625"/>
            <a:ext cx="10515600" cy="644620"/>
          </a:xfrm>
        </p:spPr>
        <p:txBody>
          <a:bodyPr>
            <a:normAutofit/>
          </a:bodyPr>
          <a:lstStyle/>
          <a:p>
            <a:pPr marL="0" indent="0">
              <a:buNone/>
            </a:pPr>
            <a:r>
              <a:rPr lang="es-PE" dirty="0"/>
              <a:t>¿Por qué, este requisito no está bien redactado?</a:t>
            </a:r>
          </a:p>
        </p:txBody>
      </p:sp>
      <p:sp>
        <p:nvSpPr>
          <p:cNvPr id="4" name="Rectángulo 3"/>
          <p:cNvSpPr/>
          <p:nvPr/>
        </p:nvSpPr>
        <p:spPr>
          <a:xfrm>
            <a:off x="603344" y="4730511"/>
            <a:ext cx="10985311" cy="1815882"/>
          </a:xfrm>
          <a:prstGeom prst="rect">
            <a:avLst/>
          </a:prstGeom>
        </p:spPr>
        <p:txBody>
          <a:bodyPr wrap="square">
            <a:spAutoFit/>
          </a:bodyPr>
          <a:lstStyle/>
          <a:p>
            <a:pPr algn="ctr"/>
            <a:r>
              <a:rPr lang="es-PE" sz="2800" dirty="0">
                <a:solidFill>
                  <a:srgbClr val="FF0000"/>
                </a:solidFill>
              </a:rPr>
              <a:t>¿Existe alguna condición en la que este requisito no debería ser el caso? </a:t>
            </a:r>
          </a:p>
          <a:p>
            <a:pPr algn="ctr"/>
            <a:r>
              <a:rPr lang="es-PE" sz="2800" dirty="0">
                <a:solidFill>
                  <a:srgbClr val="FF0000"/>
                </a:solidFill>
              </a:rPr>
              <a:t>El requisito también está incompleto: no se especifica la salida del programa. Además, ¿cuándo empiezas a contar los 10 segundos? el requisito no se puede implementar ni probar como se indica.</a:t>
            </a:r>
          </a:p>
        </p:txBody>
      </p:sp>
      <p:sp>
        <p:nvSpPr>
          <p:cNvPr id="5" name="Rectángulo 4"/>
          <p:cNvSpPr/>
          <p:nvPr/>
        </p:nvSpPr>
        <p:spPr>
          <a:xfrm>
            <a:off x="347381" y="3950954"/>
            <a:ext cx="11114664" cy="646331"/>
          </a:xfrm>
          <a:prstGeom prst="rect">
            <a:avLst/>
          </a:prstGeom>
        </p:spPr>
        <p:txBody>
          <a:bodyPr wrap="square">
            <a:spAutoFit/>
          </a:bodyPr>
          <a:lstStyle/>
          <a:p>
            <a:pPr algn="ctr"/>
            <a:r>
              <a:rPr lang="es-PE" sz="3600" dirty="0">
                <a:solidFill>
                  <a:srgbClr val="FF0000"/>
                </a:solidFill>
              </a:rPr>
              <a:t>El requisito contiene una palabra general “usualmente". </a:t>
            </a:r>
          </a:p>
        </p:txBody>
      </p:sp>
      <p:sp>
        <p:nvSpPr>
          <p:cNvPr id="6" name="Rectángulo 5"/>
          <p:cNvSpPr/>
          <p:nvPr/>
        </p:nvSpPr>
        <p:spPr>
          <a:xfrm>
            <a:off x="950567" y="2630778"/>
            <a:ext cx="10403233" cy="1200329"/>
          </a:xfrm>
          <a:prstGeom prst="rect">
            <a:avLst/>
          </a:prstGeom>
        </p:spPr>
        <p:txBody>
          <a:bodyPr wrap="square">
            <a:spAutoFit/>
          </a:bodyPr>
          <a:lstStyle/>
          <a:p>
            <a:pPr algn="ctr"/>
            <a:r>
              <a:rPr lang="es-PE" sz="3600" b="1" dirty="0"/>
              <a:t>•El resultado del programa usualmente se dará dentro de10 segundos</a:t>
            </a:r>
          </a:p>
        </p:txBody>
      </p:sp>
    </p:spTree>
    <p:extLst>
      <p:ext uri="{BB962C8B-B14F-4D97-AF65-F5344CB8AC3E}">
        <p14:creationId xmlns:p14="http://schemas.microsoft.com/office/powerpoint/2010/main" val="290705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F367B-CDD4-4496-9471-DCC03D369172}"/>
              </a:ext>
            </a:extLst>
          </p:cNvPr>
          <p:cNvSpPr>
            <a:spLocks noGrp="1"/>
          </p:cNvSpPr>
          <p:nvPr>
            <p:ph type="title"/>
          </p:nvPr>
        </p:nvSpPr>
        <p:spPr/>
        <p:txBody>
          <a:bodyPr/>
          <a:lstStyle/>
          <a:p>
            <a:r>
              <a:rPr lang="en-US" b="1" dirty="0"/>
              <a:t>¿Que es un RF?</a:t>
            </a:r>
            <a:endParaRPr lang="es-MX" dirty="0"/>
          </a:p>
        </p:txBody>
      </p:sp>
      <p:sp>
        <p:nvSpPr>
          <p:cNvPr id="3" name="Marcador de contenido 2">
            <a:extLst>
              <a:ext uri="{FF2B5EF4-FFF2-40B4-BE49-F238E27FC236}">
                <a16:creationId xmlns:a16="http://schemas.microsoft.com/office/drawing/2014/main" id="{D0E97D03-E440-42CA-8A0C-FE799A144EA2}"/>
              </a:ext>
            </a:extLst>
          </p:cNvPr>
          <p:cNvSpPr>
            <a:spLocks noGrp="1"/>
          </p:cNvSpPr>
          <p:nvPr>
            <p:ph idx="1"/>
          </p:nvPr>
        </p:nvSpPr>
        <p:spPr>
          <a:xfrm>
            <a:off x="1190045" y="2071021"/>
            <a:ext cx="7476877" cy="4023360"/>
          </a:xfrm>
        </p:spPr>
        <p:txBody>
          <a:bodyPr>
            <a:normAutofit/>
          </a:bodyPr>
          <a:lstStyle/>
          <a:p>
            <a:pPr marL="0" indent="0" algn="just">
              <a:buNone/>
            </a:pPr>
            <a:r>
              <a:rPr lang="es-MX" sz="3200" dirty="0"/>
              <a:t>En ingeniería de software, un </a:t>
            </a:r>
            <a:r>
              <a:rPr lang="es-MX" sz="3200" b="1" dirty="0"/>
              <a:t>RF</a:t>
            </a:r>
            <a:r>
              <a:rPr lang="es-MX" sz="3200" dirty="0"/>
              <a:t> puede variar desde la declaración abstracta de alto nivel de la necesidad del remitente hasta especificaciones detalladas de requisitos funcionales matemáticos. </a:t>
            </a:r>
          </a:p>
          <a:p>
            <a:pPr marL="0" indent="0" algn="just">
              <a:buNone/>
            </a:pPr>
            <a:r>
              <a:rPr lang="es-MX" sz="3200" dirty="0"/>
              <a:t>Los </a:t>
            </a:r>
            <a:r>
              <a:rPr lang="es-MX" sz="3200" b="1" dirty="0"/>
              <a:t>RF</a:t>
            </a:r>
            <a:r>
              <a:rPr lang="es-MX" sz="3200" dirty="0"/>
              <a:t>  de software ayudan a capturar el comportamiento previsto del sistema.</a:t>
            </a:r>
          </a:p>
        </p:txBody>
      </p:sp>
      <p:pic>
        <p:nvPicPr>
          <p:cNvPr id="3074" name="Picture 2" descr="Open Dictionary High Resolution Stock Photography and Images - Alamy">
            <a:extLst>
              <a:ext uri="{FF2B5EF4-FFF2-40B4-BE49-F238E27FC236}">
                <a16:creationId xmlns:a16="http://schemas.microsoft.com/office/drawing/2014/main" id="{65587BB9-9DE3-4BB2-B5E9-3E5FC78D3FE7}"/>
              </a:ext>
            </a:extLst>
          </p:cNvPr>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t="3865" b="14570"/>
          <a:stretch/>
        </p:blipFill>
        <p:spPr bwMode="auto">
          <a:xfrm>
            <a:off x="8788284" y="2955235"/>
            <a:ext cx="3291678" cy="197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3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F367B-CDD4-4496-9471-DCC03D369172}"/>
              </a:ext>
            </a:extLst>
          </p:cNvPr>
          <p:cNvSpPr>
            <a:spLocks noGrp="1"/>
          </p:cNvSpPr>
          <p:nvPr>
            <p:ph type="title"/>
          </p:nvPr>
        </p:nvSpPr>
        <p:spPr/>
        <p:txBody>
          <a:bodyPr/>
          <a:lstStyle/>
          <a:p>
            <a:r>
              <a:rPr lang="en-US" b="1" dirty="0"/>
              <a:t>¿Que es un RF?</a:t>
            </a:r>
            <a:endParaRPr lang="es-MX" dirty="0"/>
          </a:p>
        </p:txBody>
      </p:sp>
      <p:sp>
        <p:nvSpPr>
          <p:cNvPr id="3" name="Marcador de contenido 2">
            <a:extLst>
              <a:ext uri="{FF2B5EF4-FFF2-40B4-BE49-F238E27FC236}">
                <a16:creationId xmlns:a16="http://schemas.microsoft.com/office/drawing/2014/main" id="{D0E97D03-E440-42CA-8A0C-FE799A144EA2}"/>
              </a:ext>
            </a:extLst>
          </p:cNvPr>
          <p:cNvSpPr>
            <a:spLocks noGrp="1"/>
          </p:cNvSpPr>
          <p:nvPr>
            <p:ph idx="1"/>
          </p:nvPr>
        </p:nvSpPr>
        <p:spPr>
          <a:xfrm>
            <a:off x="752723" y="1845734"/>
            <a:ext cx="7256141" cy="5012266"/>
          </a:xfrm>
        </p:spPr>
        <p:txBody>
          <a:bodyPr>
            <a:normAutofit fontScale="92500" lnSpcReduction="10000"/>
          </a:bodyPr>
          <a:lstStyle/>
          <a:p>
            <a:pPr marL="0" indent="0" algn="just">
              <a:buNone/>
            </a:pPr>
            <a:r>
              <a:rPr lang="es-MX" sz="3500" dirty="0"/>
              <a:t>Requisito general expresado en términos generales de lo qué tiene que hacer el sistema</a:t>
            </a:r>
          </a:p>
          <a:p>
            <a:pPr lvl="1" algn="just"/>
            <a:r>
              <a:rPr lang="es-MX" sz="3200" dirty="0"/>
              <a:t>“El sistema ha de mantener el registro de todo el material de la biblioteca incluyendo libros, revistas, vídeos, informes, CD-</a:t>
            </a:r>
            <a:r>
              <a:rPr lang="es-MX" sz="3200" dirty="0" err="1"/>
              <a:t>Roms</a:t>
            </a:r>
            <a:r>
              <a:rPr lang="es-MX" sz="3200" dirty="0"/>
              <a:t>...”</a:t>
            </a:r>
          </a:p>
          <a:p>
            <a:pPr marL="0" indent="0" algn="just">
              <a:buNone/>
            </a:pPr>
            <a:r>
              <a:rPr lang="es-MX" sz="3500" dirty="0"/>
              <a:t>RF que define una parte de </a:t>
            </a:r>
            <a:r>
              <a:rPr lang="es-MX" sz="3500" b="1" dirty="0"/>
              <a:t>funcionalidad del sistema</a:t>
            </a:r>
          </a:p>
          <a:p>
            <a:pPr lvl="1" algn="just"/>
            <a:r>
              <a:rPr lang="es-MX" sz="3200" dirty="0"/>
              <a:t>“El sistema debe permitir a los usuarios buscar un ejemplar por título, autor o código”</a:t>
            </a:r>
          </a:p>
        </p:txBody>
      </p:sp>
      <p:sp>
        <p:nvSpPr>
          <p:cNvPr id="4" name="Rectángulo 3"/>
          <p:cNvSpPr/>
          <p:nvPr/>
        </p:nvSpPr>
        <p:spPr>
          <a:xfrm>
            <a:off x="8415127" y="2620844"/>
            <a:ext cx="3002509" cy="2308324"/>
          </a:xfrm>
          <a:prstGeom prst="rect">
            <a:avLst/>
          </a:prstGeom>
        </p:spPr>
        <p:txBody>
          <a:bodyPr wrap="square">
            <a:spAutoFit/>
          </a:bodyPr>
          <a:lstStyle/>
          <a:p>
            <a:pPr lvl="1" algn="just"/>
            <a:r>
              <a:rPr lang="es-MX" sz="2400" dirty="0"/>
              <a:t>“El sistema debe permitir a los usuarios </a:t>
            </a:r>
            <a:r>
              <a:rPr lang="es-MX" sz="2400" b="1" dirty="0"/>
              <a:t>buscar un ejemplar </a:t>
            </a:r>
            <a:r>
              <a:rPr lang="es-MX" sz="2400" dirty="0"/>
              <a:t>por </a:t>
            </a:r>
            <a:r>
              <a:rPr lang="es-MX" sz="2400" b="1" dirty="0"/>
              <a:t>título</a:t>
            </a:r>
            <a:r>
              <a:rPr lang="es-MX" sz="2400" dirty="0"/>
              <a:t>, </a:t>
            </a:r>
            <a:r>
              <a:rPr lang="es-MX" sz="2400" b="1" dirty="0"/>
              <a:t>autor</a:t>
            </a:r>
            <a:r>
              <a:rPr lang="es-MX" sz="2400" dirty="0"/>
              <a:t> o </a:t>
            </a:r>
            <a:r>
              <a:rPr lang="es-MX" sz="2400" b="1" dirty="0"/>
              <a:t>código</a:t>
            </a:r>
            <a:r>
              <a:rPr lang="es-MX" sz="2400" dirty="0"/>
              <a:t>”</a:t>
            </a:r>
          </a:p>
        </p:txBody>
      </p:sp>
      <p:sp>
        <p:nvSpPr>
          <p:cNvPr id="5" name="Elipse 4"/>
          <p:cNvSpPr/>
          <p:nvPr/>
        </p:nvSpPr>
        <p:spPr>
          <a:xfrm>
            <a:off x="8145339" y="2174304"/>
            <a:ext cx="3985146" cy="37488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Elipse 5"/>
          <p:cNvSpPr/>
          <p:nvPr/>
        </p:nvSpPr>
        <p:spPr>
          <a:xfrm>
            <a:off x="9386293" y="5105450"/>
            <a:ext cx="791375" cy="739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May</a:t>
            </a:r>
          </a:p>
        </p:txBody>
      </p:sp>
      <p:sp>
        <p:nvSpPr>
          <p:cNvPr id="7" name="Elipse 6"/>
          <p:cNvSpPr/>
          <p:nvPr/>
        </p:nvSpPr>
        <p:spPr>
          <a:xfrm>
            <a:off x="10214458" y="5085167"/>
            <a:ext cx="818867" cy="722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Min</a:t>
            </a:r>
          </a:p>
        </p:txBody>
      </p:sp>
      <p:sp>
        <p:nvSpPr>
          <p:cNvPr id="8" name="Elipse 7"/>
          <p:cNvSpPr/>
          <p:nvPr/>
        </p:nvSpPr>
        <p:spPr>
          <a:xfrm>
            <a:off x="8673444" y="4929167"/>
            <a:ext cx="757953" cy="533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err="1"/>
              <a:t>Ace</a:t>
            </a:r>
            <a:endParaRPr lang="es-PE" sz="1400" dirty="0"/>
          </a:p>
        </p:txBody>
      </p:sp>
      <p:sp>
        <p:nvSpPr>
          <p:cNvPr id="9" name="Elipse 8"/>
          <p:cNvSpPr/>
          <p:nvPr/>
        </p:nvSpPr>
        <p:spPr>
          <a:xfrm>
            <a:off x="10844030" y="4556869"/>
            <a:ext cx="972356" cy="664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t>Exacto</a:t>
            </a:r>
          </a:p>
        </p:txBody>
      </p:sp>
    </p:spTree>
    <p:extLst>
      <p:ext uri="{BB962C8B-B14F-4D97-AF65-F5344CB8AC3E}">
        <p14:creationId xmlns:p14="http://schemas.microsoft.com/office/powerpoint/2010/main" val="139123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EC68E-550B-4716-8674-F10650381DD4}"/>
              </a:ext>
            </a:extLst>
          </p:cNvPr>
          <p:cNvSpPr>
            <a:spLocks noGrp="1"/>
          </p:cNvSpPr>
          <p:nvPr>
            <p:ph type="title"/>
          </p:nvPr>
        </p:nvSpPr>
        <p:spPr/>
        <p:txBody>
          <a:bodyPr/>
          <a:lstStyle/>
          <a:p>
            <a:r>
              <a:rPr lang="es-MX" dirty="0"/>
              <a:t>Ejemplos</a:t>
            </a:r>
          </a:p>
        </p:txBody>
      </p:sp>
      <p:sp>
        <p:nvSpPr>
          <p:cNvPr id="3" name="Marcador de contenido 2">
            <a:extLst>
              <a:ext uri="{FF2B5EF4-FFF2-40B4-BE49-F238E27FC236}">
                <a16:creationId xmlns:a16="http://schemas.microsoft.com/office/drawing/2014/main" id="{6A5DCF06-D2EB-4DAD-B8B3-115543F6DB24}"/>
              </a:ext>
            </a:extLst>
          </p:cNvPr>
          <p:cNvSpPr>
            <a:spLocks noGrp="1"/>
          </p:cNvSpPr>
          <p:nvPr>
            <p:ph idx="1"/>
          </p:nvPr>
        </p:nvSpPr>
        <p:spPr>
          <a:xfrm>
            <a:off x="1097279" y="1845733"/>
            <a:ext cx="10418859" cy="4753850"/>
          </a:xfrm>
        </p:spPr>
        <p:txBody>
          <a:bodyPr>
            <a:normAutofit fontScale="40000" lnSpcReduction="20000"/>
          </a:bodyPr>
          <a:lstStyle/>
          <a:p>
            <a:pPr algn="just"/>
            <a:r>
              <a:rPr lang="es-MX" sz="8000" dirty="0"/>
              <a:t>El software valida automáticamente a los clientes contra el Sistema de Gestión de Contactos ABC</a:t>
            </a:r>
          </a:p>
          <a:p>
            <a:pPr algn="just"/>
            <a:r>
              <a:rPr lang="es-MX" sz="8000" dirty="0"/>
              <a:t>El sistema de ventas debe permitir a los usuarios registrar las ventas de los clientes.</a:t>
            </a:r>
          </a:p>
          <a:p>
            <a:pPr algn="just"/>
            <a:r>
              <a:rPr lang="es-MX" sz="8000" dirty="0"/>
              <a:t>El color de fondo para todas las ventanas de la aplicación será azul y tendrá un valor de color RGB hexadecimal de 0x0000FF.</a:t>
            </a:r>
          </a:p>
          <a:p>
            <a:pPr algn="just"/>
            <a:r>
              <a:rPr lang="es-MX" sz="8000" dirty="0"/>
              <a:t>Solo los empleados de nivel gerencial tienen derecho a ver los datos de ingresos.</a:t>
            </a:r>
          </a:p>
          <a:p>
            <a:pPr algn="just"/>
            <a:r>
              <a:rPr lang="es-MX" sz="8000" dirty="0"/>
              <a:t>El sistema de software debe integrarse con la API bancaria.</a:t>
            </a:r>
          </a:p>
          <a:p>
            <a:pPr algn="just"/>
            <a:r>
              <a:rPr lang="es-MX" sz="8000" dirty="0"/>
              <a:t>El sistema de software debe pasar el requisito de accesibilidad de la Sección 508.</a:t>
            </a:r>
            <a:endParaRPr lang="es-MX" dirty="0"/>
          </a:p>
        </p:txBody>
      </p:sp>
    </p:spTree>
    <p:extLst>
      <p:ext uri="{BB962C8B-B14F-4D97-AF65-F5344CB8AC3E}">
        <p14:creationId xmlns:p14="http://schemas.microsoft.com/office/powerpoint/2010/main" val="2376590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lipFill>
          <a:blip xmlns:r="http://schemas.openxmlformats.org/officeDocument/2006/relationships" r:embed="rId1" cstate="print"/>
          <a:stretch>
            <a:fillRect/>
          </a:stretch>
        </a:blipFill>
      </a:spPr>
      <a:bodyPr wrap="square" lIns="0" tIns="0" rIns="0" bIns="0" rtlCol="0"/>
      <a:lstStyle>
        <a:defPPr>
          <a:defRPr/>
        </a:defPPr>
      </a:lst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FB650C598A704E886B5281936D5BA1" ma:contentTypeVersion="4" ma:contentTypeDescription="Crear nuevo documento." ma:contentTypeScope="" ma:versionID="f70e3a324378de26de73ff3db0b9d2c0">
  <xsd:schema xmlns:xsd="http://www.w3.org/2001/XMLSchema" xmlns:xs="http://www.w3.org/2001/XMLSchema" xmlns:p="http://schemas.microsoft.com/office/2006/metadata/properties" xmlns:ns2="4f5bd05a-7e2e-4540-ae46-127cb5b7296d" targetNamespace="http://schemas.microsoft.com/office/2006/metadata/properties" ma:root="true" ma:fieldsID="2675c1d141fd4699d1b72af5fcb185e9" ns2:_="">
    <xsd:import namespace="4f5bd05a-7e2e-4540-ae46-127cb5b729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bd05a-7e2e-4540-ae46-127cb5b72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96CBEB-DDE4-4932-9D2D-DC00F750FAD5}"/>
</file>

<file path=customXml/itemProps2.xml><?xml version="1.0" encoding="utf-8"?>
<ds:datastoreItem xmlns:ds="http://schemas.openxmlformats.org/officeDocument/2006/customXml" ds:itemID="{0E2E488B-323B-462C-B49D-F55BB0F44D3A}"/>
</file>

<file path=customXml/itemProps3.xml><?xml version="1.0" encoding="utf-8"?>
<ds:datastoreItem xmlns:ds="http://schemas.openxmlformats.org/officeDocument/2006/customXml" ds:itemID="{3655F3D4-5671-4CDD-AE4B-0D9BC0951244}"/>
</file>

<file path=docProps/app.xml><?xml version="1.0" encoding="utf-8"?>
<Properties xmlns="http://schemas.openxmlformats.org/officeDocument/2006/extended-properties" xmlns:vt="http://schemas.openxmlformats.org/officeDocument/2006/docPropsVTypes">
  <Template>Retrospect</Template>
  <TotalTime>3501</TotalTime>
  <Words>4165</Words>
  <Application>Microsoft Office PowerPoint</Application>
  <PresentationFormat>Panorámica</PresentationFormat>
  <Paragraphs>320</Paragraphs>
  <Slides>60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60</vt:i4>
      </vt:variant>
    </vt:vector>
  </HeadingPairs>
  <TitlesOfParts>
    <vt:vector size="66" baseType="lpstr">
      <vt:lpstr>ProximaNova</vt:lpstr>
      <vt:lpstr>Calibri</vt:lpstr>
      <vt:lpstr>Calibri Light</vt:lpstr>
      <vt:lpstr>Symbol</vt:lpstr>
      <vt:lpstr>Wingdings 2</vt:lpstr>
      <vt:lpstr>Retrospección</vt:lpstr>
      <vt:lpstr>Presentación de PowerPoint</vt:lpstr>
      <vt:lpstr>Requisitos funcionales versus requisitos no funcionales</vt:lpstr>
      <vt:lpstr>¿Que es un RF?</vt:lpstr>
      <vt:lpstr>¿Que es un RF?</vt:lpstr>
      <vt:lpstr>¿Que es un RF?</vt:lpstr>
      <vt:lpstr>¿Que es un RF?</vt:lpstr>
      <vt:lpstr>¿Que es un RF?</vt:lpstr>
      <vt:lpstr>¿Que es un RF?</vt:lpstr>
      <vt:lpstr>Ejemplos</vt:lpstr>
      <vt:lpstr>Ejemplos</vt:lpstr>
      <vt:lpstr>Ventajas de crear un documento de RF</vt:lpstr>
      <vt:lpstr>Presentación de PowerPoint</vt:lpstr>
      <vt:lpstr>Ventajas de crear un documento de requisitos funcionales</vt:lpstr>
      <vt:lpstr>Presentación de PowerPoint</vt:lpstr>
      <vt:lpstr>Los errores detectados en la etapa de recopilación de RF son los más baratos de solucionar.</vt:lpstr>
      <vt:lpstr>¿Qué debe incluirse en el documento de RF?</vt:lpstr>
      <vt:lpstr>RF más comunes</vt:lpstr>
      <vt:lpstr>Buena práctica para un documento de RF</vt:lpstr>
      <vt:lpstr>Errores al crear un requisito funcional</vt:lpstr>
      <vt:lpstr>Presentación de PowerPoint</vt:lpstr>
      <vt:lpstr>APRENDIZAJE CLAVE</vt:lpstr>
      <vt:lpstr>APRENDIZAJE CLAVE</vt:lpstr>
      <vt:lpstr>¿Que es un RNF?</vt:lpstr>
      <vt:lpstr>¿Que es un RNF?</vt:lpstr>
      <vt:lpstr>¿Que es un RNF?</vt:lpstr>
      <vt:lpstr>¿Que es un RNF?</vt:lpstr>
      <vt:lpstr>¿Que es un RNF?</vt:lpstr>
      <vt:lpstr>Ejemplo</vt:lpstr>
      <vt:lpstr>Ejemplos</vt:lpstr>
      <vt:lpstr>Ventajas del RNF</vt:lpstr>
      <vt:lpstr>Categorías de RNF</vt:lpstr>
      <vt:lpstr>DIFERENCIA CLAVE</vt:lpstr>
      <vt:lpstr>DIFERENCIA CLAVE</vt:lpstr>
      <vt:lpstr>¿Por qué es importante la diferencia entre RF y RNF?</vt:lpstr>
      <vt:lpstr>¿Por qué es importante la diferencia entre RF y RNF?</vt:lpstr>
      <vt:lpstr>Presentación de PowerPoint</vt:lpstr>
      <vt:lpstr>¿Por qué es importante la diferencia entre requisitos funcionales y no funcionales?</vt:lpstr>
      <vt:lpstr>¿Por qué es importante la diferencia entre requisitos funcionales y no funcionales?</vt:lpstr>
      <vt:lpstr>Presentación de PowerPoint</vt:lpstr>
      <vt:lpstr>¿Cuáles son las mejores prácticas para los RF y RNF? </vt:lpstr>
      <vt:lpstr>¿Cuáles son las mejores prácticas para los RF y RNF? </vt:lpstr>
      <vt:lpstr>¿Cuáles son las mejores prácticas para los RF y RNF? </vt:lpstr>
      <vt:lpstr>¿Cuáles son las mejores prácticas para los RF y RNF? </vt:lpstr>
      <vt:lpstr>¿Cuáles son las mejores prácticas para los RF y RNF? </vt:lpstr>
      <vt:lpstr>¿Cuáles son las mejores prácticas para los RF y RNF? </vt:lpstr>
      <vt:lpstr>¿Cuáles son las mejores prácticas para los RF y RNF? </vt:lpstr>
      <vt:lpstr>¿Cuáles son las mejores prácticas para los RF y RNF? </vt:lpstr>
      <vt:lpstr>Presentación de PowerPoint</vt:lpstr>
      <vt:lpstr>RF versus RNF</vt:lpstr>
      <vt:lpstr>Ingeniería de requisitos</vt:lpstr>
      <vt:lpstr>Ejercicios sobre requisitos de software</vt:lpstr>
      <vt:lpstr>Sobre los requisitos</vt:lpstr>
      <vt:lpstr>Sobre los requisitos</vt:lpstr>
      <vt:lpstr>Sobre los requisitos</vt:lpstr>
      <vt:lpstr>Sobre los requisitos</vt:lpstr>
      <vt:lpstr>Sobre los requisitos</vt:lpstr>
      <vt:lpstr>Sobre los requisitos</vt:lpstr>
      <vt:lpstr>Sobre los requisitos</vt:lpstr>
      <vt:lpstr>Sobre los requisitos</vt:lpstr>
      <vt:lpstr>Sobre los requisitos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Lezama</dc:creator>
  <cp:lastModifiedBy>Ciro Rodríguez Rodríguez</cp:lastModifiedBy>
  <cp:revision>132</cp:revision>
  <dcterms:created xsi:type="dcterms:W3CDTF">2018-02-11T23:56:06Z</dcterms:created>
  <dcterms:modified xsi:type="dcterms:W3CDTF">2023-05-03T04:15:12Z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0x0101000AFB650C598A704E886B5281936D5BA1</vt:lpwstr>
  </property>
</Properties>
</file>