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</p:sldIdLst>
  <p:sldSz cx="9144000" cy="6858000" type="screen4x3"/>
  <p:notesSz cx="9144000" cy="6858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83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338667"/>
            <a:ext cx="8072119" cy="1124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001123" y="4846320"/>
            <a:ext cx="142875" cy="2011680"/>
          </a:xfrm>
          <a:custGeom>
            <a:avLst/>
            <a:gdLst/>
            <a:ahLst/>
            <a:cxnLst/>
            <a:rect l="l" t="t" r="r" b="b"/>
            <a:pathLst>
              <a:path w="142875" h="2011679">
                <a:moveTo>
                  <a:pt x="0" y="0"/>
                </a:moveTo>
                <a:lnTo>
                  <a:pt x="142876" y="0"/>
                </a:lnTo>
                <a:lnTo>
                  <a:pt x="142876" y="2011679"/>
                </a:lnTo>
                <a:lnTo>
                  <a:pt x="0" y="2011679"/>
                </a:lnTo>
                <a:lnTo>
                  <a:pt x="0" y="0"/>
                </a:lnTo>
                <a:close/>
              </a:path>
            </a:pathLst>
          </a:custGeom>
          <a:solidFill>
            <a:srgbClr val="526D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001123" y="0"/>
            <a:ext cx="142875" cy="4846320"/>
          </a:xfrm>
          <a:custGeom>
            <a:avLst/>
            <a:gdLst/>
            <a:ahLst/>
            <a:cxnLst/>
            <a:rect l="l" t="t" r="r" b="b"/>
            <a:pathLst>
              <a:path w="142875" h="4846320">
                <a:moveTo>
                  <a:pt x="0" y="0"/>
                </a:moveTo>
                <a:lnTo>
                  <a:pt x="142876" y="0"/>
                </a:lnTo>
                <a:lnTo>
                  <a:pt x="142876" y="4846320"/>
                </a:lnTo>
                <a:lnTo>
                  <a:pt x="0" y="48463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001123" y="0"/>
            <a:ext cx="142875" cy="1371600"/>
          </a:xfrm>
          <a:custGeom>
            <a:avLst/>
            <a:gdLst/>
            <a:ahLst/>
            <a:cxnLst/>
            <a:rect l="l" t="t" r="r" b="b"/>
            <a:pathLst>
              <a:path w="142875" h="1371600">
                <a:moveTo>
                  <a:pt x="0" y="0"/>
                </a:moveTo>
                <a:lnTo>
                  <a:pt x="142876" y="0"/>
                </a:lnTo>
                <a:lnTo>
                  <a:pt x="142876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solidFill>
            <a:srgbClr val="526D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001123" y="1371600"/>
            <a:ext cx="142875" cy="5486400"/>
          </a:xfrm>
          <a:custGeom>
            <a:avLst/>
            <a:gdLst/>
            <a:ahLst/>
            <a:cxnLst/>
            <a:rect l="l" t="t" r="r" b="b"/>
            <a:pathLst>
              <a:path w="142875" h="5486400">
                <a:moveTo>
                  <a:pt x="0" y="0"/>
                </a:moveTo>
                <a:lnTo>
                  <a:pt x="142876" y="0"/>
                </a:lnTo>
                <a:lnTo>
                  <a:pt x="142876" y="5486400"/>
                </a:lnTo>
                <a:lnTo>
                  <a:pt x="0" y="5486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359833"/>
            <a:ext cx="8072119" cy="2217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756833"/>
            <a:ext cx="8072119" cy="215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89000"/>
            <a:ext cx="5489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526DB0"/>
                </a:solidFill>
              </a:rPr>
              <a:t>DIAGRAMAS </a:t>
            </a:r>
            <a:r>
              <a:rPr sz="3600" dirty="0">
                <a:solidFill>
                  <a:srgbClr val="526DB0"/>
                </a:solidFill>
              </a:rPr>
              <a:t>Y</a:t>
            </a:r>
            <a:r>
              <a:rPr sz="3600" spc="-254" dirty="0">
                <a:solidFill>
                  <a:srgbClr val="526DB0"/>
                </a:solidFill>
              </a:rPr>
              <a:t> </a:t>
            </a:r>
            <a:r>
              <a:rPr sz="3600" spc="-105" dirty="0">
                <a:solidFill>
                  <a:srgbClr val="526DB0"/>
                </a:solidFill>
              </a:rPr>
              <a:t>VISTAS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782233"/>
            <a:ext cx="538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Las vistas </a:t>
            </a:r>
            <a:r>
              <a:rPr sz="1800" dirty="0">
                <a:latin typeface="Arial"/>
                <a:cs typeface="Arial"/>
              </a:rPr>
              <a:t>se </a:t>
            </a:r>
            <a:r>
              <a:rPr sz="1800" spc="-5" dirty="0">
                <a:latin typeface="Arial"/>
                <a:cs typeface="Arial"/>
              </a:rPr>
              <a:t>pueden agrupar en áreas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conceptuales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52778" y="6493796"/>
            <a:ext cx="281305" cy="1530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73875" y="2353310"/>
          <a:ext cx="5400039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7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2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Área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26DB0"/>
                    </a:solidFill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Vista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26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68605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Estructural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4E4"/>
                    </a:solidFill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Vista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estática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4E4"/>
                    </a:solidFill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Vista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diseño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4E4"/>
                    </a:solidFill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Vista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de casos de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uso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68605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Dinámica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2"/>
                    </a:solidFill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Vista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de máquina de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estados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2"/>
                    </a:solidFill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Vista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actividad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2"/>
                    </a:solidFill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Vista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interacción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Física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4E4"/>
                    </a:solidFill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Vista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despliegue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2686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Gestión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2"/>
                    </a:solidFill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Vista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de gestión del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modelo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2"/>
                    </a:solidFill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Perfiles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8667"/>
            <a:ext cx="5079365" cy="11245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sz="3600" spc="-65" dirty="0">
                <a:solidFill>
                  <a:srgbClr val="526DB0"/>
                </a:solidFill>
              </a:rPr>
              <a:t>RELACIONES</a:t>
            </a:r>
            <a:r>
              <a:rPr sz="3600" spc="-185" dirty="0">
                <a:solidFill>
                  <a:srgbClr val="526DB0"/>
                </a:solidFill>
              </a:rPr>
              <a:t> </a:t>
            </a:r>
            <a:r>
              <a:rPr sz="3600" spc="-65" dirty="0">
                <a:solidFill>
                  <a:srgbClr val="526DB0"/>
                </a:solidFill>
              </a:rPr>
              <a:t>ENTRE  </a:t>
            </a:r>
            <a:r>
              <a:rPr sz="3600" spc="-80" dirty="0">
                <a:solidFill>
                  <a:srgbClr val="526DB0"/>
                </a:solidFill>
              </a:rPr>
              <a:t>ACTORES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112838" y="5157470"/>
            <a:ext cx="3095625" cy="38100"/>
          </a:xfrm>
          <a:custGeom>
            <a:avLst/>
            <a:gdLst/>
            <a:ahLst/>
            <a:cxnLst/>
            <a:rect l="l" t="t" r="r" b="b"/>
            <a:pathLst>
              <a:path w="3095625" h="38100">
                <a:moveTo>
                  <a:pt x="0" y="38099"/>
                </a:moveTo>
                <a:lnTo>
                  <a:pt x="3095625" y="38099"/>
                </a:lnTo>
                <a:lnTo>
                  <a:pt x="3095625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89413" y="2242820"/>
            <a:ext cx="0" cy="2914650"/>
          </a:xfrm>
          <a:custGeom>
            <a:avLst/>
            <a:gdLst/>
            <a:ahLst/>
            <a:cxnLst/>
            <a:rect l="l" t="t" r="r" b="b"/>
            <a:pathLst>
              <a:path h="2914650">
                <a:moveTo>
                  <a:pt x="0" y="0"/>
                </a:moveTo>
                <a:lnTo>
                  <a:pt x="0" y="2914650"/>
                </a:lnTo>
              </a:path>
            </a:pathLst>
          </a:custGeom>
          <a:ln w="38101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6488" y="5189220"/>
            <a:ext cx="3108325" cy="12700"/>
          </a:xfrm>
          <a:custGeom>
            <a:avLst/>
            <a:gdLst/>
            <a:ahLst/>
            <a:cxnLst/>
            <a:rect l="l" t="t" r="r" b="b"/>
            <a:pathLst>
              <a:path w="3108325" h="12700">
                <a:moveTo>
                  <a:pt x="0" y="12699"/>
                </a:moveTo>
                <a:lnTo>
                  <a:pt x="3108325" y="12699"/>
                </a:lnTo>
                <a:lnTo>
                  <a:pt x="3108325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6488" y="5157470"/>
            <a:ext cx="12700" cy="31750"/>
          </a:xfrm>
          <a:custGeom>
            <a:avLst/>
            <a:gdLst/>
            <a:ahLst/>
            <a:cxnLst/>
            <a:rect l="l" t="t" r="r" b="b"/>
            <a:pathLst>
              <a:path w="12700" h="31750">
                <a:moveTo>
                  <a:pt x="0" y="31749"/>
                </a:moveTo>
                <a:lnTo>
                  <a:pt x="12700" y="31749"/>
                </a:lnTo>
                <a:lnTo>
                  <a:pt x="12700" y="0"/>
                </a:lnTo>
                <a:lnTo>
                  <a:pt x="0" y="0"/>
                </a:lnTo>
                <a:lnTo>
                  <a:pt x="0" y="31749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2588" y="2236470"/>
            <a:ext cx="0" cy="2952750"/>
          </a:xfrm>
          <a:custGeom>
            <a:avLst/>
            <a:gdLst/>
            <a:ahLst/>
            <a:cxnLst/>
            <a:rect l="l" t="t" r="r" b="b"/>
            <a:pathLst>
              <a:path h="2952750">
                <a:moveTo>
                  <a:pt x="0" y="0"/>
                </a:moveTo>
                <a:lnTo>
                  <a:pt x="0" y="2952750"/>
                </a:lnTo>
              </a:path>
            </a:pathLst>
          </a:custGeom>
          <a:ln w="44451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4737" y="2204863"/>
            <a:ext cx="3095625" cy="2952750"/>
          </a:xfrm>
          <a:custGeom>
            <a:avLst/>
            <a:gdLst/>
            <a:ahLst/>
            <a:cxnLst/>
            <a:rect l="l" t="t" r="r" b="b"/>
            <a:pathLst>
              <a:path w="3095625" h="2952750">
                <a:moveTo>
                  <a:pt x="0" y="0"/>
                </a:moveTo>
                <a:lnTo>
                  <a:pt x="3095625" y="0"/>
                </a:lnTo>
                <a:lnTo>
                  <a:pt x="3095625" y="2952750"/>
                </a:lnTo>
                <a:lnTo>
                  <a:pt x="0" y="29527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9038" y="5157470"/>
            <a:ext cx="3095625" cy="38100"/>
          </a:xfrm>
          <a:custGeom>
            <a:avLst/>
            <a:gdLst/>
            <a:ahLst/>
            <a:cxnLst/>
            <a:rect l="l" t="t" r="r" b="b"/>
            <a:pathLst>
              <a:path w="3095625" h="38100">
                <a:moveTo>
                  <a:pt x="0" y="38099"/>
                </a:moveTo>
                <a:lnTo>
                  <a:pt x="3095625" y="38099"/>
                </a:lnTo>
                <a:lnTo>
                  <a:pt x="3095625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75613" y="2242820"/>
            <a:ext cx="0" cy="2914650"/>
          </a:xfrm>
          <a:custGeom>
            <a:avLst/>
            <a:gdLst/>
            <a:ahLst/>
            <a:cxnLst/>
            <a:rect l="l" t="t" r="r" b="b"/>
            <a:pathLst>
              <a:path h="2914650">
                <a:moveTo>
                  <a:pt x="0" y="0"/>
                </a:moveTo>
                <a:lnTo>
                  <a:pt x="0" y="2914650"/>
                </a:lnTo>
              </a:path>
            </a:pathLst>
          </a:custGeom>
          <a:ln w="38101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92688" y="5189220"/>
            <a:ext cx="3108325" cy="12700"/>
          </a:xfrm>
          <a:custGeom>
            <a:avLst/>
            <a:gdLst/>
            <a:ahLst/>
            <a:cxnLst/>
            <a:rect l="l" t="t" r="r" b="b"/>
            <a:pathLst>
              <a:path w="3108325" h="12700">
                <a:moveTo>
                  <a:pt x="0" y="12699"/>
                </a:moveTo>
                <a:lnTo>
                  <a:pt x="3108325" y="12699"/>
                </a:lnTo>
                <a:lnTo>
                  <a:pt x="3108325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92688" y="5157470"/>
            <a:ext cx="12700" cy="31750"/>
          </a:xfrm>
          <a:custGeom>
            <a:avLst/>
            <a:gdLst/>
            <a:ahLst/>
            <a:cxnLst/>
            <a:rect l="l" t="t" r="r" b="b"/>
            <a:pathLst>
              <a:path w="12700" h="31750">
                <a:moveTo>
                  <a:pt x="0" y="31749"/>
                </a:moveTo>
                <a:lnTo>
                  <a:pt x="12700" y="31749"/>
                </a:lnTo>
                <a:lnTo>
                  <a:pt x="12700" y="0"/>
                </a:lnTo>
                <a:lnTo>
                  <a:pt x="0" y="0"/>
                </a:lnTo>
                <a:lnTo>
                  <a:pt x="0" y="31749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78788" y="2236470"/>
            <a:ext cx="0" cy="2952750"/>
          </a:xfrm>
          <a:custGeom>
            <a:avLst/>
            <a:gdLst/>
            <a:ahLst/>
            <a:cxnLst/>
            <a:rect l="l" t="t" r="r" b="b"/>
            <a:pathLst>
              <a:path h="2952750">
                <a:moveTo>
                  <a:pt x="0" y="0"/>
                </a:moveTo>
                <a:lnTo>
                  <a:pt x="0" y="2952750"/>
                </a:lnTo>
              </a:path>
            </a:pathLst>
          </a:custGeom>
          <a:ln w="44451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60937" y="2204863"/>
            <a:ext cx="3095625" cy="2952750"/>
          </a:xfrm>
          <a:custGeom>
            <a:avLst/>
            <a:gdLst/>
            <a:ahLst/>
            <a:cxnLst/>
            <a:rect l="l" t="t" r="r" b="b"/>
            <a:pathLst>
              <a:path w="3095625" h="2952750">
                <a:moveTo>
                  <a:pt x="0" y="0"/>
                </a:moveTo>
                <a:lnTo>
                  <a:pt x="3095625" y="0"/>
                </a:lnTo>
                <a:lnTo>
                  <a:pt x="3095625" y="2952750"/>
                </a:lnTo>
                <a:lnTo>
                  <a:pt x="0" y="29527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03775" y="5312833"/>
            <a:ext cx="342455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104"/>
                </a:solidFill>
                <a:latin typeface="Arial"/>
                <a:cs typeface="Arial"/>
              </a:rPr>
              <a:t>Relaciones de generalización entre</a:t>
            </a:r>
            <a:r>
              <a:rPr sz="1400" spc="-30" dirty="0">
                <a:solidFill>
                  <a:srgbClr val="000104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104"/>
                </a:solidFill>
                <a:latin typeface="Arial"/>
                <a:cs typeface="Arial"/>
              </a:rPr>
              <a:t>actores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84765" y="4538133"/>
            <a:ext cx="988694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88900" marR="5080" indent="-88900">
              <a:lnSpc>
                <a:spcPts val="1500"/>
              </a:lnSpc>
              <a:spcBef>
                <a:spcPts val="300"/>
              </a:spcBef>
            </a:pPr>
            <a:r>
              <a:rPr sz="1400" b="1" spc="-5" dirty="0">
                <a:latin typeface="Arial"/>
                <a:cs typeface="Arial"/>
              </a:rPr>
              <a:t>Gestor/a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de  inventario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76977" y="2368375"/>
            <a:ext cx="238124" cy="695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068379" y="3090333"/>
            <a:ext cx="6743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U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u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43540" y="3778074"/>
            <a:ext cx="238125" cy="695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12002" y="3778074"/>
            <a:ext cx="238125" cy="695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668454" y="4559300"/>
            <a:ext cx="13741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Administrador/a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564797" y="3431809"/>
            <a:ext cx="361315" cy="262890"/>
          </a:xfrm>
          <a:custGeom>
            <a:avLst/>
            <a:gdLst/>
            <a:ahLst/>
            <a:cxnLst/>
            <a:rect l="l" t="t" r="r" b="b"/>
            <a:pathLst>
              <a:path w="361314" h="262889">
                <a:moveTo>
                  <a:pt x="0" y="262348"/>
                </a:moveTo>
                <a:lnTo>
                  <a:pt x="36079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00940" y="3349844"/>
            <a:ext cx="133985" cy="114935"/>
          </a:xfrm>
          <a:custGeom>
            <a:avLst/>
            <a:gdLst/>
            <a:ahLst/>
            <a:cxnLst/>
            <a:rect l="l" t="t" r="r" b="b"/>
            <a:pathLst>
              <a:path w="133985" h="114935">
                <a:moveTo>
                  <a:pt x="52538" y="114664"/>
                </a:moveTo>
                <a:lnTo>
                  <a:pt x="133840" y="0"/>
                </a:lnTo>
                <a:lnTo>
                  <a:pt x="0" y="42950"/>
                </a:lnTo>
                <a:lnTo>
                  <a:pt x="52538" y="11466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37758" y="3417647"/>
            <a:ext cx="361315" cy="262890"/>
          </a:xfrm>
          <a:custGeom>
            <a:avLst/>
            <a:gdLst/>
            <a:ahLst/>
            <a:cxnLst/>
            <a:rect l="l" t="t" r="r" b="b"/>
            <a:pathLst>
              <a:path w="361315" h="262889">
                <a:moveTo>
                  <a:pt x="360790" y="26234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36677" y="3351467"/>
            <a:ext cx="133985" cy="114935"/>
          </a:xfrm>
          <a:custGeom>
            <a:avLst/>
            <a:gdLst/>
            <a:ahLst/>
            <a:cxnLst/>
            <a:rect l="l" t="t" r="r" b="b"/>
            <a:pathLst>
              <a:path w="133984" h="114935">
                <a:moveTo>
                  <a:pt x="81302" y="114664"/>
                </a:moveTo>
                <a:lnTo>
                  <a:pt x="0" y="0"/>
                </a:lnTo>
                <a:lnTo>
                  <a:pt x="133840" y="42950"/>
                </a:lnTo>
                <a:lnTo>
                  <a:pt x="81302" y="11466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53060" y="3905870"/>
            <a:ext cx="113933" cy="1254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68476" y="4089227"/>
            <a:ext cx="279400" cy="1905"/>
          </a:xfrm>
          <a:custGeom>
            <a:avLst/>
            <a:gdLst/>
            <a:ahLst/>
            <a:cxnLst/>
            <a:rect l="l" t="t" r="r" b="b"/>
            <a:pathLst>
              <a:path w="279400" h="1904">
                <a:moveTo>
                  <a:pt x="0" y="0"/>
                </a:moveTo>
                <a:lnTo>
                  <a:pt x="279400" y="1588"/>
                </a:lnTo>
              </a:path>
            </a:pathLst>
          </a:custGeom>
          <a:ln w="4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05482" y="4195589"/>
            <a:ext cx="209550" cy="192405"/>
          </a:xfrm>
          <a:custGeom>
            <a:avLst/>
            <a:gdLst/>
            <a:ahLst/>
            <a:cxnLst/>
            <a:rect l="l" t="t" r="r" b="b"/>
            <a:pathLst>
              <a:path w="209550" h="192404">
                <a:moveTo>
                  <a:pt x="0" y="192088"/>
                </a:moveTo>
                <a:lnTo>
                  <a:pt x="103618" y="0"/>
                </a:lnTo>
                <a:lnTo>
                  <a:pt x="209087" y="192088"/>
                </a:lnTo>
              </a:path>
            </a:pathLst>
          </a:custGeom>
          <a:ln w="4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09100" y="4028902"/>
            <a:ext cx="1905" cy="167005"/>
          </a:xfrm>
          <a:custGeom>
            <a:avLst/>
            <a:gdLst/>
            <a:ahLst/>
            <a:cxnLst/>
            <a:rect l="l" t="t" r="r" b="b"/>
            <a:pathLst>
              <a:path w="1905" h="167004">
                <a:moveTo>
                  <a:pt x="0" y="0"/>
                </a:moveTo>
                <a:lnTo>
                  <a:pt x="1850" y="166688"/>
                </a:lnTo>
              </a:path>
            </a:pathLst>
          </a:custGeom>
          <a:ln w="4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14602" y="3141488"/>
            <a:ext cx="1440180" cy="576580"/>
          </a:xfrm>
          <a:custGeom>
            <a:avLst/>
            <a:gdLst/>
            <a:ahLst/>
            <a:cxnLst/>
            <a:rect l="l" t="t" r="r" b="b"/>
            <a:pathLst>
              <a:path w="1440179" h="576579">
                <a:moveTo>
                  <a:pt x="0" y="288131"/>
                </a:moveTo>
                <a:lnTo>
                  <a:pt x="11599" y="236339"/>
                </a:lnTo>
                <a:lnTo>
                  <a:pt x="45040" y="187593"/>
                </a:lnTo>
                <a:lnTo>
                  <a:pt x="98291" y="142706"/>
                </a:lnTo>
                <a:lnTo>
                  <a:pt x="131710" y="121964"/>
                </a:lnTo>
                <a:lnTo>
                  <a:pt x="169318" y="102492"/>
                </a:lnTo>
                <a:lnTo>
                  <a:pt x="210863" y="84391"/>
                </a:lnTo>
                <a:lnTo>
                  <a:pt x="256088" y="67764"/>
                </a:lnTo>
                <a:lnTo>
                  <a:pt x="304741" y="52713"/>
                </a:lnTo>
                <a:lnTo>
                  <a:pt x="356568" y="39338"/>
                </a:lnTo>
                <a:lnTo>
                  <a:pt x="411313" y="27742"/>
                </a:lnTo>
                <a:lnTo>
                  <a:pt x="468724" y="18026"/>
                </a:lnTo>
                <a:lnTo>
                  <a:pt x="528545" y="10292"/>
                </a:lnTo>
                <a:lnTo>
                  <a:pt x="590522" y="4642"/>
                </a:lnTo>
                <a:lnTo>
                  <a:pt x="654403" y="1177"/>
                </a:lnTo>
                <a:lnTo>
                  <a:pt x="719931" y="0"/>
                </a:lnTo>
                <a:lnTo>
                  <a:pt x="785459" y="1177"/>
                </a:lnTo>
                <a:lnTo>
                  <a:pt x="849340" y="4642"/>
                </a:lnTo>
                <a:lnTo>
                  <a:pt x="911317" y="10292"/>
                </a:lnTo>
                <a:lnTo>
                  <a:pt x="971139" y="18026"/>
                </a:lnTo>
                <a:lnTo>
                  <a:pt x="1028549" y="27742"/>
                </a:lnTo>
                <a:lnTo>
                  <a:pt x="1083294" y="39338"/>
                </a:lnTo>
                <a:lnTo>
                  <a:pt x="1135121" y="52713"/>
                </a:lnTo>
                <a:lnTo>
                  <a:pt x="1183774" y="67764"/>
                </a:lnTo>
                <a:lnTo>
                  <a:pt x="1229000" y="84391"/>
                </a:lnTo>
                <a:lnTo>
                  <a:pt x="1270544" y="102492"/>
                </a:lnTo>
                <a:lnTo>
                  <a:pt x="1308152" y="121964"/>
                </a:lnTo>
                <a:lnTo>
                  <a:pt x="1341571" y="142706"/>
                </a:lnTo>
                <a:lnTo>
                  <a:pt x="1394822" y="187593"/>
                </a:lnTo>
                <a:lnTo>
                  <a:pt x="1428263" y="236339"/>
                </a:lnTo>
                <a:lnTo>
                  <a:pt x="1439863" y="288131"/>
                </a:lnTo>
                <a:lnTo>
                  <a:pt x="1436920" y="314357"/>
                </a:lnTo>
                <a:lnTo>
                  <a:pt x="1414146" y="364728"/>
                </a:lnTo>
                <a:lnTo>
                  <a:pt x="1370545" y="411646"/>
                </a:lnTo>
                <a:lnTo>
                  <a:pt x="1308152" y="454298"/>
                </a:lnTo>
                <a:lnTo>
                  <a:pt x="1270544" y="473770"/>
                </a:lnTo>
                <a:lnTo>
                  <a:pt x="1229000" y="491871"/>
                </a:lnTo>
                <a:lnTo>
                  <a:pt x="1183774" y="508498"/>
                </a:lnTo>
                <a:lnTo>
                  <a:pt x="1135121" y="523549"/>
                </a:lnTo>
                <a:lnTo>
                  <a:pt x="1083294" y="536924"/>
                </a:lnTo>
                <a:lnTo>
                  <a:pt x="1028549" y="548520"/>
                </a:lnTo>
                <a:lnTo>
                  <a:pt x="971139" y="558236"/>
                </a:lnTo>
                <a:lnTo>
                  <a:pt x="911317" y="565970"/>
                </a:lnTo>
                <a:lnTo>
                  <a:pt x="849340" y="571620"/>
                </a:lnTo>
                <a:lnTo>
                  <a:pt x="785459" y="575085"/>
                </a:lnTo>
                <a:lnTo>
                  <a:pt x="719931" y="576263"/>
                </a:lnTo>
                <a:lnTo>
                  <a:pt x="654403" y="575085"/>
                </a:lnTo>
                <a:lnTo>
                  <a:pt x="590522" y="571620"/>
                </a:lnTo>
                <a:lnTo>
                  <a:pt x="528545" y="565970"/>
                </a:lnTo>
                <a:lnTo>
                  <a:pt x="468724" y="558236"/>
                </a:lnTo>
                <a:lnTo>
                  <a:pt x="411313" y="548520"/>
                </a:lnTo>
                <a:lnTo>
                  <a:pt x="356568" y="536924"/>
                </a:lnTo>
                <a:lnTo>
                  <a:pt x="304741" y="523549"/>
                </a:lnTo>
                <a:lnTo>
                  <a:pt x="256088" y="508498"/>
                </a:lnTo>
                <a:lnTo>
                  <a:pt x="210863" y="491871"/>
                </a:lnTo>
                <a:lnTo>
                  <a:pt x="169318" y="473770"/>
                </a:lnTo>
                <a:lnTo>
                  <a:pt x="131710" y="454298"/>
                </a:lnTo>
                <a:lnTo>
                  <a:pt x="98291" y="433556"/>
                </a:lnTo>
                <a:lnTo>
                  <a:pt x="45040" y="388669"/>
                </a:lnTo>
                <a:lnTo>
                  <a:pt x="11599" y="339923"/>
                </a:lnTo>
                <a:lnTo>
                  <a:pt x="0" y="2881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081087" y="3306233"/>
            <a:ext cx="3082925" cy="135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292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333333"/>
                </a:solidFill>
                <a:latin typeface="Arial"/>
                <a:cs typeface="Arial"/>
              </a:rPr>
              <a:t>Reservar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292735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Prestatario/a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135188" y="3633613"/>
            <a:ext cx="590550" cy="523875"/>
          </a:xfrm>
          <a:custGeom>
            <a:avLst/>
            <a:gdLst/>
            <a:ahLst/>
            <a:cxnLst/>
            <a:rect l="l" t="t" r="r" b="b"/>
            <a:pathLst>
              <a:path w="590550" h="523875">
                <a:moveTo>
                  <a:pt x="590550" y="0"/>
                </a:moveTo>
                <a:lnTo>
                  <a:pt x="0" y="5238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84237" y="5312833"/>
            <a:ext cx="34156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104"/>
                </a:solidFill>
                <a:latin typeface="Arial"/>
                <a:cs typeface="Arial"/>
              </a:rPr>
              <a:t>Asociación entre un actor </a:t>
            </a:r>
            <a:r>
              <a:rPr sz="1400" dirty="0">
                <a:solidFill>
                  <a:srgbClr val="000104"/>
                </a:solidFill>
                <a:latin typeface="Arial"/>
                <a:cs typeface="Arial"/>
              </a:rPr>
              <a:t>y </a:t>
            </a:r>
            <a:r>
              <a:rPr sz="1400" spc="-5" dirty="0">
                <a:solidFill>
                  <a:srgbClr val="000104"/>
                </a:solidFill>
                <a:latin typeface="Arial"/>
                <a:cs typeface="Arial"/>
              </a:rPr>
              <a:t>un caso de</a:t>
            </a:r>
            <a:r>
              <a:rPr sz="1400" spc="-25" dirty="0">
                <a:solidFill>
                  <a:srgbClr val="000104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104"/>
                </a:solidFill>
                <a:latin typeface="Arial"/>
                <a:cs typeface="Arial"/>
              </a:rPr>
              <a:t>uso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752778" y="6366912"/>
            <a:ext cx="281305" cy="2800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latin typeface="Arial"/>
                <a:cs typeface="Arial"/>
              </a:rPr>
              <a:t>17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89000"/>
            <a:ext cx="3779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526DB0"/>
                </a:solidFill>
              </a:rPr>
              <a:t>CASOS </a:t>
            </a:r>
            <a:r>
              <a:rPr sz="3600" spc="-35" dirty="0">
                <a:solidFill>
                  <a:srgbClr val="526DB0"/>
                </a:solidFill>
              </a:rPr>
              <a:t>DE</a:t>
            </a:r>
            <a:r>
              <a:rPr sz="3600" spc="-280" dirty="0">
                <a:solidFill>
                  <a:srgbClr val="526DB0"/>
                </a:solidFill>
              </a:rPr>
              <a:t> </a:t>
            </a:r>
            <a:r>
              <a:rPr sz="3600" spc="-40" dirty="0">
                <a:solidFill>
                  <a:srgbClr val="526DB0"/>
                </a:solidFill>
              </a:rPr>
              <a:t>USO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739900"/>
            <a:ext cx="7456170" cy="397192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356235">
              <a:lnSpc>
                <a:spcPts val="1730"/>
              </a:lnSpc>
              <a:spcBef>
                <a:spcPts val="415"/>
              </a:spcBef>
            </a:pPr>
            <a:r>
              <a:rPr sz="1700" spc="-5" dirty="0">
                <a:latin typeface="Arial"/>
                <a:cs typeface="Arial"/>
              </a:rPr>
              <a:t>Un </a:t>
            </a:r>
            <a:r>
              <a:rPr sz="1700" dirty="0">
                <a:latin typeface="Arial"/>
                <a:cs typeface="Arial"/>
              </a:rPr>
              <a:t>caso de uso se </a:t>
            </a:r>
            <a:r>
              <a:rPr sz="1700" spc="-5" dirty="0">
                <a:latin typeface="Arial"/>
                <a:cs typeface="Arial"/>
              </a:rPr>
              <a:t>define como </a:t>
            </a:r>
            <a:r>
              <a:rPr sz="1700" dirty="0">
                <a:latin typeface="Arial"/>
                <a:cs typeface="Arial"/>
              </a:rPr>
              <a:t>un </a:t>
            </a:r>
            <a:r>
              <a:rPr sz="1700" spc="-5" dirty="0">
                <a:latin typeface="Arial"/>
                <a:cs typeface="Arial"/>
              </a:rPr>
              <a:t>conjunto </a:t>
            </a:r>
            <a:r>
              <a:rPr sz="1700" dirty="0">
                <a:latin typeface="Arial"/>
                <a:cs typeface="Arial"/>
              </a:rPr>
              <a:t>de </a:t>
            </a:r>
            <a:r>
              <a:rPr sz="1700" spc="-5" dirty="0">
                <a:latin typeface="Arial"/>
                <a:cs typeface="Arial"/>
              </a:rPr>
              <a:t>acciones realizadas </a:t>
            </a:r>
            <a:r>
              <a:rPr sz="1700" dirty="0">
                <a:latin typeface="Arial"/>
                <a:cs typeface="Arial"/>
              </a:rPr>
              <a:t>por el  </a:t>
            </a:r>
            <a:r>
              <a:rPr sz="1700" spc="-5" dirty="0">
                <a:latin typeface="Arial"/>
                <a:cs typeface="Arial"/>
              </a:rPr>
              <a:t>sistema </a:t>
            </a:r>
            <a:r>
              <a:rPr sz="1700" dirty="0">
                <a:latin typeface="Arial"/>
                <a:cs typeface="Arial"/>
              </a:rPr>
              <a:t>que dan </a:t>
            </a:r>
            <a:r>
              <a:rPr sz="1700" spc="-5" dirty="0">
                <a:latin typeface="Arial"/>
                <a:cs typeface="Arial"/>
              </a:rPr>
              <a:t>lugar </a:t>
            </a:r>
            <a:r>
              <a:rPr sz="1700" dirty="0">
                <a:latin typeface="Arial"/>
                <a:cs typeface="Arial"/>
              </a:rPr>
              <a:t>a un </a:t>
            </a:r>
            <a:r>
              <a:rPr sz="1700" spc="-5" dirty="0">
                <a:latin typeface="Arial"/>
                <a:cs typeface="Arial"/>
              </a:rPr>
              <a:t>resultado</a:t>
            </a:r>
            <a:r>
              <a:rPr sz="1700" spc="3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observable</a:t>
            </a:r>
            <a:endParaRPr sz="1700">
              <a:latin typeface="Arial"/>
              <a:cs typeface="Arial"/>
            </a:endParaRPr>
          </a:p>
          <a:p>
            <a:pPr marL="12700" marR="57150">
              <a:lnSpc>
                <a:spcPts val="1730"/>
              </a:lnSpc>
              <a:spcBef>
                <a:spcPts val="940"/>
              </a:spcBef>
            </a:pPr>
            <a:r>
              <a:rPr sz="1700" dirty="0">
                <a:latin typeface="Arial"/>
                <a:cs typeface="Arial"/>
              </a:rPr>
              <a:t>El caso de uso </a:t>
            </a:r>
            <a:r>
              <a:rPr sz="1700" spc="-5" dirty="0">
                <a:latin typeface="Arial"/>
                <a:cs typeface="Arial"/>
              </a:rPr>
              <a:t>especifica </a:t>
            </a:r>
            <a:r>
              <a:rPr sz="1700" dirty="0">
                <a:latin typeface="Arial"/>
                <a:cs typeface="Arial"/>
              </a:rPr>
              <a:t>un </a:t>
            </a:r>
            <a:r>
              <a:rPr sz="1700" spc="-5" dirty="0">
                <a:latin typeface="Arial"/>
                <a:cs typeface="Arial"/>
              </a:rPr>
              <a:t>comportamiento </a:t>
            </a:r>
            <a:r>
              <a:rPr sz="1700" dirty="0">
                <a:latin typeface="Arial"/>
                <a:cs typeface="Arial"/>
              </a:rPr>
              <a:t>que el </a:t>
            </a:r>
            <a:r>
              <a:rPr sz="1700" spc="-5" dirty="0">
                <a:latin typeface="Arial"/>
                <a:cs typeface="Arial"/>
              </a:rPr>
              <a:t>sujeto </a:t>
            </a:r>
            <a:r>
              <a:rPr sz="1700" dirty="0">
                <a:latin typeface="Arial"/>
                <a:cs typeface="Arial"/>
              </a:rPr>
              <a:t>puede </a:t>
            </a:r>
            <a:r>
              <a:rPr sz="1700" spc="-5" dirty="0">
                <a:latin typeface="Arial"/>
                <a:cs typeface="Arial"/>
              </a:rPr>
              <a:t>realizar </a:t>
            </a:r>
            <a:r>
              <a:rPr sz="1700" dirty="0">
                <a:latin typeface="Arial"/>
                <a:cs typeface="Arial"/>
              </a:rPr>
              <a:t>en  </a:t>
            </a:r>
            <a:r>
              <a:rPr sz="1700" spc="-5" dirty="0">
                <a:latin typeface="Arial"/>
                <a:cs typeface="Arial"/>
              </a:rPr>
              <a:t>colaboración </a:t>
            </a:r>
            <a:r>
              <a:rPr sz="1700" dirty="0">
                <a:latin typeface="Arial"/>
                <a:cs typeface="Arial"/>
              </a:rPr>
              <a:t>con uno o </a:t>
            </a:r>
            <a:r>
              <a:rPr sz="1700" spc="-5" dirty="0">
                <a:latin typeface="Arial"/>
                <a:cs typeface="Arial"/>
              </a:rPr>
              <a:t>más actores, pero sin </a:t>
            </a:r>
            <a:r>
              <a:rPr sz="1700" dirty="0">
                <a:latin typeface="Arial"/>
                <a:cs typeface="Arial"/>
              </a:rPr>
              <a:t>hacer </a:t>
            </a:r>
            <a:r>
              <a:rPr sz="1700" spc="-5" dirty="0">
                <a:latin typeface="Arial"/>
                <a:cs typeface="Arial"/>
              </a:rPr>
              <a:t>referencia </a:t>
            </a:r>
            <a:r>
              <a:rPr sz="1700" dirty="0">
                <a:latin typeface="Arial"/>
                <a:cs typeface="Arial"/>
              </a:rPr>
              <a:t>a su  </a:t>
            </a:r>
            <a:r>
              <a:rPr sz="1700" spc="-5" dirty="0">
                <a:latin typeface="Arial"/>
                <a:cs typeface="Arial"/>
              </a:rPr>
              <a:t>estructura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interna</a:t>
            </a:r>
            <a:endParaRPr sz="1700">
              <a:latin typeface="Arial"/>
              <a:cs typeface="Arial"/>
            </a:endParaRPr>
          </a:p>
          <a:p>
            <a:pPr marL="12700" marR="238125">
              <a:lnSpc>
                <a:spcPts val="1730"/>
              </a:lnSpc>
              <a:spcBef>
                <a:spcPts val="910"/>
              </a:spcBef>
            </a:pPr>
            <a:r>
              <a:rPr sz="1700" dirty="0">
                <a:latin typeface="Arial"/>
                <a:cs typeface="Arial"/>
              </a:rPr>
              <a:t>El caso de uso puede contener </a:t>
            </a:r>
            <a:r>
              <a:rPr sz="1700" spc="-5" dirty="0">
                <a:latin typeface="Arial"/>
                <a:cs typeface="Arial"/>
              </a:rPr>
              <a:t>posibles variaciones </a:t>
            </a:r>
            <a:r>
              <a:rPr sz="1700" dirty="0">
                <a:latin typeface="Arial"/>
                <a:cs typeface="Arial"/>
              </a:rPr>
              <a:t>de su </a:t>
            </a:r>
            <a:r>
              <a:rPr sz="1700" spc="-5" dirty="0">
                <a:latin typeface="Arial"/>
                <a:cs typeface="Arial"/>
              </a:rPr>
              <a:t>comportamiento  básico incluyendo manejo </a:t>
            </a:r>
            <a:r>
              <a:rPr sz="1700" dirty="0">
                <a:latin typeface="Arial"/>
                <a:cs typeface="Arial"/>
              </a:rPr>
              <a:t>de </a:t>
            </a:r>
            <a:r>
              <a:rPr sz="1700" spc="-5" dirty="0">
                <a:latin typeface="Arial"/>
                <a:cs typeface="Arial"/>
              </a:rPr>
              <a:t>errores </a:t>
            </a:r>
            <a:r>
              <a:rPr sz="1700" dirty="0">
                <a:latin typeface="Arial"/>
                <a:cs typeface="Arial"/>
              </a:rPr>
              <a:t>y</a:t>
            </a:r>
            <a:r>
              <a:rPr sz="1700" spc="4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excepciones</a:t>
            </a:r>
            <a:endParaRPr sz="1700">
              <a:latin typeface="Arial"/>
              <a:cs typeface="Arial"/>
            </a:endParaRPr>
          </a:p>
          <a:p>
            <a:pPr marL="12700" marR="5080">
              <a:lnSpc>
                <a:spcPts val="1730"/>
              </a:lnSpc>
              <a:spcBef>
                <a:spcPts val="905"/>
              </a:spcBef>
            </a:pPr>
            <a:r>
              <a:rPr sz="1700" spc="-5" dirty="0">
                <a:latin typeface="Arial"/>
                <a:cs typeface="Arial"/>
              </a:rPr>
              <a:t>Una instanciación </a:t>
            </a:r>
            <a:r>
              <a:rPr sz="1700" dirty="0">
                <a:latin typeface="Arial"/>
                <a:cs typeface="Arial"/>
              </a:rPr>
              <a:t>de un caso de uso es un </a:t>
            </a:r>
            <a:r>
              <a:rPr sz="1700" b="1" spc="-5" dirty="0">
                <a:latin typeface="Arial"/>
                <a:cs typeface="Arial"/>
              </a:rPr>
              <a:t>escenario </a:t>
            </a:r>
            <a:r>
              <a:rPr sz="1700" dirty="0">
                <a:latin typeface="Arial"/>
                <a:cs typeface="Arial"/>
              </a:rPr>
              <a:t>que </a:t>
            </a:r>
            <a:r>
              <a:rPr sz="1700" spc="-5" dirty="0">
                <a:latin typeface="Arial"/>
                <a:cs typeface="Arial"/>
              </a:rPr>
              <a:t>representa </a:t>
            </a:r>
            <a:r>
              <a:rPr sz="1700" dirty="0">
                <a:latin typeface="Arial"/>
                <a:cs typeface="Arial"/>
              </a:rPr>
              <a:t>un uso  </a:t>
            </a:r>
            <a:r>
              <a:rPr sz="1700" spc="-5" dirty="0">
                <a:latin typeface="Arial"/>
                <a:cs typeface="Arial"/>
              </a:rPr>
              <a:t>particular </a:t>
            </a:r>
            <a:r>
              <a:rPr sz="1700" dirty="0">
                <a:latin typeface="Arial"/>
                <a:cs typeface="Arial"/>
              </a:rPr>
              <a:t>del </a:t>
            </a:r>
            <a:r>
              <a:rPr sz="1700" spc="-5" dirty="0">
                <a:latin typeface="Arial"/>
                <a:cs typeface="Arial"/>
              </a:rPr>
              <a:t>sistema (un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camino)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700" spc="-5" dirty="0">
                <a:latin typeface="Arial"/>
                <a:cs typeface="Arial"/>
              </a:rPr>
              <a:t>Características </a:t>
            </a:r>
            <a:r>
              <a:rPr sz="1700" dirty="0">
                <a:latin typeface="Arial"/>
                <a:cs typeface="Arial"/>
              </a:rPr>
              <a:t>de </a:t>
            </a:r>
            <a:r>
              <a:rPr sz="1700" spc="-5" dirty="0">
                <a:latin typeface="Arial"/>
                <a:cs typeface="Arial"/>
              </a:rPr>
              <a:t>los </a:t>
            </a:r>
            <a:r>
              <a:rPr sz="1700" dirty="0">
                <a:latin typeface="Arial"/>
                <a:cs typeface="Arial"/>
              </a:rPr>
              <a:t>casos de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uso:</a:t>
            </a:r>
            <a:endParaRPr sz="1700">
              <a:latin typeface="Arial"/>
              <a:cs typeface="Arial"/>
            </a:endParaRPr>
          </a:p>
          <a:p>
            <a:pPr marL="469900" indent="-183515">
              <a:lnSpc>
                <a:spcPct val="100000"/>
              </a:lnSpc>
              <a:spcBef>
                <a:spcPts val="630"/>
              </a:spcBef>
              <a:buClr>
                <a:srgbClr val="526DB0"/>
              </a:buClr>
              <a:buChar char="•"/>
              <a:tabLst>
                <a:tab pos="469900" algn="l"/>
              </a:tabLst>
            </a:pPr>
            <a:r>
              <a:rPr sz="1500" dirty="0">
                <a:latin typeface="Arial"/>
                <a:cs typeface="Arial"/>
              </a:rPr>
              <a:t>Un caso de uso se inicia por un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actor</a:t>
            </a:r>
            <a:endParaRPr sz="1500">
              <a:latin typeface="Arial"/>
              <a:cs typeface="Arial"/>
            </a:endParaRPr>
          </a:p>
          <a:p>
            <a:pPr marL="469900" indent="-183515">
              <a:lnSpc>
                <a:spcPct val="100000"/>
              </a:lnSpc>
              <a:buClr>
                <a:srgbClr val="526DB0"/>
              </a:buClr>
              <a:buChar char="•"/>
              <a:tabLst>
                <a:tab pos="469900" algn="l"/>
              </a:tabLst>
            </a:pPr>
            <a:r>
              <a:rPr sz="1500" dirty="0">
                <a:latin typeface="Arial"/>
                <a:cs typeface="Arial"/>
              </a:rPr>
              <a:t>Los casos de uso proporcionan valores a los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actores</a:t>
            </a:r>
            <a:endParaRPr sz="1500">
              <a:latin typeface="Arial"/>
              <a:cs typeface="Arial"/>
            </a:endParaRPr>
          </a:p>
          <a:p>
            <a:pPr marL="469900" indent="-183515">
              <a:lnSpc>
                <a:spcPct val="100000"/>
              </a:lnSpc>
              <a:buClr>
                <a:srgbClr val="526DB0"/>
              </a:buClr>
              <a:buChar char="•"/>
              <a:tabLst>
                <a:tab pos="469900" algn="l"/>
              </a:tabLst>
            </a:pPr>
            <a:r>
              <a:rPr sz="1500" dirty="0">
                <a:latin typeface="Arial"/>
                <a:cs typeface="Arial"/>
              </a:rPr>
              <a:t>La </a:t>
            </a:r>
            <a:r>
              <a:rPr sz="1500" spc="-5" dirty="0">
                <a:latin typeface="Arial"/>
                <a:cs typeface="Arial"/>
              </a:rPr>
              <a:t>funcionalidad </a:t>
            </a:r>
            <a:r>
              <a:rPr sz="1500" dirty="0">
                <a:latin typeface="Arial"/>
                <a:cs typeface="Arial"/>
              </a:rPr>
              <a:t>de un caso de uso debe ser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completa</a:t>
            </a:r>
            <a:endParaRPr sz="1500">
              <a:latin typeface="Arial"/>
              <a:cs typeface="Arial"/>
            </a:endParaRPr>
          </a:p>
          <a:p>
            <a:pPr marL="12700" marR="1020444">
              <a:lnSpc>
                <a:spcPts val="1730"/>
              </a:lnSpc>
              <a:spcBef>
                <a:spcPts val="315"/>
              </a:spcBef>
            </a:pPr>
            <a:r>
              <a:rPr sz="1700" dirty="0">
                <a:latin typeface="Arial"/>
                <a:cs typeface="Arial"/>
              </a:rPr>
              <a:t>El </a:t>
            </a:r>
            <a:r>
              <a:rPr sz="1700" spc="-5" dirty="0">
                <a:latin typeface="Arial"/>
                <a:cs typeface="Arial"/>
              </a:rPr>
              <a:t>comportamiento </a:t>
            </a:r>
            <a:r>
              <a:rPr sz="1700" dirty="0">
                <a:latin typeface="Arial"/>
                <a:cs typeface="Arial"/>
              </a:rPr>
              <a:t>de un caso de uso se puede </a:t>
            </a:r>
            <a:r>
              <a:rPr sz="1700" spc="-5" dirty="0">
                <a:latin typeface="Arial"/>
                <a:cs typeface="Arial"/>
              </a:rPr>
              <a:t>describir mediante  interacciones, actividades, máquinas </a:t>
            </a:r>
            <a:r>
              <a:rPr sz="1700" dirty="0">
                <a:latin typeface="Arial"/>
                <a:cs typeface="Arial"/>
              </a:rPr>
              <a:t>de estado</a:t>
            </a:r>
            <a:r>
              <a:rPr sz="1700" spc="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...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52778" y="6366912"/>
            <a:ext cx="281305" cy="2800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latin typeface="Arial"/>
                <a:cs typeface="Arial"/>
              </a:rPr>
              <a:t>18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89000"/>
            <a:ext cx="3779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526DB0"/>
                </a:solidFill>
              </a:rPr>
              <a:t>CASOS </a:t>
            </a:r>
            <a:r>
              <a:rPr sz="3600" spc="-35" dirty="0">
                <a:solidFill>
                  <a:srgbClr val="526DB0"/>
                </a:solidFill>
              </a:rPr>
              <a:t>DE</a:t>
            </a:r>
            <a:r>
              <a:rPr sz="3600" spc="-280" dirty="0">
                <a:solidFill>
                  <a:srgbClr val="526DB0"/>
                </a:solidFill>
              </a:rPr>
              <a:t> </a:t>
            </a:r>
            <a:r>
              <a:rPr sz="3600" spc="-40" dirty="0">
                <a:solidFill>
                  <a:srgbClr val="526DB0"/>
                </a:solidFill>
              </a:rPr>
              <a:t>USO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32186"/>
            <a:ext cx="7214234" cy="2037714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2000" dirty="0">
                <a:latin typeface="Arial"/>
                <a:cs typeface="Arial"/>
              </a:rPr>
              <a:t>Notación:</a:t>
            </a:r>
            <a:endParaRPr sz="2000">
              <a:latin typeface="Arial"/>
              <a:cs typeface="Arial"/>
            </a:endParaRPr>
          </a:p>
          <a:p>
            <a:pPr marL="469900" marR="68580" indent="-182880">
              <a:lnSpc>
                <a:spcPct val="100000"/>
              </a:lnSpc>
              <a:spcBef>
                <a:spcPts val="1035"/>
              </a:spcBef>
              <a:buClr>
                <a:srgbClr val="526DB0"/>
              </a:buClr>
              <a:buChar char="•"/>
              <a:tabLst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Elipse con el nombre del caso de uso dentro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debajo de ella. Se  puede colocar algún estereotipo encima del nombre </a:t>
            </a:r>
            <a:r>
              <a:rPr sz="1800" dirty="0">
                <a:latin typeface="Arial"/>
                <a:cs typeface="Arial"/>
              </a:rPr>
              <a:t>y </a:t>
            </a:r>
            <a:r>
              <a:rPr sz="1800" spc="-5" dirty="0">
                <a:latin typeface="Arial"/>
                <a:cs typeface="Arial"/>
              </a:rPr>
              <a:t>una lista de  propiedades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debajo</a:t>
            </a:r>
            <a:endParaRPr sz="1800">
              <a:latin typeface="Arial"/>
              <a:cs typeface="Arial"/>
            </a:endParaRPr>
          </a:p>
          <a:p>
            <a:pPr marL="469900" marR="5080" indent="-182880">
              <a:lnSpc>
                <a:spcPct val="100000"/>
              </a:lnSpc>
              <a:spcBef>
                <a:spcPts val="455"/>
              </a:spcBef>
              <a:buClr>
                <a:srgbClr val="526DB0"/>
              </a:buClr>
              <a:buChar char="•"/>
              <a:tabLst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La representación alternativa es </a:t>
            </a:r>
            <a:r>
              <a:rPr sz="1800" dirty="0">
                <a:latin typeface="Arial"/>
                <a:cs typeface="Arial"/>
              </a:rPr>
              <a:t>la </a:t>
            </a:r>
            <a:r>
              <a:rPr sz="1800" spc="-5" dirty="0">
                <a:latin typeface="Arial"/>
                <a:cs typeface="Arial"/>
              </a:rPr>
              <a:t>del símbolo del clasificador con  una elipse pequeña en </a:t>
            </a:r>
            <a:r>
              <a:rPr sz="1800" dirty="0">
                <a:latin typeface="Arial"/>
                <a:cs typeface="Arial"/>
              </a:rPr>
              <a:t>la </a:t>
            </a:r>
            <a:r>
              <a:rPr sz="1800" spc="-5" dirty="0">
                <a:latin typeface="Arial"/>
                <a:cs typeface="Arial"/>
              </a:rPr>
              <a:t>esquina superior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derecha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43137" y="5304367"/>
            <a:ext cx="46856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104"/>
                </a:solidFill>
                <a:latin typeface="Arial"/>
                <a:cs typeface="Arial"/>
              </a:rPr>
              <a:t>Notaciones usadas para </a:t>
            </a:r>
            <a:r>
              <a:rPr sz="1400" dirty="0">
                <a:solidFill>
                  <a:srgbClr val="000104"/>
                </a:solidFill>
                <a:latin typeface="Arial"/>
                <a:cs typeface="Arial"/>
              </a:rPr>
              <a:t>la </a:t>
            </a:r>
            <a:r>
              <a:rPr sz="1400" spc="-5" dirty="0">
                <a:solidFill>
                  <a:srgbClr val="000104"/>
                </a:solidFill>
                <a:latin typeface="Arial"/>
                <a:cs typeface="Arial"/>
              </a:rPr>
              <a:t>representación de casos de</a:t>
            </a:r>
            <a:r>
              <a:rPr sz="1400" spc="-20" dirty="0">
                <a:solidFill>
                  <a:srgbClr val="000104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104"/>
                </a:solidFill>
                <a:latin typeface="Arial"/>
                <a:cs typeface="Arial"/>
              </a:rPr>
              <a:t>uso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28862" y="4292600"/>
            <a:ext cx="1767839" cy="784225"/>
          </a:xfrm>
          <a:custGeom>
            <a:avLst/>
            <a:gdLst/>
            <a:ahLst/>
            <a:cxnLst/>
            <a:rect l="l" t="t" r="r" b="b"/>
            <a:pathLst>
              <a:path w="1767839" h="784225">
                <a:moveTo>
                  <a:pt x="0" y="392112"/>
                </a:moveTo>
                <a:lnTo>
                  <a:pt x="9583" y="334168"/>
                </a:lnTo>
                <a:lnTo>
                  <a:pt x="37422" y="278865"/>
                </a:lnTo>
                <a:lnTo>
                  <a:pt x="82150" y="226807"/>
                </a:lnTo>
                <a:lnTo>
                  <a:pt x="142398" y="178603"/>
                </a:lnTo>
                <a:lnTo>
                  <a:pt x="177916" y="156135"/>
                </a:lnTo>
                <a:lnTo>
                  <a:pt x="216801" y="134857"/>
                </a:lnTo>
                <a:lnTo>
                  <a:pt x="258882" y="114847"/>
                </a:lnTo>
                <a:lnTo>
                  <a:pt x="303990" y="96178"/>
                </a:lnTo>
                <a:lnTo>
                  <a:pt x="351952" y="78928"/>
                </a:lnTo>
                <a:lnTo>
                  <a:pt x="402598" y="63171"/>
                </a:lnTo>
                <a:lnTo>
                  <a:pt x="455757" y="48985"/>
                </a:lnTo>
                <a:lnTo>
                  <a:pt x="511259" y="36443"/>
                </a:lnTo>
                <a:lnTo>
                  <a:pt x="568931" y="25624"/>
                </a:lnTo>
                <a:lnTo>
                  <a:pt x="628604" y="16601"/>
                </a:lnTo>
                <a:lnTo>
                  <a:pt x="690106" y="9452"/>
                </a:lnTo>
                <a:lnTo>
                  <a:pt x="753267" y="4251"/>
                </a:lnTo>
                <a:lnTo>
                  <a:pt x="817915" y="1075"/>
                </a:lnTo>
                <a:lnTo>
                  <a:pt x="883881" y="0"/>
                </a:lnTo>
                <a:lnTo>
                  <a:pt x="949846" y="1075"/>
                </a:lnTo>
                <a:lnTo>
                  <a:pt x="1014494" y="4251"/>
                </a:lnTo>
                <a:lnTo>
                  <a:pt x="1077655" y="9452"/>
                </a:lnTo>
                <a:lnTo>
                  <a:pt x="1139157" y="16601"/>
                </a:lnTo>
                <a:lnTo>
                  <a:pt x="1198830" y="25624"/>
                </a:lnTo>
                <a:lnTo>
                  <a:pt x="1256502" y="36443"/>
                </a:lnTo>
                <a:lnTo>
                  <a:pt x="1312004" y="48985"/>
                </a:lnTo>
                <a:lnTo>
                  <a:pt x="1365163" y="63171"/>
                </a:lnTo>
                <a:lnTo>
                  <a:pt x="1415809" y="78928"/>
                </a:lnTo>
                <a:lnTo>
                  <a:pt x="1463771" y="96178"/>
                </a:lnTo>
                <a:lnTo>
                  <a:pt x="1508879" y="114847"/>
                </a:lnTo>
                <a:lnTo>
                  <a:pt x="1550960" y="134857"/>
                </a:lnTo>
                <a:lnTo>
                  <a:pt x="1589845" y="156135"/>
                </a:lnTo>
                <a:lnTo>
                  <a:pt x="1625363" y="178603"/>
                </a:lnTo>
                <a:lnTo>
                  <a:pt x="1657342" y="202185"/>
                </a:lnTo>
                <a:lnTo>
                  <a:pt x="1710001" y="252392"/>
                </a:lnTo>
                <a:lnTo>
                  <a:pt x="1746455" y="306149"/>
                </a:lnTo>
                <a:lnTo>
                  <a:pt x="1765337" y="362848"/>
                </a:lnTo>
                <a:lnTo>
                  <a:pt x="1767762" y="392112"/>
                </a:lnTo>
                <a:lnTo>
                  <a:pt x="1765337" y="421376"/>
                </a:lnTo>
                <a:lnTo>
                  <a:pt x="1746455" y="478075"/>
                </a:lnTo>
                <a:lnTo>
                  <a:pt x="1710001" y="531832"/>
                </a:lnTo>
                <a:lnTo>
                  <a:pt x="1657342" y="582039"/>
                </a:lnTo>
                <a:lnTo>
                  <a:pt x="1625363" y="605621"/>
                </a:lnTo>
                <a:lnTo>
                  <a:pt x="1589845" y="628089"/>
                </a:lnTo>
                <a:lnTo>
                  <a:pt x="1550960" y="649367"/>
                </a:lnTo>
                <a:lnTo>
                  <a:pt x="1508879" y="669377"/>
                </a:lnTo>
                <a:lnTo>
                  <a:pt x="1463771" y="688046"/>
                </a:lnTo>
                <a:lnTo>
                  <a:pt x="1415809" y="705296"/>
                </a:lnTo>
                <a:lnTo>
                  <a:pt x="1365163" y="721053"/>
                </a:lnTo>
                <a:lnTo>
                  <a:pt x="1312004" y="735239"/>
                </a:lnTo>
                <a:lnTo>
                  <a:pt x="1256502" y="747781"/>
                </a:lnTo>
                <a:lnTo>
                  <a:pt x="1198830" y="758600"/>
                </a:lnTo>
                <a:lnTo>
                  <a:pt x="1139157" y="767623"/>
                </a:lnTo>
                <a:lnTo>
                  <a:pt x="1077655" y="774772"/>
                </a:lnTo>
                <a:lnTo>
                  <a:pt x="1014494" y="779973"/>
                </a:lnTo>
                <a:lnTo>
                  <a:pt x="949846" y="783149"/>
                </a:lnTo>
                <a:lnTo>
                  <a:pt x="883881" y="784225"/>
                </a:lnTo>
                <a:lnTo>
                  <a:pt x="817915" y="783149"/>
                </a:lnTo>
                <a:lnTo>
                  <a:pt x="753267" y="779973"/>
                </a:lnTo>
                <a:lnTo>
                  <a:pt x="690106" y="774772"/>
                </a:lnTo>
                <a:lnTo>
                  <a:pt x="628604" y="767623"/>
                </a:lnTo>
                <a:lnTo>
                  <a:pt x="568931" y="758600"/>
                </a:lnTo>
                <a:lnTo>
                  <a:pt x="511259" y="747781"/>
                </a:lnTo>
                <a:lnTo>
                  <a:pt x="455757" y="735239"/>
                </a:lnTo>
                <a:lnTo>
                  <a:pt x="402598" y="721053"/>
                </a:lnTo>
                <a:lnTo>
                  <a:pt x="351952" y="705296"/>
                </a:lnTo>
                <a:lnTo>
                  <a:pt x="303990" y="688046"/>
                </a:lnTo>
                <a:lnTo>
                  <a:pt x="258882" y="669377"/>
                </a:lnTo>
                <a:lnTo>
                  <a:pt x="216801" y="649367"/>
                </a:lnTo>
                <a:lnTo>
                  <a:pt x="177916" y="628089"/>
                </a:lnTo>
                <a:lnTo>
                  <a:pt x="142398" y="605621"/>
                </a:lnTo>
                <a:lnTo>
                  <a:pt x="110419" y="582039"/>
                </a:lnTo>
                <a:lnTo>
                  <a:pt x="57760" y="531832"/>
                </a:lnTo>
                <a:lnTo>
                  <a:pt x="21306" y="478075"/>
                </a:lnTo>
                <a:lnTo>
                  <a:pt x="2424" y="421376"/>
                </a:lnTo>
                <a:lnTo>
                  <a:pt x="0" y="3921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79331" y="4559300"/>
            <a:ext cx="12680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Recibir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Pedido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68533" y="4406382"/>
            <a:ext cx="2108835" cy="5549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8745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935"/>
              </a:spcBef>
            </a:pPr>
            <a:r>
              <a:rPr sz="1400" b="1" spc="-5" dirty="0">
                <a:latin typeface="Arial"/>
                <a:cs typeface="Arial"/>
              </a:rPr>
              <a:t>Recibir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Pedido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40309" y="4488656"/>
            <a:ext cx="291465" cy="158115"/>
          </a:xfrm>
          <a:custGeom>
            <a:avLst/>
            <a:gdLst/>
            <a:ahLst/>
            <a:cxnLst/>
            <a:rect l="l" t="t" r="r" b="b"/>
            <a:pathLst>
              <a:path w="291465" h="158114">
                <a:moveTo>
                  <a:pt x="0" y="78772"/>
                </a:moveTo>
                <a:lnTo>
                  <a:pt x="11440" y="48110"/>
                </a:lnTo>
                <a:lnTo>
                  <a:pt x="42639" y="23071"/>
                </a:lnTo>
                <a:lnTo>
                  <a:pt x="88914" y="6190"/>
                </a:lnTo>
                <a:lnTo>
                  <a:pt x="145580" y="0"/>
                </a:lnTo>
                <a:lnTo>
                  <a:pt x="202247" y="6190"/>
                </a:lnTo>
                <a:lnTo>
                  <a:pt x="248521" y="23071"/>
                </a:lnTo>
                <a:lnTo>
                  <a:pt x="279720" y="48110"/>
                </a:lnTo>
                <a:lnTo>
                  <a:pt x="291161" y="78772"/>
                </a:lnTo>
                <a:lnTo>
                  <a:pt x="279720" y="109434"/>
                </a:lnTo>
                <a:lnTo>
                  <a:pt x="248521" y="134473"/>
                </a:lnTo>
                <a:lnTo>
                  <a:pt x="202247" y="151354"/>
                </a:lnTo>
                <a:lnTo>
                  <a:pt x="145580" y="157545"/>
                </a:lnTo>
                <a:lnTo>
                  <a:pt x="88914" y="151354"/>
                </a:lnTo>
                <a:lnTo>
                  <a:pt x="42639" y="134473"/>
                </a:lnTo>
                <a:lnTo>
                  <a:pt x="11440" y="109434"/>
                </a:lnTo>
                <a:lnTo>
                  <a:pt x="0" y="7877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52778" y="6366912"/>
            <a:ext cx="281305" cy="2800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latin typeface="Arial"/>
                <a:cs typeface="Arial"/>
              </a:rPr>
              <a:t>19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8667"/>
            <a:ext cx="7059295" cy="11245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sz="3600" spc="-65" dirty="0">
                <a:solidFill>
                  <a:srgbClr val="526DB0"/>
                </a:solidFill>
              </a:rPr>
              <a:t>RELACIONES </a:t>
            </a:r>
            <a:r>
              <a:rPr sz="3600" spc="-35" dirty="0">
                <a:solidFill>
                  <a:srgbClr val="526DB0"/>
                </a:solidFill>
              </a:rPr>
              <a:t>DE </a:t>
            </a:r>
            <a:r>
              <a:rPr sz="3600" spc="-65" dirty="0">
                <a:solidFill>
                  <a:srgbClr val="526DB0"/>
                </a:solidFill>
              </a:rPr>
              <a:t>LOS</a:t>
            </a:r>
            <a:r>
              <a:rPr sz="3600" spc="-325" dirty="0">
                <a:solidFill>
                  <a:srgbClr val="526DB0"/>
                </a:solidFill>
              </a:rPr>
              <a:t> </a:t>
            </a:r>
            <a:r>
              <a:rPr sz="3600" spc="-50" dirty="0">
                <a:solidFill>
                  <a:srgbClr val="526DB0"/>
                </a:solidFill>
              </a:rPr>
              <a:t>CASOS  </a:t>
            </a:r>
            <a:r>
              <a:rPr sz="3600" spc="-35" dirty="0">
                <a:solidFill>
                  <a:srgbClr val="526DB0"/>
                </a:solidFill>
              </a:rPr>
              <a:t>DE</a:t>
            </a:r>
            <a:r>
              <a:rPr sz="3600" spc="-125" dirty="0">
                <a:solidFill>
                  <a:srgbClr val="526DB0"/>
                </a:solidFill>
              </a:rPr>
              <a:t> </a:t>
            </a:r>
            <a:r>
              <a:rPr sz="3600" spc="-40" dirty="0">
                <a:solidFill>
                  <a:srgbClr val="526DB0"/>
                </a:solidFill>
              </a:rPr>
              <a:t>USO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778000"/>
            <a:ext cx="7437755" cy="42849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351155">
              <a:lnSpc>
                <a:spcPct val="100899"/>
              </a:lnSpc>
              <a:spcBef>
                <a:spcPts val="80"/>
              </a:spcBef>
            </a:pPr>
            <a:r>
              <a:rPr sz="1900" dirty="0">
                <a:latin typeface="Arial"/>
                <a:cs typeface="Arial"/>
              </a:rPr>
              <a:t>Los casos de uso pueden tener asociaciones y dependencias con  otros</a:t>
            </a:r>
            <a:r>
              <a:rPr sz="1900" spc="-1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clasificadores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900" dirty="0">
                <a:latin typeface="Arial"/>
                <a:cs typeface="Arial"/>
              </a:rPr>
              <a:t>Relación </a:t>
            </a:r>
            <a:r>
              <a:rPr sz="1900" b="1" dirty="0">
                <a:latin typeface="Arial"/>
                <a:cs typeface="Arial"/>
              </a:rPr>
              <a:t>entre actores y casos de</a:t>
            </a:r>
            <a:r>
              <a:rPr sz="1900" b="1" spc="-1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uso</a:t>
            </a:r>
            <a:r>
              <a:rPr sz="1900" dirty="0">
                <a:latin typeface="Arial"/>
                <a:cs typeface="Arial"/>
              </a:rPr>
              <a:t>:</a:t>
            </a:r>
            <a:endParaRPr sz="1900">
              <a:latin typeface="Arial"/>
              <a:cs typeface="Arial"/>
            </a:endParaRPr>
          </a:p>
          <a:p>
            <a:pPr marL="469900" indent="-183515">
              <a:lnSpc>
                <a:spcPct val="100000"/>
              </a:lnSpc>
              <a:spcBef>
                <a:spcPts val="1019"/>
              </a:spcBef>
              <a:buClr>
                <a:srgbClr val="526DB0"/>
              </a:buClr>
              <a:buFont typeface="Arial"/>
              <a:buChar char="•"/>
              <a:tabLst>
                <a:tab pos="469900" algn="l"/>
              </a:tabLst>
            </a:pPr>
            <a:r>
              <a:rPr sz="1700" b="1" spc="-5" dirty="0">
                <a:solidFill>
                  <a:srgbClr val="3333CC"/>
                </a:solidFill>
                <a:latin typeface="Arial"/>
                <a:cs typeface="Arial"/>
              </a:rPr>
              <a:t>Asociación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900" dirty="0">
                <a:latin typeface="Arial"/>
                <a:cs typeface="Arial"/>
              </a:rPr>
              <a:t>Relaciones </a:t>
            </a:r>
            <a:r>
              <a:rPr sz="1900" b="1" dirty="0">
                <a:latin typeface="Arial"/>
                <a:cs typeface="Arial"/>
              </a:rPr>
              <a:t>entre casos de</a:t>
            </a:r>
            <a:r>
              <a:rPr sz="1900" b="1" spc="-1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uso</a:t>
            </a:r>
            <a:endParaRPr sz="1900">
              <a:latin typeface="Arial"/>
              <a:cs typeface="Arial"/>
            </a:endParaRPr>
          </a:p>
          <a:p>
            <a:pPr marL="469900" marR="86360" indent="-182880">
              <a:lnSpc>
                <a:spcPct val="100000"/>
              </a:lnSpc>
              <a:spcBef>
                <a:spcPts val="1020"/>
              </a:spcBef>
              <a:buClr>
                <a:srgbClr val="526DB0"/>
              </a:buClr>
              <a:buFont typeface="Arial"/>
              <a:buChar char="•"/>
              <a:tabLst>
                <a:tab pos="469900" algn="l"/>
              </a:tabLst>
            </a:pPr>
            <a:r>
              <a:rPr sz="1700" b="1" spc="-5" dirty="0">
                <a:solidFill>
                  <a:srgbClr val="3333CC"/>
                </a:solidFill>
                <a:latin typeface="Arial"/>
                <a:cs typeface="Arial"/>
              </a:rPr>
              <a:t>Generalización</a:t>
            </a:r>
            <a:r>
              <a:rPr sz="1700" spc="-5" dirty="0">
                <a:latin typeface="Arial"/>
                <a:cs typeface="Arial"/>
              </a:rPr>
              <a:t>: Un </a:t>
            </a:r>
            <a:r>
              <a:rPr sz="1700" dirty="0">
                <a:latin typeface="Arial"/>
                <a:cs typeface="Arial"/>
              </a:rPr>
              <a:t>caso de uso </a:t>
            </a:r>
            <a:r>
              <a:rPr sz="1700" spc="-5" dirty="0">
                <a:latin typeface="Arial"/>
                <a:cs typeface="Arial"/>
              </a:rPr>
              <a:t>también </a:t>
            </a:r>
            <a:r>
              <a:rPr sz="1700" dirty="0">
                <a:latin typeface="Arial"/>
                <a:cs typeface="Arial"/>
              </a:rPr>
              <a:t>se puede </a:t>
            </a:r>
            <a:r>
              <a:rPr sz="1700" spc="-5" dirty="0">
                <a:latin typeface="Arial"/>
                <a:cs typeface="Arial"/>
              </a:rPr>
              <a:t>especializar </a:t>
            </a:r>
            <a:r>
              <a:rPr sz="1700" dirty="0">
                <a:latin typeface="Arial"/>
                <a:cs typeface="Arial"/>
              </a:rPr>
              <a:t>en uno  o </a:t>
            </a:r>
            <a:r>
              <a:rPr sz="1700" spc="-5" dirty="0">
                <a:latin typeface="Arial"/>
                <a:cs typeface="Arial"/>
              </a:rPr>
              <a:t>más </a:t>
            </a:r>
            <a:r>
              <a:rPr sz="1700" dirty="0">
                <a:latin typeface="Arial"/>
                <a:cs typeface="Arial"/>
              </a:rPr>
              <a:t>casos de uso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hijos</a:t>
            </a:r>
            <a:endParaRPr sz="1700">
              <a:latin typeface="Arial"/>
              <a:cs typeface="Arial"/>
            </a:endParaRPr>
          </a:p>
          <a:p>
            <a:pPr marL="469900" marR="5080" indent="-182880">
              <a:lnSpc>
                <a:spcPct val="100000"/>
              </a:lnSpc>
              <a:spcBef>
                <a:spcPts val="420"/>
              </a:spcBef>
              <a:buClr>
                <a:srgbClr val="526DB0"/>
              </a:buClr>
              <a:buFont typeface="Arial"/>
              <a:buChar char="•"/>
              <a:tabLst>
                <a:tab pos="469900" algn="l"/>
              </a:tabLst>
            </a:pPr>
            <a:r>
              <a:rPr sz="1700" b="1" spc="-5" dirty="0">
                <a:solidFill>
                  <a:srgbClr val="3333CC"/>
                </a:solidFill>
                <a:latin typeface="Arial"/>
                <a:cs typeface="Arial"/>
              </a:rPr>
              <a:t>Inclusión</a:t>
            </a:r>
            <a:r>
              <a:rPr sz="1700" spc="-5" dirty="0">
                <a:latin typeface="Arial"/>
                <a:cs typeface="Arial"/>
              </a:rPr>
              <a:t>: Un </a:t>
            </a:r>
            <a:r>
              <a:rPr sz="1700" dirty="0">
                <a:latin typeface="Arial"/>
                <a:cs typeface="Arial"/>
              </a:rPr>
              <a:t>caso de uso puede </a:t>
            </a:r>
            <a:r>
              <a:rPr sz="1700" spc="-5" dirty="0">
                <a:latin typeface="Arial"/>
                <a:cs typeface="Arial"/>
              </a:rPr>
              <a:t>incorporar </a:t>
            </a:r>
            <a:r>
              <a:rPr sz="1700" dirty="0">
                <a:latin typeface="Arial"/>
                <a:cs typeface="Arial"/>
              </a:rPr>
              <a:t>el </a:t>
            </a:r>
            <a:r>
              <a:rPr sz="1700" spc="-5" dirty="0">
                <a:latin typeface="Arial"/>
                <a:cs typeface="Arial"/>
              </a:rPr>
              <a:t>comportamiento </a:t>
            </a:r>
            <a:r>
              <a:rPr sz="1700" dirty="0">
                <a:latin typeface="Arial"/>
                <a:cs typeface="Arial"/>
              </a:rPr>
              <a:t>de </a:t>
            </a:r>
            <a:r>
              <a:rPr sz="1700" spc="-5" dirty="0">
                <a:latin typeface="Arial"/>
                <a:cs typeface="Arial"/>
              </a:rPr>
              <a:t>otros  </a:t>
            </a:r>
            <a:r>
              <a:rPr sz="1700" dirty="0">
                <a:latin typeface="Arial"/>
                <a:cs typeface="Arial"/>
              </a:rPr>
              <a:t>casos de uso </a:t>
            </a:r>
            <a:r>
              <a:rPr sz="1700" spc="-5" dirty="0">
                <a:latin typeface="Arial"/>
                <a:cs typeface="Arial"/>
              </a:rPr>
              <a:t>como fragmentos </a:t>
            </a:r>
            <a:r>
              <a:rPr sz="1700" dirty="0">
                <a:latin typeface="Arial"/>
                <a:cs typeface="Arial"/>
              </a:rPr>
              <a:t>de su </a:t>
            </a:r>
            <a:r>
              <a:rPr sz="1700" spc="-5" dirty="0">
                <a:latin typeface="Arial"/>
                <a:cs typeface="Arial"/>
              </a:rPr>
              <a:t>propio</a:t>
            </a:r>
            <a:r>
              <a:rPr sz="1700" spc="4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comportamiento</a:t>
            </a:r>
            <a:endParaRPr sz="1700">
              <a:latin typeface="Arial"/>
              <a:cs typeface="Arial"/>
            </a:endParaRPr>
          </a:p>
          <a:p>
            <a:pPr marL="469900" marR="857885" indent="-182880">
              <a:lnSpc>
                <a:spcPct val="100000"/>
              </a:lnSpc>
              <a:spcBef>
                <a:spcPts val="420"/>
              </a:spcBef>
              <a:buClr>
                <a:srgbClr val="526DB0"/>
              </a:buClr>
              <a:buFont typeface="Arial"/>
              <a:buChar char="•"/>
              <a:tabLst>
                <a:tab pos="469900" algn="l"/>
              </a:tabLst>
            </a:pPr>
            <a:r>
              <a:rPr sz="1700" b="1" spc="-5" dirty="0">
                <a:solidFill>
                  <a:srgbClr val="3333CC"/>
                </a:solidFill>
                <a:latin typeface="Arial"/>
                <a:cs typeface="Arial"/>
              </a:rPr>
              <a:t>Extensión</a:t>
            </a:r>
            <a:r>
              <a:rPr sz="1700" spc="-5" dirty="0">
                <a:latin typeface="Arial"/>
                <a:cs typeface="Arial"/>
              </a:rPr>
              <a:t>: Un </a:t>
            </a:r>
            <a:r>
              <a:rPr sz="1700" dirty="0">
                <a:latin typeface="Arial"/>
                <a:cs typeface="Arial"/>
              </a:rPr>
              <a:t>caso de uso </a:t>
            </a:r>
            <a:r>
              <a:rPr sz="1700" spc="-5" dirty="0">
                <a:latin typeface="Arial"/>
                <a:cs typeface="Arial"/>
              </a:rPr>
              <a:t>también </a:t>
            </a:r>
            <a:r>
              <a:rPr sz="1700" dirty="0">
                <a:latin typeface="Arial"/>
                <a:cs typeface="Arial"/>
              </a:rPr>
              <a:t>se puede </a:t>
            </a:r>
            <a:r>
              <a:rPr sz="1700" spc="-5" dirty="0">
                <a:latin typeface="Arial"/>
                <a:cs typeface="Arial"/>
              </a:rPr>
              <a:t>definir como </a:t>
            </a:r>
            <a:r>
              <a:rPr sz="1700" dirty="0">
                <a:latin typeface="Arial"/>
                <a:cs typeface="Arial"/>
              </a:rPr>
              <a:t>una  </a:t>
            </a:r>
            <a:r>
              <a:rPr sz="1700" spc="-5" dirty="0">
                <a:latin typeface="Arial"/>
                <a:cs typeface="Arial"/>
              </a:rPr>
              <a:t>extensión incremental </a:t>
            </a:r>
            <a:r>
              <a:rPr sz="1700" dirty="0">
                <a:latin typeface="Arial"/>
                <a:cs typeface="Arial"/>
              </a:rPr>
              <a:t>de un caso de uso</a:t>
            </a:r>
            <a:r>
              <a:rPr sz="1700" spc="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base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900" dirty="0">
                <a:latin typeface="Arial"/>
                <a:cs typeface="Arial"/>
              </a:rPr>
              <a:t>Relación </a:t>
            </a:r>
            <a:r>
              <a:rPr sz="1900" b="1" dirty="0">
                <a:latin typeface="Arial"/>
                <a:cs typeface="Arial"/>
              </a:rPr>
              <a:t>entre un caso de uso y una</a:t>
            </a:r>
            <a:r>
              <a:rPr sz="1900" b="1" spc="-3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colaboración</a:t>
            </a:r>
            <a:endParaRPr sz="1900">
              <a:latin typeface="Arial"/>
              <a:cs typeface="Arial"/>
            </a:endParaRPr>
          </a:p>
          <a:p>
            <a:pPr marL="469900" indent="-183515">
              <a:lnSpc>
                <a:spcPct val="100000"/>
              </a:lnSpc>
              <a:spcBef>
                <a:spcPts val="1020"/>
              </a:spcBef>
              <a:buClr>
                <a:srgbClr val="526DB0"/>
              </a:buClr>
              <a:buFont typeface="Arial"/>
              <a:buChar char="•"/>
              <a:tabLst>
                <a:tab pos="469900" algn="l"/>
              </a:tabLst>
            </a:pPr>
            <a:r>
              <a:rPr sz="1700" b="1" spc="-5" dirty="0">
                <a:solidFill>
                  <a:srgbClr val="3333CC"/>
                </a:solidFill>
                <a:latin typeface="Arial"/>
                <a:cs typeface="Arial"/>
              </a:rPr>
              <a:t>Realización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52778" y="6366912"/>
            <a:ext cx="281305" cy="2800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8667"/>
            <a:ext cx="7059295" cy="11245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sz="3600" spc="-65" dirty="0">
                <a:solidFill>
                  <a:srgbClr val="526DB0"/>
                </a:solidFill>
              </a:rPr>
              <a:t>RELACIONES </a:t>
            </a:r>
            <a:r>
              <a:rPr sz="3600" spc="-35" dirty="0">
                <a:solidFill>
                  <a:srgbClr val="526DB0"/>
                </a:solidFill>
              </a:rPr>
              <a:t>DE </a:t>
            </a:r>
            <a:r>
              <a:rPr sz="3600" spc="-65" dirty="0">
                <a:solidFill>
                  <a:srgbClr val="526DB0"/>
                </a:solidFill>
              </a:rPr>
              <a:t>LOS</a:t>
            </a:r>
            <a:r>
              <a:rPr sz="3600" spc="-325" dirty="0">
                <a:solidFill>
                  <a:srgbClr val="526DB0"/>
                </a:solidFill>
              </a:rPr>
              <a:t> </a:t>
            </a:r>
            <a:r>
              <a:rPr sz="3600" spc="-50" dirty="0">
                <a:solidFill>
                  <a:srgbClr val="526DB0"/>
                </a:solidFill>
              </a:rPr>
              <a:t>CASOS  </a:t>
            </a:r>
            <a:r>
              <a:rPr sz="3600" spc="-35" dirty="0">
                <a:solidFill>
                  <a:srgbClr val="526DB0"/>
                </a:solidFill>
              </a:rPr>
              <a:t>DE</a:t>
            </a:r>
            <a:r>
              <a:rPr sz="3600" spc="-125" dirty="0">
                <a:solidFill>
                  <a:srgbClr val="526DB0"/>
                </a:solidFill>
              </a:rPr>
              <a:t> </a:t>
            </a:r>
            <a:r>
              <a:rPr sz="3600" spc="-40" dirty="0">
                <a:solidFill>
                  <a:srgbClr val="526DB0"/>
                </a:solidFill>
              </a:rPr>
              <a:t>USO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57200" y="1524317"/>
            <a:ext cx="1952625" cy="497205"/>
          </a:xfrm>
          <a:custGeom>
            <a:avLst/>
            <a:gdLst/>
            <a:ahLst/>
            <a:cxnLst/>
            <a:rect l="l" t="t" r="r" b="b"/>
            <a:pathLst>
              <a:path w="1952625" h="497205">
                <a:moveTo>
                  <a:pt x="0" y="0"/>
                </a:moveTo>
                <a:lnTo>
                  <a:pt x="1952368" y="0"/>
                </a:lnTo>
                <a:lnTo>
                  <a:pt x="1952368" y="496888"/>
                </a:lnTo>
                <a:lnTo>
                  <a:pt x="0" y="496888"/>
                </a:lnTo>
                <a:lnTo>
                  <a:pt x="0" y="0"/>
                </a:lnTo>
                <a:close/>
              </a:path>
            </a:pathLst>
          </a:custGeom>
          <a:solidFill>
            <a:srgbClr val="526D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09568" y="1524317"/>
            <a:ext cx="3361054" cy="497205"/>
          </a:xfrm>
          <a:custGeom>
            <a:avLst/>
            <a:gdLst/>
            <a:ahLst/>
            <a:cxnLst/>
            <a:rect l="l" t="t" r="r" b="b"/>
            <a:pathLst>
              <a:path w="3361054" h="497205">
                <a:moveTo>
                  <a:pt x="0" y="0"/>
                </a:moveTo>
                <a:lnTo>
                  <a:pt x="3361035" y="0"/>
                </a:lnTo>
                <a:lnTo>
                  <a:pt x="3361035" y="496888"/>
                </a:lnTo>
                <a:lnTo>
                  <a:pt x="0" y="496888"/>
                </a:lnTo>
                <a:lnTo>
                  <a:pt x="0" y="0"/>
                </a:lnTo>
                <a:close/>
              </a:path>
            </a:pathLst>
          </a:custGeom>
          <a:solidFill>
            <a:srgbClr val="526D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70604" y="1524317"/>
            <a:ext cx="2306955" cy="497205"/>
          </a:xfrm>
          <a:custGeom>
            <a:avLst/>
            <a:gdLst/>
            <a:ahLst/>
            <a:cxnLst/>
            <a:rect l="l" t="t" r="r" b="b"/>
            <a:pathLst>
              <a:path w="2306954" h="497205">
                <a:moveTo>
                  <a:pt x="0" y="0"/>
                </a:moveTo>
                <a:lnTo>
                  <a:pt x="2306596" y="0"/>
                </a:lnTo>
                <a:lnTo>
                  <a:pt x="2306596" y="496888"/>
                </a:lnTo>
                <a:lnTo>
                  <a:pt x="0" y="496888"/>
                </a:lnTo>
                <a:lnTo>
                  <a:pt x="0" y="0"/>
                </a:lnTo>
                <a:close/>
              </a:path>
            </a:pathLst>
          </a:custGeom>
          <a:solidFill>
            <a:srgbClr val="526D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1517967"/>
            <a:ext cx="0" cy="4197985"/>
          </a:xfrm>
          <a:custGeom>
            <a:avLst/>
            <a:gdLst/>
            <a:ahLst/>
            <a:cxnLst/>
            <a:rect l="l" t="t" r="r" b="b"/>
            <a:pathLst>
              <a:path h="4197985">
                <a:moveTo>
                  <a:pt x="0" y="0"/>
                </a:moveTo>
                <a:lnTo>
                  <a:pt x="0" y="4197668"/>
                </a:lnTo>
              </a:path>
            </a:pathLst>
          </a:custGeom>
          <a:ln w="12700">
            <a:solidFill>
              <a:srgbClr val="4E69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77200" y="1517967"/>
            <a:ext cx="0" cy="4197985"/>
          </a:xfrm>
          <a:custGeom>
            <a:avLst/>
            <a:gdLst/>
            <a:ahLst/>
            <a:cxnLst/>
            <a:rect l="l" t="t" r="r" b="b"/>
            <a:pathLst>
              <a:path h="4197985">
                <a:moveTo>
                  <a:pt x="0" y="0"/>
                </a:moveTo>
                <a:lnTo>
                  <a:pt x="0" y="4197668"/>
                </a:lnTo>
              </a:path>
            </a:pathLst>
          </a:custGeom>
          <a:ln w="12700">
            <a:solidFill>
              <a:srgbClr val="4E69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0850" y="1524317"/>
            <a:ext cx="7632700" cy="0"/>
          </a:xfrm>
          <a:custGeom>
            <a:avLst/>
            <a:gdLst/>
            <a:ahLst/>
            <a:cxnLst/>
            <a:rect l="l" t="t" r="r" b="b"/>
            <a:pathLst>
              <a:path w="7632700">
                <a:moveTo>
                  <a:pt x="0" y="0"/>
                </a:moveTo>
                <a:lnTo>
                  <a:pt x="7632701" y="0"/>
                </a:lnTo>
              </a:path>
            </a:pathLst>
          </a:custGeom>
          <a:ln w="12700">
            <a:solidFill>
              <a:srgbClr val="4E69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0850" y="5709285"/>
            <a:ext cx="7632700" cy="0"/>
          </a:xfrm>
          <a:custGeom>
            <a:avLst/>
            <a:gdLst/>
            <a:ahLst/>
            <a:cxnLst/>
            <a:rect l="l" t="t" r="r" b="b"/>
            <a:pathLst>
              <a:path w="7632700">
                <a:moveTo>
                  <a:pt x="0" y="0"/>
                </a:moveTo>
                <a:lnTo>
                  <a:pt x="7632701" y="0"/>
                </a:lnTo>
              </a:path>
            </a:pathLst>
          </a:custGeom>
          <a:ln w="12700">
            <a:solidFill>
              <a:srgbClr val="4E69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91252" y="1600200"/>
            <a:ext cx="65881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1420" algn="l"/>
                <a:tab pos="5488305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Relación	Descripción	Notación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0154" y="2125133"/>
            <a:ext cx="1245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Asociación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25649" y="2048933"/>
            <a:ext cx="14655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2245" algn="l"/>
              </a:tabLst>
            </a:pPr>
            <a:r>
              <a:rPr sz="1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0154" y="2857500"/>
            <a:ext cx="1651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Generalización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25649" y="2781300"/>
            <a:ext cx="14655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2245" algn="l"/>
              </a:tabLst>
            </a:pPr>
            <a:r>
              <a:rPr sz="1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0154" y="3712633"/>
            <a:ext cx="1028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Inclusión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77815" y="3560233"/>
            <a:ext cx="8928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«</a:t>
            </a:r>
            <a:r>
              <a:rPr sz="1600" spc="-1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ude</a:t>
            </a:r>
            <a:r>
              <a:rPr sz="1600" dirty="0">
                <a:latin typeface="Arial"/>
                <a:cs typeface="Arial"/>
              </a:rPr>
              <a:t>»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0154" y="4457700"/>
            <a:ext cx="1117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Ex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5" dirty="0">
                <a:latin typeface="Arial"/>
                <a:cs typeface="Arial"/>
              </a:rPr>
              <a:t>ensión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93690" y="4322233"/>
            <a:ext cx="8610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«e</a:t>
            </a:r>
            <a:r>
              <a:rPr sz="1600" dirty="0">
                <a:latin typeface="Arial"/>
                <a:cs typeface="Arial"/>
              </a:rPr>
              <a:t>x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end</a:t>
            </a:r>
            <a:r>
              <a:rPr sz="1600" dirty="0">
                <a:latin typeface="Arial"/>
                <a:cs typeface="Arial"/>
              </a:rPr>
              <a:t>»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0154" y="5190067"/>
            <a:ext cx="1283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Realización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22523" y="2048933"/>
            <a:ext cx="3129915" cy="3625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6985">
              <a:lnSpc>
                <a:spcPts val="1670"/>
              </a:lnSpc>
              <a:spcBef>
                <a:spcPts val="160"/>
              </a:spcBef>
            </a:pPr>
            <a:r>
              <a:rPr sz="1400" spc="-5" dirty="0">
                <a:latin typeface="Arial"/>
                <a:cs typeface="Arial"/>
              </a:rPr>
              <a:t>Línea de comunicación entre un actor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  </a:t>
            </a:r>
            <a:r>
              <a:rPr sz="1400" spc="-5" dirty="0">
                <a:latin typeface="Arial"/>
                <a:cs typeface="Arial"/>
              </a:rPr>
              <a:t>un caso de uso en el que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participa</a:t>
            </a:r>
            <a:endParaRPr sz="1400">
              <a:latin typeface="Arial"/>
              <a:cs typeface="Arial"/>
            </a:endParaRPr>
          </a:p>
          <a:p>
            <a:pPr marL="12700" marR="409575">
              <a:lnSpc>
                <a:spcPct val="99900"/>
              </a:lnSpc>
              <a:spcBef>
                <a:spcPts val="700"/>
              </a:spcBef>
            </a:pPr>
            <a:r>
              <a:rPr sz="1400" spc="-5" dirty="0">
                <a:latin typeface="Arial"/>
                <a:cs typeface="Arial"/>
              </a:rPr>
              <a:t>Una relación entre un caso de uso  general </a:t>
            </a:r>
            <a:r>
              <a:rPr sz="1400" dirty="0">
                <a:latin typeface="Arial"/>
                <a:cs typeface="Arial"/>
              </a:rPr>
              <a:t>y </a:t>
            </a:r>
            <a:r>
              <a:rPr sz="1400" spc="-5" dirty="0">
                <a:latin typeface="Arial"/>
                <a:cs typeface="Arial"/>
              </a:rPr>
              <a:t>un caso de uso más  específico, que hereda </a:t>
            </a:r>
            <a:r>
              <a:rPr sz="1400" dirty="0">
                <a:latin typeface="Arial"/>
                <a:cs typeface="Arial"/>
              </a:rPr>
              <a:t>y </a:t>
            </a:r>
            <a:r>
              <a:rPr sz="1400" spc="-5" dirty="0">
                <a:latin typeface="Arial"/>
                <a:cs typeface="Arial"/>
              </a:rPr>
              <a:t>añade  propiedades al caso de uso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base</a:t>
            </a:r>
            <a:endParaRPr sz="1400">
              <a:latin typeface="Arial"/>
              <a:cs typeface="Arial"/>
            </a:endParaRPr>
          </a:p>
          <a:p>
            <a:pPr marL="12700" marR="74930" algn="just">
              <a:lnSpc>
                <a:spcPct val="100200"/>
              </a:lnSpc>
              <a:spcBef>
                <a:spcPts val="715"/>
              </a:spcBef>
            </a:pPr>
            <a:r>
              <a:rPr sz="1400" spc="-5" dirty="0">
                <a:latin typeface="Arial"/>
                <a:cs typeface="Arial"/>
              </a:rPr>
              <a:t>Inserción de comportamiento adicional  en un caso de uso base, que describe  explícitamente </a:t>
            </a:r>
            <a:r>
              <a:rPr sz="1400" dirty="0">
                <a:latin typeface="Arial"/>
                <a:cs typeface="Arial"/>
              </a:rPr>
              <a:t>la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inserción</a:t>
            </a:r>
            <a:endParaRPr sz="1400">
              <a:latin typeface="Arial"/>
              <a:cs typeface="Arial"/>
            </a:endParaRPr>
          </a:p>
          <a:p>
            <a:pPr marL="12700" marR="75565">
              <a:lnSpc>
                <a:spcPct val="100200"/>
              </a:lnSpc>
              <a:spcBef>
                <a:spcPts val="950"/>
              </a:spcBef>
            </a:pPr>
            <a:r>
              <a:rPr sz="1400" spc="-5" dirty="0">
                <a:latin typeface="Arial"/>
                <a:cs typeface="Arial"/>
              </a:rPr>
              <a:t>Inserción de comportamiento adicional  en un caso de uso base que no tiene  conocimiento sobre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él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200"/>
              </a:lnSpc>
              <a:spcBef>
                <a:spcPts val="720"/>
              </a:spcBef>
            </a:pPr>
            <a:r>
              <a:rPr sz="1400" spc="-5" dirty="0">
                <a:latin typeface="Arial"/>
                <a:cs typeface="Arial"/>
              </a:rPr>
              <a:t>Establece una relación entre el caso de  uso </a:t>
            </a:r>
            <a:r>
              <a:rPr sz="1400" dirty="0">
                <a:latin typeface="Arial"/>
                <a:cs typeface="Arial"/>
              </a:rPr>
              <a:t>y </a:t>
            </a:r>
            <a:r>
              <a:rPr sz="1400" spc="-5" dirty="0">
                <a:latin typeface="Arial"/>
                <a:cs typeface="Arial"/>
              </a:rPr>
              <a:t>los diagramas que describen </a:t>
            </a:r>
            <a:r>
              <a:rPr sz="1400" dirty="0">
                <a:latin typeface="Arial"/>
                <a:cs typeface="Arial"/>
              </a:rPr>
              <a:t>la  </a:t>
            </a:r>
            <a:r>
              <a:rPr sz="1400" spc="-5" dirty="0">
                <a:latin typeface="Arial"/>
                <a:cs typeface="Arial"/>
              </a:rPr>
              <a:t>funcionalidad del caso de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uso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313905" y="2939809"/>
            <a:ext cx="157163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24855" y="3773514"/>
            <a:ext cx="1440180" cy="141605"/>
          </a:xfrm>
          <a:custGeom>
            <a:avLst/>
            <a:gdLst/>
            <a:ahLst/>
            <a:cxnLst/>
            <a:rect l="l" t="t" r="r" b="b"/>
            <a:pathLst>
              <a:path w="1440179" h="141604">
                <a:moveTo>
                  <a:pt x="50800" y="64402"/>
                </a:moveTo>
                <a:lnTo>
                  <a:pt x="0" y="64402"/>
                </a:lnTo>
                <a:lnTo>
                  <a:pt x="0" y="77102"/>
                </a:lnTo>
                <a:lnTo>
                  <a:pt x="50800" y="77102"/>
                </a:lnTo>
                <a:lnTo>
                  <a:pt x="50800" y="64402"/>
                </a:lnTo>
                <a:close/>
              </a:path>
              <a:path w="1440179" h="141604">
                <a:moveTo>
                  <a:pt x="139700" y="64402"/>
                </a:moveTo>
                <a:lnTo>
                  <a:pt x="88900" y="64402"/>
                </a:lnTo>
                <a:lnTo>
                  <a:pt x="88900" y="77102"/>
                </a:lnTo>
                <a:lnTo>
                  <a:pt x="139700" y="77102"/>
                </a:lnTo>
                <a:lnTo>
                  <a:pt x="139700" y="64402"/>
                </a:lnTo>
                <a:close/>
              </a:path>
              <a:path w="1440179" h="141604">
                <a:moveTo>
                  <a:pt x="228600" y="64402"/>
                </a:moveTo>
                <a:lnTo>
                  <a:pt x="177800" y="64402"/>
                </a:lnTo>
                <a:lnTo>
                  <a:pt x="177800" y="77102"/>
                </a:lnTo>
                <a:lnTo>
                  <a:pt x="228600" y="77102"/>
                </a:lnTo>
                <a:lnTo>
                  <a:pt x="228600" y="64402"/>
                </a:lnTo>
                <a:close/>
              </a:path>
              <a:path w="1440179" h="141604">
                <a:moveTo>
                  <a:pt x="317500" y="64402"/>
                </a:moveTo>
                <a:lnTo>
                  <a:pt x="266700" y="64402"/>
                </a:lnTo>
                <a:lnTo>
                  <a:pt x="266700" y="77102"/>
                </a:lnTo>
                <a:lnTo>
                  <a:pt x="317500" y="77102"/>
                </a:lnTo>
                <a:lnTo>
                  <a:pt x="317500" y="64402"/>
                </a:lnTo>
                <a:close/>
              </a:path>
              <a:path w="1440179" h="141604">
                <a:moveTo>
                  <a:pt x="406400" y="64402"/>
                </a:moveTo>
                <a:lnTo>
                  <a:pt x="355600" y="64402"/>
                </a:lnTo>
                <a:lnTo>
                  <a:pt x="355600" y="77102"/>
                </a:lnTo>
                <a:lnTo>
                  <a:pt x="406400" y="77102"/>
                </a:lnTo>
                <a:lnTo>
                  <a:pt x="406400" y="64402"/>
                </a:lnTo>
                <a:close/>
              </a:path>
              <a:path w="1440179" h="141604">
                <a:moveTo>
                  <a:pt x="495300" y="64402"/>
                </a:moveTo>
                <a:lnTo>
                  <a:pt x="444500" y="64402"/>
                </a:lnTo>
                <a:lnTo>
                  <a:pt x="444500" y="77102"/>
                </a:lnTo>
                <a:lnTo>
                  <a:pt x="495300" y="77102"/>
                </a:lnTo>
                <a:lnTo>
                  <a:pt x="495300" y="64402"/>
                </a:lnTo>
                <a:close/>
              </a:path>
              <a:path w="1440179" h="141604">
                <a:moveTo>
                  <a:pt x="584200" y="64402"/>
                </a:moveTo>
                <a:lnTo>
                  <a:pt x="533400" y="64402"/>
                </a:lnTo>
                <a:lnTo>
                  <a:pt x="533400" y="77102"/>
                </a:lnTo>
                <a:lnTo>
                  <a:pt x="584200" y="77102"/>
                </a:lnTo>
                <a:lnTo>
                  <a:pt x="584200" y="64402"/>
                </a:lnTo>
                <a:close/>
              </a:path>
              <a:path w="1440179" h="141604">
                <a:moveTo>
                  <a:pt x="673100" y="64402"/>
                </a:moveTo>
                <a:lnTo>
                  <a:pt x="622300" y="64402"/>
                </a:lnTo>
                <a:lnTo>
                  <a:pt x="622300" y="77102"/>
                </a:lnTo>
                <a:lnTo>
                  <a:pt x="673100" y="77102"/>
                </a:lnTo>
                <a:lnTo>
                  <a:pt x="673100" y="64402"/>
                </a:lnTo>
                <a:close/>
              </a:path>
              <a:path w="1440179" h="141604">
                <a:moveTo>
                  <a:pt x="762000" y="64402"/>
                </a:moveTo>
                <a:lnTo>
                  <a:pt x="711200" y="64402"/>
                </a:lnTo>
                <a:lnTo>
                  <a:pt x="711200" y="77102"/>
                </a:lnTo>
                <a:lnTo>
                  <a:pt x="762000" y="77102"/>
                </a:lnTo>
                <a:lnTo>
                  <a:pt x="762000" y="64402"/>
                </a:lnTo>
                <a:close/>
              </a:path>
              <a:path w="1440179" h="141604">
                <a:moveTo>
                  <a:pt x="850900" y="64402"/>
                </a:moveTo>
                <a:lnTo>
                  <a:pt x="800100" y="64402"/>
                </a:lnTo>
                <a:lnTo>
                  <a:pt x="800100" y="77102"/>
                </a:lnTo>
                <a:lnTo>
                  <a:pt x="850900" y="77102"/>
                </a:lnTo>
                <a:lnTo>
                  <a:pt x="850900" y="64402"/>
                </a:lnTo>
                <a:close/>
              </a:path>
              <a:path w="1440179" h="141604">
                <a:moveTo>
                  <a:pt x="939800" y="64402"/>
                </a:moveTo>
                <a:lnTo>
                  <a:pt x="889000" y="64402"/>
                </a:lnTo>
                <a:lnTo>
                  <a:pt x="889000" y="77102"/>
                </a:lnTo>
                <a:lnTo>
                  <a:pt x="939800" y="77102"/>
                </a:lnTo>
                <a:lnTo>
                  <a:pt x="939800" y="64402"/>
                </a:lnTo>
                <a:close/>
              </a:path>
              <a:path w="1440179" h="141604">
                <a:moveTo>
                  <a:pt x="1028700" y="64402"/>
                </a:moveTo>
                <a:lnTo>
                  <a:pt x="977900" y="64402"/>
                </a:lnTo>
                <a:lnTo>
                  <a:pt x="977900" y="77102"/>
                </a:lnTo>
                <a:lnTo>
                  <a:pt x="1028700" y="77102"/>
                </a:lnTo>
                <a:lnTo>
                  <a:pt x="1028700" y="64402"/>
                </a:lnTo>
                <a:close/>
              </a:path>
              <a:path w="1440179" h="141604">
                <a:moveTo>
                  <a:pt x="1117600" y="64402"/>
                </a:moveTo>
                <a:lnTo>
                  <a:pt x="1066800" y="64402"/>
                </a:lnTo>
                <a:lnTo>
                  <a:pt x="1066800" y="77102"/>
                </a:lnTo>
                <a:lnTo>
                  <a:pt x="1117600" y="77102"/>
                </a:lnTo>
                <a:lnTo>
                  <a:pt x="1117600" y="64402"/>
                </a:lnTo>
                <a:close/>
              </a:path>
              <a:path w="1440179" h="141604">
                <a:moveTo>
                  <a:pt x="1206500" y="64402"/>
                </a:moveTo>
                <a:lnTo>
                  <a:pt x="1155700" y="64402"/>
                </a:lnTo>
                <a:lnTo>
                  <a:pt x="1155700" y="77102"/>
                </a:lnTo>
                <a:lnTo>
                  <a:pt x="1206500" y="77102"/>
                </a:lnTo>
                <a:lnTo>
                  <a:pt x="1206500" y="64402"/>
                </a:lnTo>
                <a:close/>
              </a:path>
              <a:path w="1440179" h="141604">
                <a:moveTo>
                  <a:pt x="1244600" y="64402"/>
                </a:moveTo>
                <a:lnTo>
                  <a:pt x="1244600" y="77102"/>
                </a:lnTo>
                <a:lnTo>
                  <a:pt x="1295400" y="77104"/>
                </a:lnTo>
                <a:lnTo>
                  <a:pt x="1295400" y="64404"/>
                </a:lnTo>
                <a:lnTo>
                  <a:pt x="1244600" y="64402"/>
                </a:lnTo>
                <a:close/>
              </a:path>
              <a:path w="1440179" h="141604">
                <a:moveTo>
                  <a:pt x="1413706" y="70753"/>
                </a:moveTo>
                <a:lnTo>
                  <a:pt x="1306332" y="130406"/>
                </a:lnTo>
                <a:lnTo>
                  <a:pt x="1305228" y="134272"/>
                </a:lnTo>
                <a:lnTo>
                  <a:pt x="1308634" y="140403"/>
                </a:lnTo>
                <a:lnTo>
                  <a:pt x="1312500" y="141507"/>
                </a:lnTo>
                <a:lnTo>
                  <a:pt x="1428427" y="77104"/>
                </a:lnTo>
                <a:lnTo>
                  <a:pt x="1422400" y="77104"/>
                </a:lnTo>
                <a:lnTo>
                  <a:pt x="1422400" y="75583"/>
                </a:lnTo>
                <a:lnTo>
                  <a:pt x="1413706" y="70753"/>
                </a:lnTo>
                <a:close/>
              </a:path>
              <a:path w="1440179" h="141604">
                <a:moveTo>
                  <a:pt x="1384300" y="64404"/>
                </a:moveTo>
                <a:lnTo>
                  <a:pt x="1333500" y="64404"/>
                </a:lnTo>
                <a:lnTo>
                  <a:pt x="1333500" y="77104"/>
                </a:lnTo>
                <a:lnTo>
                  <a:pt x="1384300" y="77104"/>
                </a:lnTo>
                <a:lnTo>
                  <a:pt x="1384300" y="64404"/>
                </a:lnTo>
                <a:close/>
              </a:path>
              <a:path w="1440179" h="141604">
                <a:moveTo>
                  <a:pt x="1422400" y="75583"/>
                </a:moveTo>
                <a:lnTo>
                  <a:pt x="1422400" y="77104"/>
                </a:lnTo>
                <a:lnTo>
                  <a:pt x="1426784" y="77104"/>
                </a:lnTo>
                <a:lnTo>
                  <a:pt x="1426784" y="76304"/>
                </a:lnTo>
                <a:lnTo>
                  <a:pt x="1423697" y="76304"/>
                </a:lnTo>
                <a:lnTo>
                  <a:pt x="1422400" y="75583"/>
                </a:lnTo>
                <a:close/>
              </a:path>
              <a:path w="1440179" h="141604">
                <a:moveTo>
                  <a:pt x="1428427" y="64404"/>
                </a:moveTo>
                <a:lnTo>
                  <a:pt x="1426784" y="64404"/>
                </a:lnTo>
                <a:lnTo>
                  <a:pt x="1426784" y="77104"/>
                </a:lnTo>
                <a:lnTo>
                  <a:pt x="1428427" y="77104"/>
                </a:lnTo>
                <a:lnTo>
                  <a:pt x="1439857" y="70754"/>
                </a:lnTo>
                <a:lnTo>
                  <a:pt x="1428427" y="64404"/>
                </a:lnTo>
                <a:close/>
              </a:path>
              <a:path w="1440179" h="141604">
                <a:moveTo>
                  <a:pt x="1423697" y="65203"/>
                </a:moveTo>
                <a:lnTo>
                  <a:pt x="1422400" y="65924"/>
                </a:lnTo>
                <a:lnTo>
                  <a:pt x="1422400" y="75583"/>
                </a:lnTo>
                <a:lnTo>
                  <a:pt x="1423697" y="76304"/>
                </a:lnTo>
                <a:lnTo>
                  <a:pt x="1423697" y="65203"/>
                </a:lnTo>
                <a:close/>
              </a:path>
              <a:path w="1440179" h="141604">
                <a:moveTo>
                  <a:pt x="1426784" y="65203"/>
                </a:moveTo>
                <a:lnTo>
                  <a:pt x="1423697" y="65203"/>
                </a:lnTo>
                <a:lnTo>
                  <a:pt x="1423697" y="76304"/>
                </a:lnTo>
                <a:lnTo>
                  <a:pt x="1426784" y="76304"/>
                </a:lnTo>
                <a:lnTo>
                  <a:pt x="1426784" y="65203"/>
                </a:lnTo>
                <a:close/>
              </a:path>
              <a:path w="1440179" h="141604">
                <a:moveTo>
                  <a:pt x="1422400" y="65924"/>
                </a:moveTo>
                <a:lnTo>
                  <a:pt x="1413706" y="70753"/>
                </a:lnTo>
                <a:lnTo>
                  <a:pt x="1422400" y="75583"/>
                </a:lnTo>
                <a:lnTo>
                  <a:pt x="1422400" y="65924"/>
                </a:lnTo>
                <a:close/>
              </a:path>
              <a:path w="1440179" h="141604">
                <a:moveTo>
                  <a:pt x="1312500" y="0"/>
                </a:moveTo>
                <a:lnTo>
                  <a:pt x="1308634" y="1103"/>
                </a:lnTo>
                <a:lnTo>
                  <a:pt x="1305228" y="7235"/>
                </a:lnTo>
                <a:lnTo>
                  <a:pt x="1306332" y="11101"/>
                </a:lnTo>
                <a:lnTo>
                  <a:pt x="1413706" y="70753"/>
                </a:lnTo>
                <a:lnTo>
                  <a:pt x="1422400" y="65924"/>
                </a:lnTo>
                <a:lnTo>
                  <a:pt x="1422400" y="64404"/>
                </a:lnTo>
                <a:lnTo>
                  <a:pt x="1428427" y="64404"/>
                </a:lnTo>
                <a:lnTo>
                  <a:pt x="1312500" y="0"/>
                </a:lnTo>
                <a:close/>
              </a:path>
              <a:path w="1440179" h="141604">
                <a:moveTo>
                  <a:pt x="1426784" y="64404"/>
                </a:moveTo>
                <a:lnTo>
                  <a:pt x="1422400" y="64404"/>
                </a:lnTo>
                <a:lnTo>
                  <a:pt x="1422400" y="65924"/>
                </a:lnTo>
                <a:lnTo>
                  <a:pt x="1423697" y="65203"/>
                </a:lnTo>
                <a:lnTo>
                  <a:pt x="1426784" y="65203"/>
                </a:lnTo>
                <a:lnTo>
                  <a:pt x="1426784" y="64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38349" y="4474460"/>
            <a:ext cx="1440180" cy="141605"/>
          </a:xfrm>
          <a:custGeom>
            <a:avLst/>
            <a:gdLst/>
            <a:ahLst/>
            <a:cxnLst/>
            <a:rect l="l" t="t" r="r" b="b"/>
            <a:pathLst>
              <a:path w="1440179" h="141604">
                <a:moveTo>
                  <a:pt x="50800" y="64402"/>
                </a:moveTo>
                <a:lnTo>
                  <a:pt x="0" y="64402"/>
                </a:lnTo>
                <a:lnTo>
                  <a:pt x="0" y="77102"/>
                </a:lnTo>
                <a:lnTo>
                  <a:pt x="50800" y="77102"/>
                </a:lnTo>
                <a:lnTo>
                  <a:pt x="50800" y="64402"/>
                </a:lnTo>
                <a:close/>
              </a:path>
              <a:path w="1440179" h="141604">
                <a:moveTo>
                  <a:pt x="139700" y="64402"/>
                </a:moveTo>
                <a:lnTo>
                  <a:pt x="88900" y="64402"/>
                </a:lnTo>
                <a:lnTo>
                  <a:pt x="88900" y="77102"/>
                </a:lnTo>
                <a:lnTo>
                  <a:pt x="139700" y="77102"/>
                </a:lnTo>
                <a:lnTo>
                  <a:pt x="139700" y="64402"/>
                </a:lnTo>
                <a:close/>
              </a:path>
              <a:path w="1440179" h="141604">
                <a:moveTo>
                  <a:pt x="228600" y="64402"/>
                </a:moveTo>
                <a:lnTo>
                  <a:pt x="177800" y="64402"/>
                </a:lnTo>
                <a:lnTo>
                  <a:pt x="177800" y="77102"/>
                </a:lnTo>
                <a:lnTo>
                  <a:pt x="228600" y="77102"/>
                </a:lnTo>
                <a:lnTo>
                  <a:pt x="228600" y="64402"/>
                </a:lnTo>
                <a:close/>
              </a:path>
              <a:path w="1440179" h="141604">
                <a:moveTo>
                  <a:pt x="317500" y="64402"/>
                </a:moveTo>
                <a:lnTo>
                  <a:pt x="266700" y="64402"/>
                </a:lnTo>
                <a:lnTo>
                  <a:pt x="266700" y="77102"/>
                </a:lnTo>
                <a:lnTo>
                  <a:pt x="317500" y="77102"/>
                </a:lnTo>
                <a:lnTo>
                  <a:pt x="317500" y="64402"/>
                </a:lnTo>
                <a:close/>
              </a:path>
              <a:path w="1440179" h="141604">
                <a:moveTo>
                  <a:pt x="406400" y="64402"/>
                </a:moveTo>
                <a:lnTo>
                  <a:pt x="355600" y="64402"/>
                </a:lnTo>
                <a:lnTo>
                  <a:pt x="355600" y="77102"/>
                </a:lnTo>
                <a:lnTo>
                  <a:pt x="406400" y="77102"/>
                </a:lnTo>
                <a:lnTo>
                  <a:pt x="406400" y="64402"/>
                </a:lnTo>
                <a:close/>
              </a:path>
              <a:path w="1440179" h="141604">
                <a:moveTo>
                  <a:pt x="495300" y="64402"/>
                </a:moveTo>
                <a:lnTo>
                  <a:pt x="444500" y="64402"/>
                </a:lnTo>
                <a:lnTo>
                  <a:pt x="444500" y="77102"/>
                </a:lnTo>
                <a:lnTo>
                  <a:pt x="495300" y="77102"/>
                </a:lnTo>
                <a:lnTo>
                  <a:pt x="495300" y="64402"/>
                </a:lnTo>
                <a:close/>
              </a:path>
              <a:path w="1440179" h="141604">
                <a:moveTo>
                  <a:pt x="584200" y="64402"/>
                </a:moveTo>
                <a:lnTo>
                  <a:pt x="533400" y="64402"/>
                </a:lnTo>
                <a:lnTo>
                  <a:pt x="533400" y="77102"/>
                </a:lnTo>
                <a:lnTo>
                  <a:pt x="584200" y="77102"/>
                </a:lnTo>
                <a:lnTo>
                  <a:pt x="584200" y="64402"/>
                </a:lnTo>
                <a:close/>
              </a:path>
              <a:path w="1440179" h="141604">
                <a:moveTo>
                  <a:pt x="673100" y="64402"/>
                </a:moveTo>
                <a:lnTo>
                  <a:pt x="622300" y="64402"/>
                </a:lnTo>
                <a:lnTo>
                  <a:pt x="622300" y="77102"/>
                </a:lnTo>
                <a:lnTo>
                  <a:pt x="673100" y="77102"/>
                </a:lnTo>
                <a:lnTo>
                  <a:pt x="673100" y="64402"/>
                </a:lnTo>
                <a:close/>
              </a:path>
              <a:path w="1440179" h="141604">
                <a:moveTo>
                  <a:pt x="762000" y="64402"/>
                </a:moveTo>
                <a:lnTo>
                  <a:pt x="711200" y="64402"/>
                </a:lnTo>
                <a:lnTo>
                  <a:pt x="711200" y="77102"/>
                </a:lnTo>
                <a:lnTo>
                  <a:pt x="762000" y="77102"/>
                </a:lnTo>
                <a:lnTo>
                  <a:pt x="762000" y="64402"/>
                </a:lnTo>
                <a:close/>
              </a:path>
              <a:path w="1440179" h="141604">
                <a:moveTo>
                  <a:pt x="850900" y="64402"/>
                </a:moveTo>
                <a:lnTo>
                  <a:pt x="800100" y="64402"/>
                </a:lnTo>
                <a:lnTo>
                  <a:pt x="800100" y="77102"/>
                </a:lnTo>
                <a:lnTo>
                  <a:pt x="850900" y="77102"/>
                </a:lnTo>
                <a:lnTo>
                  <a:pt x="850900" y="64402"/>
                </a:lnTo>
                <a:close/>
              </a:path>
              <a:path w="1440179" h="141604">
                <a:moveTo>
                  <a:pt x="939800" y="64402"/>
                </a:moveTo>
                <a:lnTo>
                  <a:pt x="889000" y="64402"/>
                </a:lnTo>
                <a:lnTo>
                  <a:pt x="889000" y="77102"/>
                </a:lnTo>
                <a:lnTo>
                  <a:pt x="939800" y="77102"/>
                </a:lnTo>
                <a:lnTo>
                  <a:pt x="939800" y="64402"/>
                </a:lnTo>
                <a:close/>
              </a:path>
              <a:path w="1440179" h="141604">
                <a:moveTo>
                  <a:pt x="1028700" y="64402"/>
                </a:moveTo>
                <a:lnTo>
                  <a:pt x="977900" y="64402"/>
                </a:lnTo>
                <a:lnTo>
                  <a:pt x="977900" y="77102"/>
                </a:lnTo>
                <a:lnTo>
                  <a:pt x="1028700" y="77102"/>
                </a:lnTo>
                <a:lnTo>
                  <a:pt x="1028700" y="64402"/>
                </a:lnTo>
                <a:close/>
              </a:path>
              <a:path w="1440179" h="141604">
                <a:moveTo>
                  <a:pt x="1117600" y="64402"/>
                </a:moveTo>
                <a:lnTo>
                  <a:pt x="1066800" y="64402"/>
                </a:lnTo>
                <a:lnTo>
                  <a:pt x="1066800" y="77102"/>
                </a:lnTo>
                <a:lnTo>
                  <a:pt x="1117600" y="77102"/>
                </a:lnTo>
                <a:lnTo>
                  <a:pt x="1117600" y="64402"/>
                </a:lnTo>
                <a:close/>
              </a:path>
              <a:path w="1440179" h="141604">
                <a:moveTo>
                  <a:pt x="1206500" y="64404"/>
                </a:moveTo>
                <a:lnTo>
                  <a:pt x="1155700" y="64404"/>
                </a:lnTo>
                <a:lnTo>
                  <a:pt x="1155700" y="77104"/>
                </a:lnTo>
                <a:lnTo>
                  <a:pt x="1206500" y="77104"/>
                </a:lnTo>
                <a:lnTo>
                  <a:pt x="1206500" y="64404"/>
                </a:lnTo>
                <a:close/>
              </a:path>
              <a:path w="1440179" h="141604">
                <a:moveTo>
                  <a:pt x="1295400" y="64404"/>
                </a:moveTo>
                <a:lnTo>
                  <a:pt x="1244600" y="64404"/>
                </a:lnTo>
                <a:lnTo>
                  <a:pt x="1244600" y="77104"/>
                </a:lnTo>
                <a:lnTo>
                  <a:pt x="1295400" y="77104"/>
                </a:lnTo>
                <a:lnTo>
                  <a:pt x="1295400" y="64404"/>
                </a:lnTo>
                <a:close/>
              </a:path>
              <a:path w="1440179" h="141604">
                <a:moveTo>
                  <a:pt x="1413706" y="70753"/>
                </a:moveTo>
                <a:lnTo>
                  <a:pt x="1306332" y="130406"/>
                </a:lnTo>
                <a:lnTo>
                  <a:pt x="1305227" y="134272"/>
                </a:lnTo>
                <a:lnTo>
                  <a:pt x="1308633" y="140403"/>
                </a:lnTo>
                <a:lnTo>
                  <a:pt x="1312499" y="141507"/>
                </a:lnTo>
                <a:lnTo>
                  <a:pt x="1428427" y="77104"/>
                </a:lnTo>
                <a:lnTo>
                  <a:pt x="1422400" y="77104"/>
                </a:lnTo>
                <a:lnTo>
                  <a:pt x="1422400" y="75583"/>
                </a:lnTo>
                <a:lnTo>
                  <a:pt x="1413706" y="70753"/>
                </a:lnTo>
                <a:close/>
              </a:path>
              <a:path w="1440179" h="141604">
                <a:moveTo>
                  <a:pt x="1384300" y="64404"/>
                </a:moveTo>
                <a:lnTo>
                  <a:pt x="1333500" y="64404"/>
                </a:lnTo>
                <a:lnTo>
                  <a:pt x="1333500" y="77104"/>
                </a:lnTo>
                <a:lnTo>
                  <a:pt x="1384300" y="77104"/>
                </a:lnTo>
                <a:lnTo>
                  <a:pt x="1384300" y="64404"/>
                </a:lnTo>
                <a:close/>
              </a:path>
              <a:path w="1440179" h="141604">
                <a:moveTo>
                  <a:pt x="1422400" y="75583"/>
                </a:moveTo>
                <a:lnTo>
                  <a:pt x="1422400" y="77104"/>
                </a:lnTo>
                <a:lnTo>
                  <a:pt x="1426784" y="77104"/>
                </a:lnTo>
                <a:lnTo>
                  <a:pt x="1426784" y="76304"/>
                </a:lnTo>
                <a:lnTo>
                  <a:pt x="1423697" y="76304"/>
                </a:lnTo>
                <a:lnTo>
                  <a:pt x="1422400" y="75583"/>
                </a:lnTo>
                <a:close/>
              </a:path>
              <a:path w="1440179" h="141604">
                <a:moveTo>
                  <a:pt x="1428427" y="64404"/>
                </a:moveTo>
                <a:lnTo>
                  <a:pt x="1426784" y="64404"/>
                </a:lnTo>
                <a:lnTo>
                  <a:pt x="1426784" y="77104"/>
                </a:lnTo>
                <a:lnTo>
                  <a:pt x="1428427" y="77104"/>
                </a:lnTo>
                <a:lnTo>
                  <a:pt x="1439857" y="70754"/>
                </a:lnTo>
                <a:lnTo>
                  <a:pt x="1428427" y="64404"/>
                </a:lnTo>
                <a:close/>
              </a:path>
              <a:path w="1440179" h="141604">
                <a:moveTo>
                  <a:pt x="1423697" y="65203"/>
                </a:moveTo>
                <a:lnTo>
                  <a:pt x="1422400" y="65924"/>
                </a:lnTo>
                <a:lnTo>
                  <a:pt x="1422400" y="75583"/>
                </a:lnTo>
                <a:lnTo>
                  <a:pt x="1423697" y="76304"/>
                </a:lnTo>
                <a:lnTo>
                  <a:pt x="1423697" y="65203"/>
                </a:lnTo>
                <a:close/>
              </a:path>
              <a:path w="1440179" h="141604">
                <a:moveTo>
                  <a:pt x="1426784" y="65203"/>
                </a:moveTo>
                <a:lnTo>
                  <a:pt x="1423697" y="65203"/>
                </a:lnTo>
                <a:lnTo>
                  <a:pt x="1423697" y="76304"/>
                </a:lnTo>
                <a:lnTo>
                  <a:pt x="1426784" y="76304"/>
                </a:lnTo>
                <a:lnTo>
                  <a:pt x="1426784" y="65203"/>
                </a:lnTo>
                <a:close/>
              </a:path>
              <a:path w="1440179" h="141604">
                <a:moveTo>
                  <a:pt x="1422400" y="65924"/>
                </a:moveTo>
                <a:lnTo>
                  <a:pt x="1413706" y="70753"/>
                </a:lnTo>
                <a:lnTo>
                  <a:pt x="1422400" y="75583"/>
                </a:lnTo>
                <a:lnTo>
                  <a:pt x="1422400" y="65924"/>
                </a:lnTo>
                <a:close/>
              </a:path>
              <a:path w="1440179" h="141604">
                <a:moveTo>
                  <a:pt x="1312499" y="0"/>
                </a:moveTo>
                <a:lnTo>
                  <a:pt x="1308633" y="1103"/>
                </a:lnTo>
                <a:lnTo>
                  <a:pt x="1305227" y="7235"/>
                </a:lnTo>
                <a:lnTo>
                  <a:pt x="1306332" y="11101"/>
                </a:lnTo>
                <a:lnTo>
                  <a:pt x="1413706" y="70753"/>
                </a:lnTo>
                <a:lnTo>
                  <a:pt x="1422400" y="65924"/>
                </a:lnTo>
                <a:lnTo>
                  <a:pt x="1422400" y="64404"/>
                </a:lnTo>
                <a:lnTo>
                  <a:pt x="1428427" y="64404"/>
                </a:lnTo>
                <a:lnTo>
                  <a:pt x="1312499" y="0"/>
                </a:lnTo>
                <a:close/>
              </a:path>
              <a:path w="1440179" h="141604">
                <a:moveTo>
                  <a:pt x="1426784" y="64404"/>
                </a:moveTo>
                <a:lnTo>
                  <a:pt x="1422400" y="64404"/>
                </a:lnTo>
                <a:lnTo>
                  <a:pt x="1422400" y="65924"/>
                </a:lnTo>
                <a:lnTo>
                  <a:pt x="1423697" y="65203"/>
                </a:lnTo>
                <a:lnTo>
                  <a:pt x="1426784" y="65203"/>
                </a:lnTo>
                <a:lnTo>
                  <a:pt x="1426784" y="64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38349" y="5323818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39863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13905" y="5210311"/>
            <a:ext cx="157163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752778" y="6366912"/>
            <a:ext cx="281305" cy="2800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latin typeface="Arial"/>
                <a:cs typeface="Arial"/>
              </a:rPr>
              <a:t>21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8667"/>
            <a:ext cx="7059295" cy="11245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sz="3600" spc="-65" dirty="0">
                <a:solidFill>
                  <a:srgbClr val="526DB0"/>
                </a:solidFill>
              </a:rPr>
              <a:t>RELACIONES </a:t>
            </a:r>
            <a:r>
              <a:rPr sz="3600" spc="-35" dirty="0">
                <a:solidFill>
                  <a:srgbClr val="526DB0"/>
                </a:solidFill>
              </a:rPr>
              <a:t>DE </a:t>
            </a:r>
            <a:r>
              <a:rPr sz="3600" spc="-65" dirty="0">
                <a:solidFill>
                  <a:srgbClr val="526DB0"/>
                </a:solidFill>
              </a:rPr>
              <a:t>LOS</a:t>
            </a:r>
            <a:r>
              <a:rPr sz="3600" spc="-325" dirty="0">
                <a:solidFill>
                  <a:srgbClr val="526DB0"/>
                </a:solidFill>
              </a:rPr>
              <a:t> </a:t>
            </a:r>
            <a:r>
              <a:rPr sz="3600" spc="-50" dirty="0">
                <a:solidFill>
                  <a:srgbClr val="526DB0"/>
                </a:solidFill>
              </a:rPr>
              <a:t>CASOS  </a:t>
            </a:r>
            <a:r>
              <a:rPr sz="3600" spc="-35" dirty="0">
                <a:solidFill>
                  <a:srgbClr val="526DB0"/>
                </a:solidFill>
              </a:rPr>
              <a:t>DE</a:t>
            </a:r>
            <a:r>
              <a:rPr sz="3600" spc="-125" dirty="0">
                <a:solidFill>
                  <a:srgbClr val="526DB0"/>
                </a:solidFill>
              </a:rPr>
              <a:t> </a:t>
            </a:r>
            <a:r>
              <a:rPr sz="3600" spc="-40" dirty="0">
                <a:solidFill>
                  <a:srgbClr val="526DB0"/>
                </a:solidFill>
              </a:rPr>
              <a:t>USO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855244" y="5048294"/>
            <a:ext cx="564515" cy="544830"/>
          </a:xfrm>
          <a:custGeom>
            <a:avLst/>
            <a:gdLst/>
            <a:ahLst/>
            <a:cxnLst/>
            <a:rect l="l" t="t" r="r" b="b"/>
            <a:pathLst>
              <a:path w="564514" h="544829">
                <a:moveTo>
                  <a:pt x="563959" y="0"/>
                </a:moveTo>
                <a:lnTo>
                  <a:pt x="0" y="544468"/>
                </a:lnTo>
              </a:path>
            </a:pathLst>
          </a:custGeom>
          <a:ln w="79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68425" y="4991100"/>
            <a:ext cx="109220" cy="81280"/>
          </a:xfrm>
          <a:custGeom>
            <a:avLst/>
            <a:gdLst/>
            <a:ahLst/>
            <a:cxnLst/>
            <a:rect l="l" t="t" r="r" b="b"/>
            <a:pathLst>
              <a:path w="109220" h="81279">
                <a:moveTo>
                  <a:pt x="0" y="31197"/>
                </a:moveTo>
                <a:lnTo>
                  <a:pt x="102604" y="80965"/>
                </a:lnTo>
                <a:lnTo>
                  <a:pt x="109119" y="0"/>
                </a:lnTo>
                <a:lnTo>
                  <a:pt x="0" y="311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42471" y="5095878"/>
            <a:ext cx="746760" cy="497205"/>
          </a:xfrm>
          <a:custGeom>
            <a:avLst/>
            <a:gdLst/>
            <a:ahLst/>
            <a:cxnLst/>
            <a:rect l="l" t="t" r="r" b="b"/>
            <a:pathLst>
              <a:path w="746760" h="497204">
                <a:moveTo>
                  <a:pt x="0" y="0"/>
                </a:moveTo>
                <a:lnTo>
                  <a:pt x="746422" y="496884"/>
                </a:lnTo>
              </a:path>
            </a:pathLst>
          </a:custGeom>
          <a:ln w="79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9743" y="5046662"/>
            <a:ext cx="130175" cy="73025"/>
          </a:xfrm>
          <a:custGeom>
            <a:avLst/>
            <a:gdLst/>
            <a:ahLst/>
            <a:cxnLst/>
            <a:rect l="l" t="t" r="r" b="b"/>
            <a:pathLst>
              <a:path w="130175" h="73025">
                <a:moveTo>
                  <a:pt x="15311" y="72813"/>
                </a:moveTo>
                <a:lnTo>
                  <a:pt x="130145" y="24608"/>
                </a:lnTo>
                <a:lnTo>
                  <a:pt x="0" y="0"/>
                </a:lnTo>
                <a:lnTo>
                  <a:pt x="15311" y="7281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82349" y="4636293"/>
            <a:ext cx="107730" cy="97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02706" y="4778302"/>
            <a:ext cx="263525" cy="1270"/>
          </a:xfrm>
          <a:custGeom>
            <a:avLst/>
            <a:gdLst/>
            <a:ahLst/>
            <a:cxnLst/>
            <a:rect l="l" t="t" r="r" b="b"/>
            <a:pathLst>
              <a:path w="263525" h="1270">
                <a:moveTo>
                  <a:pt x="0" y="0"/>
                </a:moveTo>
                <a:lnTo>
                  <a:pt x="263525" y="1225"/>
                </a:lnTo>
              </a:path>
            </a:pathLst>
          </a:custGeom>
          <a:ln w="4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37609" y="4860362"/>
            <a:ext cx="197485" cy="148590"/>
          </a:xfrm>
          <a:custGeom>
            <a:avLst/>
            <a:gdLst/>
            <a:ahLst/>
            <a:cxnLst/>
            <a:rect l="l" t="t" r="r" b="b"/>
            <a:pathLst>
              <a:path w="197485" h="148589">
                <a:moveTo>
                  <a:pt x="0" y="148200"/>
                </a:moveTo>
                <a:lnTo>
                  <a:pt x="97730" y="0"/>
                </a:lnTo>
                <a:lnTo>
                  <a:pt x="197207" y="148200"/>
                </a:lnTo>
              </a:path>
            </a:pathLst>
          </a:custGeom>
          <a:ln w="4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35341" y="4731759"/>
            <a:ext cx="1905" cy="128905"/>
          </a:xfrm>
          <a:custGeom>
            <a:avLst/>
            <a:gdLst/>
            <a:ahLst/>
            <a:cxnLst/>
            <a:rect l="l" t="t" r="r" b="b"/>
            <a:pathLst>
              <a:path w="1905" h="128904">
                <a:moveTo>
                  <a:pt x="0" y="0"/>
                </a:moveTo>
                <a:lnTo>
                  <a:pt x="1745" y="128603"/>
                </a:lnTo>
              </a:path>
            </a:pathLst>
          </a:custGeom>
          <a:ln w="4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64818" y="4603750"/>
            <a:ext cx="1704975" cy="443230"/>
          </a:xfrm>
          <a:custGeom>
            <a:avLst/>
            <a:gdLst/>
            <a:ahLst/>
            <a:cxnLst/>
            <a:rect l="l" t="t" r="r" b="b"/>
            <a:pathLst>
              <a:path w="1704975" h="443229">
                <a:moveTo>
                  <a:pt x="0" y="221456"/>
                </a:moveTo>
                <a:lnTo>
                  <a:pt x="12345" y="183691"/>
                </a:lnTo>
                <a:lnTo>
                  <a:pt x="48019" y="147998"/>
                </a:lnTo>
                <a:lnTo>
                  <a:pt x="104972" y="114907"/>
                </a:lnTo>
                <a:lnTo>
                  <a:pt x="140789" y="99504"/>
                </a:lnTo>
                <a:lnTo>
                  <a:pt x="181158" y="84952"/>
                </a:lnTo>
                <a:lnTo>
                  <a:pt x="225823" y="71316"/>
                </a:lnTo>
                <a:lnTo>
                  <a:pt x="274529" y="58663"/>
                </a:lnTo>
                <a:lnTo>
                  <a:pt x="327020" y="47060"/>
                </a:lnTo>
                <a:lnTo>
                  <a:pt x="383040" y="36573"/>
                </a:lnTo>
                <a:lnTo>
                  <a:pt x="442332" y="27269"/>
                </a:lnTo>
                <a:lnTo>
                  <a:pt x="504642" y="19214"/>
                </a:lnTo>
                <a:lnTo>
                  <a:pt x="569712" y="12474"/>
                </a:lnTo>
                <a:lnTo>
                  <a:pt x="637288" y="7116"/>
                </a:lnTo>
                <a:lnTo>
                  <a:pt x="707113" y="3207"/>
                </a:lnTo>
                <a:lnTo>
                  <a:pt x="778931" y="812"/>
                </a:lnTo>
                <a:lnTo>
                  <a:pt x="852487" y="0"/>
                </a:lnTo>
                <a:lnTo>
                  <a:pt x="926043" y="812"/>
                </a:lnTo>
                <a:lnTo>
                  <a:pt x="997861" y="3207"/>
                </a:lnTo>
                <a:lnTo>
                  <a:pt x="1067686" y="7116"/>
                </a:lnTo>
                <a:lnTo>
                  <a:pt x="1135262" y="12474"/>
                </a:lnTo>
                <a:lnTo>
                  <a:pt x="1200332" y="19214"/>
                </a:lnTo>
                <a:lnTo>
                  <a:pt x="1262642" y="27269"/>
                </a:lnTo>
                <a:lnTo>
                  <a:pt x="1321934" y="36573"/>
                </a:lnTo>
                <a:lnTo>
                  <a:pt x="1377954" y="47060"/>
                </a:lnTo>
                <a:lnTo>
                  <a:pt x="1430444" y="58663"/>
                </a:lnTo>
                <a:lnTo>
                  <a:pt x="1479151" y="71316"/>
                </a:lnTo>
                <a:lnTo>
                  <a:pt x="1523816" y="84952"/>
                </a:lnTo>
                <a:lnTo>
                  <a:pt x="1564185" y="99504"/>
                </a:lnTo>
                <a:lnTo>
                  <a:pt x="1600002" y="114907"/>
                </a:lnTo>
                <a:lnTo>
                  <a:pt x="1656955" y="147998"/>
                </a:lnTo>
                <a:lnTo>
                  <a:pt x="1692629" y="183691"/>
                </a:lnTo>
                <a:lnTo>
                  <a:pt x="1704975" y="221456"/>
                </a:lnTo>
                <a:lnTo>
                  <a:pt x="1701845" y="240564"/>
                </a:lnTo>
                <a:lnTo>
                  <a:pt x="1677580" y="277360"/>
                </a:lnTo>
                <a:lnTo>
                  <a:pt x="1631011" y="311818"/>
                </a:lnTo>
                <a:lnTo>
                  <a:pt x="1564185" y="343407"/>
                </a:lnTo>
                <a:lnTo>
                  <a:pt x="1523816" y="357960"/>
                </a:lnTo>
                <a:lnTo>
                  <a:pt x="1479151" y="371596"/>
                </a:lnTo>
                <a:lnTo>
                  <a:pt x="1430444" y="384249"/>
                </a:lnTo>
                <a:lnTo>
                  <a:pt x="1377954" y="395852"/>
                </a:lnTo>
                <a:lnTo>
                  <a:pt x="1321934" y="406339"/>
                </a:lnTo>
                <a:lnTo>
                  <a:pt x="1262642" y="415643"/>
                </a:lnTo>
                <a:lnTo>
                  <a:pt x="1200332" y="423698"/>
                </a:lnTo>
                <a:lnTo>
                  <a:pt x="1135262" y="430438"/>
                </a:lnTo>
                <a:lnTo>
                  <a:pt x="1067686" y="435796"/>
                </a:lnTo>
                <a:lnTo>
                  <a:pt x="997861" y="439705"/>
                </a:lnTo>
                <a:lnTo>
                  <a:pt x="926043" y="442100"/>
                </a:lnTo>
                <a:lnTo>
                  <a:pt x="852487" y="442913"/>
                </a:lnTo>
                <a:lnTo>
                  <a:pt x="778931" y="442100"/>
                </a:lnTo>
                <a:lnTo>
                  <a:pt x="707113" y="439705"/>
                </a:lnTo>
                <a:lnTo>
                  <a:pt x="637288" y="435796"/>
                </a:lnTo>
                <a:lnTo>
                  <a:pt x="569712" y="430438"/>
                </a:lnTo>
                <a:lnTo>
                  <a:pt x="504642" y="423698"/>
                </a:lnTo>
                <a:lnTo>
                  <a:pt x="442332" y="415643"/>
                </a:lnTo>
                <a:lnTo>
                  <a:pt x="383040" y="406339"/>
                </a:lnTo>
                <a:lnTo>
                  <a:pt x="327020" y="395852"/>
                </a:lnTo>
                <a:lnTo>
                  <a:pt x="274529" y="384249"/>
                </a:lnTo>
                <a:lnTo>
                  <a:pt x="225823" y="371596"/>
                </a:lnTo>
                <a:lnTo>
                  <a:pt x="181158" y="357960"/>
                </a:lnTo>
                <a:lnTo>
                  <a:pt x="140789" y="343407"/>
                </a:lnTo>
                <a:lnTo>
                  <a:pt x="104972" y="328005"/>
                </a:lnTo>
                <a:lnTo>
                  <a:pt x="48019" y="294914"/>
                </a:lnTo>
                <a:lnTo>
                  <a:pt x="12345" y="259221"/>
                </a:lnTo>
                <a:lnTo>
                  <a:pt x="0" y="22145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5940" y="1631951"/>
            <a:ext cx="7368540" cy="360997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2000" b="1" spc="-5" dirty="0">
                <a:solidFill>
                  <a:srgbClr val="DA1430"/>
                </a:solidFill>
                <a:latin typeface="Arial"/>
                <a:cs typeface="Arial"/>
              </a:rPr>
              <a:t>Generalización </a:t>
            </a:r>
            <a:r>
              <a:rPr sz="2000" b="1" dirty="0">
                <a:solidFill>
                  <a:srgbClr val="DA1430"/>
                </a:solidFill>
                <a:latin typeface="Arial"/>
                <a:cs typeface="Arial"/>
              </a:rPr>
              <a:t>de casos de</a:t>
            </a:r>
            <a:r>
              <a:rPr sz="2000" b="1" spc="-40" dirty="0">
                <a:solidFill>
                  <a:srgbClr val="DA143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A1430"/>
                </a:solidFill>
                <a:latin typeface="Arial"/>
                <a:cs typeface="Arial"/>
              </a:rPr>
              <a:t>uso</a:t>
            </a:r>
            <a:endParaRPr sz="2000">
              <a:latin typeface="Arial"/>
              <a:cs typeface="Arial"/>
            </a:endParaRPr>
          </a:p>
          <a:p>
            <a:pPr marL="469900" marR="121920" indent="-182880">
              <a:lnSpc>
                <a:spcPts val="1730"/>
              </a:lnSpc>
              <a:spcBef>
                <a:spcPts val="950"/>
              </a:spcBef>
              <a:buClr>
                <a:srgbClr val="526DB0"/>
              </a:buClr>
              <a:buChar char="•"/>
              <a:tabLst>
                <a:tab pos="469900" algn="l"/>
              </a:tabLst>
            </a:pPr>
            <a:r>
              <a:rPr sz="1600" spc="-5" dirty="0">
                <a:latin typeface="Arial"/>
                <a:cs typeface="Arial"/>
              </a:rPr>
              <a:t>Una relación de generalización relaciona un caso de uso especializado con  </a:t>
            </a:r>
            <a:r>
              <a:rPr sz="1600" dirty="0">
                <a:latin typeface="Arial"/>
                <a:cs typeface="Arial"/>
              </a:rPr>
              <a:t>otro </a:t>
            </a:r>
            <a:r>
              <a:rPr sz="1600" spc="-5" dirty="0">
                <a:latin typeface="Arial"/>
                <a:cs typeface="Arial"/>
              </a:rPr>
              <a:t>caso de uso más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general</a:t>
            </a:r>
            <a:endParaRPr sz="1600">
              <a:latin typeface="Arial"/>
              <a:cs typeface="Arial"/>
            </a:endParaRPr>
          </a:p>
          <a:p>
            <a:pPr marL="469900" marR="240665" indent="-182880">
              <a:lnSpc>
                <a:spcPts val="1700"/>
              </a:lnSpc>
              <a:spcBef>
                <a:spcPts val="229"/>
              </a:spcBef>
              <a:buClr>
                <a:srgbClr val="526DB0"/>
              </a:buClr>
              <a:buChar char="•"/>
              <a:tabLst>
                <a:tab pos="469900" algn="l"/>
              </a:tabLst>
            </a:pPr>
            <a:r>
              <a:rPr sz="1600" spc="-5" dirty="0">
                <a:latin typeface="Arial"/>
                <a:cs typeface="Arial"/>
              </a:rPr>
              <a:t>El </a:t>
            </a:r>
            <a:r>
              <a:rPr sz="1600" spc="-10" dirty="0">
                <a:latin typeface="Arial"/>
                <a:cs typeface="Arial"/>
              </a:rPr>
              <a:t>hijo </a:t>
            </a:r>
            <a:r>
              <a:rPr sz="1600" spc="-5" dirty="0">
                <a:latin typeface="Arial"/>
                <a:cs typeface="Arial"/>
              </a:rPr>
              <a:t>hereda las relaciones </a:t>
            </a:r>
            <a:r>
              <a:rPr sz="1600" dirty="0">
                <a:latin typeface="Arial"/>
                <a:cs typeface="Arial"/>
              </a:rPr>
              <a:t>y </a:t>
            </a:r>
            <a:r>
              <a:rPr sz="1600" spc="-5" dirty="0">
                <a:latin typeface="Arial"/>
                <a:cs typeface="Arial"/>
              </a:rPr>
              <a:t>comportamiento del padre </a:t>
            </a:r>
            <a:r>
              <a:rPr sz="1600" dirty="0">
                <a:latin typeface="Arial"/>
                <a:cs typeface="Arial"/>
              </a:rPr>
              <a:t>y </a:t>
            </a:r>
            <a:r>
              <a:rPr sz="1600" spc="-5" dirty="0">
                <a:latin typeface="Arial"/>
                <a:cs typeface="Arial"/>
              </a:rPr>
              <a:t>puede agregar  atributos </a:t>
            </a:r>
            <a:r>
              <a:rPr sz="1600" dirty="0">
                <a:latin typeface="Arial"/>
                <a:cs typeface="Arial"/>
              </a:rPr>
              <a:t>y </a:t>
            </a:r>
            <a:r>
              <a:rPr sz="1600" spc="-5" dirty="0">
                <a:latin typeface="Arial"/>
                <a:cs typeface="Arial"/>
              </a:rPr>
              <a:t>operaciones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propios</a:t>
            </a:r>
            <a:endParaRPr sz="1600">
              <a:latin typeface="Arial"/>
              <a:cs typeface="Arial"/>
            </a:endParaRPr>
          </a:p>
          <a:p>
            <a:pPr marL="469900" marR="13335" indent="-182880">
              <a:lnSpc>
                <a:spcPts val="1730"/>
              </a:lnSpc>
              <a:spcBef>
                <a:spcPts val="210"/>
              </a:spcBef>
              <a:buClr>
                <a:srgbClr val="526DB0"/>
              </a:buClr>
              <a:buChar char="•"/>
              <a:tabLst>
                <a:tab pos="469900" algn="l"/>
              </a:tabLst>
            </a:pPr>
            <a:r>
              <a:rPr sz="1600" spc="-5" dirty="0">
                <a:latin typeface="Arial"/>
                <a:cs typeface="Arial"/>
              </a:rPr>
              <a:t>El caso de uso </a:t>
            </a:r>
            <a:r>
              <a:rPr sz="1600" spc="-10" dirty="0">
                <a:latin typeface="Arial"/>
                <a:cs typeface="Arial"/>
              </a:rPr>
              <a:t>hijo </a:t>
            </a:r>
            <a:r>
              <a:rPr sz="1600" spc="-5" dirty="0">
                <a:latin typeface="Arial"/>
                <a:cs typeface="Arial"/>
              </a:rPr>
              <a:t>añade comportamiento al caso de uso padre </a:t>
            </a:r>
            <a:r>
              <a:rPr sz="1600" b="1" spc="-5" dirty="0">
                <a:latin typeface="Arial"/>
                <a:cs typeface="Arial"/>
              </a:rPr>
              <a:t>insertando  secuencias de acción </a:t>
            </a:r>
            <a:r>
              <a:rPr sz="1600" spc="-10" dirty="0">
                <a:latin typeface="Arial"/>
                <a:cs typeface="Arial"/>
              </a:rPr>
              <a:t>adicionales </a:t>
            </a:r>
            <a:r>
              <a:rPr sz="1600" spc="-5" dirty="0">
                <a:latin typeface="Arial"/>
                <a:cs typeface="Arial"/>
              </a:rPr>
              <a:t>en la secuencia del padre en puntos  arbitrarios</a:t>
            </a:r>
            <a:endParaRPr sz="1600">
              <a:latin typeface="Arial"/>
              <a:cs typeface="Arial"/>
            </a:endParaRPr>
          </a:p>
          <a:p>
            <a:pPr marL="469900" marR="5080" indent="-182880">
              <a:lnSpc>
                <a:spcPts val="1730"/>
              </a:lnSpc>
              <a:spcBef>
                <a:spcPts val="175"/>
              </a:spcBef>
              <a:buClr>
                <a:srgbClr val="526DB0"/>
              </a:buClr>
              <a:buChar char="•"/>
              <a:tabLst>
                <a:tab pos="469900" algn="l"/>
              </a:tabLst>
            </a:pPr>
            <a:r>
              <a:rPr sz="1600" spc="-30" dirty="0">
                <a:latin typeface="Arial"/>
                <a:cs typeface="Arial"/>
              </a:rPr>
              <a:t>También </a:t>
            </a:r>
            <a:r>
              <a:rPr sz="1600" spc="-5" dirty="0">
                <a:latin typeface="Arial"/>
                <a:cs typeface="Arial"/>
              </a:rPr>
              <a:t>puede </a:t>
            </a:r>
            <a:r>
              <a:rPr sz="1600" b="1" spc="-5" dirty="0">
                <a:latin typeface="Arial"/>
                <a:cs typeface="Arial"/>
              </a:rPr>
              <a:t>modificar algunas operaciones </a:t>
            </a:r>
            <a:r>
              <a:rPr sz="1600" b="1" dirty="0">
                <a:latin typeface="Arial"/>
                <a:cs typeface="Arial"/>
              </a:rPr>
              <a:t>y </a:t>
            </a:r>
            <a:r>
              <a:rPr sz="1600" b="1" spc="-5" dirty="0">
                <a:latin typeface="Arial"/>
                <a:cs typeface="Arial"/>
              </a:rPr>
              <a:t>secuencias heredadas</a:t>
            </a:r>
            <a:r>
              <a:rPr sz="1600" spc="-5" dirty="0">
                <a:latin typeface="Arial"/>
                <a:cs typeface="Arial"/>
              </a:rPr>
              <a:t>,  pero debe hacerse de </a:t>
            </a:r>
            <a:r>
              <a:rPr sz="1600" dirty="0">
                <a:latin typeface="Arial"/>
                <a:cs typeface="Arial"/>
              </a:rPr>
              <a:t>forma </a:t>
            </a:r>
            <a:r>
              <a:rPr sz="1600" spc="-5" dirty="0">
                <a:latin typeface="Arial"/>
                <a:cs typeface="Arial"/>
              </a:rPr>
              <a:t>que la intención del padre </a:t>
            </a:r>
            <a:r>
              <a:rPr sz="1600" dirty="0">
                <a:latin typeface="Arial"/>
                <a:cs typeface="Arial"/>
              </a:rPr>
              <a:t>se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mantenga</a:t>
            </a:r>
            <a:endParaRPr sz="1600">
              <a:latin typeface="Arial"/>
              <a:cs typeface="Arial"/>
            </a:endParaRPr>
          </a:p>
          <a:p>
            <a:pPr marL="469900" indent="-183515">
              <a:lnSpc>
                <a:spcPts val="1910"/>
              </a:lnSpc>
              <a:buClr>
                <a:srgbClr val="526DB0"/>
              </a:buClr>
              <a:buChar char="•"/>
              <a:tabLst>
                <a:tab pos="469900" algn="l"/>
              </a:tabLst>
            </a:pPr>
            <a:r>
              <a:rPr sz="1600" spc="-5" dirty="0">
                <a:latin typeface="Arial"/>
                <a:cs typeface="Arial"/>
              </a:rPr>
              <a:t>El caso de uso padre puede ser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abstracto</a:t>
            </a:r>
            <a:endParaRPr sz="1600">
              <a:latin typeface="Arial"/>
              <a:cs typeface="Arial"/>
            </a:endParaRPr>
          </a:p>
          <a:p>
            <a:pPr marL="3907790" marR="2096770" indent="385445">
              <a:lnSpc>
                <a:spcPts val="1170"/>
              </a:lnSpc>
              <a:spcBef>
                <a:spcPts val="1445"/>
              </a:spcBef>
            </a:pPr>
            <a:r>
              <a:rPr sz="1200" b="1" i="1" spc="-5" dirty="0">
                <a:solidFill>
                  <a:srgbClr val="333333"/>
                </a:solidFill>
                <a:latin typeface="Arial"/>
                <a:cs typeface="Arial"/>
              </a:rPr>
              <a:t>Generar  Salida</a:t>
            </a:r>
            <a:r>
              <a:rPr sz="1200" b="1" i="1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333333"/>
                </a:solidFill>
                <a:latin typeface="Arial"/>
                <a:cs typeface="Arial"/>
              </a:rPr>
              <a:t>Formateada</a:t>
            </a:r>
            <a:endParaRPr sz="1200">
              <a:latin typeface="Arial"/>
              <a:cs typeface="Arial"/>
            </a:endParaRPr>
          </a:p>
          <a:p>
            <a:pPr marL="1694180">
              <a:lnSpc>
                <a:spcPct val="100000"/>
              </a:lnSpc>
              <a:spcBef>
                <a:spcPts val="695"/>
              </a:spcBef>
            </a:pPr>
            <a:r>
              <a:rPr sz="1200" b="1" spc="-5" dirty="0">
                <a:latin typeface="Arial"/>
                <a:cs typeface="Arial"/>
              </a:rPr>
              <a:t>Administrador/a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69418" y="5600700"/>
            <a:ext cx="1703705" cy="443230"/>
          </a:xfrm>
          <a:custGeom>
            <a:avLst/>
            <a:gdLst/>
            <a:ahLst/>
            <a:cxnLst/>
            <a:rect l="l" t="t" r="r" b="b"/>
            <a:pathLst>
              <a:path w="1703704" h="443229">
                <a:moveTo>
                  <a:pt x="0" y="221456"/>
                </a:moveTo>
                <a:lnTo>
                  <a:pt x="12334" y="183691"/>
                </a:lnTo>
                <a:lnTo>
                  <a:pt x="47974" y="147998"/>
                </a:lnTo>
                <a:lnTo>
                  <a:pt x="104874" y="114907"/>
                </a:lnTo>
                <a:lnTo>
                  <a:pt x="140657" y="99504"/>
                </a:lnTo>
                <a:lnTo>
                  <a:pt x="180989" y="84952"/>
                </a:lnTo>
                <a:lnTo>
                  <a:pt x="225613" y="71316"/>
                </a:lnTo>
                <a:lnTo>
                  <a:pt x="274274" y="58663"/>
                </a:lnTo>
                <a:lnTo>
                  <a:pt x="326716" y="47060"/>
                </a:lnTo>
                <a:lnTo>
                  <a:pt x="382683" y="36573"/>
                </a:lnTo>
                <a:lnTo>
                  <a:pt x="441920" y="27269"/>
                </a:lnTo>
                <a:lnTo>
                  <a:pt x="504172" y="19214"/>
                </a:lnTo>
                <a:lnTo>
                  <a:pt x="569182" y="12474"/>
                </a:lnTo>
                <a:lnTo>
                  <a:pt x="636694" y="7116"/>
                </a:lnTo>
                <a:lnTo>
                  <a:pt x="706454" y="3207"/>
                </a:lnTo>
                <a:lnTo>
                  <a:pt x="778206" y="812"/>
                </a:lnTo>
                <a:lnTo>
                  <a:pt x="851693" y="0"/>
                </a:lnTo>
                <a:lnTo>
                  <a:pt x="925180" y="812"/>
                </a:lnTo>
                <a:lnTo>
                  <a:pt x="996932" y="3207"/>
                </a:lnTo>
                <a:lnTo>
                  <a:pt x="1066692" y="7116"/>
                </a:lnTo>
                <a:lnTo>
                  <a:pt x="1134205" y="12474"/>
                </a:lnTo>
                <a:lnTo>
                  <a:pt x="1199214" y="19214"/>
                </a:lnTo>
                <a:lnTo>
                  <a:pt x="1261466" y="27269"/>
                </a:lnTo>
                <a:lnTo>
                  <a:pt x="1320703" y="36573"/>
                </a:lnTo>
                <a:lnTo>
                  <a:pt x="1376670" y="47060"/>
                </a:lnTo>
                <a:lnTo>
                  <a:pt x="1429112" y="58663"/>
                </a:lnTo>
                <a:lnTo>
                  <a:pt x="1477773" y="71316"/>
                </a:lnTo>
                <a:lnTo>
                  <a:pt x="1522397" y="84952"/>
                </a:lnTo>
                <a:lnTo>
                  <a:pt x="1562729" y="99504"/>
                </a:lnTo>
                <a:lnTo>
                  <a:pt x="1598512" y="114907"/>
                </a:lnTo>
                <a:lnTo>
                  <a:pt x="1655412" y="147998"/>
                </a:lnTo>
                <a:lnTo>
                  <a:pt x="1691052" y="183691"/>
                </a:lnTo>
                <a:lnTo>
                  <a:pt x="1703387" y="221456"/>
                </a:lnTo>
                <a:lnTo>
                  <a:pt x="1700260" y="240564"/>
                </a:lnTo>
                <a:lnTo>
                  <a:pt x="1676017" y="277360"/>
                </a:lnTo>
                <a:lnTo>
                  <a:pt x="1629492" y="311818"/>
                </a:lnTo>
                <a:lnTo>
                  <a:pt x="1562729" y="343407"/>
                </a:lnTo>
                <a:lnTo>
                  <a:pt x="1522397" y="357960"/>
                </a:lnTo>
                <a:lnTo>
                  <a:pt x="1477773" y="371596"/>
                </a:lnTo>
                <a:lnTo>
                  <a:pt x="1429112" y="384249"/>
                </a:lnTo>
                <a:lnTo>
                  <a:pt x="1376670" y="395852"/>
                </a:lnTo>
                <a:lnTo>
                  <a:pt x="1320703" y="406339"/>
                </a:lnTo>
                <a:lnTo>
                  <a:pt x="1261466" y="415643"/>
                </a:lnTo>
                <a:lnTo>
                  <a:pt x="1199214" y="423698"/>
                </a:lnTo>
                <a:lnTo>
                  <a:pt x="1134205" y="430438"/>
                </a:lnTo>
                <a:lnTo>
                  <a:pt x="1066692" y="435796"/>
                </a:lnTo>
                <a:lnTo>
                  <a:pt x="996932" y="439705"/>
                </a:lnTo>
                <a:lnTo>
                  <a:pt x="925180" y="442100"/>
                </a:lnTo>
                <a:lnTo>
                  <a:pt x="851693" y="442913"/>
                </a:lnTo>
                <a:lnTo>
                  <a:pt x="778206" y="442100"/>
                </a:lnTo>
                <a:lnTo>
                  <a:pt x="706454" y="439705"/>
                </a:lnTo>
                <a:lnTo>
                  <a:pt x="636694" y="435796"/>
                </a:lnTo>
                <a:lnTo>
                  <a:pt x="569182" y="430438"/>
                </a:lnTo>
                <a:lnTo>
                  <a:pt x="504172" y="423698"/>
                </a:lnTo>
                <a:lnTo>
                  <a:pt x="441920" y="415643"/>
                </a:lnTo>
                <a:lnTo>
                  <a:pt x="382683" y="406339"/>
                </a:lnTo>
                <a:lnTo>
                  <a:pt x="326716" y="395852"/>
                </a:lnTo>
                <a:lnTo>
                  <a:pt x="274274" y="384249"/>
                </a:lnTo>
                <a:lnTo>
                  <a:pt x="225613" y="371596"/>
                </a:lnTo>
                <a:lnTo>
                  <a:pt x="180989" y="357960"/>
                </a:lnTo>
                <a:lnTo>
                  <a:pt x="140657" y="343407"/>
                </a:lnTo>
                <a:lnTo>
                  <a:pt x="104874" y="328005"/>
                </a:lnTo>
                <a:lnTo>
                  <a:pt x="47974" y="294914"/>
                </a:lnTo>
                <a:lnTo>
                  <a:pt x="12334" y="259221"/>
                </a:lnTo>
                <a:lnTo>
                  <a:pt x="0" y="22145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20243" y="5706529"/>
            <a:ext cx="1210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333333"/>
                </a:solidFill>
                <a:latin typeface="Arial"/>
                <a:cs typeface="Arial"/>
              </a:rPr>
              <a:t>Generar</a:t>
            </a:r>
            <a:r>
              <a:rPr sz="1200" b="1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333333"/>
                </a:solidFill>
                <a:latin typeface="Arial"/>
                <a:cs typeface="Arial"/>
              </a:rPr>
              <a:t>Informe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91956" y="5600700"/>
            <a:ext cx="1704975" cy="443230"/>
          </a:xfrm>
          <a:custGeom>
            <a:avLst/>
            <a:gdLst/>
            <a:ahLst/>
            <a:cxnLst/>
            <a:rect l="l" t="t" r="r" b="b"/>
            <a:pathLst>
              <a:path w="1704975" h="443229">
                <a:moveTo>
                  <a:pt x="0" y="221456"/>
                </a:moveTo>
                <a:lnTo>
                  <a:pt x="12345" y="183691"/>
                </a:lnTo>
                <a:lnTo>
                  <a:pt x="48019" y="147998"/>
                </a:lnTo>
                <a:lnTo>
                  <a:pt x="104972" y="114907"/>
                </a:lnTo>
                <a:lnTo>
                  <a:pt x="140789" y="99504"/>
                </a:lnTo>
                <a:lnTo>
                  <a:pt x="181158" y="84952"/>
                </a:lnTo>
                <a:lnTo>
                  <a:pt x="225823" y="71316"/>
                </a:lnTo>
                <a:lnTo>
                  <a:pt x="274529" y="58663"/>
                </a:lnTo>
                <a:lnTo>
                  <a:pt x="327020" y="47060"/>
                </a:lnTo>
                <a:lnTo>
                  <a:pt x="383040" y="36573"/>
                </a:lnTo>
                <a:lnTo>
                  <a:pt x="442332" y="27269"/>
                </a:lnTo>
                <a:lnTo>
                  <a:pt x="504642" y="19214"/>
                </a:lnTo>
                <a:lnTo>
                  <a:pt x="569712" y="12474"/>
                </a:lnTo>
                <a:lnTo>
                  <a:pt x="637288" y="7116"/>
                </a:lnTo>
                <a:lnTo>
                  <a:pt x="707113" y="3207"/>
                </a:lnTo>
                <a:lnTo>
                  <a:pt x="778931" y="812"/>
                </a:lnTo>
                <a:lnTo>
                  <a:pt x="852487" y="0"/>
                </a:lnTo>
                <a:lnTo>
                  <a:pt x="926043" y="812"/>
                </a:lnTo>
                <a:lnTo>
                  <a:pt x="997861" y="3207"/>
                </a:lnTo>
                <a:lnTo>
                  <a:pt x="1067686" y="7116"/>
                </a:lnTo>
                <a:lnTo>
                  <a:pt x="1135262" y="12474"/>
                </a:lnTo>
                <a:lnTo>
                  <a:pt x="1200332" y="19214"/>
                </a:lnTo>
                <a:lnTo>
                  <a:pt x="1262642" y="27269"/>
                </a:lnTo>
                <a:lnTo>
                  <a:pt x="1321934" y="36573"/>
                </a:lnTo>
                <a:lnTo>
                  <a:pt x="1377954" y="47060"/>
                </a:lnTo>
                <a:lnTo>
                  <a:pt x="1430444" y="58663"/>
                </a:lnTo>
                <a:lnTo>
                  <a:pt x="1479151" y="71316"/>
                </a:lnTo>
                <a:lnTo>
                  <a:pt x="1523816" y="84952"/>
                </a:lnTo>
                <a:lnTo>
                  <a:pt x="1564185" y="99504"/>
                </a:lnTo>
                <a:lnTo>
                  <a:pt x="1600002" y="114907"/>
                </a:lnTo>
                <a:lnTo>
                  <a:pt x="1656955" y="147998"/>
                </a:lnTo>
                <a:lnTo>
                  <a:pt x="1692629" y="183691"/>
                </a:lnTo>
                <a:lnTo>
                  <a:pt x="1704975" y="221456"/>
                </a:lnTo>
                <a:lnTo>
                  <a:pt x="1701845" y="240564"/>
                </a:lnTo>
                <a:lnTo>
                  <a:pt x="1677580" y="277360"/>
                </a:lnTo>
                <a:lnTo>
                  <a:pt x="1631011" y="311818"/>
                </a:lnTo>
                <a:lnTo>
                  <a:pt x="1564185" y="343407"/>
                </a:lnTo>
                <a:lnTo>
                  <a:pt x="1523816" y="357960"/>
                </a:lnTo>
                <a:lnTo>
                  <a:pt x="1479151" y="371596"/>
                </a:lnTo>
                <a:lnTo>
                  <a:pt x="1430444" y="384249"/>
                </a:lnTo>
                <a:lnTo>
                  <a:pt x="1377954" y="395852"/>
                </a:lnTo>
                <a:lnTo>
                  <a:pt x="1321934" y="406339"/>
                </a:lnTo>
                <a:lnTo>
                  <a:pt x="1262642" y="415643"/>
                </a:lnTo>
                <a:lnTo>
                  <a:pt x="1200332" y="423698"/>
                </a:lnTo>
                <a:lnTo>
                  <a:pt x="1135262" y="430438"/>
                </a:lnTo>
                <a:lnTo>
                  <a:pt x="1067686" y="435796"/>
                </a:lnTo>
                <a:lnTo>
                  <a:pt x="997861" y="439705"/>
                </a:lnTo>
                <a:lnTo>
                  <a:pt x="926043" y="442100"/>
                </a:lnTo>
                <a:lnTo>
                  <a:pt x="852487" y="442913"/>
                </a:lnTo>
                <a:lnTo>
                  <a:pt x="778931" y="442100"/>
                </a:lnTo>
                <a:lnTo>
                  <a:pt x="707113" y="439705"/>
                </a:lnTo>
                <a:lnTo>
                  <a:pt x="637288" y="435796"/>
                </a:lnTo>
                <a:lnTo>
                  <a:pt x="569712" y="430438"/>
                </a:lnTo>
                <a:lnTo>
                  <a:pt x="504642" y="423698"/>
                </a:lnTo>
                <a:lnTo>
                  <a:pt x="442332" y="415643"/>
                </a:lnTo>
                <a:lnTo>
                  <a:pt x="383040" y="406339"/>
                </a:lnTo>
                <a:lnTo>
                  <a:pt x="327020" y="395852"/>
                </a:lnTo>
                <a:lnTo>
                  <a:pt x="274529" y="384249"/>
                </a:lnTo>
                <a:lnTo>
                  <a:pt x="225823" y="371596"/>
                </a:lnTo>
                <a:lnTo>
                  <a:pt x="181158" y="357960"/>
                </a:lnTo>
                <a:lnTo>
                  <a:pt x="140789" y="343407"/>
                </a:lnTo>
                <a:lnTo>
                  <a:pt x="104972" y="328005"/>
                </a:lnTo>
                <a:lnTo>
                  <a:pt x="48019" y="294914"/>
                </a:lnTo>
                <a:lnTo>
                  <a:pt x="12345" y="259221"/>
                </a:lnTo>
                <a:lnTo>
                  <a:pt x="0" y="22145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726906" y="5634567"/>
            <a:ext cx="1243965" cy="35687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 indent="317500">
              <a:lnSpc>
                <a:spcPts val="1170"/>
              </a:lnSpc>
              <a:spcBef>
                <a:spcPts val="360"/>
              </a:spcBef>
            </a:pPr>
            <a:r>
              <a:rPr sz="1200" b="1" spc="-5" dirty="0">
                <a:solidFill>
                  <a:srgbClr val="333333"/>
                </a:solidFill>
                <a:latin typeface="Arial"/>
                <a:cs typeface="Arial"/>
              </a:rPr>
              <a:t>Generar  Datos </a:t>
            </a:r>
            <a:r>
              <a:rPr sz="1200" b="1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1200" b="1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333333"/>
                </a:solidFill>
                <a:latin typeface="Arial"/>
                <a:cs typeface="Arial"/>
              </a:rPr>
              <a:t>Exportar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48780" y="4826000"/>
            <a:ext cx="1316355" cy="5080"/>
          </a:xfrm>
          <a:custGeom>
            <a:avLst/>
            <a:gdLst/>
            <a:ahLst/>
            <a:cxnLst/>
            <a:rect l="l" t="t" r="r" b="b"/>
            <a:pathLst>
              <a:path w="1316354" h="5079">
                <a:moveTo>
                  <a:pt x="1316037" y="0"/>
                </a:moveTo>
                <a:lnTo>
                  <a:pt x="0" y="476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752778" y="6366912"/>
            <a:ext cx="281305" cy="2800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5940" y="6142571"/>
            <a:ext cx="61112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4565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104"/>
                </a:solidFill>
                <a:latin typeface="Arial"/>
                <a:cs typeface="Arial"/>
              </a:rPr>
              <a:t>Relaciones de generalización entre casos de</a:t>
            </a:r>
            <a:r>
              <a:rPr sz="1400" spc="-10" dirty="0">
                <a:solidFill>
                  <a:srgbClr val="000104"/>
                </a:solidFill>
                <a:latin typeface="Arial"/>
                <a:cs typeface="Arial"/>
              </a:rPr>
              <a:t> </a:t>
            </a:r>
            <a:r>
              <a:rPr sz="1400" spc="-5" dirty="0" err="1">
                <a:solidFill>
                  <a:srgbClr val="000104"/>
                </a:solidFill>
                <a:latin typeface="Arial"/>
                <a:cs typeface="Arial"/>
              </a:rPr>
              <a:t>uso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8667"/>
            <a:ext cx="7059295" cy="11245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sz="3600" spc="-65" dirty="0">
                <a:solidFill>
                  <a:srgbClr val="526DB0"/>
                </a:solidFill>
              </a:rPr>
              <a:t>RELACIONES </a:t>
            </a:r>
            <a:r>
              <a:rPr sz="3600" spc="-35" dirty="0">
                <a:solidFill>
                  <a:srgbClr val="526DB0"/>
                </a:solidFill>
              </a:rPr>
              <a:t>DE </a:t>
            </a:r>
            <a:r>
              <a:rPr sz="3600" spc="-65" dirty="0">
                <a:solidFill>
                  <a:srgbClr val="526DB0"/>
                </a:solidFill>
              </a:rPr>
              <a:t>LOS</a:t>
            </a:r>
            <a:r>
              <a:rPr sz="3600" spc="-325" dirty="0">
                <a:solidFill>
                  <a:srgbClr val="526DB0"/>
                </a:solidFill>
              </a:rPr>
              <a:t> </a:t>
            </a:r>
            <a:r>
              <a:rPr sz="3600" spc="-50" dirty="0">
                <a:solidFill>
                  <a:srgbClr val="526DB0"/>
                </a:solidFill>
              </a:rPr>
              <a:t>CASOS  </a:t>
            </a:r>
            <a:r>
              <a:rPr sz="3600" spc="-35" dirty="0">
                <a:solidFill>
                  <a:srgbClr val="526DB0"/>
                </a:solidFill>
              </a:rPr>
              <a:t>DE</a:t>
            </a:r>
            <a:r>
              <a:rPr sz="3600" spc="-125" dirty="0">
                <a:solidFill>
                  <a:srgbClr val="526DB0"/>
                </a:solidFill>
              </a:rPr>
              <a:t> </a:t>
            </a:r>
            <a:r>
              <a:rPr sz="3600" spc="-40" dirty="0">
                <a:solidFill>
                  <a:srgbClr val="526DB0"/>
                </a:solidFill>
              </a:rPr>
              <a:t>USO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16664"/>
            <a:ext cx="7341234" cy="430022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2000" b="1" spc="-5" dirty="0">
                <a:solidFill>
                  <a:srgbClr val="DA1430"/>
                </a:solidFill>
                <a:latin typeface="Arial"/>
                <a:cs typeface="Arial"/>
              </a:rPr>
              <a:t>Relación </a:t>
            </a:r>
            <a:r>
              <a:rPr sz="2000" b="1" dirty="0">
                <a:solidFill>
                  <a:srgbClr val="DA1430"/>
                </a:solidFill>
                <a:latin typeface="Arial"/>
                <a:cs typeface="Arial"/>
              </a:rPr>
              <a:t>de </a:t>
            </a:r>
            <a:r>
              <a:rPr sz="2000" b="1" spc="-5" dirty="0">
                <a:solidFill>
                  <a:srgbClr val="DA1430"/>
                </a:solidFill>
                <a:latin typeface="Arial"/>
                <a:cs typeface="Arial"/>
              </a:rPr>
              <a:t>extensión</a:t>
            </a:r>
            <a:r>
              <a:rPr sz="2000" b="1" spc="-20" dirty="0">
                <a:solidFill>
                  <a:srgbClr val="DA143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DA1430"/>
                </a:solidFill>
                <a:latin typeface="Arial"/>
                <a:cs typeface="Arial"/>
              </a:rPr>
              <a:t>(I)</a:t>
            </a:r>
            <a:endParaRPr sz="2000">
              <a:latin typeface="Arial"/>
              <a:cs typeface="Arial"/>
            </a:endParaRPr>
          </a:p>
          <a:p>
            <a:pPr marL="469900" marR="272415" indent="-182880">
              <a:lnSpc>
                <a:spcPct val="90000"/>
              </a:lnSpc>
              <a:spcBef>
                <a:spcPts val="1150"/>
              </a:spcBef>
              <a:buClr>
                <a:srgbClr val="526DB0"/>
              </a:buClr>
              <a:buChar char="•"/>
              <a:tabLst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Dependencia entre dos casos de uso que especifica que el  comportamiento de un caso de uso base (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extendido</a:t>
            </a:r>
            <a:r>
              <a:rPr sz="1800" spc="-5" dirty="0">
                <a:latin typeface="Arial"/>
                <a:cs typeface="Arial"/>
              </a:rPr>
              <a:t>) puede ser  extendido con comportamiento adicional definido en otro caso de  uso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extensor</a:t>
            </a:r>
            <a:r>
              <a:rPr sz="1800" spc="-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469900" marR="601980" indent="-182880">
              <a:lnSpc>
                <a:spcPts val="1930"/>
              </a:lnSpc>
              <a:spcBef>
                <a:spcPts val="495"/>
              </a:spcBef>
              <a:buClr>
                <a:srgbClr val="526DB0"/>
              </a:buClr>
              <a:buChar char="•"/>
              <a:tabLst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El caso de uso extendido define un comportamiento que tiene  significado con independencia del caso de uso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extensor</a:t>
            </a:r>
            <a:endParaRPr sz="1800">
              <a:latin typeface="Arial"/>
              <a:cs typeface="Arial"/>
            </a:endParaRPr>
          </a:p>
          <a:p>
            <a:pPr marL="469900" marR="5080" indent="-182880">
              <a:lnSpc>
                <a:spcPts val="1970"/>
              </a:lnSpc>
              <a:spcBef>
                <a:spcPts val="409"/>
              </a:spcBef>
              <a:buClr>
                <a:srgbClr val="526DB0"/>
              </a:buClr>
              <a:buChar char="•"/>
              <a:tabLst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El comportamiento del caso de uso extensor incrementa el del caso  de uso base sólo en determinadas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condiciones</a:t>
            </a:r>
            <a:endParaRPr sz="1800">
              <a:latin typeface="Arial"/>
              <a:cs typeface="Arial"/>
            </a:endParaRPr>
          </a:p>
          <a:p>
            <a:pPr marL="469900" marR="42545" indent="-182880">
              <a:lnSpc>
                <a:spcPts val="1930"/>
              </a:lnSpc>
              <a:spcBef>
                <a:spcPts val="425"/>
              </a:spcBef>
              <a:buClr>
                <a:srgbClr val="526DB0"/>
              </a:buClr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Un </a:t>
            </a:r>
            <a:r>
              <a:rPr sz="1800" spc="-5" dirty="0">
                <a:latin typeface="Arial"/>
                <a:cs typeface="Arial"/>
              </a:rPr>
              <a:t>caso de uso extensor puede extender varios casos de uso base  </a:t>
            </a:r>
            <a:r>
              <a:rPr sz="1800" dirty="0">
                <a:latin typeface="Arial"/>
                <a:cs typeface="Arial"/>
              </a:rPr>
              <a:t>y </a:t>
            </a:r>
            <a:r>
              <a:rPr sz="1800" spc="-5" dirty="0">
                <a:latin typeface="Arial"/>
                <a:cs typeface="Arial"/>
              </a:rPr>
              <a:t>puede, </a:t>
            </a:r>
            <a:r>
              <a:rPr sz="1800" dirty="0">
                <a:latin typeface="Arial"/>
                <a:cs typeface="Arial"/>
              </a:rPr>
              <a:t>a su </a:t>
            </a:r>
            <a:r>
              <a:rPr sz="1800" spc="-5" dirty="0">
                <a:latin typeface="Arial"/>
                <a:cs typeface="Arial"/>
              </a:rPr>
              <a:t>vez, ser extendido por otro caso de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uso</a:t>
            </a:r>
            <a:endParaRPr sz="1800">
              <a:latin typeface="Arial"/>
              <a:cs typeface="Arial"/>
            </a:endParaRPr>
          </a:p>
          <a:p>
            <a:pPr marL="469900" indent="-183515">
              <a:lnSpc>
                <a:spcPct val="100000"/>
              </a:lnSpc>
              <a:spcBef>
                <a:spcPts val="185"/>
              </a:spcBef>
              <a:buClr>
                <a:srgbClr val="526DB0"/>
              </a:buClr>
              <a:buChar char="•"/>
              <a:tabLst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La extensión tiene lugar en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puntos de</a:t>
            </a:r>
            <a:r>
              <a:rPr sz="1800" b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extensión</a:t>
            </a:r>
            <a:endParaRPr sz="18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204"/>
              </a:spcBef>
              <a:buClr>
                <a:srgbClr val="526DB0"/>
              </a:buClr>
              <a:buChar char="•"/>
              <a:tabLst>
                <a:tab pos="1155065" algn="l"/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pertenecen al caso de uso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extendido</a:t>
            </a:r>
            <a:endParaRPr sz="1600">
              <a:latin typeface="Arial"/>
              <a:cs typeface="Arial"/>
            </a:endParaRPr>
          </a:p>
          <a:p>
            <a:pPr marL="1155065" marR="1356360" lvl="1" indent="-228600">
              <a:lnSpc>
                <a:spcPts val="1700"/>
              </a:lnSpc>
              <a:spcBef>
                <a:spcPts val="455"/>
              </a:spcBef>
              <a:buClr>
                <a:srgbClr val="526DB0"/>
              </a:buClr>
              <a:buChar char="•"/>
              <a:tabLst>
                <a:tab pos="1155065" algn="l"/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Indican el lugar donde </a:t>
            </a:r>
            <a:r>
              <a:rPr sz="1600" dirty="0">
                <a:latin typeface="Arial"/>
                <a:cs typeface="Arial"/>
              </a:rPr>
              <a:t>se </a:t>
            </a:r>
            <a:r>
              <a:rPr sz="1600" spc="-5" dirty="0">
                <a:latin typeface="Arial"/>
                <a:cs typeface="Arial"/>
              </a:rPr>
              <a:t>insertan los 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fragmentos de  comportamiento </a:t>
            </a:r>
            <a:r>
              <a:rPr sz="1600" spc="-5" dirty="0">
                <a:latin typeface="Arial"/>
                <a:cs typeface="Arial"/>
              </a:rPr>
              <a:t>del caso de uso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extensor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52778" y="6366912"/>
            <a:ext cx="281305" cy="2800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latin typeface="Arial"/>
                <a:cs typeface="Arial"/>
              </a:rPr>
              <a:t>23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8667"/>
            <a:ext cx="7059295" cy="11245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sz="3600" spc="-65" dirty="0">
                <a:solidFill>
                  <a:srgbClr val="526DB0"/>
                </a:solidFill>
              </a:rPr>
              <a:t>RELACIONES </a:t>
            </a:r>
            <a:r>
              <a:rPr sz="3600" spc="-35" dirty="0">
                <a:solidFill>
                  <a:srgbClr val="526DB0"/>
                </a:solidFill>
              </a:rPr>
              <a:t>DE </a:t>
            </a:r>
            <a:r>
              <a:rPr sz="3600" spc="-65" dirty="0">
                <a:solidFill>
                  <a:srgbClr val="526DB0"/>
                </a:solidFill>
              </a:rPr>
              <a:t>LOS</a:t>
            </a:r>
            <a:r>
              <a:rPr sz="3600" spc="-325" dirty="0">
                <a:solidFill>
                  <a:srgbClr val="526DB0"/>
                </a:solidFill>
              </a:rPr>
              <a:t> </a:t>
            </a:r>
            <a:r>
              <a:rPr sz="3600" spc="-50" dirty="0">
                <a:solidFill>
                  <a:srgbClr val="526DB0"/>
                </a:solidFill>
              </a:rPr>
              <a:t>CASOS  </a:t>
            </a:r>
            <a:r>
              <a:rPr sz="3600" spc="-35" dirty="0">
                <a:solidFill>
                  <a:srgbClr val="526DB0"/>
                </a:solidFill>
              </a:rPr>
              <a:t>DE</a:t>
            </a:r>
            <a:r>
              <a:rPr sz="3600" spc="-125" dirty="0">
                <a:solidFill>
                  <a:srgbClr val="526DB0"/>
                </a:solidFill>
              </a:rPr>
              <a:t> </a:t>
            </a:r>
            <a:r>
              <a:rPr sz="3600" spc="-40" dirty="0">
                <a:solidFill>
                  <a:srgbClr val="526DB0"/>
                </a:solidFill>
              </a:rPr>
              <a:t>USO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16664"/>
            <a:ext cx="7455534" cy="2230755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2000" b="1" spc="-5" dirty="0">
                <a:solidFill>
                  <a:srgbClr val="DA1430"/>
                </a:solidFill>
                <a:latin typeface="Arial"/>
                <a:cs typeface="Arial"/>
              </a:rPr>
              <a:t>Relación </a:t>
            </a:r>
            <a:r>
              <a:rPr sz="2000" b="1" dirty="0">
                <a:solidFill>
                  <a:srgbClr val="DA1430"/>
                </a:solidFill>
                <a:latin typeface="Arial"/>
                <a:cs typeface="Arial"/>
              </a:rPr>
              <a:t>de </a:t>
            </a:r>
            <a:r>
              <a:rPr sz="2000" b="1" spc="-5" dirty="0">
                <a:solidFill>
                  <a:srgbClr val="DA1430"/>
                </a:solidFill>
                <a:latin typeface="Arial"/>
                <a:cs typeface="Arial"/>
              </a:rPr>
              <a:t>extensión</a:t>
            </a:r>
            <a:r>
              <a:rPr sz="2000" b="1" spc="-20" dirty="0">
                <a:solidFill>
                  <a:srgbClr val="DA143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DA1430"/>
                </a:solidFill>
                <a:latin typeface="Arial"/>
                <a:cs typeface="Arial"/>
              </a:rPr>
              <a:t>(II)</a:t>
            </a:r>
            <a:endParaRPr sz="2000">
              <a:latin typeface="Arial"/>
              <a:cs typeface="Arial"/>
            </a:endParaRPr>
          </a:p>
          <a:p>
            <a:pPr marL="469900" marR="5080" indent="-182880">
              <a:lnSpc>
                <a:spcPct val="90300"/>
              </a:lnSpc>
              <a:spcBef>
                <a:spcPts val="1145"/>
              </a:spcBef>
              <a:buClr>
                <a:srgbClr val="526DB0"/>
              </a:buClr>
              <a:buChar char="•"/>
              <a:tabLst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Notación de </a:t>
            </a:r>
            <a:r>
              <a:rPr sz="1800" dirty="0">
                <a:latin typeface="Arial"/>
                <a:cs typeface="Arial"/>
              </a:rPr>
              <a:t>la </a:t>
            </a:r>
            <a:r>
              <a:rPr sz="1800" spc="-5" dirty="0">
                <a:latin typeface="Arial"/>
                <a:cs typeface="Arial"/>
              </a:rPr>
              <a:t>relación de extensión: símbolo de dependencia con el  estereotipo </a:t>
            </a:r>
            <a:r>
              <a:rPr sz="1800" b="1" spc="-5" dirty="0">
                <a:latin typeface="Arial"/>
                <a:cs typeface="Arial"/>
              </a:rPr>
              <a:t>«extend» </a:t>
            </a:r>
            <a:r>
              <a:rPr sz="1800" dirty="0">
                <a:latin typeface="Arial"/>
                <a:cs typeface="Arial"/>
              </a:rPr>
              <a:t>y </a:t>
            </a:r>
            <a:r>
              <a:rPr sz="1800" spc="-5" dirty="0">
                <a:latin typeface="Arial"/>
                <a:cs typeface="Arial"/>
              </a:rPr>
              <a:t>opcionalmente una nota con las  condiciones </a:t>
            </a:r>
            <a:r>
              <a:rPr sz="1800" dirty="0">
                <a:latin typeface="Arial"/>
                <a:cs typeface="Arial"/>
              </a:rPr>
              <a:t>y </a:t>
            </a:r>
            <a:r>
              <a:rPr sz="1800" spc="-5" dirty="0">
                <a:latin typeface="Arial"/>
                <a:cs typeface="Arial"/>
              </a:rPr>
              <a:t>las referencias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los puntos de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extensión</a:t>
            </a:r>
            <a:endParaRPr sz="1800">
              <a:latin typeface="Arial"/>
              <a:cs typeface="Arial"/>
            </a:endParaRPr>
          </a:p>
          <a:p>
            <a:pPr marL="469900" marR="575945" indent="-182880">
              <a:lnSpc>
                <a:spcPts val="1970"/>
              </a:lnSpc>
              <a:spcBef>
                <a:spcPts val="430"/>
              </a:spcBef>
              <a:buClr>
                <a:srgbClr val="526DB0"/>
              </a:buClr>
              <a:buChar char="•"/>
              <a:tabLst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Notación de los puntos de extensión: </a:t>
            </a:r>
            <a:r>
              <a:rPr sz="1800" dirty="0">
                <a:latin typeface="Arial"/>
                <a:cs typeface="Arial"/>
              </a:rPr>
              <a:t>se </a:t>
            </a:r>
            <a:r>
              <a:rPr sz="1800" spc="-5" dirty="0">
                <a:latin typeface="Arial"/>
                <a:cs typeface="Arial"/>
              </a:rPr>
              <a:t>representan como una  cadena de texto dentro del caso de uso conforme </a:t>
            </a:r>
            <a:r>
              <a:rPr sz="1800" dirty="0">
                <a:latin typeface="Arial"/>
                <a:cs typeface="Arial"/>
              </a:rPr>
              <a:t>a la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sintaxis:</a:t>
            </a:r>
            <a:endParaRPr sz="1800">
              <a:latin typeface="Arial"/>
              <a:cs typeface="Arial"/>
            </a:endParaRPr>
          </a:p>
          <a:p>
            <a:pPr marL="2394585">
              <a:lnSpc>
                <a:spcPct val="100000"/>
              </a:lnSpc>
              <a:spcBef>
                <a:spcPts val="400"/>
              </a:spcBef>
            </a:pP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&lt; </a:t>
            </a:r>
            <a:r>
              <a:rPr sz="1800" spc="-5" dirty="0">
                <a:solidFill>
                  <a:srgbClr val="3333CC"/>
                </a:solidFill>
                <a:latin typeface="Arial"/>
                <a:cs typeface="Arial"/>
              </a:rPr>
              <a:t>nombre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&gt; </a:t>
            </a:r>
            <a:r>
              <a:rPr sz="1800" spc="-5" dirty="0">
                <a:solidFill>
                  <a:srgbClr val="3333CC"/>
                </a:solidFill>
                <a:latin typeface="Arial"/>
                <a:cs typeface="Arial"/>
              </a:rPr>
              <a:t>[: &lt;explicación&gt;</a:t>
            </a:r>
            <a:r>
              <a:rPr sz="18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]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00971" y="4160549"/>
            <a:ext cx="4277979" cy="15660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44343" y="4968530"/>
            <a:ext cx="66453" cy="72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52778" y="6366912"/>
            <a:ext cx="281305" cy="2800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latin typeface="Arial"/>
                <a:cs typeface="Arial"/>
              </a:rPr>
              <a:t>24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8667"/>
            <a:ext cx="7059295" cy="11245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sz="3600" spc="-65" dirty="0">
                <a:solidFill>
                  <a:srgbClr val="526DB0"/>
                </a:solidFill>
              </a:rPr>
              <a:t>RELACIONES </a:t>
            </a:r>
            <a:r>
              <a:rPr sz="3600" spc="-35" dirty="0">
                <a:solidFill>
                  <a:srgbClr val="526DB0"/>
                </a:solidFill>
              </a:rPr>
              <a:t>DE </a:t>
            </a:r>
            <a:r>
              <a:rPr sz="3600" spc="-65" dirty="0">
                <a:solidFill>
                  <a:srgbClr val="526DB0"/>
                </a:solidFill>
              </a:rPr>
              <a:t>LOS</a:t>
            </a:r>
            <a:r>
              <a:rPr sz="3600" spc="-325" dirty="0">
                <a:solidFill>
                  <a:srgbClr val="526DB0"/>
                </a:solidFill>
              </a:rPr>
              <a:t> </a:t>
            </a:r>
            <a:r>
              <a:rPr sz="3600" spc="-50" dirty="0">
                <a:solidFill>
                  <a:srgbClr val="526DB0"/>
                </a:solidFill>
              </a:rPr>
              <a:t>CASOS  </a:t>
            </a:r>
            <a:r>
              <a:rPr sz="3600" spc="-35" dirty="0">
                <a:solidFill>
                  <a:srgbClr val="526DB0"/>
                </a:solidFill>
              </a:rPr>
              <a:t>DE</a:t>
            </a:r>
            <a:r>
              <a:rPr sz="3600" spc="-125" dirty="0">
                <a:solidFill>
                  <a:srgbClr val="526DB0"/>
                </a:solidFill>
              </a:rPr>
              <a:t> </a:t>
            </a:r>
            <a:r>
              <a:rPr sz="3600" spc="-40" dirty="0">
                <a:solidFill>
                  <a:srgbClr val="526DB0"/>
                </a:solidFill>
              </a:rPr>
              <a:t>USO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19026"/>
            <a:ext cx="5842000" cy="1811020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1900" b="1" dirty="0">
                <a:solidFill>
                  <a:srgbClr val="DA1430"/>
                </a:solidFill>
                <a:latin typeface="Arial"/>
                <a:cs typeface="Arial"/>
              </a:rPr>
              <a:t>Relación de extensión</a:t>
            </a:r>
            <a:r>
              <a:rPr sz="1900" b="1" spc="-15" dirty="0">
                <a:solidFill>
                  <a:srgbClr val="DA1430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DA1430"/>
                </a:solidFill>
                <a:latin typeface="Arial"/>
                <a:cs typeface="Arial"/>
              </a:rPr>
              <a:t>(III)</a:t>
            </a:r>
            <a:endParaRPr sz="1900">
              <a:latin typeface="Arial"/>
              <a:cs typeface="Arial"/>
            </a:endParaRPr>
          </a:p>
          <a:p>
            <a:pPr marL="469900" marR="5080" indent="-182880">
              <a:lnSpc>
                <a:spcPct val="100000"/>
              </a:lnSpc>
              <a:spcBef>
                <a:spcPts val="1120"/>
              </a:spcBef>
              <a:buClr>
                <a:srgbClr val="526DB0"/>
              </a:buClr>
              <a:buChar char="•"/>
              <a:tabLst>
                <a:tab pos="469900" algn="l"/>
              </a:tabLst>
            </a:pPr>
            <a:r>
              <a:rPr sz="1700" dirty="0">
                <a:latin typeface="Arial"/>
                <a:cs typeface="Arial"/>
              </a:rPr>
              <a:t>Si hay </a:t>
            </a:r>
            <a:r>
              <a:rPr sz="1700" spc="-5" dirty="0">
                <a:latin typeface="Arial"/>
                <a:cs typeface="Arial"/>
              </a:rPr>
              <a:t>varios </a:t>
            </a:r>
            <a:r>
              <a:rPr sz="1700" dirty="0">
                <a:latin typeface="Arial"/>
                <a:cs typeface="Arial"/>
              </a:rPr>
              <a:t>puntos de </a:t>
            </a:r>
            <a:r>
              <a:rPr sz="1700" spc="-5" dirty="0">
                <a:latin typeface="Arial"/>
                <a:cs typeface="Arial"/>
              </a:rPr>
              <a:t>extensión </a:t>
            </a:r>
            <a:r>
              <a:rPr sz="1700" dirty="0">
                <a:latin typeface="Arial"/>
                <a:cs typeface="Arial"/>
              </a:rPr>
              <a:t>en un caso de uso es  </a:t>
            </a:r>
            <a:r>
              <a:rPr sz="1700" spc="-5" dirty="0">
                <a:latin typeface="Arial"/>
                <a:cs typeface="Arial"/>
              </a:rPr>
              <a:t>mejor representar </a:t>
            </a:r>
            <a:r>
              <a:rPr sz="1700" dirty="0">
                <a:latin typeface="Arial"/>
                <a:cs typeface="Arial"/>
              </a:rPr>
              <a:t>el caso de uso con el </a:t>
            </a:r>
            <a:r>
              <a:rPr sz="1700" spc="-5" dirty="0">
                <a:latin typeface="Arial"/>
                <a:cs typeface="Arial"/>
              </a:rPr>
              <a:t>símbolo </a:t>
            </a:r>
            <a:r>
              <a:rPr sz="1700" dirty="0">
                <a:latin typeface="Arial"/>
                <a:cs typeface="Arial"/>
              </a:rPr>
              <a:t>del  </a:t>
            </a:r>
            <a:r>
              <a:rPr sz="1700" spc="-5" dirty="0">
                <a:latin typeface="Arial"/>
                <a:cs typeface="Arial"/>
              </a:rPr>
              <a:t>clasificador</a:t>
            </a:r>
            <a:endParaRPr sz="1700">
              <a:latin typeface="Arial"/>
              <a:cs typeface="Arial"/>
            </a:endParaRPr>
          </a:p>
          <a:p>
            <a:pPr marL="469900" indent="-183515">
              <a:lnSpc>
                <a:spcPct val="100000"/>
              </a:lnSpc>
              <a:spcBef>
                <a:spcPts val="1245"/>
              </a:spcBef>
              <a:buClr>
                <a:srgbClr val="526DB0"/>
              </a:buClr>
              <a:buFont typeface="Arial"/>
              <a:buChar char="•"/>
              <a:tabLst>
                <a:tab pos="469900" algn="l"/>
              </a:tabLst>
            </a:pPr>
            <a:r>
              <a:rPr sz="1700" b="1" spc="-5" dirty="0">
                <a:latin typeface="Arial"/>
                <a:cs typeface="Arial"/>
              </a:rPr>
              <a:t>Condición de </a:t>
            </a:r>
            <a:r>
              <a:rPr sz="1700" b="1" dirty="0">
                <a:latin typeface="Arial"/>
                <a:cs typeface="Arial"/>
              </a:rPr>
              <a:t>la</a:t>
            </a:r>
            <a:r>
              <a:rPr sz="1700" b="1" spc="1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extensión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339" y="3488267"/>
            <a:ext cx="6533515" cy="221869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526DB0"/>
              </a:buClr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Arial"/>
                <a:cs typeface="Arial"/>
              </a:rPr>
              <a:t>Es </a:t>
            </a:r>
            <a:r>
              <a:rPr sz="1500" dirty="0">
                <a:latin typeface="Arial"/>
                <a:cs typeface="Arial"/>
              </a:rPr>
              <a:t>única para </a:t>
            </a:r>
            <a:r>
              <a:rPr sz="1500" spc="-5" dirty="0">
                <a:latin typeface="Arial"/>
                <a:cs typeface="Arial"/>
              </a:rPr>
              <a:t>todos </a:t>
            </a:r>
            <a:r>
              <a:rPr sz="1500" dirty="0">
                <a:latin typeface="Arial"/>
                <a:cs typeface="Arial"/>
              </a:rPr>
              <a:t>los </a:t>
            </a:r>
            <a:r>
              <a:rPr sz="1500" spc="-5" dirty="0">
                <a:latin typeface="Arial"/>
                <a:cs typeface="Arial"/>
              </a:rPr>
              <a:t>puntos </a:t>
            </a:r>
            <a:r>
              <a:rPr sz="1500" dirty="0">
                <a:latin typeface="Arial"/>
                <a:cs typeface="Arial"/>
              </a:rPr>
              <a:t>de </a:t>
            </a:r>
            <a:r>
              <a:rPr sz="1500" spc="-5" dirty="0">
                <a:latin typeface="Arial"/>
                <a:cs typeface="Arial"/>
              </a:rPr>
              <a:t>extensión </a:t>
            </a:r>
            <a:r>
              <a:rPr sz="1500" dirty="0">
                <a:latin typeface="Arial"/>
                <a:cs typeface="Arial"/>
              </a:rPr>
              <a:t>de una relación de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extensión</a:t>
            </a:r>
            <a:endParaRPr sz="1500">
              <a:latin typeface="Arial"/>
              <a:cs typeface="Arial"/>
            </a:endParaRPr>
          </a:p>
          <a:p>
            <a:pPr marL="240665" marR="5080" indent="-228600">
              <a:lnSpc>
                <a:spcPct val="109700"/>
              </a:lnSpc>
              <a:spcBef>
                <a:spcPts val="360"/>
              </a:spcBef>
              <a:buClr>
                <a:srgbClr val="526DB0"/>
              </a:buClr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Arial"/>
                <a:cs typeface="Arial"/>
              </a:rPr>
              <a:t>Si </a:t>
            </a:r>
            <a:r>
              <a:rPr sz="1500" dirty="0">
                <a:latin typeface="Arial"/>
                <a:cs typeface="Arial"/>
              </a:rPr>
              <a:t>es verdadera cuando se alcanza el primer </a:t>
            </a:r>
            <a:r>
              <a:rPr sz="1500" spc="-5" dirty="0">
                <a:latin typeface="Arial"/>
                <a:cs typeface="Arial"/>
              </a:rPr>
              <a:t>punto </a:t>
            </a:r>
            <a:r>
              <a:rPr sz="1500" dirty="0">
                <a:latin typeface="Arial"/>
                <a:cs typeface="Arial"/>
              </a:rPr>
              <a:t>de </a:t>
            </a:r>
            <a:r>
              <a:rPr sz="1500" spc="-5" dirty="0">
                <a:latin typeface="Arial"/>
                <a:cs typeface="Arial"/>
              </a:rPr>
              <a:t>extensión </a:t>
            </a:r>
            <a:r>
              <a:rPr sz="1500" dirty="0">
                <a:latin typeface="Arial"/>
                <a:cs typeface="Arial"/>
              </a:rPr>
              <a:t>al  </a:t>
            </a:r>
            <a:r>
              <a:rPr sz="1500" spc="-5" dirty="0">
                <a:latin typeface="Arial"/>
                <a:cs typeface="Arial"/>
              </a:rPr>
              <a:t>ejecutar </a:t>
            </a:r>
            <a:r>
              <a:rPr sz="1500" dirty="0">
                <a:latin typeface="Arial"/>
                <a:cs typeface="Arial"/>
              </a:rPr>
              <a:t>el caso de uso base, serán </a:t>
            </a:r>
            <a:r>
              <a:rPr sz="1500" spc="-5" dirty="0">
                <a:latin typeface="Arial"/>
                <a:cs typeface="Arial"/>
              </a:rPr>
              <a:t>ejecutados todos </a:t>
            </a:r>
            <a:r>
              <a:rPr sz="1500" dirty="0">
                <a:latin typeface="Arial"/>
                <a:cs typeface="Arial"/>
              </a:rPr>
              <a:t>los </a:t>
            </a:r>
            <a:r>
              <a:rPr sz="1500" spc="-5" dirty="0">
                <a:latin typeface="Arial"/>
                <a:cs typeface="Arial"/>
              </a:rPr>
              <a:t>fragmentos </a:t>
            </a:r>
            <a:r>
              <a:rPr sz="1500" dirty="0">
                <a:latin typeface="Arial"/>
                <a:cs typeface="Arial"/>
              </a:rPr>
              <a:t>del  caso de uso </a:t>
            </a:r>
            <a:r>
              <a:rPr sz="1500" spc="-5" dirty="0">
                <a:latin typeface="Arial"/>
                <a:cs typeface="Arial"/>
              </a:rPr>
              <a:t>extensor correspondientes </a:t>
            </a:r>
            <a:r>
              <a:rPr sz="1500" dirty="0">
                <a:latin typeface="Arial"/>
                <a:cs typeface="Arial"/>
              </a:rPr>
              <a:t>a </a:t>
            </a:r>
            <a:r>
              <a:rPr sz="1500" spc="-5" dirty="0">
                <a:latin typeface="Arial"/>
                <a:cs typeface="Arial"/>
              </a:rPr>
              <a:t>todos </a:t>
            </a:r>
            <a:r>
              <a:rPr sz="1500" dirty="0">
                <a:latin typeface="Arial"/>
                <a:cs typeface="Arial"/>
              </a:rPr>
              <a:t>los </a:t>
            </a:r>
            <a:r>
              <a:rPr sz="1500" spc="-5" dirty="0">
                <a:latin typeface="Arial"/>
                <a:cs typeface="Arial"/>
              </a:rPr>
              <a:t>puntos </a:t>
            </a:r>
            <a:r>
              <a:rPr sz="1500" dirty="0">
                <a:latin typeface="Arial"/>
                <a:cs typeface="Arial"/>
              </a:rPr>
              <a:t>de </a:t>
            </a:r>
            <a:r>
              <a:rPr sz="1500" spc="-5" dirty="0">
                <a:latin typeface="Arial"/>
                <a:cs typeface="Arial"/>
              </a:rPr>
              <a:t>extensión.  </a:t>
            </a:r>
            <a:r>
              <a:rPr sz="1500" spc="-20" dirty="0">
                <a:latin typeface="Arial"/>
                <a:cs typeface="Arial"/>
              </a:rPr>
              <a:t>Terminada </a:t>
            </a:r>
            <a:r>
              <a:rPr sz="1500" dirty="0">
                <a:latin typeface="Arial"/>
                <a:cs typeface="Arial"/>
              </a:rPr>
              <a:t>la ejecución de un </a:t>
            </a:r>
            <a:r>
              <a:rPr sz="1500" spc="-5" dirty="0">
                <a:latin typeface="Arial"/>
                <a:cs typeface="Arial"/>
              </a:rPr>
              <a:t>fragmento </a:t>
            </a:r>
            <a:r>
              <a:rPr sz="1500" dirty="0">
                <a:latin typeface="Arial"/>
                <a:cs typeface="Arial"/>
              </a:rPr>
              <a:t>dado el </a:t>
            </a:r>
            <a:r>
              <a:rPr sz="1500" spc="-5" dirty="0">
                <a:latin typeface="Arial"/>
                <a:cs typeface="Arial"/>
              </a:rPr>
              <a:t>control retorna </a:t>
            </a:r>
            <a:r>
              <a:rPr sz="1500" dirty="0">
                <a:latin typeface="Arial"/>
                <a:cs typeface="Arial"/>
              </a:rPr>
              <a:t>al caso de  uso base y </a:t>
            </a:r>
            <a:r>
              <a:rPr sz="1500" spc="-5" dirty="0">
                <a:latin typeface="Arial"/>
                <a:cs typeface="Arial"/>
              </a:rPr>
              <a:t>continua </a:t>
            </a:r>
            <a:r>
              <a:rPr sz="1500" dirty="0">
                <a:latin typeface="Arial"/>
                <a:cs typeface="Arial"/>
              </a:rPr>
              <a:t>su ejecución </a:t>
            </a:r>
            <a:r>
              <a:rPr sz="1500" spc="-5" dirty="0">
                <a:latin typeface="Arial"/>
                <a:cs typeface="Arial"/>
              </a:rPr>
              <a:t>hasta </a:t>
            </a:r>
            <a:r>
              <a:rPr sz="1500" dirty="0">
                <a:latin typeface="Arial"/>
                <a:cs typeface="Arial"/>
              </a:rPr>
              <a:t>el </a:t>
            </a:r>
            <a:r>
              <a:rPr sz="1500" spc="-5" dirty="0">
                <a:latin typeface="Arial"/>
                <a:cs typeface="Arial"/>
              </a:rPr>
              <a:t>siguiente punto </a:t>
            </a:r>
            <a:r>
              <a:rPr sz="1500" dirty="0">
                <a:latin typeface="Arial"/>
                <a:cs typeface="Arial"/>
              </a:rPr>
              <a:t>de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extensión</a:t>
            </a:r>
            <a:endParaRPr sz="15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65"/>
              </a:spcBef>
              <a:buClr>
                <a:srgbClr val="526DB0"/>
              </a:buClr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Arial"/>
                <a:cs typeface="Arial"/>
              </a:rPr>
              <a:t>Si </a:t>
            </a:r>
            <a:r>
              <a:rPr sz="1500" dirty="0">
                <a:latin typeface="Arial"/>
                <a:cs typeface="Arial"/>
              </a:rPr>
              <a:t>la condición es </a:t>
            </a:r>
            <a:r>
              <a:rPr sz="1500" spc="-5" dirty="0">
                <a:latin typeface="Arial"/>
                <a:cs typeface="Arial"/>
              </a:rPr>
              <a:t>falsa </a:t>
            </a:r>
            <a:r>
              <a:rPr sz="1500" dirty="0">
                <a:latin typeface="Arial"/>
                <a:cs typeface="Arial"/>
              </a:rPr>
              <a:t>no se produce la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extensión</a:t>
            </a:r>
            <a:endParaRPr sz="15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35"/>
              </a:spcBef>
              <a:buClr>
                <a:srgbClr val="526DB0"/>
              </a:buClr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Arial"/>
                <a:cs typeface="Arial"/>
              </a:rPr>
              <a:t>Si </a:t>
            </a:r>
            <a:r>
              <a:rPr sz="1500" dirty="0">
                <a:latin typeface="Arial"/>
                <a:cs typeface="Arial"/>
              </a:rPr>
              <a:t>no hay condición la </a:t>
            </a:r>
            <a:r>
              <a:rPr sz="1500" spc="-5" dirty="0">
                <a:latin typeface="Arial"/>
                <a:cs typeface="Arial"/>
              </a:rPr>
              <a:t>extensión </a:t>
            </a:r>
            <a:r>
              <a:rPr sz="1500" dirty="0">
                <a:latin typeface="Arial"/>
                <a:cs typeface="Arial"/>
              </a:rPr>
              <a:t>es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incondicional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1389" y="1634486"/>
            <a:ext cx="2092325" cy="431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894"/>
              </a:spcBef>
            </a:pPr>
            <a:r>
              <a:rPr sz="1400" b="1" spc="-5" dirty="0">
                <a:latin typeface="Arial"/>
                <a:cs typeface="Arial"/>
              </a:rPr>
              <a:t>Procesar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Factura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10326" y="1707511"/>
            <a:ext cx="288925" cy="142875"/>
          </a:xfrm>
          <a:custGeom>
            <a:avLst/>
            <a:gdLst/>
            <a:ahLst/>
            <a:cxnLst/>
            <a:rect l="l" t="t" r="r" b="b"/>
            <a:pathLst>
              <a:path w="288925" h="142875">
                <a:moveTo>
                  <a:pt x="0" y="71437"/>
                </a:moveTo>
                <a:lnTo>
                  <a:pt x="11352" y="43630"/>
                </a:lnTo>
                <a:lnTo>
                  <a:pt x="42312" y="20923"/>
                </a:lnTo>
                <a:lnTo>
                  <a:pt x="88231" y="5613"/>
                </a:lnTo>
                <a:lnTo>
                  <a:pt x="144462" y="0"/>
                </a:lnTo>
                <a:lnTo>
                  <a:pt x="200693" y="5613"/>
                </a:lnTo>
                <a:lnTo>
                  <a:pt x="246612" y="20923"/>
                </a:lnTo>
                <a:lnTo>
                  <a:pt x="277572" y="43630"/>
                </a:lnTo>
                <a:lnTo>
                  <a:pt x="288925" y="71437"/>
                </a:lnTo>
                <a:lnTo>
                  <a:pt x="277572" y="99244"/>
                </a:lnTo>
                <a:lnTo>
                  <a:pt x="246612" y="121951"/>
                </a:lnTo>
                <a:lnTo>
                  <a:pt x="200693" y="137261"/>
                </a:lnTo>
                <a:lnTo>
                  <a:pt x="144462" y="142875"/>
                </a:lnTo>
                <a:lnTo>
                  <a:pt x="88231" y="137261"/>
                </a:lnTo>
                <a:lnTo>
                  <a:pt x="42312" y="121951"/>
                </a:lnTo>
                <a:lnTo>
                  <a:pt x="11352" y="99244"/>
                </a:lnTo>
                <a:lnTo>
                  <a:pt x="0" y="714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51389" y="2066286"/>
            <a:ext cx="2092325" cy="13684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760"/>
              </a:spcBef>
            </a:pPr>
            <a:r>
              <a:rPr sz="1400" b="1" spc="-5" dirty="0">
                <a:latin typeface="Arial"/>
                <a:cs typeface="Arial"/>
              </a:rPr>
              <a:t>Extension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Points</a:t>
            </a:r>
            <a:endParaRPr sz="1400">
              <a:latin typeface="Arial"/>
              <a:cs typeface="Arial"/>
            </a:endParaRPr>
          </a:p>
          <a:p>
            <a:pPr marL="93980" marR="90805">
              <a:lnSpc>
                <a:spcPct val="100499"/>
              </a:lnSpc>
              <a:spcBef>
                <a:spcPts val="980"/>
              </a:spcBef>
            </a:pPr>
            <a:r>
              <a:rPr sz="1400" spc="-5" dirty="0">
                <a:latin typeface="Arial"/>
                <a:cs typeface="Arial"/>
              </a:rPr>
              <a:t>Factura inválida  Factura devuelta  Factura pagada por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otro  Factura con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demora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52778" y="6366912"/>
            <a:ext cx="281305" cy="2800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latin typeface="Arial"/>
                <a:cs typeface="Arial"/>
              </a:rPr>
              <a:t>25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8667"/>
            <a:ext cx="7059295" cy="11245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sz="3600" spc="-65" dirty="0">
                <a:solidFill>
                  <a:srgbClr val="526DB0"/>
                </a:solidFill>
              </a:rPr>
              <a:t>RELACIONES </a:t>
            </a:r>
            <a:r>
              <a:rPr sz="3600" spc="-35" dirty="0">
                <a:solidFill>
                  <a:srgbClr val="526DB0"/>
                </a:solidFill>
              </a:rPr>
              <a:t>DE </a:t>
            </a:r>
            <a:r>
              <a:rPr sz="3600" spc="-65" dirty="0">
                <a:solidFill>
                  <a:srgbClr val="526DB0"/>
                </a:solidFill>
              </a:rPr>
              <a:t>LOS</a:t>
            </a:r>
            <a:r>
              <a:rPr sz="3600" spc="-325" dirty="0">
                <a:solidFill>
                  <a:srgbClr val="526DB0"/>
                </a:solidFill>
              </a:rPr>
              <a:t> </a:t>
            </a:r>
            <a:r>
              <a:rPr sz="3600" spc="-50" dirty="0">
                <a:solidFill>
                  <a:srgbClr val="526DB0"/>
                </a:solidFill>
              </a:rPr>
              <a:t>CASOS  </a:t>
            </a:r>
            <a:r>
              <a:rPr sz="3600" spc="-35" dirty="0">
                <a:solidFill>
                  <a:srgbClr val="526DB0"/>
                </a:solidFill>
              </a:rPr>
              <a:t>DE</a:t>
            </a:r>
            <a:r>
              <a:rPr sz="3600" spc="-125" dirty="0">
                <a:solidFill>
                  <a:srgbClr val="526DB0"/>
                </a:solidFill>
              </a:rPr>
              <a:t> </a:t>
            </a:r>
            <a:r>
              <a:rPr sz="3600" spc="-40" dirty="0">
                <a:solidFill>
                  <a:srgbClr val="526DB0"/>
                </a:solidFill>
              </a:rPr>
              <a:t>USO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598357"/>
            <a:ext cx="7402195" cy="4151629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1900" b="1" dirty="0">
                <a:solidFill>
                  <a:srgbClr val="DA1430"/>
                </a:solidFill>
                <a:latin typeface="Arial"/>
                <a:cs typeface="Arial"/>
              </a:rPr>
              <a:t>Relación de </a:t>
            </a:r>
            <a:r>
              <a:rPr sz="1900" b="1" spc="-5" dirty="0">
                <a:solidFill>
                  <a:srgbClr val="DA1430"/>
                </a:solidFill>
                <a:latin typeface="Arial"/>
                <a:cs typeface="Arial"/>
              </a:rPr>
              <a:t>inclusión</a:t>
            </a:r>
            <a:r>
              <a:rPr sz="1900" b="1" spc="-15" dirty="0">
                <a:solidFill>
                  <a:srgbClr val="DA1430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DA1430"/>
                </a:solidFill>
                <a:latin typeface="Arial"/>
                <a:cs typeface="Arial"/>
              </a:rPr>
              <a:t>(I)</a:t>
            </a:r>
            <a:endParaRPr sz="1900">
              <a:latin typeface="Arial"/>
              <a:cs typeface="Arial"/>
            </a:endParaRPr>
          </a:p>
          <a:p>
            <a:pPr marL="469900" marR="5080" indent="-182880">
              <a:lnSpc>
                <a:spcPct val="100000"/>
              </a:lnSpc>
              <a:spcBef>
                <a:spcPts val="1085"/>
              </a:spcBef>
              <a:buClr>
                <a:srgbClr val="526DB0"/>
              </a:buClr>
              <a:buChar char="•"/>
              <a:tabLst>
                <a:tab pos="469900" algn="l"/>
              </a:tabLst>
            </a:pPr>
            <a:r>
              <a:rPr sz="1700" spc="-5" dirty="0">
                <a:latin typeface="Arial"/>
                <a:cs typeface="Arial"/>
              </a:rPr>
              <a:t>Relación entre </a:t>
            </a:r>
            <a:r>
              <a:rPr sz="1700" dirty="0">
                <a:latin typeface="Arial"/>
                <a:cs typeface="Arial"/>
              </a:rPr>
              <a:t>dos casos de uso que </a:t>
            </a:r>
            <a:r>
              <a:rPr sz="1700" spc="-5" dirty="0">
                <a:latin typeface="Arial"/>
                <a:cs typeface="Arial"/>
              </a:rPr>
              <a:t>indica </a:t>
            </a:r>
            <a:r>
              <a:rPr sz="1700" dirty="0">
                <a:latin typeface="Arial"/>
                <a:cs typeface="Arial"/>
              </a:rPr>
              <a:t>que el </a:t>
            </a:r>
            <a:r>
              <a:rPr sz="1700" spc="-5" dirty="0">
                <a:latin typeface="Arial"/>
                <a:cs typeface="Arial"/>
              </a:rPr>
              <a:t>comportamiento </a:t>
            </a:r>
            <a:r>
              <a:rPr sz="1700" dirty="0">
                <a:latin typeface="Arial"/>
                <a:cs typeface="Arial"/>
              </a:rPr>
              <a:t>de  un caso de uso </a:t>
            </a:r>
            <a:r>
              <a:rPr sz="1700" spc="-5" dirty="0">
                <a:latin typeface="Arial"/>
                <a:cs typeface="Arial"/>
              </a:rPr>
              <a:t>(</a:t>
            </a:r>
            <a:r>
              <a:rPr sz="1700" b="1" spc="-5" dirty="0">
                <a:solidFill>
                  <a:srgbClr val="3333CC"/>
                </a:solidFill>
                <a:latin typeface="Arial"/>
                <a:cs typeface="Arial"/>
              </a:rPr>
              <a:t>incluido</a:t>
            </a:r>
            <a:r>
              <a:rPr sz="1700" spc="-5" dirty="0">
                <a:latin typeface="Arial"/>
                <a:cs typeface="Arial"/>
              </a:rPr>
              <a:t>) </a:t>
            </a:r>
            <a:r>
              <a:rPr sz="1700" dirty="0">
                <a:latin typeface="Arial"/>
                <a:cs typeface="Arial"/>
              </a:rPr>
              <a:t>se </a:t>
            </a:r>
            <a:r>
              <a:rPr sz="1700" spc="-5" dirty="0">
                <a:latin typeface="Arial"/>
                <a:cs typeface="Arial"/>
              </a:rPr>
              <a:t>inserta </a:t>
            </a:r>
            <a:r>
              <a:rPr sz="1700" dirty="0">
                <a:latin typeface="Arial"/>
                <a:cs typeface="Arial"/>
              </a:rPr>
              <a:t>en el </a:t>
            </a:r>
            <a:r>
              <a:rPr sz="1700" spc="-5" dirty="0">
                <a:latin typeface="Arial"/>
                <a:cs typeface="Arial"/>
              </a:rPr>
              <a:t>comportamiento </a:t>
            </a:r>
            <a:r>
              <a:rPr sz="1700" dirty="0">
                <a:latin typeface="Arial"/>
                <a:cs typeface="Arial"/>
              </a:rPr>
              <a:t>de </a:t>
            </a:r>
            <a:r>
              <a:rPr sz="1700" spc="-5" dirty="0">
                <a:latin typeface="Arial"/>
                <a:cs typeface="Arial"/>
              </a:rPr>
              <a:t>otro </a:t>
            </a:r>
            <a:r>
              <a:rPr sz="1700" dirty="0">
                <a:latin typeface="Arial"/>
                <a:cs typeface="Arial"/>
              </a:rPr>
              <a:t>caso  de uso (</a:t>
            </a:r>
            <a:r>
              <a:rPr sz="1700" b="1" dirty="0">
                <a:solidFill>
                  <a:srgbClr val="3333CC"/>
                </a:solidFill>
                <a:latin typeface="Arial"/>
                <a:cs typeface="Arial"/>
              </a:rPr>
              <a:t>base </a:t>
            </a:r>
            <a:r>
              <a:rPr sz="1700" dirty="0">
                <a:latin typeface="Arial"/>
                <a:cs typeface="Arial"/>
              </a:rPr>
              <a:t>o </a:t>
            </a:r>
            <a:r>
              <a:rPr sz="1700" b="1" spc="-5" dirty="0">
                <a:solidFill>
                  <a:srgbClr val="3333CC"/>
                </a:solidFill>
                <a:latin typeface="Arial"/>
                <a:cs typeface="Arial"/>
              </a:rPr>
              <a:t>inclusor</a:t>
            </a:r>
            <a:r>
              <a:rPr sz="1700" spc="-5" dirty="0">
                <a:latin typeface="Arial"/>
                <a:cs typeface="Arial"/>
              </a:rPr>
              <a:t>) </a:t>
            </a:r>
            <a:r>
              <a:rPr sz="1700" dirty="0">
                <a:latin typeface="Arial"/>
                <a:cs typeface="Arial"/>
              </a:rPr>
              <a:t>en </a:t>
            </a:r>
            <a:r>
              <a:rPr sz="1700" spc="-5" dirty="0">
                <a:latin typeface="Arial"/>
                <a:cs typeface="Arial"/>
              </a:rPr>
              <a:t>la </a:t>
            </a:r>
            <a:r>
              <a:rPr sz="1700" b="1" spc="-5" dirty="0">
                <a:latin typeface="Arial"/>
                <a:cs typeface="Arial"/>
              </a:rPr>
              <a:t>localización </a:t>
            </a:r>
            <a:r>
              <a:rPr sz="1700" spc="-5" dirty="0">
                <a:latin typeface="Arial"/>
                <a:cs typeface="Arial"/>
              </a:rPr>
              <a:t>especificada </a:t>
            </a:r>
            <a:r>
              <a:rPr sz="1700" dirty="0">
                <a:latin typeface="Arial"/>
                <a:cs typeface="Arial"/>
              </a:rPr>
              <a:t>en este</a:t>
            </a:r>
            <a:r>
              <a:rPr sz="1700" spc="10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último</a:t>
            </a:r>
            <a:endParaRPr sz="1700">
              <a:latin typeface="Arial"/>
              <a:cs typeface="Arial"/>
            </a:endParaRPr>
          </a:p>
          <a:p>
            <a:pPr marL="469900" indent="-183515">
              <a:lnSpc>
                <a:spcPct val="100000"/>
              </a:lnSpc>
              <a:spcBef>
                <a:spcPts val="414"/>
              </a:spcBef>
              <a:buClr>
                <a:srgbClr val="526DB0"/>
              </a:buClr>
              <a:buChar char="•"/>
              <a:tabLst>
                <a:tab pos="469900" algn="l"/>
              </a:tabLst>
            </a:pPr>
            <a:r>
              <a:rPr sz="1700" dirty="0">
                <a:latin typeface="Arial"/>
                <a:cs typeface="Arial"/>
              </a:rPr>
              <a:t>La </a:t>
            </a:r>
            <a:r>
              <a:rPr sz="1700" spc="-5" dirty="0">
                <a:latin typeface="Arial"/>
                <a:cs typeface="Arial"/>
              </a:rPr>
              <a:t>inclusión </a:t>
            </a:r>
            <a:r>
              <a:rPr sz="1700" dirty="0">
                <a:latin typeface="Arial"/>
                <a:cs typeface="Arial"/>
              </a:rPr>
              <a:t>no es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condicional</a:t>
            </a:r>
            <a:endParaRPr sz="1700">
              <a:latin typeface="Arial"/>
              <a:cs typeface="Arial"/>
            </a:endParaRPr>
          </a:p>
          <a:p>
            <a:pPr marL="469900" marR="1028700" indent="-182880">
              <a:lnSpc>
                <a:spcPct val="100000"/>
              </a:lnSpc>
              <a:spcBef>
                <a:spcPts val="390"/>
              </a:spcBef>
              <a:buClr>
                <a:srgbClr val="526DB0"/>
              </a:buClr>
              <a:buChar char="•"/>
              <a:tabLst>
                <a:tab pos="469900" algn="l"/>
              </a:tabLst>
            </a:pPr>
            <a:r>
              <a:rPr sz="1700" dirty="0">
                <a:latin typeface="Arial"/>
                <a:cs typeface="Arial"/>
              </a:rPr>
              <a:t>El </a:t>
            </a:r>
            <a:r>
              <a:rPr sz="1700" spc="-5" dirty="0">
                <a:latin typeface="Arial"/>
                <a:cs typeface="Arial"/>
              </a:rPr>
              <a:t>propósito </a:t>
            </a:r>
            <a:r>
              <a:rPr sz="1700" dirty="0">
                <a:latin typeface="Arial"/>
                <a:cs typeface="Arial"/>
              </a:rPr>
              <a:t>de </a:t>
            </a:r>
            <a:r>
              <a:rPr sz="1700" spc="-5" dirty="0">
                <a:latin typeface="Arial"/>
                <a:cs typeface="Arial"/>
              </a:rPr>
              <a:t>la inclusión </a:t>
            </a:r>
            <a:r>
              <a:rPr sz="1700" dirty="0">
                <a:latin typeface="Arial"/>
                <a:cs typeface="Arial"/>
              </a:rPr>
              <a:t>es </a:t>
            </a:r>
            <a:r>
              <a:rPr sz="1700" spc="-5" dirty="0">
                <a:latin typeface="Arial"/>
                <a:cs typeface="Arial"/>
              </a:rPr>
              <a:t>la reutilización </a:t>
            </a:r>
            <a:r>
              <a:rPr sz="1700" dirty="0">
                <a:latin typeface="Arial"/>
                <a:cs typeface="Arial"/>
              </a:rPr>
              <a:t>de </a:t>
            </a:r>
            <a:r>
              <a:rPr sz="1700" spc="-5" dirty="0">
                <a:latin typeface="Arial"/>
                <a:cs typeface="Arial"/>
              </a:rPr>
              <a:t>porciones </a:t>
            </a:r>
            <a:r>
              <a:rPr sz="1700" dirty="0">
                <a:latin typeface="Arial"/>
                <a:cs typeface="Arial"/>
              </a:rPr>
              <a:t>de  </a:t>
            </a:r>
            <a:r>
              <a:rPr sz="1700" spc="-5" dirty="0">
                <a:latin typeface="Arial"/>
                <a:cs typeface="Arial"/>
              </a:rPr>
              <a:t>comportamiento comunes </a:t>
            </a:r>
            <a:r>
              <a:rPr sz="1700" dirty="0">
                <a:latin typeface="Arial"/>
                <a:cs typeface="Arial"/>
              </a:rPr>
              <a:t>a </a:t>
            </a:r>
            <a:r>
              <a:rPr sz="1700" spc="-5" dirty="0">
                <a:latin typeface="Arial"/>
                <a:cs typeface="Arial"/>
              </a:rPr>
              <a:t>varios </a:t>
            </a:r>
            <a:r>
              <a:rPr sz="1700" dirty="0">
                <a:latin typeface="Arial"/>
                <a:cs typeface="Arial"/>
              </a:rPr>
              <a:t>casos de</a:t>
            </a:r>
            <a:r>
              <a:rPr sz="1700" spc="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uso</a:t>
            </a:r>
            <a:endParaRPr sz="1700">
              <a:latin typeface="Arial"/>
              <a:cs typeface="Arial"/>
            </a:endParaRPr>
          </a:p>
          <a:p>
            <a:pPr marL="1155065" marR="118110" lvl="1" indent="-228600">
              <a:lnSpc>
                <a:spcPct val="100000"/>
              </a:lnSpc>
              <a:spcBef>
                <a:spcPts val="390"/>
              </a:spcBef>
              <a:buClr>
                <a:srgbClr val="526DB0"/>
              </a:buClr>
              <a:buChar char="•"/>
              <a:tabLst>
                <a:tab pos="1155065" algn="l"/>
                <a:tab pos="1155700" algn="l"/>
              </a:tabLst>
            </a:pPr>
            <a:r>
              <a:rPr sz="1500" dirty="0">
                <a:latin typeface="Arial"/>
                <a:cs typeface="Arial"/>
              </a:rPr>
              <a:t>Un caso de uso incluido puede </a:t>
            </a:r>
            <a:r>
              <a:rPr sz="1500" spc="-5" dirty="0">
                <a:latin typeface="Arial"/>
                <a:cs typeface="Arial"/>
              </a:rPr>
              <a:t>insertarse </a:t>
            </a:r>
            <a:r>
              <a:rPr sz="1500" dirty="0">
                <a:latin typeface="Arial"/>
                <a:cs typeface="Arial"/>
              </a:rPr>
              <a:t>en varios casos de uso base y  puede, a su vez, incluir </a:t>
            </a:r>
            <a:r>
              <a:rPr sz="1500" spc="-5" dirty="0">
                <a:latin typeface="Arial"/>
                <a:cs typeface="Arial"/>
              </a:rPr>
              <a:t>otros </a:t>
            </a:r>
            <a:r>
              <a:rPr sz="1500" dirty="0">
                <a:latin typeface="Arial"/>
                <a:cs typeface="Arial"/>
              </a:rPr>
              <a:t>casos de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uso</a:t>
            </a:r>
            <a:endParaRPr sz="1500">
              <a:latin typeface="Arial"/>
              <a:cs typeface="Arial"/>
            </a:endParaRPr>
          </a:p>
          <a:p>
            <a:pPr marL="1155065" marR="466090" lvl="1" indent="-228600">
              <a:lnSpc>
                <a:spcPct val="100000"/>
              </a:lnSpc>
              <a:spcBef>
                <a:spcPts val="330"/>
              </a:spcBef>
              <a:buClr>
                <a:srgbClr val="526DB0"/>
              </a:buClr>
              <a:buChar char="•"/>
              <a:tabLst>
                <a:tab pos="1155065" algn="l"/>
                <a:tab pos="1155700" algn="l"/>
              </a:tabLst>
            </a:pPr>
            <a:r>
              <a:rPr sz="1500" dirty="0">
                <a:latin typeface="Arial"/>
                <a:cs typeface="Arial"/>
              </a:rPr>
              <a:t>Un caso de uso base puede </a:t>
            </a:r>
            <a:r>
              <a:rPr sz="1500" spc="-5" dirty="0">
                <a:latin typeface="Arial"/>
                <a:cs typeface="Arial"/>
              </a:rPr>
              <a:t>tener </a:t>
            </a:r>
            <a:r>
              <a:rPr sz="1500" dirty="0">
                <a:latin typeface="Arial"/>
                <a:cs typeface="Arial"/>
              </a:rPr>
              <a:t>relaciones de inclusión con varios  casos de uso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incluidos</a:t>
            </a:r>
            <a:endParaRPr sz="1500">
              <a:latin typeface="Arial"/>
              <a:cs typeface="Arial"/>
            </a:endParaRPr>
          </a:p>
          <a:p>
            <a:pPr marL="469900" indent="-183515">
              <a:lnSpc>
                <a:spcPct val="100000"/>
              </a:lnSpc>
              <a:spcBef>
                <a:spcPts val="400"/>
              </a:spcBef>
              <a:buClr>
                <a:srgbClr val="526DB0"/>
              </a:buClr>
              <a:buChar char="•"/>
              <a:tabLst>
                <a:tab pos="469900" algn="l"/>
              </a:tabLst>
            </a:pPr>
            <a:r>
              <a:rPr sz="1700" dirty="0">
                <a:latin typeface="Arial"/>
                <a:cs typeface="Arial"/>
              </a:rPr>
              <a:t>La </a:t>
            </a:r>
            <a:r>
              <a:rPr sz="1700" spc="-5" dirty="0">
                <a:latin typeface="Arial"/>
                <a:cs typeface="Arial"/>
              </a:rPr>
              <a:t>ejecución </a:t>
            </a:r>
            <a:r>
              <a:rPr sz="1700" dirty="0">
                <a:latin typeface="Arial"/>
                <a:cs typeface="Arial"/>
              </a:rPr>
              <a:t>es </a:t>
            </a:r>
            <a:r>
              <a:rPr sz="1700" spc="-5" dirty="0">
                <a:latin typeface="Arial"/>
                <a:cs typeface="Arial"/>
              </a:rPr>
              <a:t>análoga </a:t>
            </a:r>
            <a:r>
              <a:rPr sz="1700" dirty="0">
                <a:latin typeface="Arial"/>
                <a:cs typeface="Arial"/>
              </a:rPr>
              <a:t>a </a:t>
            </a:r>
            <a:r>
              <a:rPr sz="1700" spc="-5" dirty="0">
                <a:latin typeface="Arial"/>
                <a:cs typeface="Arial"/>
              </a:rPr>
              <a:t>las llamadas </a:t>
            </a:r>
            <a:r>
              <a:rPr sz="1700" dirty="0">
                <a:latin typeface="Arial"/>
                <a:cs typeface="Arial"/>
              </a:rPr>
              <a:t>a</a:t>
            </a:r>
            <a:r>
              <a:rPr sz="1700" spc="5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procedimientos</a:t>
            </a:r>
            <a:endParaRPr sz="1700">
              <a:latin typeface="Arial"/>
              <a:cs typeface="Arial"/>
            </a:endParaRPr>
          </a:p>
          <a:p>
            <a:pPr marL="469900" marR="399415" indent="-182880">
              <a:lnSpc>
                <a:spcPct val="100000"/>
              </a:lnSpc>
              <a:spcBef>
                <a:spcPts val="430"/>
              </a:spcBef>
              <a:buClr>
                <a:srgbClr val="526DB0"/>
              </a:buClr>
              <a:buChar char="•"/>
              <a:tabLst>
                <a:tab pos="469900" algn="l"/>
              </a:tabLst>
            </a:pPr>
            <a:r>
              <a:rPr sz="1700" spc="-5" dirty="0">
                <a:latin typeface="Arial"/>
                <a:cs typeface="Arial"/>
              </a:rPr>
              <a:t>Notación </a:t>
            </a:r>
            <a:r>
              <a:rPr sz="1700" dirty="0">
                <a:latin typeface="Arial"/>
                <a:cs typeface="Arial"/>
              </a:rPr>
              <a:t>de </a:t>
            </a:r>
            <a:r>
              <a:rPr sz="1700" spc="-5" dirty="0">
                <a:latin typeface="Arial"/>
                <a:cs typeface="Arial"/>
              </a:rPr>
              <a:t>la relación </a:t>
            </a:r>
            <a:r>
              <a:rPr sz="1700" dirty="0">
                <a:latin typeface="Arial"/>
                <a:cs typeface="Arial"/>
              </a:rPr>
              <a:t>de </a:t>
            </a:r>
            <a:r>
              <a:rPr sz="1700" spc="-5" dirty="0">
                <a:latin typeface="Arial"/>
                <a:cs typeface="Arial"/>
              </a:rPr>
              <a:t>inclusión: símbolo </a:t>
            </a:r>
            <a:r>
              <a:rPr sz="1700" dirty="0">
                <a:latin typeface="Arial"/>
                <a:cs typeface="Arial"/>
              </a:rPr>
              <a:t>de </a:t>
            </a:r>
            <a:r>
              <a:rPr sz="1700" spc="-5" dirty="0">
                <a:latin typeface="Arial"/>
                <a:cs typeface="Arial"/>
              </a:rPr>
              <a:t>dependencia </a:t>
            </a:r>
            <a:r>
              <a:rPr sz="1700" dirty="0">
                <a:latin typeface="Arial"/>
                <a:cs typeface="Arial"/>
              </a:rPr>
              <a:t>con el  </a:t>
            </a:r>
            <a:r>
              <a:rPr sz="1700" spc="-5" dirty="0">
                <a:latin typeface="Arial"/>
                <a:cs typeface="Arial"/>
              </a:rPr>
              <a:t>estereotipo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«include»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52778" y="6366912"/>
            <a:ext cx="281305" cy="2800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latin typeface="Arial"/>
                <a:cs typeface="Arial"/>
              </a:rPr>
              <a:t>26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638300"/>
            <a:ext cx="6540500" cy="167005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ts val="6470"/>
              </a:lnSpc>
              <a:spcBef>
                <a:spcPts val="320"/>
              </a:spcBef>
            </a:pPr>
            <a:r>
              <a:rPr sz="5400" spc="-50" dirty="0"/>
              <a:t>Vista </a:t>
            </a:r>
            <a:r>
              <a:rPr sz="5400" spc="-45" dirty="0"/>
              <a:t>de </a:t>
            </a:r>
            <a:r>
              <a:rPr sz="5400" spc="-70" dirty="0"/>
              <a:t>casos</a:t>
            </a:r>
            <a:r>
              <a:rPr sz="5400" spc="-455" dirty="0"/>
              <a:t> </a:t>
            </a:r>
            <a:r>
              <a:rPr sz="5400" spc="-45" dirty="0"/>
              <a:t>de  </a:t>
            </a:r>
            <a:r>
              <a:rPr sz="5400" spc="-85" dirty="0"/>
              <a:t>uso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6504409" y="2929135"/>
            <a:ext cx="1933575" cy="2238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38667"/>
            <a:ext cx="7059295" cy="11245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sz="3600" spc="-65" dirty="0">
                <a:solidFill>
                  <a:srgbClr val="526DB0"/>
                </a:solidFill>
                <a:latin typeface="Arial Black"/>
                <a:cs typeface="Arial Black"/>
              </a:rPr>
              <a:t>RELACIONES </a:t>
            </a:r>
            <a:r>
              <a:rPr sz="3600" spc="-35" dirty="0">
                <a:solidFill>
                  <a:srgbClr val="526DB0"/>
                </a:solidFill>
                <a:latin typeface="Arial Black"/>
                <a:cs typeface="Arial Black"/>
              </a:rPr>
              <a:t>DE </a:t>
            </a:r>
            <a:r>
              <a:rPr sz="3600" spc="-65" dirty="0">
                <a:solidFill>
                  <a:srgbClr val="526DB0"/>
                </a:solidFill>
                <a:latin typeface="Arial Black"/>
                <a:cs typeface="Arial Black"/>
              </a:rPr>
              <a:t>LOS</a:t>
            </a:r>
            <a:r>
              <a:rPr sz="3600" spc="-325" dirty="0">
                <a:solidFill>
                  <a:srgbClr val="526DB0"/>
                </a:solidFill>
                <a:latin typeface="Arial Black"/>
                <a:cs typeface="Arial Black"/>
              </a:rPr>
              <a:t> </a:t>
            </a:r>
            <a:r>
              <a:rPr sz="3600" spc="-50" dirty="0">
                <a:solidFill>
                  <a:srgbClr val="526DB0"/>
                </a:solidFill>
                <a:latin typeface="Arial Black"/>
                <a:cs typeface="Arial Black"/>
              </a:rPr>
              <a:t>CASOS  </a:t>
            </a:r>
            <a:r>
              <a:rPr sz="3600" spc="-35" dirty="0">
                <a:solidFill>
                  <a:srgbClr val="526DB0"/>
                </a:solidFill>
                <a:latin typeface="Arial Black"/>
                <a:cs typeface="Arial Black"/>
              </a:rPr>
              <a:t>DE</a:t>
            </a:r>
            <a:r>
              <a:rPr sz="3600" spc="-125" dirty="0">
                <a:solidFill>
                  <a:srgbClr val="526DB0"/>
                </a:solidFill>
                <a:latin typeface="Arial Black"/>
                <a:cs typeface="Arial Black"/>
              </a:rPr>
              <a:t> </a:t>
            </a:r>
            <a:r>
              <a:rPr sz="3600" spc="-40" dirty="0">
                <a:solidFill>
                  <a:srgbClr val="526DB0"/>
                </a:solidFill>
                <a:latin typeface="Arial Black"/>
                <a:cs typeface="Arial Black"/>
              </a:rPr>
              <a:t>USO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78000"/>
            <a:ext cx="30124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DA1430"/>
                </a:solidFill>
                <a:latin typeface="Arial"/>
                <a:cs typeface="Arial"/>
              </a:rPr>
              <a:t>Relación </a:t>
            </a:r>
            <a:r>
              <a:rPr sz="2000" b="1" dirty="0">
                <a:solidFill>
                  <a:srgbClr val="DA1430"/>
                </a:solidFill>
                <a:latin typeface="Arial"/>
                <a:cs typeface="Arial"/>
              </a:rPr>
              <a:t>de </a:t>
            </a:r>
            <a:r>
              <a:rPr sz="2000" b="1" spc="-5" dirty="0">
                <a:solidFill>
                  <a:srgbClr val="DA1430"/>
                </a:solidFill>
                <a:latin typeface="Arial"/>
                <a:cs typeface="Arial"/>
              </a:rPr>
              <a:t>inclusión</a:t>
            </a:r>
            <a:r>
              <a:rPr sz="2000" b="1" spc="-80" dirty="0">
                <a:solidFill>
                  <a:srgbClr val="DA143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DA1430"/>
                </a:solidFill>
                <a:latin typeface="Arial"/>
                <a:cs typeface="Arial"/>
              </a:rPr>
              <a:t>(II)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6719" y="2452951"/>
            <a:ext cx="6398758" cy="2801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24782" y="4495891"/>
            <a:ext cx="89017" cy="91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52778" y="6366912"/>
            <a:ext cx="281305" cy="2800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latin typeface="Arial"/>
                <a:cs typeface="Arial"/>
              </a:rPr>
              <a:t>27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8667"/>
            <a:ext cx="5875020" cy="11245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sz="3600" spc="-70" dirty="0">
                <a:solidFill>
                  <a:srgbClr val="526DB0"/>
                </a:solidFill>
              </a:rPr>
              <a:t>ORGANIZACIÓN </a:t>
            </a:r>
            <a:r>
              <a:rPr sz="3600" spc="-35" dirty="0">
                <a:solidFill>
                  <a:srgbClr val="526DB0"/>
                </a:solidFill>
              </a:rPr>
              <a:t>DE</a:t>
            </a:r>
            <a:r>
              <a:rPr sz="3600" spc="-240" dirty="0">
                <a:solidFill>
                  <a:srgbClr val="526DB0"/>
                </a:solidFill>
              </a:rPr>
              <a:t> </a:t>
            </a:r>
            <a:r>
              <a:rPr sz="3600" spc="-85" dirty="0">
                <a:solidFill>
                  <a:srgbClr val="526DB0"/>
                </a:solidFill>
              </a:rPr>
              <a:t>LOS  </a:t>
            </a:r>
            <a:r>
              <a:rPr sz="3600" spc="-50" dirty="0">
                <a:solidFill>
                  <a:srgbClr val="526DB0"/>
                </a:solidFill>
              </a:rPr>
              <a:t>CASOS </a:t>
            </a:r>
            <a:r>
              <a:rPr sz="3600" spc="-35" dirty="0">
                <a:solidFill>
                  <a:srgbClr val="526DB0"/>
                </a:solidFill>
              </a:rPr>
              <a:t>DE</a:t>
            </a:r>
            <a:r>
              <a:rPr sz="3600" spc="-204" dirty="0">
                <a:solidFill>
                  <a:srgbClr val="526DB0"/>
                </a:solidFill>
              </a:rPr>
              <a:t> </a:t>
            </a:r>
            <a:r>
              <a:rPr sz="3600" spc="-40" dirty="0">
                <a:solidFill>
                  <a:srgbClr val="526DB0"/>
                </a:solidFill>
              </a:rPr>
              <a:t>USO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807633"/>
            <a:ext cx="7417434" cy="3627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Los casos de uso se pueden agrupar en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paquetes</a:t>
            </a:r>
            <a:endParaRPr sz="2200">
              <a:latin typeface="Arial"/>
              <a:cs typeface="Arial"/>
            </a:endParaRPr>
          </a:p>
          <a:p>
            <a:pPr marL="469900" indent="-183515">
              <a:lnSpc>
                <a:spcPct val="100000"/>
              </a:lnSpc>
              <a:spcBef>
                <a:spcPts val="1525"/>
              </a:spcBef>
              <a:buClr>
                <a:srgbClr val="526DB0"/>
              </a:buClr>
              <a:buChar char="•"/>
              <a:tabLst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Los paquetes </a:t>
            </a:r>
            <a:r>
              <a:rPr sz="1800" dirty="0">
                <a:latin typeface="Arial"/>
                <a:cs typeface="Arial"/>
              </a:rPr>
              <a:t>se </a:t>
            </a:r>
            <a:r>
              <a:rPr sz="1800" spc="-5" dirty="0">
                <a:latin typeface="Arial"/>
                <a:cs typeface="Arial"/>
              </a:rPr>
              <a:t>pueden organizar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jerárquicamente</a:t>
            </a:r>
            <a:endParaRPr sz="1800">
              <a:latin typeface="Arial"/>
              <a:cs typeface="Arial"/>
            </a:endParaRPr>
          </a:p>
          <a:p>
            <a:pPr marL="469900" indent="-183515">
              <a:lnSpc>
                <a:spcPct val="100000"/>
              </a:lnSpc>
              <a:spcBef>
                <a:spcPts val="875"/>
              </a:spcBef>
              <a:buClr>
                <a:srgbClr val="526DB0"/>
              </a:buClr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Un </a:t>
            </a:r>
            <a:r>
              <a:rPr sz="1800" spc="-5" dirty="0">
                <a:latin typeface="Arial"/>
                <a:cs typeface="Arial"/>
              </a:rPr>
              <a:t>caso de uso puede estar en más de un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paquete</a:t>
            </a:r>
            <a:endParaRPr sz="1800">
              <a:latin typeface="Arial"/>
              <a:cs typeface="Arial"/>
            </a:endParaRPr>
          </a:p>
          <a:p>
            <a:pPr marL="469900" indent="-183515">
              <a:lnSpc>
                <a:spcPct val="100000"/>
              </a:lnSpc>
              <a:spcBef>
                <a:spcPts val="869"/>
              </a:spcBef>
              <a:buClr>
                <a:srgbClr val="526DB0"/>
              </a:buClr>
              <a:buChar char="•"/>
              <a:tabLst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Pueden existir relaciones entre casos de uso de diferentes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paquetes</a:t>
            </a:r>
            <a:endParaRPr sz="1800">
              <a:latin typeface="Arial"/>
              <a:cs typeface="Arial"/>
            </a:endParaRPr>
          </a:p>
          <a:p>
            <a:pPr marL="469900" indent="-183515">
              <a:lnSpc>
                <a:spcPct val="100000"/>
              </a:lnSpc>
              <a:spcBef>
                <a:spcPts val="840"/>
              </a:spcBef>
              <a:buClr>
                <a:srgbClr val="526DB0"/>
              </a:buClr>
              <a:buChar char="•"/>
              <a:tabLst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Se pueden agrupar actores en un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paquete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200" dirty="0">
                <a:latin typeface="Arial"/>
                <a:cs typeface="Arial"/>
              </a:rPr>
              <a:t>Los </a:t>
            </a:r>
            <a:r>
              <a:rPr sz="2200" spc="-5" dirty="0">
                <a:latin typeface="Arial"/>
                <a:cs typeface="Arial"/>
              </a:rPr>
              <a:t>clasificadores </a:t>
            </a:r>
            <a:r>
              <a:rPr sz="2200" dirty="0">
                <a:latin typeface="Arial"/>
                <a:cs typeface="Arial"/>
              </a:rPr>
              <a:t>pueden poseer casos de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uso</a:t>
            </a:r>
            <a:endParaRPr sz="2200">
              <a:latin typeface="Arial"/>
              <a:cs typeface="Arial"/>
            </a:endParaRPr>
          </a:p>
          <a:p>
            <a:pPr marL="469900" indent="-183515">
              <a:lnSpc>
                <a:spcPct val="100000"/>
              </a:lnSpc>
              <a:spcBef>
                <a:spcPts val="1525"/>
              </a:spcBef>
              <a:buClr>
                <a:srgbClr val="526DB0"/>
              </a:buClr>
              <a:buChar char="•"/>
              <a:tabLst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Forma de organización alternativa permitida en </a:t>
            </a:r>
            <a:r>
              <a:rPr sz="1800" dirty="0">
                <a:latin typeface="Arial"/>
                <a:cs typeface="Arial"/>
              </a:rPr>
              <a:t>UML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469900" marR="169545" indent="-182880">
              <a:lnSpc>
                <a:spcPct val="120400"/>
              </a:lnSpc>
              <a:spcBef>
                <a:spcPts val="434"/>
              </a:spcBef>
              <a:buClr>
                <a:srgbClr val="526DB0"/>
              </a:buClr>
              <a:buChar char="•"/>
              <a:tabLst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El conjunto completo de casos de uso de un clasificador especifica  todas las distintas formas que hay de utilizar ese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clasificador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52778" y="6366912"/>
            <a:ext cx="281305" cy="2800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8667"/>
            <a:ext cx="5875020" cy="11245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sz="3600" spc="-70" dirty="0">
                <a:solidFill>
                  <a:srgbClr val="526DB0"/>
                </a:solidFill>
              </a:rPr>
              <a:t>ORGANIZACIÓN </a:t>
            </a:r>
            <a:r>
              <a:rPr sz="3600" spc="-35" dirty="0">
                <a:solidFill>
                  <a:srgbClr val="526DB0"/>
                </a:solidFill>
              </a:rPr>
              <a:t>DE</a:t>
            </a:r>
            <a:r>
              <a:rPr sz="3600" spc="-240" dirty="0">
                <a:solidFill>
                  <a:srgbClr val="526DB0"/>
                </a:solidFill>
              </a:rPr>
              <a:t> </a:t>
            </a:r>
            <a:r>
              <a:rPr sz="3600" spc="-85" dirty="0">
                <a:solidFill>
                  <a:srgbClr val="526DB0"/>
                </a:solidFill>
              </a:rPr>
              <a:t>LOS  </a:t>
            </a:r>
            <a:r>
              <a:rPr sz="3600" spc="-50" dirty="0">
                <a:solidFill>
                  <a:srgbClr val="526DB0"/>
                </a:solidFill>
              </a:rPr>
              <a:t>CASOS </a:t>
            </a:r>
            <a:r>
              <a:rPr sz="3600" spc="-35" dirty="0">
                <a:solidFill>
                  <a:srgbClr val="526DB0"/>
                </a:solidFill>
              </a:rPr>
              <a:t>DE</a:t>
            </a:r>
            <a:r>
              <a:rPr sz="3600" spc="-204" dirty="0">
                <a:solidFill>
                  <a:srgbClr val="526DB0"/>
                </a:solidFill>
              </a:rPr>
              <a:t> </a:t>
            </a:r>
            <a:r>
              <a:rPr sz="3600" spc="-40" dirty="0">
                <a:solidFill>
                  <a:srgbClr val="526DB0"/>
                </a:solidFill>
              </a:rPr>
              <a:t>USO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836420" y="2678271"/>
            <a:ext cx="4876799" cy="251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36031" y="5448300"/>
            <a:ext cx="3928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104"/>
                </a:solidFill>
                <a:latin typeface="Arial"/>
                <a:cs typeface="Arial"/>
              </a:rPr>
              <a:t>Diagrama de casos de uso del paquete</a:t>
            </a:r>
            <a:r>
              <a:rPr sz="1400" spc="-10" dirty="0">
                <a:solidFill>
                  <a:srgbClr val="000104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104"/>
                </a:solidFill>
                <a:latin typeface="Arial"/>
                <a:cs typeface="Arial"/>
              </a:rPr>
              <a:t>Biblioteca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52778" y="6366912"/>
            <a:ext cx="281305" cy="2800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latin typeface="Arial"/>
                <a:cs typeface="Arial"/>
              </a:rPr>
              <a:t>29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8667"/>
            <a:ext cx="5875020" cy="11245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sz="3600" spc="-70" dirty="0">
                <a:solidFill>
                  <a:srgbClr val="526DB0"/>
                </a:solidFill>
              </a:rPr>
              <a:t>ORGANIZACIÓN </a:t>
            </a:r>
            <a:r>
              <a:rPr sz="3600" spc="-35" dirty="0">
                <a:solidFill>
                  <a:srgbClr val="526DB0"/>
                </a:solidFill>
              </a:rPr>
              <a:t>DE</a:t>
            </a:r>
            <a:r>
              <a:rPr sz="3600" spc="-240" dirty="0">
                <a:solidFill>
                  <a:srgbClr val="526DB0"/>
                </a:solidFill>
              </a:rPr>
              <a:t> </a:t>
            </a:r>
            <a:r>
              <a:rPr sz="3600" spc="-85" dirty="0">
                <a:solidFill>
                  <a:srgbClr val="526DB0"/>
                </a:solidFill>
              </a:rPr>
              <a:t>LOS  </a:t>
            </a:r>
            <a:r>
              <a:rPr sz="3600" spc="-50" dirty="0">
                <a:solidFill>
                  <a:srgbClr val="526DB0"/>
                </a:solidFill>
              </a:rPr>
              <a:t>CASOS </a:t>
            </a:r>
            <a:r>
              <a:rPr sz="3600" spc="-35" dirty="0">
                <a:solidFill>
                  <a:srgbClr val="526DB0"/>
                </a:solidFill>
              </a:rPr>
              <a:t>DE</a:t>
            </a:r>
            <a:r>
              <a:rPr sz="3600" spc="-204" dirty="0">
                <a:solidFill>
                  <a:srgbClr val="526DB0"/>
                </a:solidFill>
              </a:rPr>
              <a:t> </a:t>
            </a:r>
            <a:r>
              <a:rPr sz="3600" spc="-40" dirty="0">
                <a:solidFill>
                  <a:srgbClr val="526DB0"/>
                </a:solidFill>
              </a:rPr>
              <a:t>USO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758669" y="1746864"/>
            <a:ext cx="5143528" cy="4455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4169" y="1835086"/>
            <a:ext cx="1938020" cy="1689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0" rIns="0" bIns="0" rtlCol="0">
            <a:spAutoFit/>
          </a:bodyPr>
          <a:lstStyle/>
          <a:p>
            <a:pPr marL="8255">
              <a:lnSpc>
                <a:spcPts val="1280"/>
              </a:lnSpc>
              <a:spcBef>
                <a:spcPts val="50"/>
              </a:spcBef>
            </a:pPr>
            <a:r>
              <a:rPr sz="1100" b="1" spc="-5" dirty="0">
                <a:latin typeface="Arial Narrow"/>
                <a:cs typeface="Arial Narrow"/>
              </a:rPr>
              <a:t>Paquete</a:t>
            </a:r>
            <a:r>
              <a:rPr sz="1100" b="1" spc="-30" dirty="0">
                <a:latin typeface="Arial Narrow"/>
                <a:cs typeface="Arial Narrow"/>
              </a:rPr>
              <a:t> </a:t>
            </a:r>
            <a:r>
              <a:rPr sz="1100" b="1" spc="-5" dirty="0">
                <a:latin typeface="Arial Narrow"/>
                <a:cs typeface="Arial Narrow"/>
              </a:rPr>
              <a:t>CasosDeUsoTransaccion</a:t>
            </a:r>
            <a:endParaRPr sz="11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2339" y="2633568"/>
            <a:ext cx="868044" cy="32194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5240" rIns="0" bIns="0" rtlCol="0">
            <a:spAutoFit/>
          </a:bodyPr>
          <a:lstStyle/>
          <a:p>
            <a:pPr marL="246379" marR="62230" indent="-177165">
              <a:lnSpc>
                <a:spcPts val="1300"/>
              </a:lnSpc>
              <a:spcBef>
                <a:spcPts val="120"/>
              </a:spcBef>
            </a:pPr>
            <a:r>
              <a:rPr sz="1200" dirty="0">
                <a:latin typeface="Arial Narrow"/>
                <a:cs typeface="Arial Narrow"/>
              </a:rPr>
              <a:t>Ident</a:t>
            </a:r>
            <a:r>
              <a:rPr sz="1200" spc="-10" dirty="0">
                <a:latin typeface="Arial Narrow"/>
                <a:cs typeface="Arial Narrow"/>
              </a:rPr>
              <a:t>i</a:t>
            </a:r>
            <a:r>
              <a:rPr sz="1200" dirty="0">
                <a:latin typeface="Arial Narrow"/>
                <a:cs typeface="Arial Narrow"/>
              </a:rPr>
              <a:t>f</a:t>
            </a:r>
            <a:r>
              <a:rPr sz="1200" spc="-10" dirty="0">
                <a:latin typeface="Arial Narrow"/>
                <a:cs typeface="Arial Narrow"/>
              </a:rPr>
              <a:t>i</a:t>
            </a:r>
            <a:r>
              <a:rPr sz="1200" spc="-5" dirty="0">
                <a:latin typeface="Arial Narrow"/>
                <a:cs typeface="Arial Narrow"/>
              </a:rPr>
              <a:t>c</a:t>
            </a:r>
            <a:r>
              <a:rPr sz="1200" dirty="0">
                <a:latin typeface="Arial Narrow"/>
                <a:cs typeface="Arial Narrow"/>
              </a:rPr>
              <a:t>a</a:t>
            </a:r>
            <a:r>
              <a:rPr sz="1200" spc="-5" dirty="0">
                <a:latin typeface="Arial Narrow"/>
                <a:cs typeface="Arial Narrow"/>
              </a:rPr>
              <a:t>c</a:t>
            </a:r>
            <a:r>
              <a:rPr sz="1200" spc="-10" dirty="0">
                <a:latin typeface="Arial Narrow"/>
                <a:cs typeface="Arial Narrow"/>
              </a:rPr>
              <a:t>i</a:t>
            </a:r>
            <a:r>
              <a:rPr sz="1200" dirty="0">
                <a:latin typeface="Arial Narrow"/>
                <a:cs typeface="Arial Narrow"/>
              </a:rPr>
              <a:t>ón  </a:t>
            </a:r>
            <a:r>
              <a:rPr sz="1200" spc="-20" dirty="0">
                <a:latin typeface="Arial Narrow"/>
                <a:cs typeface="Arial Narrow"/>
              </a:rPr>
              <a:t>Tarjeta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70993" y="2593938"/>
            <a:ext cx="869950" cy="3054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0480" rIns="0" bIns="0" rtlCol="0">
            <a:spAutoFit/>
          </a:bodyPr>
          <a:lstStyle/>
          <a:p>
            <a:pPr marL="97155" marR="89535" indent="108585">
              <a:lnSpc>
                <a:spcPts val="1170"/>
              </a:lnSpc>
              <a:spcBef>
                <a:spcPts val="240"/>
              </a:spcBef>
            </a:pPr>
            <a:r>
              <a:rPr sz="1200" spc="-5" dirty="0">
                <a:latin typeface="Arial Narrow"/>
                <a:cs typeface="Arial Narrow"/>
              </a:rPr>
              <a:t>Realizar  </a:t>
            </a:r>
            <a:r>
              <a:rPr sz="1200" spc="-40" dirty="0">
                <a:latin typeface="Arial Narrow"/>
                <a:cs typeface="Arial Narrow"/>
              </a:rPr>
              <a:t>T</a:t>
            </a:r>
            <a:r>
              <a:rPr sz="1200" spc="-5" dirty="0">
                <a:latin typeface="Arial Narrow"/>
                <a:cs typeface="Arial Narrow"/>
              </a:rPr>
              <a:t>r</a:t>
            </a:r>
            <a:r>
              <a:rPr sz="1200" dirty="0">
                <a:latin typeface="Arial Narrow"/>
                <a:cs typeface="Arial Narrow"/>
              </a:rPr>
              <a:t>an</a:t>
            </a:r>
            <a:r>
              <a:rPr sz="1200" spc="-5" dirty="0">
                <a:latin typeface="Arial Narrow"/>
                <a:cs typeface="Arial Narrow"/>
              </a:rPr>
              <a:t>s</a:t>
            </a:r>
            <a:r>
              <a:rPr sz="1200" dirty="0">
                <a:latin typeface="Arial Narrow"/>
                <a:cs typeface="Arial Narrow"/>
              </a:rPr>
              <a:t>a</a:t>
            </a:r>
            <a:r>
              <a:rPr sz="1200" spc="-5" dirty="0">
                <a:latin typeface="Arial Narrow"/>
                <a:cs typeface="Arial Narrow"/>
              </a:rPr>
              <a:t>cc</a:t>
            </a:r>
            <a:r>
              <a:rPr sz="1200" spc="-10" dirty="0">
                <a:latin typeface="Arial Narrow"/>
                <a:cs typeface="Arial Narrow"/>
              </a:rPr>
              <a:t>i</a:t>
            </a:r>
            <a:r>
              <a:rPr sz="1200" dirty="0">
                <a:latin typeface="Arial Narrow"/>
                <a:cs typeface="Arial Narrow"/>
              </a:rPr>
              <a:t>ón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77162" y="2626229"/>
            <a:ext cx="603250" cy="3409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3340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420"/>
              </a:spcBef>
            </a:pPr>
            <a:r>
              <a:rPr sz="1200" spc="-5" dirty="0">
                <a:latin typeface="Arial Narrow"/>
                <a:cs typeface="Arial Narrow"/>
              </a:rPr>
              <a:t>Ayuda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8646" y="4232001"/>
            <a:ext cx="735330" cy="3054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0480" rIns="0" bIns="0" rtlCol="0">
            <a:spAutoFit/>
          </a:bodyPr>
          <a:lstStyle/>
          <a:p>
            <a:pPr marL="158750" marR="150495" indent="20955">
              <a:lnSpc>
                <a:spcPts val="1170"/>
              </a:lnSpc>
              <a:spcBef>
                <a:spcPts val="240"/>
              </a:spcBef>
            </a:pPr>
            <a:r>
              <a:rPr sz="1200" spc="-5" dirty="0">
                <a:latin typeface="Arial Narrow"/>
                <a:cs typeface="Arial Narrow"/>
              </a:rPr>
              <a:t>Retirar  F</a:t>
            </a:r>
            <a:r>
              <a:rPr sz="1200" dirty="0">
                <a:latin typeface="Arial Narrow"/>
                <a:cs typeface="Arial Narrow"/>
              </a:rPr>
              <a:t>ondos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05860" y="4328876"/>
            <a:ext cx="935990" cy="168910"/>
          </a:xfrm>
          <a:custGeom>
            <a:avLst/>
            <a:gdLst/>
            <a:ahLst/>
            <a:cxnLst/>
            <a:rect l="l" t="t" r="r" b="b"/>
            <a:pathLst>
              <a:path w="935989" h="168910">
                <a:moveTo>
                  <a:pt x="0" y="0"/>
                </a:moveTo>
                <a:lnTo>
                  <a:pt x="935649" y="0"/>
                </a:lnTo>
                <a:lnTo>
                  <a:pt x="935649" y="168796"/>
                </a:lnTo>
                <a:lnTo>
                  <a:pt x="0" y="1687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96540" y="4313767"/>
            <a:ext cx="5549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 Narrow"/>
                <a:cs typeface="Arial Narrow"/>
              </a:rPr>
              <a:t>Transferir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52230" y="4495800"/>
            <a:ext cx="4438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Narrow"/>
                <a:cs typeface="Arial Narrow"/>
              </a:rPr>
              <a:t>Fondos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10856" y="4232001"/>
            <a:ext cx="735330" cy="3054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0480" rIns="0" bIns="0" rtlCol="0">
            <a:spAutoFit/>
          </a:bodyPr>
          <a:lstStyle/>
          <a:p>
            <a:pPr marL="158750" marR="92075" indent="-59055">
              <a:lnSpc>
                <a:spcPts val="1170"/>
              </a:lnSpc>
              <a:spcBef>
                <a:spcPts val="240"/>
              </a:spcBef>
            </a:pPr>
            <a:r>
              <a:rPr sz="1200" dirty="0">
                <a:latin typeface="Arial Narrow"/>
                <a:cs typeface="Arial Narrow"/>
              </a:rPr>
              <a:t>Depo</a:t>
            </a:r>
            <a:r>
              <a:rPr sz="1200" spc="-5" dirty="0">
                <a:latin typeface="Arial Narrow"/>
                <a:cs typeface="Arial Narrow"/>
              </a:rPr>
              <a:t>s</a:t>
            </a:r>
            <a:r>
              <a:rPr sz="1200" spc="-10" dirty="0">
                <a:latin typeface="Arial Narrow"/>
                <a:cs typeface="Arial Narrow"/>
              </a:rPr>
              <a:t>i</a:t>
            </a:r>
            <a:r>
              <a:rPr sz="1200" dirty="0">
                <a:latin typeface="Arial Narrow"/>
                <a:cs typeface="Arial Narrow"/>
              </a:rPr>
              <a:t>tar  </a:t>
            </a:r>
            <a:r>
              <a:rPr sz="1200" spc="-5" dirty="0">
                <a:latin typeface="Arial Narrow"/>
                <a:cs typeface="Arial Narrow"/>
              </a:rPr>
              <a:t>Fondos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05860" y="5591182"/>
            <a:ext cx="869950" cy="3054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06070" marR="173355" indent="-125730">
              <a:lnSpc>
                <a:spcPts val="1300"/>
              </a:lnSpc>
            </a:pPr>
            <a:r>
              <a:rPr sz="1200" dirty="0">
                <a:latin typeface="Arial Narrow"/>
                <a:cs typeface="Arial Narrow"/>
              </a:rPr>
              <a:t>Reg</a:t>
            </a:r>
            <a:r>
              <a:rPr sz="1200" spc="-10" dirty="0">
                <a:latin typeface="Arial Narrow"/>
                <a:cs typeface="Arial Narrow"/>
              </a:rPr>
              <a:t>is</a:t>
            </a:r>
            <a:r>
              <a:rPr sz="1200" dirty="0">
                <a:latin typeface="Arial Narrow"/>
                <a:cs typeface="Arial Narrow"/>
              </a:rPr>
              <a:t>t</a:t>
            </a:r>
            <a:r>
              <a:rPr sz="1200" spc="-5" dirty="0">
                <a:latin typeface="Arial Narrow"/>
                <a:cs typeface="Arial Narrow"/>
              </a:rPr>
              <a:t>r</a:t>
            </a:r>
            <a:r>
              <a:rPr sz="1200" dirty="0">
                <a:latin typeface="Arial Narrow"/>
                <a:cs typeface="Arial Narrow"/>
              </a:rPr>
              <a:t>ar  </a:t>
            </a:r>
            <a:r>
              <a:rPr sz="1200" spc="-25" dirty="0">
                <a:latin typeface="Arial Narrow"/>
                <a:cs typeface="Arial Narrow"/>
              </a:rPr>
              <a:t>ATM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9814" y="5643033"/>
            <a:ext cx="520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Narrow"/>
                <a:cs typeface="Arial Narrow"/>
              </a:rPr>
              <a:t>Leer</a:t>
            </a:r>
            <a:r>
              <a:rPr sz="1200" spc="-75" dirty="0">
                <a:latin typeface="Arial Narrow"/>
                <a:cs typeface="Arial Narrow"/>
              </a:rPr>
              <a:t> </a:t>
            </a:r>
            <a:r>
              <a:rPr sz="1200" dirty="0">
                <a:latin typeface="Arial Narrow"/>
                <a:cs typeface="Arial Narrow"/>
              </a:rPr>
              <a:t>Log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4169" y="5061308"/>
            <a:ext cx="1871345" cy="1689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20979">
              <a:lnSpc>
                <a:spcPts val="1330"/>
              </a:lnSpc>
            </a:pPr>
            <a:r>
              <a:rPr sz="1200" b="1" spc="-5" dirty="0">
                <a:latin typeface="Arial Narrow"/>
                <a:cs typeface="Arial Narrow"/>
              </a:rPr>
              <a:t>Paquete</a:t>
            </a:r>
            <a:r>
              <a:rPr sz="1200" b="1" spc="-40" dirty="0">
                <a:latin typeface="Arial Narrow"/>
                <a:cs typeface="Arial Narrow"/>
              </a:rPr>
              <a:t> </a:t>
            </a:r>
            <a:r>
              <a:rPr sz="1200" b="1" spc="-5" dirty="0">
                <a:latin typeface="Arial Narrow"/>
                <a:cs typeface="Arial Narrow"/>
              </a:rPr>
              <a:t>Administración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4169" y="3596445"/>
            <a:ext cx="601345" cy="1689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56515">
              <a:lnSpc>
                <a:spcPts val="1330"/>
              </a:lnSpc>
            </a:pPr>
            <a:r>
              <a:rPr sz="1200" b="1" spc="-5" dirty="0">
                <a:latin typeface="Arial Narrow"/>
                <a:cs typeface="Arial Narrow"/>
              </a:rPr>
              <a:t>Paquete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75988" y="1835086"/>
            <a:ext cx="1470660" cy="5099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" rIns="0" bIns="0" rtlCol="0">
            <a:spAutoFit/>
          </a:bodyPr>
          <a:lstStyle/>
          <a:p>
            <a:pPr marR="491490">
              <a:lnSpc>
                <a:spcPts val="1430"/>
              </a:lnSpc>
              <a:spcBef>
                <a:spcPts val="5"/>
              </a:spcBef>
            </a:pPr>
            <a:r>
              <a:rPr sz="1200" spc="-5" dirty="0">
                <a:latin typeface="Arial Narrow"/>
                <a:cs typeface="Arial Narrow"/>
              </a:rPr>
              <a:t>condition:</a:t>
            </a:r>
            <a:r>
              <a:rPr sz="1200" spc="-55" dirty="0">
                <a:latin typeface="Arial Narrow"/>
                <a:cs typeface="Arial Narrow"/>
              </a:rPr>
              <a:t> </a:t>
            </a:r>
            <a:r>
              <a:rPr sz="1200" spc="-5" dirty="0">
                <a:latin typeface="Arial Narrow"/>
                <a:cs typeface="Arial Narrow"/>
              </a:rPr>
              <a:t>{cliente  Seleciona</a:t>
            </a:r>
            <a:r>
              <a:rPr sz="1200" spc="-40" dirty="0">
                <a:latin typeface="Arial Narrow"/>
                <a:cs typeface="Arial Narrow"/>
              </a:rPr>
              <a:t> </a:t>
            </a:r>
            <a:r>
              <a:rPr sz="1200" dirty="0">
                <a:latin typeface="Arial Narrow"/>
                <a:cs typeface="Arial Narrow"/>
              </a:rPr>
              <a:t>HELP}</a:t>
            </a:r>
            <a:endParaRPr sz="1200">
              <a:latin typeface="Arial Narrow"/>
              <a:cs typeface="Arial Narrow"/>
            </a:endParaRPr>
          </a:p>
          <a:p>
            <a:pPr>
              <a:lnSpc>
                <a:spcPts val="1145"/>
              </a:lnSpc>
            </a:pPr>
            <a:r>
              <a:rPr sz="1200" spc="-5" dirty="0">
                <a:latin typeface="Arial Narrow"/>
                <a:cs typeface="Arial Narrow"/>
              </a:rPr>
              <a:t>extension point:</a:t>
            </a:r>
            <a:r>
              <a:rPr sz="1200" spc="-25" dirty="0">
                <a:latin typeface="Arial Narrow"/>
                <a:cs typeface="Arial Narrow"/>
              </a:rPr>
              <a:t> </a:t>
            </a:r>
            <a:r>
              <a:rPr sz="1200" spc="-5" dirty="0">
                <a:latin typeface="Arial Narrow"/>
                <a:cs typeface="Arial Narrow"/>
              </a:rPr>
              <a:t>Seleccion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4169" y="3330773"/>
            <a:ext cx="669290" cy="1689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33350">
              <a:lnSpc>
                <a:spcPts val="1330"/>
              </a:lnSpc>
            </a:pPr>
            <a:r>
              <a:rPr sz="1200" dirty="0">
                <a:latin typeface="Arial Narrow"/>
                <a:cs typeface="Arial Narrow"/>
              </a:rPr>
              <a:t>«</a:t>
            </a:r>
            <a:r>
              <a:rPr sz="1200" spc="-10" dirty="0">
                <a:latin typeface="Arial Narrow"/>
                <a:cs typeface="Arial Narrow"/>
              </a:rPr>
              <a:t>i</a:t>
            </a:r>
            <a:r>
              <a:rPr sz="1200" dirty="0">
                <a:latin typeface="Arial Narrow"/>
                <a:cs typeface="Arial Narrow"/>
              </a:rPr>
              <a:t>n</a:t>
            </a:r>
            <a:r>
              <a:rPr sz="1200" spc="-5" dirty="0">
                <a:latin typeface="Arial Narrow"/>
                <a:cs typeface="Arial Narrow"/>
              </a:rPr>
              <a:t>c</a:t>
            </a:r>
            <a:r>
              <a:rPr sz="1200" spc="-10" dirty="0">
                <a:latin typeface="Arial Narrow"/>
                <a:cs typeface="Arial Narrow"/>
              </a:rPr>
              <a:t>l</a:t>
            </a:r>
            <a:r>
              <a:rPr sz="1200" dirty="0">
                <a:latin typeface="Arial Narrow"/>
                <a:cs typeface="Arial Narrow"/>
              </a:rPr>
              <a:t>ude»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41120" y="2833189"/>
            <a:ext cx="669290" cy="1689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1330"/>
              </a:lnSpc>
            </a:pPr>
            <a:r>
              <a:rPr sz="1200" spc="-5" dirty="0">
                <a:latin typeface="Arial Narrow"/>
                <a:cs typeface="Arial Narrow"/>
              </a:rPr>
              <a:t>«extend»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37989" y="3898811"/>
            <a:ext cx="669290" cy="1689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33350">
              <a:lnSpc>
                <a:spcPts val="1330"/>
              </a:lnSpc>
            </a:pPr>
            <a:r>
              <a:rPr sz="1200" dirty="0">
                <a:latin typeface="Arial Narrow"/>
                <a:cs typeface="Arial Narrow"/>
              </a:rPr>
              <a:t>«</a:t>
            </a:r>
            <a:r>
              <a:rPr sz="1200" spc="-10" dirty="0">
                <a:latin typeface="Arial Narrow"/>
                <a:cs typeface="Arial Narrow"/>
              </a:rPr>
              <a:t>i</a:t>
            </a:r>
            <a:r>
              <a:rPr sz="1200" dirty="0">
                <a:latin typeface="Arial Narrow"/>
                <a:cs typeface="Arial Narrow"/>
              </a:rPr>
              <a:t>n</a:t>
            </a:r>
            <a:r>
              <a:rPr sz="1200" spc="-5" dirty="0">
                <a:latin typeface="Arial Narrow"/>
                <a:cs typeface="Arial Narrow"/>
              </a:rPr>
              <a:t>c</a:t>
            </a:r>
            <a:r>
              <a:rPr sz="1200" spc="-10" dirty="0">
                <a:latin typeface="Arial Narrow"/>
                <a:cs typeface="Arial Narrow"/>
              </a:rPr>
              <a:t>l</a:t>
            </a:r>
            <a:r>
              <a:rPr sz="1200" dirty="0">
                <a:latin typeface="Arial Narrow"/>
                <a:cs typeface="Arial Narrow"/>
              </a:rPr>
              <a:t>ude»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705469" y="3964862"/>
            <a:ext cx="66675" cy="67945"/>
          </a:xfrm>
          <a:custGeom>
            <a:avLst/>
            <a:gdLst/>
            <a:ahLst/>
            <a:cxnLst/>
            <a:rect l="l" t="t" r="r" b="b"/>
            <a:pathLst>
              <a:path w="66675" h="67945">
                <a:moveTo>
                  <a:pt x="0" y="0"/>
                </a:moveTo>
                <a:lnTo>
                  <a:pt x="66305" y="0"/>
                </a:lnTo>
                <a:lnTo>
                  <a:pt x="66305" y="67519"/>
                </a:lnTo>
                <a:lnTo>
                  <a:pt x="0" y="675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84962" y="2492721"/>
            <a:ext cx="1854200" cy="669925"/>
          </a:xfrm>
          <a:custGeom>
            <a:avLst/>
            <a:gdLst/>
            <a:ahLst/>
            <a:cxnLst/>
            <a:rect l="l" t="t" r="r" b="b"/>
            <a:pathLst>
              <a:path w="1854200" h="669925">
                <a:moveTo>
                  <a:pt x="0" y="334962"/>
                </a:moveTo>
                <a:lnTo>
                  <a:pt x="10052" y="285464"/>
                </a:lnTo>
                <a:lnTo>
                  <a:pt x="39252" y="238220"/>
                </a:lnTo>
                <a:lnTo>
                  <a:pt x="86167" y="193750"/>
                </a:lnTo>
                <a:lnTo>
                  <a:pt x="149361" y="152571"/>
                </a:lnTo>
                <a:lnTo>
                  <a:pt x="186615" y="133378"/>
                </a:lnTo>
                <a:lnTo>
                  <a:pt x="227402" y="115202"/>
                </a:lnTo>
                <a:lnTo>
                  <a:pt x="271541" y="98108"/>
                </a:lnTo>
                <a:lnTo>
                  <a:pt x="318854" y="82160"/>
                </a:lnTo>
                <a:lnTo>
                  <a:pt x="369161" y="67424"/>
                </a:lnTo>
                <a:lnTo>
                  <a:pt x="422284" y="53964"/>
                </a:lnTo>
                <a:lnTo>
                  <a:pt x="478042" y="41845"/>
                </a:lnTo>
                <a:lnTo>
                  <a:pt x="536258" y="31132"/>
                </a:lnTo>
                <a:lnTo>
                  <a:pt x="596750" y="21889"/>
                </a:lnTo>
                <a:lnTo>
                  <a:pt x="659341" y="14181"/>
                </a:lnTo>
                <a:lnTo>
                  <a:pt x="723850" y="8074"/>
                </a:lnTo>
                <a:lnTo>
                  <a:pt x="790099" y="3631"/>
                </a:lnTo>
                <a:lnTo>
                  <a:pt x="857909" y="918"/>
                </a:lnTo>
                <a:lnTo>
                  <a:pt x="927100" y="0"/>
                </a:lnTo>
                <a:lnTo>
                  <a:pt x="996290" y="918"/>
                </a:lnTo>
                <a:lnTo>
                  <a:pt x="1064100" y="3631"/>
                </a:lnTo>
                <a:lnTo>
                  <a:pt x="1130349" y="8074"/>
                </a:lnTo>
                <a:lnTo>
                  <a:pt x="1194858" y="14181"/>
                </a:lnTo>
                <a:lnTo>
                  <a:pt x="1257449" y="21889"/>
                </a:lnTo>
                <a:lnTo>
                  <a:pt x="1317941" y="31132"/>
                </a:lnTo>
                <a:lnTo>
                  <a:pt x="1376157" y="41845"/>
                </a:lnTo>
                <a:lnTo>
                  <a:pt x="1431915" y="53964"/>
                </a:lnTo>
                <a:lnTo>
                  <a:pt x="1485038" y="67424"/>
                </a:lnTo>
                <a:lnTo>
                  <a:pt x="1535345" y="82160"/>
                </a:lnTo>
                <a:lnTo>
                  <a:pt x="1582658" y="98108"/>
                </a:lnTo>
                <a:lnTo>
                  <a:pt x="1626797" y="115202"/>
                </a:lnTo>
                <a:lnTo>
                  <a:pt x="1667584" y="133378"/>
                </a:lnTo>
                <a:lnTo>
                  <a:pt x="1704838" y="152571"/>
                </a:lnTo>
                <a:lnTo>
                  <a:pt x="1738381" y="172717"/>
                </a:lnTo>
                <a:lnTo>
                  <a:pt x="1793614" y="215606"/>
                </a:lnTo>
                <a:lnTo>
                  <a:pt x="1831851" y="261528"/>
                </a:lnTo>
                <a:lnTo>
                  <a:pt x="1851657" y="309963"/>
                </a:lnTo>
                <a:lnTo>
                  <a:pt x="1854200" y="334962"/>
                </a:lnTo>
                <a:lnTo>
                  <a:pt x="1851657" y="359961"/>
                </a:lnTo>
                <a:lnTo>
                  <a:pt x="1831851" y="408396"/>
                </a:lnTo>
                <a:lnTo>
                  <a:pt x="1793614" y="454318"/>
                </a:lnTo>
                <a:lnTo>
                  <a:pt x="1738381" y="497207"/>
                </a:lnTo>
                <a:lnTo>
                  <a:pt x="1704838" y="517353"/>
                </a:lnTo>
                <a:lnTo>
                  <a:pt x="1667584" y="536546"/>
                </a:lnTo>
                <a:lnTo>
                  <a:pt x="1626797" y="554722"/>
                </a:lnTo>
                <a:lnTo>
                  <a:pt x="1582658" y="571816"/>
                </a:lnTo>
                <a:lnTo>
                  <a:pt x="1535345" y="587764"/>
                </a:lnTo>
                <a:lnTo>
                  <a:pt x="1485038" y="602500"/>
                </a:lnTo>
                <a:lnTo>
                  <a:pt x="1431915" y="615960"/>
                </a:lnTo>
                <a:lnTo>
                  <a:pt x="1376157" y="628079"/>
                </a:lnTo>
                <a:lnTo>
                  <a:pt x="1317941" y="638792"/>
                </a:lnTo>
                <a:lnTo>
                  <a:pt x="1257449" y="648035"/>
                </a:lnTo>
                <a:lnTo>
                  <a:pt x="1194858" y="655743"/>
                </a:lnTo>
                <a:lnTo>
                  <a:pt x="1130349" y="661850"/>
                </a:lnTo>
                <a:lnTo>
                  <a:pt x="1064100" y="666293"/>
                </a:lnTo>
                <a:lnTo>
                  <a:pt x="996290" y="669006"/>
                </a:lnTo>
                <a:lnTo>
                  <a:pt x="927100" y="669925"/>
                </a:lnTo>
                <a:lnTo>
                  <a:pt x="857909" y="669006"/>
                </a:lnTo>
                <a:lnTo>
                  <a:pt x="790099" y="666293"/>
                </a:lnTo>
                <a:lnTo>
                  <a:pt x="723850" y="661850"/>
                </a:lnTo>
                <a:lnTo>
                  <a:pt x="659341" y="655743"/>
                </a:lnTo>
                <a:lnTo>
                  <a:pt x="596750" y="648035"/>
                </a:lnTo>
                <a:lnTo>
                  <a:pt x="536258" y="638792"/>
                </a:lnTo>
                <a:lnTo>
                  <a:pt x="478042" y="628079"/>
                </a:lnTo>
                <a:lnTo>
                  <a:pt x="422284" y="615960"/>
                </a:lnTo>
                <a:lnTo>
                  <a:pt x="369161" y="602500"/>
                </a:lnTo>
                <a:lnTo>
                  <a:pt x="318854" y="587764"/>
                </a:lnTo>
                <a:lnTo>
                  <a:pt x="271541" y="571816"/>
                </a:lnTo>
                <a:lnTo>
                  <a:pt x="227402" y="554722"/>
                </a:lnTo>
                <a:lnTo>
                  <a:pt x="186615" y="536546"/>
                </a:lnTo>
                <a:lnTo>
                  <a:pt x="149361" y="517353"/>
                </a:lnTo>
                <a:lnTo>
                  <a:pt x="115818" y="497207"/>
                </a:lnTo>
                <a:lnTo>
                  <a:pt x="60585" y="454318"/>
                </a:lnTo>
                <a:lnTo>
                  <a:pt x="22348" y="408396"/>
                </a:lnTo>
                <a:lnTo>
                  <a:pt x="2542" y="359961"/>
                </a:lnTo>
                <a:lnTo>
                  <a:pt x="0" y="3349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104856" y="2510367"/>
            <a:ext cx="1028065" cy="57785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R="5080" algn="ctr">
              <a:lnSpc>
                <a:spcPct val="79400"/>
              </a:lnSpc>
              <a:spcBef>
                <a:spcPts val="445"/>
              </a:spcBef>
            </a:pPr>
            <a:r>
              <a:rPr sz="1400" dirty="0">
                <a:latin typeface="Arial"/>
                <a:cs typeface="Arial"/>
              </a:rPr>
              <a:t>P</a:t>
            </a:r>
            <a:r>
              <a:rPr sz="1400" spc="-5" dirty="0">
                <a:latin typeface="Arial"/>
                <a:cs typeface="Arial"/>
              </a:rPr>
              <a:t>ropor</a:t>
            </a:r>
            <a:r>
              <a:rPr sz="1400" dirty="0">
                <a:latin typeface="Arial"/>
                <a:cs typeface="Arial"/>
              </a:rPr>
              <a:t>ci</a:t>
            </a:r>
            <a:r>
              <a:rPr sz="1400" spc="-5" dirty="0">
                <a:latin typeface="Arial"/>
                <a:cs typeface="Arial"/>
              </a:rPr>
              <a:t>ona</a:t>
            </a:r>
            <a:r>
              <a:rPr sz="1400" dirty="0">
                <a:latin typeface="Arial"/>
                <a:cs typeface="Arial"/>
              </a:rPr>
              <a:t>r  </a:t>
            </a:r>
            <a:r>
              <a:rPr sz="1400" spc="-5" dirty="0">
                <a:latin typeface="Arial"/>
                <a:cs typeface="Arial"/>
              </a:rPr>
              <a:t>ayuda  financiera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684962" y="3392835"/>
            <a:ext cx="1854200" cy="669925"/>
          </a:xfrm>
          <a:custGeom>
            <a:avLst/>
            <a:gdLst/>
            <a:ahLst/>
            <a:cxnLst/>
            <a:rect l="l" t="t" r="r" b="b"/>
            <a:pathLst>
              <a:path w="1854200" h="669925">
                <a:moveTo>
                  <a:pt x="0" y="334962"/>
                </a:moveTo>
                <a:lnTo>
                  <a:pt x="10052" y="285464"/>
                </a:lnTo>
                <a:lnTo>
                  <a:pt x="39252" y="238220"/>
                </a:lnTo>
                <a:lnTo>
                  <a:pt x="86167" y="193750"/>
                </a:lnTo>
                <a:lnTo>
                  <a:pt x="149361" y="152571"/>
                </a:lnTo>
                <a:lnTo>
                  <a:pt x="186615" y="133378"/>
                </a:lnTo>
                <a:lnTo>
                  <a:pt x="227402" y="115202"/>
                </a:lnTo>
                <a:lnTo>
                  <a:pt x="271541" y="98108"/>
                </a:lnTo>
                <a:lnTo>
                  <a:pt x="318854" y="82160"/>
                </a:lnTo>
                <a:lnTo>
                  <a:pt x="369161" y="67424"/>
                </a:lnTo>
                <a:lnTo>
                  <a:pt x="422284" y="53964"/>
                </a:lnTo>
                <a:lnTo>
                  <a:pt x="478042" y="41845"/>
                </a:lnTo>
                <a:lnTo>
                  <a:pt x="536258" y="31132"/>
                </a:lnTo>
                <a:lnTo>
                  <a:pt x="596750" y="21889"/>
                </a:lnTo>
                <a:lnTo>
                  <a:pt x="659341" y="14181"/>
                </a:lnTo>
                <a:lnTo>
                  <a:pt x="723850" y="8074"/>
                </a:lnTo>
                <a:lnTo>
                  <a:pt x="790099" y="3631"/>
                </a:lnTo>
                <a:lnTo>
                  <a:pt x="857909" y="918"/>
                </a:lnTo>
                <a:lnTo>
                  <a:pt x="927100" y="0"/>
                </a:lnTo>
                <a:lnTo>
                  <a:pt x="996290" y="918"/>
                </a:lnTo>
                <a:lnTo>
                  <a:pt x="1064100" y="3631"/>
                </a:lnTo>
                <a:lnTo>
                  <a:pt x="1130349" y="8074"/>
                </a:lnTo>
                <a:lnTo>
                  <a:pt x="1194858" y="14181"/>
                </a:lnTo>
                <a:lnTo>
                  <a:pt x="1257449" y="21889"/>
                </a:lnTo>
                <a:lnTo>
                  <a:pt x="1317941" y="31132"/>
                </a:lnTo>
                <a:lnTo>
                  <a:pt x="1376157" y="41845"/>
                </a:lnTo>
                <a:lnTo>
                  <a:pt x="1431915" y="53964"/>
                </a:lnTo>
                <a:lnTo>
                  <a:pt x="1485038" y="67424"/>
                </a:lnTo>
                <a:lnTo>
                  <a:pt x="1535345" y="82160"/>
                </a:lnTo>
                <a:lnTo>
                  <a:pt x="1582658" y="98108"/>
                </a:lnTo>
                <a:lnTo>
                  <a:pt x="1626797" y="115202"/>
                </a:lnTo>
                <a:lnTo>
                  <a:pt x="1667584" y="133378"/>
                </a:lnTo>
                <a:lnTo>
                  <a:pt x="1704838" y="152571"/>
                </a:lnTo>
                <a:lnTo>
                  <a:pt x="1738381" y="172717"/>
                </a:lnTo>
                <a:lnTo>
                  <a:pt x="1793614" y="215606"/>
                </a:lnTo>
                <a:lnTo>
                  <a:pt x="1831851" y="261528"/>
                </a:lnTo>
                <a:lnTo>
                  <a:pt x="1851657" y="309963"/>
                </a:lnTo>
                <a:lnTo>
                  <a:pt x="1854200" y="334962"/>
                </a:lnTo>
                <a:lnTo>
                  <a:pt x="1851657" y="359961"/>
                </a:lnTo>
                <a:lnTo>
                  <a:pt x="1831851" y="408396"/>
                </a:lnTo>
                <a:lnTo>
                  <a:pt x="1793614" y="454318"/>
                </a:lnTo>
                <a:lnTo>
                  <a:pt x="1738381" y="497207"/>
                </a:lnTo>
                <a:lnTo>
                  <a:pt x="1704838" y="517353"/>
                </a:lnTo>
                <a:lnTo>
                  <a:pt x="1667584" y="536546"/>
                </a:lnTo>
                <a:lnTo>
                  <a:pt x="1626797" y="554722"/>
                </a:lnTo>
                <a:lnTo>
                  <a:pt x="1582658" y="571816"/>
                </a:lnTo>
                <a:lnTo>
                  <a:pt x="1535345" y="587764"/>
                </a:lnTo>
                <a:lnTo>
                  <a:pt x="1485038" y="602500"/>
                </a:lnTo>
                <a:lnTo>
                  <a:pt x="1431915" y="615960"/>
                </a:lnTo>
                <a:lnTo>
                  <a:pt x="1376157" y="628079"/>
                </a:lnTo>
                <a:lnTo>
                  <a:pt x="1317941" y="638792"/>
                </a:lnTo>
                <a:lnTo>
                  <a:pt x="1257449" y="648035"/>
                </a:lnTo>
                <a:lnTo>
                  <a:pt x="1194858" y="655743"/>
                </a:lnTo>
                <a:lnTo>
                  <a:pt x="1130349" y="661850"/>
                </a:lnTo>
                <a:lnTo>
                  <a:pt x="1064100" y="666293"/>
                </a:lnTo>
                <a:lnTo>
                  <a:pt x="996290" y="669006"/>
                </a:lnTo>
                <a:lnTo>
                  <a:pt x="927100" y="669925"/>
                </a:lnTo>
                <a:lnTo>
                  <a:pt x="857909" y="669006"/>
                </a:lnTo>
                <a:lnTo>
                  <a:pt x="790099" y="666293"/>
                </a:lnTo>
                <a:lnTo>
                  <a:pt x="723850" y="661850"/>
                </a:lnTo>
                <a:lnTo>
                  <a:pt x="659341" y="655743"/>
                </a:lnTo>
                <a:lnTo>
                  <a:pt x="596750" y="648035"/>
                </a:lnTo>
                <a:lnTo>
                  <a:pt x="536258" y="638792"/>
                </a:lnTo>
                <a:lnTo>
                  <a:pt x="478042" y="628079"/>
                </a:lnTo>
                <a:lnTo>
                  <a:pt x="422284" y="615960"/>
                </a:lnTo>
                <a:lnTo>
                  <a:pt x="369161" y="602500"/>
                </a:lnTo>
                <a:lnTo>
                  <a:pt x="318854" y="587764"/>
                </a:lnTo>
                <a:lnTo>
                  <a:pt x="271541" y="571816"/>
                </a:lnTo>
                <a:lnTo>
                  <a:pt x="227402" y="554722"/>
                </a:lnTo>
                <a:lnTo>
                  <a:pt x="186615" y="536546"/>
                </a:lnTo>
                <a:lnTo>
                  <a:pt x="149361" y="517353"/>
                </a:lnTo>
                <a:lnTo>
                  <a:pt x="115818" y="497207"/>
                </a:lnTo>
                <a:lnTo>
                  <a:pt x="60585" y="454318"/>
                </a:lnTo>
                <a:lnTo>
                  <a:pt x="22348" y="408396"/>
                </a:lnTo>
                <a:lnTo>
                  <a:pt x="2542" y="359961"/>
                </a:lnTo>
                <a:lnTo>
                  <a:pt x="0" y="3349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262018" y="3496733"/>
            <a:ext cx="713740" cy="40830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83820" marR="5080" indent="-84455">
              <a:lnSpc>
                <a:spcPct val="79400"/>
              </a:lnSpc>
              <a:spcBef>
                <a:spcPts val="445"/>
              </a:spcBef>
            </a:pPr>
            <a:r>
              <a:rPr sz="1400" dirty="0">
                <a:latin typeface="Arial"/>
                <a:cs typeface="Arial"/>
              </a:rPr>
              <a:t>Dis</a:t>
            </a:r>
            <a:r>
              <a:rPr sz="1400" spc="-5" dirty="0">
                <a:latin typeface="Arial"/>
                <a:cs typeface="Arial"/>
              </a:rPr>
              <a:t>tr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bu</a:t>
            </a:r>
            <a:r>
              <a:rPr sz="1400" dirty="0">
                <a:latin typeface="Arial"/>
                <a:cs typeface="Arial"/>
              </a:rPr>
              <a:t>ir  </a:t>
            </a:r>
            <a:r>
              <a:rPr sz="1400" spc="-5" dirty="0">
                <a:latin typeface="Arial"/>
                <a:cs typeface="Arial"/>
              </a:rPr>
              <a:t>fondos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686550" y="4292946"/>
            <a:ext cx="1854200" cy="668655"/>
          </a:xfrm>
          <a:custGeom>
            <a:avLst/>
            <a:gdLst/>
            <a:ahLst/>
            <a:cxnLst/>
            <a:rect l="l" t="t" r="r" b="b"/>
            <a:pathLst>
              <a:path w="1854200" h="668654">
                <a:moveTo>
                  <a:pt x="0" y="334169"/>
                </a:moveTo>
                <a:lnTo>
                  <a:pt x="10052" y="284787"/>
                </a:lnTo>
                <a:lnTo>
                  <a:pt x="39252" y="237656"/>
                </a:lnTo>
                <a:lnTo>
                  <a:pt x="86167" y="193291"/>
                </a:lnTo>
                <a:lnTo>
                  <a:pt x="149361" y="152210"/>
                </a:lnTo>
                <a:lnTo>
                  <a:pt x="186615" y="133062"/>
                </a:lnTo>
                <a:lnTo>
                  <a:pt x="227402" y="114929"/>
                </a:lnTo>
                <a:lnTo>
                  <a:pt x="271541" y="97875"/>
                </a:lnTo>
                <a:lnTo>
                  <a:pt x="318854" y="81966"/>
                </a:lnTo>
                <a:lnTo>
                  <a:pt x="369161" y="67264"/>
                </a:lnTo>
                <a:lnTo>
                  <a:pt x="422284" y="53836"/>
                </a:lnTo>
                <a:lnTo>
                  <a:pt x="478042" y="41746"/>
                </a:lnTo>
                <a:lnTo>
                  <a:pt x="536258" y="31058"/>
                </a:lnTo>
                <a:lnTo>
                  <a:pt x="596750" y="21837"/>
                </a:lnTo>
                <a:lnTo>
                  <a:pt x="659341" y="14148"/>
                </a:lnTo>
                <a:lnTo>
                  <a:pt x="723850" y="8055"/>
                </a:lnTo>
                <a:lnTo>
                  <a:pt x="790099" y="3623"/>
                </a:lnTo>
                <a:lnTo>
                  <a:pt x="857909" y="916"/>
                </a:lnTo>
                <a:lnTo>
                  <a:pt x="927100" y="0"/>
                </a:lnTo>
                <a:lnTo>
                  <a:pt x="996290" y="916"/>
                </a:lnTo>
                <a:lnTo>
                  <a:pt x="1064100" y="3623"/>
                </a:lnTo>
                <a:lnTo>
                  <a:pt x="1130349" y="8055"/>
                </a:lnTo>
                <a:lnTo>
                  <a:pt x="1194858" y="14148"/>
                </a:lnTo>
                <a:lnTo>
                  <a:pt x="1257449" y="21837"/>
                </a:lnTo>
                <a:lnTo>
                  <a:pt x="1317941" y="31058"/>
                </a:lnTo>
                <a:lnTo>
                  <a:pt x="1376157" y="41746"/>
                </a:lnTo>
                <a:lnTo>
                  <a:pt x="1431915" y="53836"/>
                </a:lnTo>
                <a:lnTo>
                  <a:pt x="1485038" y="67264"/>
                </a:lnTo>
                <a:lnTo>
                  <a:pt x="1535345" y="81966"/>
                </a:lnTo>
                <a:lnTo>
                  <a:pt x="1582658" y="97875"/>
                </a:lnTo>
                <a:lnTo>
                  <a:pt x="1626797" y="114929"/>
                </a:lnTo>
                <a:lnTo>
                  <a:pt x="1667584" y="133062"/>
                </a:lnTo>
                <a:lnTo>
                  <a:pt x="1704838" y="152210"/>
                </a:lnTo>
                <a:lnTo>
                  <a:pt x="1738381" y="172308"/>
                </a:lnTo>
                <a:lnTo>
                  <a:pt x="1793614" y="215096"/>
                </a:lnTo>
                <a:lnTo>
                  <a:pt x="1831851" y="260908"/>
                </a:lnTo>
                <a:lnTo>
                  <a:pt x="1851657" y="309229"/>
                </a:lnTo>
                <a:lnTo>
                  <a:pt x="1854200" y="334169"/>
                </a:lnTo>
                <a:lnTo>
                  <a:pt x="1851657" y="359108"/>
                </a:lnTo>
                <a:lnTo>
                  <a:pt x="1831851" y="407429"/>
                </a:lnTo>
                <a:lnTo>
                  <a:pt x="1793614" y="453241"/>
                </a:lnTo>
                <a:lnTo>
                  <a:pt x="1738381" y="496029"/>
                </a:lnTo>
                <a:lnTo>
                  <a:pt x="1704838" y="516127"/>
                </a:lnTo>
                <a:lnTo>
                  <a:pt x="1667584" y="535275"/>
                </a:lnTo>
                <a:lnTo>
                  <a:pt x="1626797" y="553408"/>
                </a:lnTo>
                <a:lnTo>
                  <a:pt x="1582658" y="570462"/>
                </a:lnTo>
                <a:lnTo>
                  <a:pt x="1535345" y="586371"/>
                </a:lnTo>
                <a:lnTo>
                  <a:pt x="1485038" y="601073"/>
                </a:lnTo>
                <a:lnTo>
                  <a:pt x="1431915" y="614501"/>
                </a:lnTo>
                <a:lnTo>
                  <a:pt x="1376157" y="626591"/>
                </a:lnTo>
                <a:lnTo>
                  <a:pt x="1317941" y="637279"/>
                </a:lnTo>
                <a:lnTo>
                  <a:pt x="1257449" y="646500"/>
                </a:lnTo>
                <a:lnTo>
                  <a:pt x="1194858" y="654189"/>
                </a:lnTo>
                <a:lnTo>
                  <a:pt x="1130349" y="660282"/>
                </a:lnTo>
                <a:lnTo>
                  <a:pt x="1064100" y="664714"/>
                </a:lnTo>
                <a:lnTo>
                  <a:pt x="996290" y="667421"/>
                </a:lnTo>
                <a:lnTo>
                  <a:pt x="927100" y="668338"/>
                </a:lnTo>
                <a:lnTo>
                  <a:pt x="857909" y="667421"/>
                </a:lnTo>
                <a:lnTo>
                  <a:pt x="790099" y="664714"/>
                </a:lnTo>
                <a:lnTo>
                  <a:pt x="723850" y="660282"/>
                </a:lnTo>
                <a:lnTo>
                  <a:pt x="659341" y="654189"/>
                </a:lnTo>
                <a:lnTo>
                  <a:pt x="596750" y="646500"/>
                </a:lnTo>
                <a:lnTo>
                  <a:pt x="536258" y="637279"/>
                </a:lnTo>
                <a:lnTo>
                  <a:pt x="478042" y="626591"/>
                </a:lnTo>
                <a:lnTo>
                  <a:pt x="422284" y="614501"/>
                </a:lnTo>
                <a:lnTo>
                  <a:pt x="369161" y="601073"/>
                </a:lnTo>
                <a:lnTo>
                  <a:pt x="318854" y="586371"/>
                </a:lnTo>
                <a:lnTo>
                  <a:pt x="271541" y="570462"/>
                </a:lnTo>
                <a:lnTo>
                  <a:pt x="227402" y="553408"/>
                </a:lnTo>
                <a:lnTo>
                  <a:pt x="186615" y="535275"/>
                </a:lnTo>
                <a:lnTo>
                  <a:pt x="149361" y="516127"/>
                </a:lnTo>
                <a:lnTo>
                  <a:pt x="115818" y="496029"/>
                </a:lnTo>
                <a:lnTo>
                  <a:pt x="60585" y="453241"/>
                </a:lnTo>
                <a:lnTo>
                  <a:pt x="22348" y="407429"/>
                </a:lnTo>
                <a:lnTo>
                  <a:pt x="2542" y="359108"/>
                </a:lnTo>
                <a:lnTo>
                  <a:pt x="0" y="33416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155656" y="4313767"/>
            <a:ext cx="929640" cy="57785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R="5080" algn="ctr">
              <a:lnSpc>
                <a:spcPct val="79400"/>
              </a:lnSpc>
              <a:spcBef>
                <a:spcPts val="445"/>
              </a:spcBef>
            </a:pPr>
            <a:r>
              <a:rPr sz="1400" spc="-5" dirty="0">
                <a:latin typeface="Arial"/>
                <a:cs typeface="Arial"/>
              </a:rPr>
              <a:t>Procesar  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nforma</a:t>
            </a:r>
            <a:r>
              <a:rPr sz="1400" dirty="0">
                <a:latin typeface="Arial"/>
                <a:cs typeface="Arial"/>
              </a:rPr>
              <a:t>ci</a:t>
            </a:r>
            <a:r>
              <a:rPr sz="1400" spc="-5" dirty="0">
                <a:latin typeface="Arial"/>
                <a:cs typeface="Arial"/>
              </a:rPr>
              <a:t>ó</a:t>
            </a:r>
            <a:r>
              <a:rPr sz="1400" dirty="0">
                <a:latin typeface="Arial"/>
                <a:cs typeface="Arial"/>
              </a:rPr>
              <a:t>n  </a:t>
            </a:r>
            <a:r>
              <a:rPr sz="1400" spc="-5" dirty="0">
                <a:latin typeface="Arial"/>
                <a:cs typeface="Arial"/>
              </a:rPr>
              <a:t>financiera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089286" y="1737071"/>
            <a:ext cx="2590800" cy="3311525"/>
          </a:xfrm>
          <a:custGeom>
            <a:avLst/>
            <a:gdLst/>
            <a:ahLst/>
            <a:cxnLst/>
            <a:rect l="l" t="t" r="r" b="b"/>
            <a:pathLst>
              <a:path w="2590800" h="3311525">
                <a:moveTo>
                  <a:pt x="0" y="0"/>
                </a:moveTo>
                <a:lnTo>
                  <a:pt x="2590800" y="0"/>
                </a:lnTo>
                <a:lnTo>
                  <a:pt x="2590800" y="3311525"/>
                </a:lnTo>
                <a:lnTo>
                  <a:pt x="0" y="331152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89286" y="2321459"/>
            <a:ext cx="2590800" cy="0"/>
          </a:xfrm>
          <a:custGeom>
            <a:avLst/>
            <a:gdLst/>
            <a:ahLst/>
            <a:cxnLst/>
            <a:rect l="l" t="t" r="r" b="b"/>
            <a:pathLst>
              <a:path w="2590800">
                <a:moveTo>
                  <a:pt x="0" y="0"/>
                </a:moveTo>
                <a:lnTo>
                  <a:pt x="25908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089286" y="1737071"/>
            <a:ext cx="2590800" cy="5848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Oficina de </a:t>
            </a:r>
            <a:r>
              <a:rPr sz="1400" b="1" spc="-10" dirty="0">
                <a:latin typeface="Arial"/>
                <a:cs typeface="Arial"/>
              </a:rPr>
              <a:t>ayuda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financier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646634" y="193040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320053" y="5173133"/>
            <a:ext cx="2263140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563880" marR="5080" indent="-551815">
              <a:lnSpc>
                <a:spcPts val="1670"/>
              </a:lnSpc>
              <a:spcBef>
                <a:spcPts val="160"/>
              </a:spcBef>
            </a:pPr>
            <a:r>
              <a:rPr sz="1400" spc="-5" dirty="0">
                <a:solidFill>
                  <a:srgbClr val="000104"/>
                </a:solidFill>
                <a:latin typeface="Arial"/>
                <a:cs typeface="Arial"/>
              </a:rPr>
              <a:t>Casos de uso contenidos</a:t>
            </a:r>
            <a:r>
              <a:rPr sz="1400" spc="-55" dirty="0">
                <a:solidFill>
                  <a:srgbClr val="000104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104"/>
                </a:solidFill>
                <a:latin typeface="Arial"/>
                <a:cs typeface="Arial"/>
              </a:rPr>
              <a:t>en  un</a:t>
            </a:r>
            <a:r>
              <a:rPr sz="1400" spc="-10" dirty="0">
                <a:solidFill>
                  <a:srgbClr val="000104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104"/>
                </a:solidFill>
                <a:latin typeface="Arial"/>
                <a:cs typeface="Arial"/>
              </a:rPr>
              <a:t>clasificador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752778" y="6366912"/>
            <a:ext cx="281305" cy="2800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5940" y="6202495"/>
            <a:ext cx="4710430" cy="291747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421640">
              <a:lnSpc>
                <a:spcPct val="100000"/>
              </a:lnSpc>
              <a:spcBef>
                <a:spcPts val="595"/>
              </a:spcBef>
            </a:pPr>
            <a:r>
              <a:rPr sz="1400" spc="-5" dirty="0">
                <a:solidFill>
                  <a:srgbClr val="000104"/>
                </a:solidFill>
                <a:latin typeface="Arial"/>
                <a:cs typeface="Arial"/>
              </a:rPr>
              <a:t>Relaciones entre casos de uso de </a:t>
            </a:r>
            <a:r>
              <a:rPr sz="1400" spc="-5" dirty="0" err="1">
                <a:solidFill>
                  <a:srgbClr val="000104"/>
                </a:solidFill>
                <a:latin typeface="Arial"/>
                <a:cs typeface="Arial"/>
              </a:rPr>
              <a:t>diferentes</a:t>
            </a:r>
            <a:r>
              <a:rPr sz="1400" spc="-25" dirty="0">
                <a:solidFill>
                  <a:srgbClr val="000104"/>
                </a:solidFill>
                <a:latin typeface="Arial"/>
                <a:cs typeface="Arial"/>
              </a:rPr>
              <a:t> </a:t>
            </a:r>
            <a:r>
              <a:rPr sz="1400" spc="-5" dirty="0" err="1">
                <a:solidFill>
                  <a:srgbClr val="000104"/>
                </a:solidFill>
                <a:latin typeface="Arial"/>
                <a:cs typeface="Arial"/>
              </a:rPr>
              <a:t>paquetes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8667"/>
            <a:ext cx="5875020" cy="11245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sz="3600" spc="-70" dirty="0">
                <a:solidFill>
                  <a:srgbClr val="526DB0"/>
                </a:solidFill>
              </a:rPr>
              <a:t>ORGANIZACIÓN </a:t>
            </a:r>
            <a:r>
              <a:rPr sz="3600" spc="-35" dirty="0">
                <a:solidFill>
                  <a:srgbClr val="526DB0"/>
                </a:solidFill>
              </a:rPr>
              <a:t>DE</a:t>
            </a:r>
            <a:r>
              <a:rPr sz="3600" spc="-240" dirty="0">
                <a:solidFill>
                  <a:srgbClr val="526DB0"/>
                </a:solidFill>
              </a:rPr>
              <a:t> </a:t>
            </a:r>
            <a:r>
              <a:rPr sz="3600" spc="-85" dirty="0">
                <a:solidFill>
                  <a:srgbClr val="526DB0"/>
                </a:solidFill>
              </a:rPr>
              <a:t>LOS  </a:t>
            </a:r>
            <a:r>
              <a:rPr sz="3600" spc="-50" dirty="0">
                <a:solidFill>
                  <a:srgbClr val="526DB0"/>
                </a:solidFill>
              </a:rPr>
              <a:t>CASOS </a:t>
            </a:r>
            <a:r>
              <a:rPr sz="3600" spc="-35" dirty="0">
                <a:solidFill>
                  <a:srgbClr val="526DB0"/>
                </a:solidFill>
              </a:rPr>
              <a:t>DE</a:t>
            </a:r>
            <a:r>
              <a:rPr sz="3600" spc="-204" dirty="0">
                <a:solidFill>
                  <a:srgbClr val="526DB0"/>
                </a:solidFill>
              </a:rPr>
              <a:t> </a:t>
            </a:r>
            <a:r>
              <a:rPr sz="3600" spc="-40" dirty="0">
                <a:solidFill>
                  <a:srgbClr val="526DB0"/>
                </a:solidFill>
              </a:rPr>
              <a:t>USO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858713" y="2152257"/>
            <a:ext cx="5604475" cy="2796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84400" y="5168900"/>
            <a:ext cx="49923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104"/>
                </a:solidFill>
                <a:latin typeface="Arial"/>
                <a:cs typeface="Arial"/>
              </a:rPr>
              <a:t>Paquetes de casos de uso en diferentes niveles de</a:t>
            </a:r>
            <a:r>
              <a:rPr sz="1400" dirty="0">
                <a:solidFill>
                  <a:srgbClr val="000104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104"/>
                </a:solidFill>
                <a:latin typeface="Arial"/>
                <a:cs typeface="Arial"/>
              </a:rPr>
              <a:t>abstracción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52778" y="6366912"/>
            <a:ext cx="281305" cy="2800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latin typeface="Arial"/>
                <a:cs typeface="Arial"/>
              </a:rPr>
              <a:t>31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8667"/>
            <a:ext cx="5875020" cy="11245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sz="3600" spc="-70" dirty="0">
                <a:solidFill>
                  <a:srgbClr val="526DB0"/>
                </a:solidFill>
              </a:rPr>
              <a:t>ORGANIZACIÓN </a:t>
            </a:r>
            <a:r>
              <a:rPr sz="3600" spc="-35" dirty="0">
                <a:solidFill>
                  <a:srgbClr val="526DB0"/>
                </a:solidFill>
              </a:rPr>
              <a:t>DE</a:t>
            </a:r>
            <a:r>
              <a:rPr sz="3600" spc="-240" dirty="0">
                <a:solidFill>
                  <a:srgbClr val="526DB0"/>
                </a:solidFill>
              </a:rPr>
              <a:t> </a:t>
            </a:r>
            <a:r>
              <a:rPr sz="3600" spc="-85" dirty="0">
                <a:solidFill>
                  <a:srgbClr val="526DB0"/>
                </a:solidFill>
              </a:rPr>
              <a:t>LOS  </a:t>
            </a:r>
            <a:r>
              <a:rPr sz="3600" spc="-50" dirty="0">
                <a:solidFill>
                  <a:srgbClr val="526DB0"/>
                </a:solidFill>
              </a:rPr>
              <a:t>CASOS </a:t>
            </a:r>
            <a:r>
              <a:rPr sz="3600" spc="-35" dirty="0">
                <a:solidFill>
                  <a:srgbClr val="526DB0"/>
                </a:solidFill>
              </a:rPr>
              <a:t>DE</a:t>
            </a:r>
            <a:r>
              <a:rPr sz="3600" spc="-204" dirty="0">
                <a:solidFill>
                  <a:srgbClr val="526DB0"/>
                </a:solidFill>
              </a:rPr>
              <a:t> </a:t>
            </a:r>
            <a:r>
              <a:rPr sz="3600" spc="-40" dirty="0">
                <a:solidFill>
                  <a:srgbClr val="526DB0"/>
                </a:solidFill>
              </a:rPr>
              <a:t>USO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649041" y="5892800"/>
            <a:ext cx="39173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104"/>
                </a:solidFill>
                <a:latin typeface="Arial"/>
                <a:cs typeface="Arial"/>
              </a:rPr>
              <a:t>Diagrama de casos de uso del paquete</a:t>
            </a:r>
            <a:r>
              <a:rPr sz="1400" spc="-25" dirty="0">
                <a:solidFill>
                  <a:srgbClr val="000104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104"/>
                </a:solidFill>
                <a:latin typeface="Arial"/>
                <a:cs typeface="Arial"/>
              </a:rPr>
              <a:t>Préstamo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1548" y="1645710"/>
            <a:ext cx="6232936" cy="4122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70626" y="1929657"/>
            <a:ext cx="219710" cy="149860"/>
          </a:xfrm>
          <a:custGeom>
            <a:avLst/>
            <a:gdLst/>
            <a:ahLst/>
            <a:cxnLst/>
            <a:rect l="l" t="t" r="r" b="b"/>
            <a:pathLst>
              <a:path w="219709" h="149860">
                <a:moveTo>
                  <a:pt x="0" y="149474"/>
                </a:moveTo>
                <a:lnTo>
                  <a:pt x="109627" y="0"/>
                </a:lnTo>
                <a:lnTo>
                  <a:pt x="219255" y="149474"/>
                </a:lnTo>
                <a:lnTo>
                  <a:pt x="0" y="14947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52778" y="6366912"/>
            <a:ext cx="281305" cy="2800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8667"/>
            <a:ext cx="7254875" cy="11245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sz="3600" spc="-65" dirty="0">
                <a:solidFill>
                  <a:srgbClr val="526DB0"/>
                </a:solidFill>
              </a:rPr>
              <a:t>REALIZACIÓN </a:t>
            </a:r>
            <a:r>
              <a:rPr sz="3600" spc="-35" dirty="0">
                <a:solidFill>
                  <a:srgbClr val="526DB0"/>
                </a:solidFill>
              </a:rPr>
              <a:t>DE </a:t>
            </a:r>
            <a:r>
              <a:rPr sz="3600" spc="-65" dirty="0">
                <a:solidFill>
                  <a:srgbClr val="526DB0"/>
                </a:solidFill>
              </a:rPr>
              <a:t>LOS</a:t>
            </a:r>
            <a:r>
              <a:rPr sz="3600" spc="-325" dirty="0">
                <a:solidFill>
                  <a:srgbClr val="526DB0"/>
                </a:solidFill>
              </a:rPr>
              <a:t> </a:t>
            </a:r>
            <a:r>
              <a:rPr sz="3600" spc="-50" dirty="0">
                <a:solidFill>
                  <a:srgbClr val="526DB0"/>
                </a:solidFill>
              </a:rPr>
              <a:t>CASOS  </a:t>
            </a:r>
            <a:r>
              <a:rPr sz="3600" spc="-35" dirty="0">
                <a:solidFill>
                  <a:srgbClr val="526DB0"/>
                </a:solidFill>
              </a:rPr>
              <a:t>DE</a:t>
            </a:r>
            <a:r>
              <a:rPr sz="3600" spc="-125" dirty="0">
                <a:solidFill>
                  <a:srgbClr val="526DB0"/>
                </a:solidFill>
              </a:rPr>
              <a:t> </a:t>
            </a:r>
            <a:r>
              <a:rPr sz="3600" spc="-40" dirty="0">
                <a:solidFill>
                  <a:srgbClr val="526DB0"/>
                </a:solidFill>
              </a:rPr>
              <a:t>USO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722967"/>
            <a:ext cx="7411720" cy="424815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43180">
              <a:lnSpc>
                <a:spcPct val="79700"/>
              </a:lnSpc>
              <a:spcBef>
                <a:spcPts val="560"/>
              </a:spcBef>
            </a:pPr>
            <a:r>
              <a:rPr sz="1900" dirty="0">
                <a:latin typeface="Arial"/>
                <a:cs typeface="Arial"/>
              </a:rPr>
              <a:t>Las responsabilidades de realización de las acciones descritas en  los casos de uso se asignan a objetos que colaboran e implementan  la funcionalidad del caso de</a:t>
            </a:r>
            <a:r>
              <a:rPr sz="1900" spc="-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uso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900" b="1" spc="-5" dirty="0">
                <a:latin typeface="Arial"/>
                <a:cs typeface="Arial"/>
              </a:rPr>
              <a:t>Principios </a:t>
            </a:r>
            <a:r>
              <a:rPr sz="1900" b="1" dirty="0">
                <a:latin typeface="Arial"/>
                <a:cs typeface="Arial"/>
              </a:rPr>
              <a:t>para </a:t>
            </a:r>
            <a:r>
              <a:rPr sz="1900" b="1" spc="-5" dirty="0">
                <a:latin typeface="Arial"/>
                <a:cs typeface="Arial"/>
              </a:rPr>
              <a:t>la </a:t>
            </a:r>
            <a:r>
              <a:rPr sz="1900" b="1" dirty="0">
                <a:latin typeface="Arial"/>
                <a:cs typeface="Arial"/>
              </a:rPr>
              <a:t>realización de </a:t>
            </a:r>
            <a:r>
              <a:rPr sz="1900" b="1" spc="-5" dirty="0">
                <a:latin typeface="Arial"/>
                <a:cs typeface="Arial"/>
              </a:rPr>
              <a:t>los </a:t>
            </a:r>
            <a:r>
              <a:rPr sz="1900" b="1" dirty="0">
                <a:latin typeface="Arial"/>
                <a:cs typeface="Arial"/>
              </a:rPr>
              <a:t>casos de uso</a:t>
            </a:r>
            <a:r>
              <a:rPr sz="1900" b="1" spc="-5" dirty="0">
                <a:latin typeface="Arial"/>
                <a:cs typeface="Arial"/>
              </a:rPr>
              <a:t> (I)</a:t>
            </a:r>
            <a:endParaRPr sz="1900">
              <a:latin typeface="Arial"/>
              <a:cs typeface="Arial"/>
            </a:endParaRPr>
          </a:p>
          <a:p>
            <a:pPr marL="469900" marR="5080" indent="-182880">
              <a:lnSpc>
                <a:spcPts val="2030"/>
              </a:lnSpc>
              <a:spcBef>
                <a:spcPts val="1130"/>
              </a:spcBef>
              <a:buClr>
                <a:srgbClr val="526DB0"/>
              </a:buClr>
              <a:buChar char="•"/>
              <a:tabLst>
                <a:tab pos="469900" algn="l"/>
              </a:tabLst>
            </a:pPr>
            <a:r>
              <a:rPr sz="1900" dirty="0">
                <a:latin typeface="Arial"/>
                <a:cs typeface="Arial"/>
              </a:rPr>
              <a:t>Una </a:t>
            </a:r>
            <a:r>
              <a:rPr sz="1900" b="1" dirty="0">
                <a:solidFill>
                  <a:srgbClr val="3333CC"/>
                </a:solidFill>
                <a:latin typeface="Arial"/>
                <a:cs typeface="Arial"/>
              </a:rPr>
              <a:t>colaboración </a:t>
            </a:r>
            <a:r>
              <a:rPr sz="1900" dirty="0">
                <a:latin typeface="Arial"/>
                <a:cs typeface="Arial"/>
              </a:rPr>
              <a:t>realiza un caso de uso: solución dependiente  de la</a:t>
            </a:r>
            <a:r>
              <a:rPr sz="1900" spc="-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implementación</a:t>
            </a:r>
            <a:endParaRPr sz="1900">
              <a:latin typeface="Arial"/>
              <a:cs typeface="Arial"/>
            </a:endParaRPr>
          </a:p>
          <a:p>
            <a:pPr marL="1117600" lvl="1" indent="-228600">
              <a:lnSpc>
                <a:spcPct val="100000"/>
              </a:lnSpc>
              <a:spcBef>
                <a:spcPts val="200"/>
              </a:spcBef>
              <a:buClr>
                <a:srgbClr val="526DB0"/>
              </a:buClr>
              <a:buFont typeface="Arial"/>
              <a:buChar char="•"/>
              <a:tabLst>
                <a:tab pos="1116965" algn="l"/>
                <a:tab pos="1117600" algn="l"/>
              </a:tabLst>
            </a:pPr>
            <a:r>
              <a:rPr sz="1700" b="1" spc="-5" dirty="0">
                <a:solidFill>
                  <a:srgbClr val="A50021"/>
                </a:solidFill>
                <a:latin typeface="Arial"/>
                <a:cs typeface="Arial"/>
              </a:rPr>
              <a:t>Contexto </a:t>
            </a:r>
            <a:r>
              <a:rPr sz="1700" dirty="0">
                <a:latin typeface="Arial"/>
                <a:cs typeface="Arial"/>
              </a:rPr>
              <a:t>de </a:t>
            </a:r>
            <a:r>
              <a:rPr sz="1700" spc="-5" dirty="0">
                <a:latin typeface="Arial"/>
                <a:cs typeface="Arial"/>
              </a:rPr>
              <a:t>la colaboración: relaciones entre clases </a:t>
            </a:r>
            <a:r>
              <a:rPr sz="1700" dirty="0">
                <a:latin typeface="Arial"/>
                <a:cs typeface="Arial"/>
              </a:rPr>
              <a:t>y</a:t>
            </a:r>
            <a:r>
              <a:rPr sz="1700" spc="9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objetos</a:t>
            </a:r>
            <a:endParaRPr sz="1700">
              <a:latin typeface="Arial"/>
              <a:cs typeface="Arial"/>
            </a:endParaRPr>
          </a:p>
          <a:p>
            <a:pPr marL="1116965" marR="366395" lvl="1" indent="-228600">
              <a:lnSpc>
                <a:spcPts val="1830"/>
              </a:lnSpc>
              <a:spcBef>
                <a:spcPts val="425"/>
              </a:spcBef>
              <a:buClr>
                <a:srgbClr val="526DB0"/>
              </a:buClr>
              <a:buFont typeface="Arial"/>
              <a:buChar char="•"/>
              <a:tabLst>
                <a:tab pos="1116965" algn="l"/>
                <a:tab pos="1117600" algn="l"/>
              </a:tabLst>
            </a:pPr>
            <a:r>
              <a:rPr sz="1700" b="1" spc="-5" dirty="0">
                <a:solidFill>
                  <a:srgbClr val="A50021"/>
                </a:solidFill>
                <a:latin typeface="Arial"/>
                <a:cs typeface="Arial"/>
              </a:rPr>
              <a:t>Interacción </a:t>
            </a:r>
            <a:r>
              <a:rPr sz="1700" dirty="0">
                <a:latin typeface="Arial"/>
                <a:cs typeface="Arial"/>
              </a:rPr>
              <a:t>de </a:t>
            </a:r>
            <a:r>
              <a:rPr sz="1700" spc="-5" dirty="0">
                <a:latin typeface="Arial"/>
                <a:cs typeface="Arial"/>
              </a:rPr>
              <a:t>la colaboración: interacciones entre ellos para  alcanzar la funcionalidad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deseada</a:t>
            </a:r>
            <a:endParaRPr sz="1700">
              <a:latin typeface="Arial"/>
              <a:cs typeface="Arial"/>
            </a:endParaRPr>
          </a:p>
          <a:p>
            <a:pPr marL="469900" marR="277495">
              <a:lnSpc>
                <a:spcPts val="1830"/>
              </a:lnSpc>
              <a:spcBef>
                <a:spcPts val="440"/>
              </a:spcBef>
            </a:pPr>
            <a:r>
              <a:rPr sz="1700" dirty="0">
                <a:latin typeface="Arial"/>
                <a:cs typeface="Arial"/>
              </a:rPr>
              <a:t>El </a:t>
            </a:r>
            <a:r>
              <a:rPr sz="1700" spc="-5" dirty="0">
                <a:latin typeface="Arial"/>
                <a:cs typeface="Arial"/>
              </a:rPr>
              <a:t>símbolo </a:t>
            </a:r>
            <a:r>
              <a:rPr sz="1700" dirty="0">
                <a:latin typeface="Arial"/>
                <a:cs typeface="Arial"/>
              </a:rPr>
              <a:t>de </a:t>
            </a:r>
            <a:r>
              <a:rPr sz="1700" spc="-5" dirty="0">
                <a:latin typeface="Arial"/>
                <a:cs typeface="Arial"/>
              </a:rPr>
              <a:t>la colaboración </a:t>
            </a:r>
            <a:r>
              <a:rPr sz="1700" dirty="0">
                <a:latin typeface="Arial"/>
                <a:cs typeface="Arial"/>
              </a:rPr>
              <a:t>es una </a:t>
            </a:r>
            <a:r>
              <a:rPr sz="1700" spc="-5" dirty="0">
                <a:latin typeface="Arial"/>
                <a:cs typeface="Arial"/>
              </a:rPr>
              <a:t>elipse </a:t>
            </a:r>
            <a:r>
              <a:rPr sz="1700" dirty="0">
                <a:latin typeface="Arial"/>
                <a:cs typeface="Arial"/>
              </a:rPr>
              <a:t>con </a:t>
            </a:r>
            <a:r>
              <a:rPr sz="1700" spc="-5" dirty="0">
                <a:latin typeface="Arial"/>
                <a:cs typeface="Arial"/>
              </a:rPr>
              <a:t>la línea discontinua </a:t>
            </a:r>
            <a:r>
              <a:rPr sz="1700" dirty="0">
                <a:latin typeface="Arial"/>
                <a:cs typeface="Arial"/>
              </a:rPr>
              <a:t>y  con el </a:t>
            </a:r>
            <a:r>
              <a:rPr sz="1700" spc="-5" dirty="0">
                <a:latin typeface="Arial"/>
                <a:cs typeface="Arial"/>
              </a:rPr>
              <a:t>nombre </a:t>
            </a:r>
            <a:r>
              <a:rPr sz="1700" dirty="0">
                <a:latin typeface="Arial"/>
                <a:cs typeface="Arial"/>
              </a:rPr>
              <a:t>en su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interior</a:t>
            </a:r>
            <a:endParaRPr sz="1700">
              <a:latin typeface="Arial"/>
              <a:cs typeface="Arial"/>
            </a:endParaRPr>
          </a:p>
          <a:p>
            <a:pPr marL="12700" marR="527050">
              <a:lnSpc>
                <a:spcPct val="89700"/>
              </a:lnSpc>
              <a:spcBef>
                <a:spcPts val="440"/>
              </a:spcBef>
            </a:pPr>
            <a:r>
              <a:rPr sz="1900" dirty="0">
                <a:latin typeface="Arial"/>
                <a:cs typeface="Arial"/>
              </a:rPr>
              <a:t>Para explicar una colaboración se requieren diagramas que  muestren el contexto y la interacción entre los elementos que  colaboran: diagramas de comunicación, de secuencia, de visión  global de la interacción, de actividad y de máquina de</a:t>
            </a:r>
            <a:r>
              <a:rPr sz="1900" spc="-1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estados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52778" y="6366912"/>
            <a:ext cx="281305" cy="2800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latin typeface="Arial"/>
                <a:cs typeface="Arial"/>
              </a:rPr>
              <a:t>33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8667"/>
            <a:ext cx="7254875" cy="11245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sz="3600" spc="-65" dirty="0">
                <a:solidFill>
                  <a:srgbClr val="526DB0"/>
                </a:solidFill>
              </a:rPr>
              <a:t>REALIZACIÓN </a:t>
            </a:r>
            <a:r>
              <a:rPr sz="3600" spc="-35" dirty="0">
                <a:solidFill>
                  <a:srgbClr val="526DB0"/>
                </a:solidFill>
              </a:rPr>
              <a:t>DE </a:t>
            </a:r>
            <a:r>
              <a:rPr sz="3600" spc="-65" dirty="0">
                <a:solidFill>
                  <a:srgbClr val="526DB0"/>
                </a:solidFill>
              </a:rPr>
              <a:t>LOS</a:t>
            </a:r>
            <a:r>
              <a:rPr sz="3600" spc="-325" dirty="0">
                <a:solidFill>
                  <a:srgbClr val="526DB0"/>
                </a:solidFill>
              </a:rPr>
              <a:t> </a:t>
            </a:r>
            <a:r>
              <a:rPr sz="3600" spc="-50" dirty="0">
                <a:solidFill>
                  <a:srgbClr val="526DB0"/>
                </a:solidFill>
              </a:rPr>
              <a:t>CASOS  </a:t>
            </a:r>
            <a:r>
              <a:rPr sz="3600" spc="-35" dirty="0">
                <a:solidFill>
                  <a:srgbClr val="526DB0"/>
                </a:solidFill>
              </a:rPr>
              <a:t>DE</a:t>
            </a:r>
            <a:r>
              <a:rPr sz="3600" spc="-125" dirty="0">
                <a:solidFill>
                  <a:srgbClr val="526DB0"/>
                </a:solidFill>
              </a:rPr>
              <a:t> </a:t>
            </a:r>
            <a:r>
              <a:rPr sz="3600" spc="-40" dirty="0">
                <a:solidFill>
                  <a:srgbClr val="526DB0"/>
                </a:solidFill>
              </a:rPr>
              <a:t>USO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809301" y="4786657"/>
            <a:ext cx="3860800" cy="1639570"/>
          </a:xfrm>
          <a:custGeom>
            <a:avLst/>
            <a:gdLst/>
            <a:ahLst/>
            <a:cxnLst/>
            <a:rect l="l" t="t" r="r" b="b"/>
            <a:pathLst>
              <a:path w="3860800" h="1639570">
                <a:moveTo>
                  <a:pt x="0" y="819580"/>
                </a:moveTo>
                <a:lnTo>
                  <a:pt x="4452" y="763466"/>
                </a:lnTo>
                <a:lnTo>
                  <a:pt x="17620" y="708367"/>
                </a:lnTo>
                <a:lnTo>
                  <a:pt x="39213" y="654406"/>
                </a:lnTo>
                <a:lnTo>
                  <a:pt x="68946" y="601703"/>
                </a:lnTo>
                <a:lnTo>
                  <a:pt x="106531" y="550381"/>
                </a:lnTo>
                <a:lnTo>
                  <a:pt x="151680" y="500562"/>
                </a:lnTo>
                <a:lnTo>
                  <a:pt x="204106" y="452368"/>
                </a:lnTo>
                <a:lnTo>
                  <a:pt x="263522" y="405922"/>
                </a:lnTo>
                <a:lnTo>
                  <a:pt x="295761" y="383392"/>
                </a:lnTo>
                <a:lnTo>
                  <a:pt x="329639" y="361345"/>
                </a:lnTo>
                <a:lnTo>
                  <a:pt x="365121" y="339795"/>
                </a:lnTo>
                <a:lnTo>
                  <a:pt x="402171" y="318759"/>
                </a:lnTo>
                <a:lnTo>
                  <a:pt x="440752" y="298251"/>
                </a:lnTo>
                <a:lnTo>
                  <a:pt x="480830" y="278286"/>
                </a:lnTo>
                <a:lnTo>
                  <a:pt x="522367" y="258880"/>
                </a:lnTo>
                <a:lnTo>
                  <a:pt x="565328" y="240049"/>
                </a:lnTo>
                <a:lnTo>
                  <a:pt x="609677" y="221807"/>
                </a:lnTo>
                <a:lnTo>
                  <a:pt x="655378" y="204169"/>
                </a:lnTo>
                <a:lnTo>
                  <a:pt x="702395" y="187152"/>
                </a:lnTo>
                <a:lnTo>
                  <a:pt x="750693" y="170769"/>
                </a:lnTo>
                <a:lnTo>
                  <a:pt x="800235" y="155037"/>
                </a:lnTo>
                <a:lnTo>
                  <a:pt x="850985" y="139971"/>
                </a:lnTo>
                <a:lnTo>
                  <a:pt x="902908" y="125585"/>
                </a:lnTo>
                <a:lnTo>
                  <a:pt x="955967" y="111896"/>
                </a:lnTo>
                <a:lnTo>
                  <a:pt x="1010126" y="98918"/>
                </a:lnTo>
                <a:lnTo>
                  <a:pt x="1065351" y="86667"/>
                </a:lnTo>
                <a:lnTo>
                  <a:pt x="1121603" y="75158"/>
                </a:lnTo>
                <a:lnTo>
                  <a:pt x="1178849" y="64406"/>
                </a:lnTo>
                <a:lnTo>
                  <a:pt x="1237052" y="54427"/>
                </a:lnTo>
                <a:lnTo>
                  <a:pt x="1296175" y="45235"/>
                </a:lnTo>
                <a:lnTo>
                  <a:pt x="1356183" y="36846"/>
                </a:lnTo>
                <a:lnTo>
                  <a:pt x="1417041" y="29276"/>
                </a:lnTo>
                <a:lnTo>
                  <a:pt x="1478711" y="22539"/>
                </a:lnTo>
                <a:lnTo>
                  <a:pt x="1541158" y="16650"/>
                </a:lnTo>
                <a:lnTo>
                  <a:pt x="1604347" y="11626"/>
                </a:lnTo>
                <a:lnTo>
                  <a:pt x="1668241" y="7481"/>
                </a:lnTo>
                <a:lnTo>
                  <a:pt x="1732805" y="4231"/>
                </a:lnTo>
                <a:lnTo>
                  <a:pt x="1798001" y="1890"/>
                </a:lnTo>
                <a:lnTo>
                  <a:pt x="1863796" y="475"/>
                </a:lnTo>
                <a:lnTo>
                  <a:pt x="1930152" y="0"/>
                </a:lnTo>
                <a:lnTo>
                  <a:pt x="1996507" y="475"/>
                </a:lnTo>
                <a:lnTo>
                  <a:pt x="2062302" y="1890"/>
                </a:lnTo>
                <a:lnTo>
                  <a:pt x="2127498" y="4231"/>
                </a:lnTo>
                <a:lnTo>
                  <a:pt x="2192062" y="7481"/>
                </a:lnTo>
                <a:lnTo>
                  <a:pt x="2255956" y="11626"/>
                </a:lnTo>
                <a:lnTo>
                  <a:pt x="2319144" y="16650"/>
                </a:lnTo>
                <a:lnTo>
                  <a:pt x="2381592" y="22539"/>
                </a:lnTo>
                <a:lnTo>
                  <a:pt x="2443262" y="29276"/>
                </a:lnTo>
                <a:lnTo>
                  <a:pt x="2504119" y="36846"/>
                </a:lnTo>
                <a:lnTo>
                  <a:pt x="2564128" y="45235"/>
                </a:lnTo>
                <a:lnTo>
                  <a:pt x="2623251" y="54427"/>
                </a:lnTo>
                <a:lnTo>
                  <a:pt x="2681453" y="64406"/>
                </a:lnTo>
                <a:lnTo>
                  <a:pt x="2738699" y="75158"/>
                </a:lnTo>
                <a:lnTo>
                  <a:pt x="2794952" y="86667"/>
                </a:lnTo>
                <a:lnTo>
                  <a:pt x="2850176" y="98918"/>
                </a:lnTo>
                <a:lnTo>
                  <a:pt x="2904336" y="111896"/>
                </a:lnTo>
                <a:lnTo>
                  <a:pt x="2957395" y="125585"/>
                </a:lnTo>
                <a:lnTo>
                  <a:pt x="3009317" y="139971"/>
                </a:lnTo>
                <a:lnTo>
                  <a:pt x="3060067" y="155037"/>
                </a:lnTo>
                <a:lnTo>
                  <a:pt x="3109609" y="170769"/>
                </a:lnTo>
                <a:lnTo>
                  <a:pt x="3157907" y="187152"/>
                </a:lnTo>
                <a:lnTo>
                  <a:pt x="3204924" y="204169"/>
                </a:lnTo>
                <a:lnTo>
                  <a:pt x="3250625" y="221807"/>
                </a:lnTo>
                <a:lnTo>
                  <a:pt x="3294974" y="240049"/>
                </a:lnTo>
                <a:lnTo>
                  <a:pt x="3337936" y="258880"/>
                </a:lnTo>
                <a:lnTo>
                  <a:pt x="3379473" y="278286"/>
                </a:lnTo>
                <a:lnTo>
                  <a:pt x="3419550" y="298251"/>
                </a:lnTo>
                <a:lnTo>
                  <a:pt x="3458131" y="318759"/>
                </a:lnTo>
                <a:lnTo>
                  <a:pt x="3495181" y="339795"/>
                </a:lnTo>
                <a:lnTo>
                  <a:pt x="3530663" y="361345"/>
                </a:lnTo>
                <a:lnTo>
                  <a:pt x="3564541" y="383392"/>
                </a:lnTo>
                <a:lnTo>
                  <a:pt x="3596780" y="405922"/>
                </a:lnTo>
                <a:lnTo>
                  <a:pt x="3627344" y="428919"/>
                </a:lnTo>
                <a:lnTo>
                  <a:pt x="3683300" y="476254"/>
                </a:lnTo>
                <a:lnTo>
                  <a:pt x="3732124" y="525276"/>
                </a:lnTo>
                <a:lnTo>
                  <a:pt x="3773527" y="575862"/>
                </a:lnTo>
                <a:lnTo>
                  <a:pt x="3807222" y="627889"/>
                </a:lnTo>
                <a:lnTo>
                  <a:pt x="3832921" y="681237"/>
                </a:lnTo>
                <a:lnTo>
                  <a:pt x="3850337" y="735782"/>
                </a:lnTo>
                <a:lnTo>
                  <a:pt x="3859183" y="791404"/>
                </a:lnTo>
                <a:lnTo>
                  <a:pt x="3860303" y="819580"/>
                </a:lnTo>
                <a:lnTo>
                  <a:pt x="3859183" y="847756"/>
                </a:lnTo>
                <a:lnTo>
                  <a:pt x="3850337" y="903377"/>
                </a:lnTo>
                <a:lnTo>
                  <a:pt x="3832921" y="957922"/>
                </a:lnTo>
                <a:lnTo>
                  <a:pt x="3807222" y="1011270"/>
                </a:lnTo>
                <a:lnTo>
                  <a:pt x="3773527" y="1063298"/>
                </a:lnTo>
                <a:lnTo>
                  <a:pt x="3732124" y="1113883"/>
                </a:lnTo>
                <a:lnTo>
                  <a:pt x="3683300" y="1162905"/>
                </a:lnTo>
                <a:lnTo>
                  <a:pt x="3627344" y="1210240"/>
                </a:lnTo>
                <a:lnTo>
                  <a:pt x="3596780" y="1233237"/>
                </a:lnTo>
                <a:lnTo>
                  <a:pt x="3564541" y="1255767"/>
                </a:lnTo>
                <a:lnTo>
                  <a:pt x="3530663" y="1277815"/>
                </a:lnTo>
                <a:lnTo>
                  <a:pt x="3495181" y="1299364"/>
                </a:lnTo>
                <a:lnTo>
                  <a:pt x="3458131" y="1320401"/>
                </a:lnTo>
                <a:lnTo>
                  <a:pt x="3419550" y="1340909"/>
                </a:lnTo>
                <a:lnTo>
                  <a:pt x="3379473" y="1360873"/>
                </a:lnTo>
                <a:lnTo>
                  <a:pt x="3337936" y="1380279"/>
                </a:lnTo>
                <a:lnTo>
                  <a:pt x="3294974" y="1399110"/>
                </a:lnTo>
                <a:lnTo>
                  <a:pt x="3250625" y="1417352"/>
                </a:lnTo>
                <a:lnTo>
                  <a:pt x="3204924" y="1434990"/>
                </a:lnTo>
                <a:lnTo>
                  <a:pt x="3157907" y="1452007"/>
                </a:lnTo>
                <a:lnTo>
                  <a:pt x="3109609" y="1468390"/>
                </a:lnTo>
                <a:lnTo>
                  <a:pt x="3060067" y="1484122"/>
                </a:lnTo>
                <a:lnTo>
                  <a:pt x="3009317" y="1499188"/>
                </a:lnTo>
                <a:lnTo>
                  <a:pt x="2957395" y="1513574"/>
                </a:lnTo>
                <a:lnTo>
                  <a:pt x="2904336" y="1527263"/>
                </a:lnTo>
                <a:lnTo>
                  <a:pt x="2850176" y="1540241"/>
                </a:lnTo>
                <a:lnTo>
                  <a:pt x="2794952" y="1552492"/>
                </a:lnTo>
                <a:lnTo>
                  <a:pt x="2738699" y="1564001"/>
                </a:lnTo>
                <a:lnTo>
                  <a:pt x="2681453" y="1574753"/>
                </a:lnTo>
                <a:lnTo>
                  <a:pt x="2623251" y="1584732"/>
                </a:lnTo>
                <a:lnTo>
                  <a:pt x="2564128" y="1593924"/>
                </a:lnTo>
                <a:lnTo>
                  <a:pt x="2504119" y="1602313"/>
                </a:lnTo>
                <a:lnTo>
                  <a:pt x="2443262" y="1609883"/>
                </a:lnTo>
                <a:lnTo>
                  <a:pt x="2381592" y="1616620"/>
                </a:lnTo>
                <a:lnTo>
                  <a:pt x="2319144" y="1622509"/>
                </a:lnTo>
                <a:lnTo>
                  <a:pt x="2255956" y="1627533"/>
                </a:lnTo>
                <a:lnTo>
                  <a:pt x="2192062" y="1631678"/>
                </a:lnTo>
                <a:lnTo>
                  <a:pt x="2127498" y="1634928"/>
                </a:lnTo>
                <a:lnTo>
                  <a:pt x="2062302" y="1637269"/>
                </a:lnTo>
                <a:lnTo>
                  <a:pt x="1996507" y="1638684"/>
                </a:lnTo>
                <a:lnTo>
                  <a:pt x="1930152" y="1639160"/>
                </a:lnTo>
                <a:lnTo>
                  <a:pt x="1863796" y="1638684"/>
                </a:lnTo>
                <a:lnTo>
                  <a:pt x="1798001" y="1637269"/>
                </a:lnTo>
                <a:lnTo>
                  <a:pt x="1732805" y="1634928"/>
                </a:lnTo>
                <a:lnTo>
                  <a:pt x="1668241" y="1631678"/>
                </a:lnTo>
                <a:lnTo>
                  <a:pt x="1604347" y="1627533"/>
                </a:lnTo>
                <a:lnTo>
                  <a:pt x="1541158" y="1622509"/>
                </a:lnTo>
                <a:lnTo>
                  <a:pt x="1478711" y="1616620"/>
                </a:lnTo>
                <a:lnTo>
                  <a:pt x="1417041" y="1609883"/>
                </a:lnTo>
                <a:lnTo>
                  <a:pt x="1356183" y="1602313"/>
                </a:lnTo>
                <a:lnTo>
                  <a:pt x="1296175" y="1593924"/>
                </a:lnTo>
                <a:lnTo>
                  <a:pt x="1237052" y="1584732"/>
                </a:lnTo>
                <a:lnTo>
                  <a:pt x="1178849" y="1574753"/>
                </a:lnTo>
                <a:lnTo>
                  <a:pt x="1121603" y="1564001"/>
                </a:lnTo>
                <a:lnTo>
                  <a:pt x="1065351" y="1552492"/>
                </a:lnTo>
                <a:lnTo>
                  <a:pt x="1010126" y="1540241"/>
                </a:lnTo>
                <a:lnTo>
                  <a:pt x="955967" y="1527263"/>
                </a:lnTo>
                <a:lnTo>
                  <a:pt x="902908" y="1513574"/>
                </a:lnTo>
                <a:lnTo>
                  <a:pt x="850985" y="1499188"/>
                </a:lnTo>
                <a:lnTo>
                  <a:pt x="800235" y="1484122"/>
                </a:lnTo>
                <a:lnTo>
                  <a:pt x="750693" y="1468390"/>
                </a:lnTo>
                <a:lnTo>
                  <a:pt x="702395" y="1452007"/>
                </a:lnTo>
                <a:lnTo>
                  <a:pt x="655378" y="1434990"/>
                </a:lnTo>
                <a:lnTo>
                  <a:pt x="609677" y="1417352"/>
                </a:lnTo>
                <a:lnTo>
                  <a:pt x="565328" y="1399110"/>
                </a:lnTo>
                <a:lnTo>
                  <a:pt x="522367" y="1380279"/>
                </a:lnTo>
                <a:lnTo>
                  <a:pt x="480830" y="1360873"/>
                </a:lnTo>
                <a:lnTo>
                  <a:pt x="440752" y="1340909"/>
                </a:lnTo>
                <a:lnTo>
                  <a:pt x="402171" y="1320401"/>
                </a:lnTo>
                <a:lnTo>
                  <a:pt x="365121" y="1299364"/>
                </a:lnTo>
                <a:lnTo>
                  <a:pt x="329639" y="1277815"/>
                </a:lnTo>
                <a:lnTo>
                  <a:pt x="295761" y="1255767"/>
                </a:lnTo>
                <a:lnTo>
                  <a:pt x="263522" y="1233237"/>
                </a:lnTo>
                <a:lnTo>
                  <a:pt x="232958" y="1210240"/>
                </a:lnTo>
                <a:lnTo>
                  <a:pt x="177002" y="1162905"/>
                </a:lnTo>
                <a:lnTo>
                  <a:pt x="128178" y="1113883"/>
                </a:lnTo>
                <a:lnTo>
                  <a:pt x="86775" y="1063298"/>
                </a:lnTo>
                <a:lnTo>
                  <a:pt x="53080" y="1011270"/>
                </a:lnTo>
                <a:lnTo>
                  <a:pt x="27381" y="957922"/>
                </a:lnTo>
                <a:lnTo>
                  <a:pt x="9965" y="903377"/>
                </a:lnTo>
                <a:lnTo>
                  <a:pt x="1119" y="847756"/>
                </a:lnTo>
                <a:lnTo>
                  <a:pt x="0" y="8195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613465"/>
            <a:ext cx="7353934" cy="3579495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200" b="1" dirty="0">
                <a:latin typeface="Arial"/>
                <a:cs typeface="Arial"/>
              </a:rPr>
              <a:t>Principios </a:t>
            </a:r>
            <a:r>
              <a:rPr sz="2200" b="1" spc="-5" dirty="0">
                <a:latin typeface="Arial"/>
                <a:cs typeface="Arial"/>
              </a:rPr>
              <a:t>para </a:t>
            </a:r>
            <a:r>
              <a:rPr sz="2200" b="1" dirty="0">
                <a:latin typeface="Arial"/>
                <a:cs typeface="Arial"/>
              </a:rPr>
              <a:t>la </a:t>
            </a:r>
            <a:r>
              <a:rPr sz="2200" b="1" spc="-5" dirty="0">
                <a:latin typeface="Arial"/>
                <a:cs typeface="Arial"/>
              </a:rPr>
              <a:t>realización </a:t>
            </a:r>
            <a:r>
              <a:rPr sz="2200" b="1" dirty="0">
                <a:latin typeface="Arial"/>
                <a:cs typeface="Arial"/>
              </a:rPr>
              <a:t>de los casos de uso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(II)</a:t>
            </a:r>
            <a:endParaRPr sz="2200">
              <a:latin typeface="Arial"/>
              <a:cs typeface="Arial"/>
            </a:endParaRPr>
          </a:p>
          <a:p>
            <a:pPr marL="469900" indent="-183515">
              <a:lnSpc>
                <a:spcPct val="100000"/>
              </a:lnSpc>
              <a:spcBef>
                <a:spcPts val="1060"/>
              </a:spcBef>
              <a:buClr>
                <a:srgbClr val="526DB0"/>
              </a:buClr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Un 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escenario </a:t>
            </a:r>
            <a:r>
              <a:rPr sz="1800" spc="-5" dirty="0">
                <a:latin typeface="Arial"/>
                <a:cs typeface="Arial"/>
              </a:rPr>
              <a:t>es una instancia de un caso 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uso</a:t>
            </a:r>
            <a:endParaRPr sz="1800">
              <a:latin typeface="Arial"/>
              <a:cs typeface="Arial"/>
            </a:endParaRPr>
          </a:p>
          <a:p>
            <a:pPr marL="1116965" marR="175895" lvl="1" indent="-228600">
              <a:lnSpc>
                <a:spcPct val="100699"/>
              </a:lnSpc>
              <a:spcBef>
                <a:spcPts val="360"/>
              </a:spcBef>
              <a:buClr>
                <a:srgbClr val="526DB0"/>
              </a:buClr>
              <a:buChar char="•"/>
              <a:tabLst>
                <a:tab pos="1116965" algn="l"/>
                <a:tab pos="1117600" algn="l"/>
              </a:tabLst>
            </a:pPr>
            <a:r>
              <a:rPr sz="1600" spc="-5" dirty="0">
                <a:latin typeface="Arial"/>
                <a:cs typeface="Arial"/>
              </a:rPr>
              <a:t>Un escenario es un camino de ejecución específico que representa  una instanciación específica de un caso de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uso</a:t>
            </a:r>
            <a:endParaRPr sz="1600">
              <a:latin typeface="Arial"/>
              <a:cs typeface="Arial"/>
            </a:endParaRPr>
          </a:p>
          <a:p>
            <a:pPr marL="1116965" marR="31750" lvl="1" indent="-228600">
              <a:lnSpc>
                <a:spcPts val="1900"/>
              </a:lnSpc>
              <a:spcBef>
                <a:spcPts val="459"/>
              </a:spcBef>
              <a:buClr>
                <a:srgbClr val="526DB0"/>
              </a:buClr>
              <a:buChar char="•"/>
              <a:tabLst>
                <a:tab pos="1116965" algn="l"/>
                <a:tab pos="1117600" algn="l"/>
              </a:tabLst>
            </a:pPr>
            <a:r>
              <a:rPr sz="1600" spc="-5" dirty="0">
                <a:latin typeface="Arial"/>
                <a:cs typeface="Arial"/>
              </a:rPr>
              <a:t>Un escenario visto como una ocurrencia de una colaboración incluye  la interacción entre las partes dentro del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sistema</a:t>
            </a:r>
            <a:endParaRPr sz="1600">
              <a:latin typeface="Arial"/>
              <a:cs typeface="Arial"/>
            </a:endParaRPr>
          </a:p>
          <a:p>
            <a:pPr marL="469900" marR="5080" indent="-182880">
              <a:lnSpc>
                <a:spcPct val="99800"/>
              </a:lnSpc>
              <a:spcBef>
                <a:spcPts val="390"/>
              </a:spcBef>
              <a:buClr>
                <a:srgbClr val="526DB0"/>
              </a:buClr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Un </a:t>
            </a:r>
            <a:r>
              <a:rPr sz="1800" spc="-5" dirty="0">
                <a:latin typeface="Arial"/>
                <a:cs typeface="Arial"/>
              </a:rPr>
              <a:t>caso de uso puede poseer diagramas que detallen </a:t>
            </a:r>
            <a:r>
              <a:rPr sz="1800" dirty="0">
                <a:latin typeface="Arial"/>
                <a:cs typeface="Arial"/>
              </a:rPr>
              <a:t>su </a:t>
            </a:r>
            <a:r>
              <a:rPr sz="1800" spc="-5" dirty="0">
                <a:latin typeface="Arial"/>
                <a:cs typeface="Arial"/>
              </a:rPr>
              <a:t>estructura  interna: pueden enfatizar </a:t>
            </a:r>
            <a:r>
              <a:rPr sz="1800" dirty="0">
                <a:latin typeface="Arial"/>
                <a:cs typeface="Arial"/>
              </a:rPr>
              <a:t>su </a:t>
            </a:r>
            <a:r>
              <a:rPr sz="1800" spc="-5" dirty="0">
                <a:latin typeface="Arial"/>
                <a:cs typeface="Arial"/>
              </a:rPr>
              <a:t>estructura de tiempo de ejecución </a:t>
            </a:r>
            <a:r>
              <a:rPr sz="1800" dirty="0">
                <a:latin typeface="Arial"/>
                <a:cs typeface="Arial"/>
              </a:rPr>
              <a:t>u  </a:t>
            </a:r>
            <a:r>
              <a:rPr sz="1800" spc="-5" dirty="0">
                <a:latin typeface="Arial"/>
                <a:cs typeface="Arial"/>
              </a:rPr>
              <a:t>otros elementos que surgen en </a:t>
            </a:r>
            <a:r>
              <a:rPr sz="1800" dirty="0">
                <a:latin typeface="Arial"/>
                <a:cs typeface="Arial"/>
              </a:rPr>
              <a:t>la </a:t>
            </a:r>
            <a:r>
              <a:rPr sz="1800" spc="-5" dirty="0">
                <a:latin typeface="Arial"/>
                <a:cs typeface="Arial"/>
              </a:rPr>
              <a:t>implementación del caso de uso  (por ejemplo un diagrama de máquina de estados)</a:t>
            </a:r>
            <a:endParaRPr sz="1800">
              <a:latin typeface="Arial"/>
              <a:cs typeface="Arial"/>
            </a:endParaRPr>
          </a:p>
          <a:p>
            <a:pPr marL="2672080">
              <a:lnSpc>
                <a:spcPct val="100000"/>
              </a:lnSpc>
              <a:spcBef>
                <a:spcPts val="1405"/>
              </a:spcBef>
              <a:tabLst>
                <a:tab pos="3932554" algn="l"/>
                <a:tab pos="5734050" algn="l"/>
              </a:tabLst>
            </a:pPr>
            <a:r>
              <a:rPr sz="1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Venta	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231272" y="5480052"/>
          <a:ext cx="3003549" cy="4371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372">
                <a:tc rowSpan="2"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Comprador/a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400" spc="-15" dirty="0">
                          <a:latin typeface="Arial"/>
                          <a:cs typeface="Arial"/>
                        </a:rPr>
                        <a:t>Vendedor/a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81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62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62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752778" y="6366912"/>
            <a:ext cx="281305" cy="2800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latin typeface="Arial"/>
                <a:cs typeface="Arial"/>
              </a:rPr>
              <a:t>34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225E18-9B21-DCE7-C740-D9A24F101629}"/>
              </a:ext>
            </a:extLst>
          </p:cNvPr>
          <p:cNvSpPr txBox="1"/>
          <p:nvPr/>
        </p:nvSpPr>
        <p:spPr>
          <a:xfrm>
            <a:off x="2971800" y="6493935"/>
            <a:ext cx="45815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s-PE" sz="2400" spc="-7" baseline="19841" dirty="0">
                <a:solidFill>
                  <a:srgbClr val="000104"/>
                </a:solidFill>
                <a:latin typeface="Arial"/>
                <a:cs typeface="Arial"/>
              </a:rPr>
              <a:t>Colaboración que realiza un caso de</a:t>
            </a:r>
            <a:r>
              <a:rPr lang="es-PE" sz="2400" spc="75" baseline="19841" dirty="0">
                <a:solidFill>
                  <a:srgbClr val="000104"/>
                </a:solidFill>
                <a:latin typeface="Arial"/>
                <a:cs typeface="Arial"/>
              </a:rPr>
              <a:t> </a:t>
            </a:r>
            <a:r>
              <a:rPr lang="es-PE" sz="2400" spc="-7" baseline="19841" dirty="0">
                <a:solidFill>
                  <a:srgbClr val="000104"/>
                </a:solidFill>
                <a:latin typeface="Arial"/>
                <a:cs typeface="Arial"/>
              </a:rPr>
              <a:t>uso</a:t>
            </a:r>
            <a:endParaRPr lang="es-PE" sz="2400" baseline="1984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8667"/>
            <a:ext cx="7254875" cy="11245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sz="3600" spc="-65" dirty="0">
                <a:solidFill>
                  <a:srgbClr val="526DB0"/>
                </a:solidFill>
              </a:rPr>
              <a:t>REALIZACIÓN </a:t>
            </a:r>
            <a:r>
              <a:rPr sz="3600" spc="-35" dirty="0">
                <a:solidFill>
                  <a:srgbClr val="526DB0"/>
                </a:solidFill>
              </a:rPr>
              <a:t>DE </a:t>
            </a:r>
            <a:r>
              <a:rPr sz="3600" spc="-65" dirty="0">
                <a:solidFill>
                  <a:srgbClr val="526DB0"/>
                </a:solidFill>
              </a:rPr>
              <a:t>LOS</a:t>
            </a:r>
            <a:r>
              <a:rPr sz="3600" spc="-325" dirty="0">
                <a:solidFill>
                  <a:srgbClr val="526DB0"/>
                </a:solidFill>
              </a:rPr>
              <a:t> </a:t>
            </a:r>
            <a:r>
              <a:rPr sz="3600" spc="-50" dirty="0">
                <a:solidFill>
                  <a:srgbClr val="526DB0"/>
                </a:solidFill>
              </a:rPr>
              <a:t>CASOS  </a:t>
            </a:r>
            <a:r>
              <a:rPr sz="3600" spc="-35" dirty="0">
                <a:solidFill>
                  <a:srgbClr val="526DB0"/>
                </a:solidFill>
              </a:rPr>
              <a:t>DE</a:t>
            </a:r>
            <a:r>
              <a:rPr sz="3600" spc="-125" dirty="0">
                <a:solidFill>
                  <a:srgbClr val="526DB0"/>
                </a:solidFill>
              </a:rPr>
              <a:t> </a:t>
            </a:r>
            <a:r>
              <a:rPr sz="3600" spc="-40" dirty="0">
                <a:solidFill>
                  <a:srgbClr val="526DB0"/>
                </a:solidFill>
              </a:rPr>
              <a:t>USO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261960" y="2922403"/>
            <a:ext cx="2734027" cy="2592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70188" y="2420937"/>
            <a:ext cx="3746500" cy="3311525"/>
          </a:xfrm>
          <a:custGeom>
            <a:avLst/>
            <a:gdLst/>
            <a:ahLst/>
            <a:cxnLst/>
            <a:rect l="l" t="t" r="r" b="b"/>
            <a:pathLst>
              <a:path w="3746500" h="3311525">
                <a:moveTo>
                  <a:pt x="0" y="0"/>
                </a:moveTo>
                <a:lnTo>
                  <a:pt x="3746500" y="0"/>
                </a:lnTo>
                <a:lnTo>
                  <a:pt x="3746500" y="3311525"/>
                </a:lnTo>
                <a:lnTo>
                  <a:pt x="0" y="331152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70188" y="2781301"/>
            <a:ext cx="2630805" cy="0"/>
          </a:xfrm>
          <a:custGeom>
            <a:avLst/>
            <a:gdLst/>
            <a:ahLst/>
            <a:cxnLst/>
            <a:rect l="l" t="t" r="r" b="b"/>
            <a:pathLst>
              <a:path w="2630804">
                <a:moveTo>
                  <a:pt x="0" y="0"/>
                </a:moveTo>
                <a:lnTo>
                  <a:pt x="2630633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00822" y="2636838"/>
            <a:ext cx="239395" cy="144780"/>
          </a:xfrm>
          <a:custGeom>
            <a:avLst/>
            <a:gdLst/>
            <a:ahLst/>
            <a:cxnLst/>
            <a:rect l="l" t="t" r="r" b="b"/>
            <a:pathLst>
              <a:path w="239395" h="144780">
                <a:moveTo>
                  <a:pt x="0" y="144463"/>
                </a:moveTo>
                <a:lnTo>
                  <a:pt x="23898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39810" y="2420937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900"/>
                </a:moveTo>
                <a:lnTo>
                  <a:pt x="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437" y="1916112"/>
            <a:ext cx="4248150" cy="3961129"/>
          </a:xfrm>
          <a:custGeom>
            <a:avLst/>
            <a:gdLst/>
            <a:ahLst/>
            <a:cxnLst/>
            <a:rect l="l" t="t" r="r" b="b"/>
            <a:pathLst>
              <a:path w="4248150" h="3961129">
                <a:moveTo>
                  <a:pt x="0" y="0"/>
                </a:moveTo>
                <a:lnTo>
                  <a:pt x="4248150" y="0"/>
                </a:lnTo>
                <a:lnTo>
                  <a:pt x="4248150" y="3960812"/>
                </a:lnTo>
                <a:lnTo>
                  <a:pt x="0" y="396081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84437" y="2276475"/>
            <a:ext cx="2904490" cy="0"/>
          </a:xfrm>
          <a:custGeom>
            <a:avLst/>
            <a:gdLst/>
            <a:ahLst/>
            <a:cxnLst/>
            <a:rect l="l" t="t" r="r" b="b"/>
            <a:pathLst>
              <a:path w="2904490">
                <a:moveTo>
                  <a:pt x="0" y="0"/>
                </a:moveTo>
                <a:lnTo>
                  <a:pt x="2904216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88654" y="2132065"/>
            <a:ext cx="264795" cy="144780"/>
          </a:xfrm>
          <a:custGeom>
            <a:avLst/>
            <a:gdLst/>
            <a:ahLst/>
            <a:cxnLst/>
            <a:rect l="l" t="t" r="r" b="b"/>
            <a:pathLst>
              <a:path w="264795" h="144780">
                <a:moveTo>
                  <a:pt x="0" y="144410"/>
                </a:moveTo>
                <a:lnTo>
                  <a:pt x="2644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53087" y="1916112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215952"/>
                </a:moveTo>
                <a:lnTo>
                  <a:pt x="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63178" y="2002367"/>
            <a:ext cx="3033395" cy="71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Caso de uso Búsqueda recursos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biblioteca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226695">
              <a:lnSpc>
                <a:spcPct val="100000"/>
              </a:lnSpc>
              <a:spcBef>
                <a:spcPts val="1030"/>
              </a:spcBef>
            </a:pPr>
            <a:r>
              <a:rPr sz="1200" spc="-5" dirty="0">
                <a:latin typeface="Arial"/>
                <a:cs typeface="Arial"/>
              </a:rPr>
              <a:t>Máquina de estados Sesión de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búsqueda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52778" y="6366912"/>
            <a:ext cx="281305" cy="2800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latin typeface="Arial"/>
                <a:cs typeface="Arial"/>
              </a:rPr>
              <a:t>35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40" y="5977471"/>
            <a:ext cx="6527800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941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104"/>
                </a:solidFill>
                <a:latin typeface="Arial"/>
                <a:cs typeface="Arial"/>
              </a:rPr>
              <a:t>Caso de uso con diagramas que detallan </a:t>
            </a:r>
            <a:r>
              <a:rPr sz="1400" dirty="0">
                <a:solidFill>
                  <a:srgbClr val="000104"/>
                </a:solidFill>
                <a:latin typeface="Arial"/>
                <a:cs typeface="Arial"/>
              </a:rPr>
              <a:t>su </a:t>
            </a:r>
            <a:r>
              <a:rPr sz="1400" spc="-5" dirty="0">
                <a:solidFill>
                  <a:srgbClr val="000104"/>
                </a:solidFill>
                <a:latin typeface="Arial"/>
                <a:cs typeface="Arial"/>
              </a:rPr>
              <a:t>estructura</a:t>
            </a:r>
            <a:r>
              <a:rPr sz="1400" spc="-15" dirty="0">
                <a:solidFill>
                  <a:srgbClr val="000104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104"/>
                </a:solidFill>
                <a:latin typeface="Arial"/>
                <a:cs typeface="Arial"/>
              </a:rPr>
              <a:t>interna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89000"/>
            <a:ext cx="39484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526DB0"/>
                </a:solidFill>
              </a:rPr>
              <a:t>INTRODUCCIÓN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778000"/>
            <a:ext cx="7438390" cy="3488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24230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La </a:t>
            </a:r>
            <a:r>
              <a:rPr sz="2000" spc="-5" dirty="0">
                <a:latin typeface="Arial"/>
                <a:cs typeface="Arial"/>
              </a:rPr>
              <a:t>vista </a:t>
            </a:r>
            <a:r>
              <a:rPr sz="2000" dirty="0">
                <a:latin typeface="Arial"/>
                <a:cs typeface="Arial"/>
              </a:rPr>
              <a:t>de casos de uso </a:t>
            </a:r>
            <a:r>
              <a:rPr sz="2000" spc="-5" dirty="0">
                <a:latin typeface="Arial"/>
                <a:cs typeface="Arial"/>
              </a:rPr>
              <a:t>captura </a:t>
            </a:r>
            <a:r>
              <a:rPr sz="2000" dirty="0">
                <a:latin typeface="Arial"/>
                <a:cs typeface="Arial"/>
              </a:rPr>
              <a:t>la funcionalidad de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  </a:t>
            </a:r>
            <a:r>
              <a:rPr sz="2000" spc="-5" dirty="0">
                <a:latin typeface="Arial"/>
                <a:cs typeface="Arial"/>
              </a:rPr>
              <a:t>sistema, </a:t>
            </a:r>
            <a:r>
              <a:rPr sz="2000" dirty="0">
                <a:latin typeface="Arial"/>
                <a:cs typeface="Arial"/>
              </a:rPr>
              <a:t>de un </a:t>
            </a:r>
            <a:r>
              <a:rPr sz="2000" spc="-5" dirty="0">
                <a:latin typeface="Arial"/>
                <a:cs typeface="Arial"/>
              </a:rPr>
              <a:t>subsistema, </a:t>
            </a:r>
            <a:r>
              <a:rPr sz="2000" dirty="0">
                <a:latin typeface="Arial"/>
                <a:cs typeface="Arial"/>
              </a:rPr>
              <a:t>o de una clase, </a:t>
            </a:r>
            <a:r>
              <a:rPr sz="2000" spc="-5" dirty="0">
                <a:latin typeface="Arial"/>
                <a:cs typeface="Arial"/>
              </a:rPr>
              <a:t>tal como </a:t>
            </a:r>
            <a:r>
              <a:rPr sz="2000" dirty="0">
                <a:latin typeface="Arial"/>
                <a:cs typeface="Arial"/>
              </a:rPr>
              <a:t>se  </a:t>
            </a:r>
            <a:r>
              <a:rPr sz="2000" spc="-5" dirty="0">
                <a:latin typeface="Arial"/>
                <a:cs typeface="Arial"/>
              </a:rPr>
              <a:t>muestra </a:t>
            </a:r>
            <a:r>
              <a:rPr sz="2000" dirty="0">
                <a:latin typeface="Arial"/>
                <a:cs typeface="Arial"/>
              </a:rPr>
              <a:t>a un usuario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exterior</a:t>
            </a:r>
            <a:endParaRPr sz="2000">
              <a:latin typeface="Arial"/>
              <a:cs typeface="Arial"/>
            </a:endParaRPr>
          </a:p>
          <a:p>
            <a:pPr marL="355600" marR="990600" indent="-342900">
              <a:lnSpc>
                <a:spcPct val="100000"/>
              </a:lnSpc>
              <a:spcBef>
                <a:spcPts val="1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Reparte </a:t>
            </a:r>
            <a:r>
              <a:rPr sz="2000" dirty="0">
                <a:latin typeface="Arial"/>
                <a:cs typeface="Arial"/>
              </a:rPr>
              <a:t>la funcionalidad del </a:t>
            </a:r>
            <a:r>
              <a:rPr sz="2000" spc="-5" dirty="0">
                <a:latin typeface="Arial"/>
                <a:cs typeface="Arial"/>
              </a:rPr>
              <a:t>sistema </a:t>
            </a:r>
            <a:r>
              <a:rPr sz="2000" dirty="0">
                <a:latin typeface="Arial"/>
                <a:cs typeface="Arial"/>
              </a:rPr>
              <a:t>en </a:t>
            </a:r>
            <a:r>
              <a:rPr sz="2000" spc="-5" dirty="0">
                <a:latin typeface="Arial"/>
                <a:cs typeface="Arial"/>
              </a:rPr>
              <a:t>transacciones  </a:t>
            </a:r>
            <a:r>
              <a:rPr sz="2000" dirty="0">
                <a:latin typeface="Arial"/>
                <a:cs typeface="Arial"/>
              </a:rPr>
              <a:t>significativas </a:t>
            </a:r>
            <a:r>
              <a:rPr sz="2000" spc="-5" dirty="0">
                <a:latin typeface="Arial"/>
                <a:cs typeface="Arial"/>
              </a:rPr>
              <a:t>para </a:t>
            </a:r>
            <a:r>
              <a:rPr sz="2000" dirty="0">
                <a:latin typeface="Arial"/>
                <a:cs typeface="Arial"/>
              </a:rPr>
              <a:t>los usuarios ideales de un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sistema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6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Los usuarios del </a:t>
            </a:r>
            <a:r>
              <a:rPr sz="2000" spc="-5" dirty="0">
                <a:latin typeface="Arial"/>
                <a:cs typeface="Arial"/>
              </a:rPr>
              <a:t>sistema </a:t>
            </a:r>
            <a:r>
              <a:rPr sz="2000" dirty="0">
                <a:latin typeface="Arial"/>
                <a:cs typeface="Arial"/>
              </a:rPr>
              <a:t>se denominan </a:t>
            </a:r>
            <a:r>
              <a:rPr sz="2000" spc="-5" dirty="0">
                <a:latin typeface="Arial"/>
                <a:cs typeface="Arial"/>
              </a:rPr>
              <a:t>actores </a:t>
            </a:r>
            <a:r>
              <a:rPr sz="2000" dirty="0">
                <a:latin typeface="Arial"/>
                <a:cs typeface="Arial"/>
              </a:rPr>
              <a:t>y las  </a:t>
            </a:r>
            <a:r>
              <a:rPr sz="2000" spc="-5" dirty="0">
                <a:latin typeface="Arial"/>
                <a:cs typeface="Arial"/>
              </a:rPr>
              <a:t>particiones </a:t>
            </a:r>
            <a:r>
              <a:rPr sz="2000" dirty="0">
                <a:latin typeface="Arial"/>
                <a:cs typeface="Arial"/>
              </a:rPr>
              <a:t>funcionales se conocen con el </a:t>
            </a:r>
            <a:r>
              <a:rPr sz="2000" spc="-5" dirty="0">
                <a:latin typeface="Arial"/>
                <a:cs typeface="Arial"/>
              </a:rPr>
              <a:t>nombre </a:t>
            </a:r>
            <a:r>
              <a:rPr sz="2000" dirty="0">
                <a:latin typeface="Arial"/>
                <a:cs typeface="Arial"/>
              </a:rPr>
              <a:t>de casos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  uso</a:t>
            </a:r>
            <a:endParaRPr sz="2000">
              <a:latin typeface="Arial"/>
              <a:cs typeface="Arial"/>
            </a:endParaRPr>
          </a:p>
          <a:p>
            <a:pPr marL="355600" marR="1052195" indent="-342900">
              <a:lnSpc>
                <a:spcPct val="100000"/>
              </a:lnSpc>
              <a:spcBef>
                <a:spcPts val="1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La </a:t>
            </a:r>
            <a:r>
              <a:rPr sz="2000" spc="-5" dirty="0">
                <a:latin typeface="Arial"/>
                <a:cs typeface="Arial"/>
              </a:rPr>
              <a:t>técnica </a:t>
            </a:r>
            <a:r>
              <a:rPr sz="2000" dirty="0">
                <a:latin typeface="Arial"/>
                <a:cs typeface="Arial"/>
              </a:rPr>
              <a:t>que se utiliza </a:t>
            </a:r>
            <a:r>
              <a:rPr sz="2000" spc="-5" dirty="0">
                <a:latin typeface="Arial"/>
                <a:cs typeface="Arial"/>
              </a:rPr>
              <a:t>para </a:t>
            </a:r>
            <a:r>
              <a:rPr sz="2000" dirty="0">
                <a:latin typeface="Arial"/>
                <a:cs typeface="Arial"/>
              </a:rPr>
              <a:t>modelar </a:t>
            </a:r>
            <a:r>
              <a:rPr sz="2000" spc="-5" dirty="0">
                <a:latin typeface="Arial"/>
                <a:cs typeface="Arial"/>
              </a:rPr>
              <a:t>esta vista 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  </a:t>
            </a:r>
            <a:r>
              <a:rPr sz="2000" spc="-5" dirty="0">
                <a:latin typeface="Arial"/>
                <a:cs typeface="Arial"/>
              </a:rPr>
              <a:t>diagrama </a:t>
            </a:r>
            <a:r>
              <a:rPr sz="2000" dirty="0">
                <a:latin typeface="Arial"/>
                <a:cs typeface="Arial"/>
              </a:rPr>
              <a:t>de casos de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uso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52778" y="6366912"/>
            <a:ext cx="281305" cy="2800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89000"/>
            <a:ext cx="4755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526DB0"/>
                </a:solidFill>
              </a:rPr>
              <a:t>CARACTERÍSTICAS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752600"/>
            <a:ext cx="7439659" cy="420116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487680">
              <a:lnSpc>
                <a:spcPct val="89900"/>
              </a:lnSpc>
              <a:spcBef>
                <a:spcPts val="330"/>
              </a:spcBef>
              <a:tabLst>
                <a:tab pos="6240145" algn="l"/>
              </a:tabLst>
            </a:pPr>
            <a:r>
              <a:rPr sz="1900" dirty="0">
                <a:latin typeface="Arial"/>
                <a:cs typeface="Arial"/>
              </a:rPr>
              <a:t>Los casos de uso son una técnica para la especificación de  requisitos funcionales propuesta inicialmente por </a:t>
            </a:r>
            <a:r>
              <a:rPr sz="1900" b="1" dirty="0">
                <a:latin typeface="Arial"/>
                <a:cs typeface="Arial"/>
              </a:rPr>
              <a:t>Ivar Jacobson  </a:t>
            </a:r>
            <a:r>
              <a:rPr sz="1900" dirty="0">
                <a:latin typeface="Arial"/>
                <a:cs typeface="Arial"/>
              </a:rPr>
              <a:t>[Jacobson, 1987], [Jacobson et al. 1992] e</a:t>
            </a:r>
            <a:r>
              <a:rPr sz="1900" spc="2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incorporada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a	UML</a:t>
            </a:r>
            <a:endParaRPr sz="1900">
              <a:latin typeface="Arial"/>
              <a:cs typeface="Arial"/>
            </a:endParaRPr>
          </a:p>
          <a:p>
            <a:pPr marL="12700" marR="43180">
              <a:lnSpc>
                <a:spcPct val="89900"/>
              </a:lnSpc>
              <a:spcBef>
                <a:spcPts val="680"/>
              </a:spcBef>
            </a:pPr>
            <a:r>
              <a:rPr sz="1900" dirty="0">
                <a:latin typeface="Arial"/>
                <a:cs typeface="Arial"/>
              </a:rPr>
              <a:t>Modela la funcionalidad del sistema tal como la perciben los agentes  externos, denominados actores, que interactúan con el sistema  desde un punto de </a:t>
            </a:r>
            <a:r>
              <a:rPr sz="1900" spc="-5" dirty="0">
                <a:latin typeface="Arial"/>
                <a:cs typeface="Arial"/>
              </a:rPr>
              <a:t>vista </a:t>
            </a:r>
            <a:r>
              <a:rPr sz="1900" dirty="0">
                <a:latin typeface="Arial"/>
                <a:cs typeface="Arial"/>
              </a:rPr>
              <a:t>particular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900" dirty="0">
                <a:latin typeface="Arial"/>
                <a:cs typeface="Arial"/>
              </a:rPr>
              <a:t>Sus componentes principales</a:t>
            </a:r>
            <a:r>
              <a:rPr sz="1900" spc="-2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son:</a:t>
            </a:r>
            <a:endParaRPr sz="1900">
              <a:latin typeface="Arial"/>
              <a:cs typeface="Arial"/>
            </a:endParaRPr>
          </a:p>
          <a:p>
            <a:pPr marL="469900" indent="-183515">
              <a:lnSpc>
                <a:spcPct val="100000"/>
              </a:lnSpc>
              <a:spcBef>
                <a:spcPts val="455"/>
              </a:spcBef>
              <a:buClr>
                <a:srgbClr val="526DB0"/>
              </a:buClr>
              <a:buFont typeface="Arial"/>
              <a:buChar char="•"/>
              <a:tabLst>
                <a:tab pos="469900" algn="l"/>
              </a:tabLst>
            </a:pPr>
            <a:r>
              <a:rPr sz="1700" b="1" spc="-5" dirty="0">
                <a:solidFill>
                  <a:srgbClr val="3333CC"/>
                </a:solidFill>
                <a:latin typeface="Arial"/>
                <a:cs typeface="Arial"/>
              </a:rPr>
              <a:t>Sujeto</a:t>
            </a:r>
            <a:r>
              <a:rPr sz="1700" spc="-5" dirty="0">
                <a:latin typeface="Arial"/>
                <a:cs typeface="Arial"/>
              </a:rPr>
              <a:t>: sistema </a:t>
            </a:r>
            <a:r>
              <a:rPr sz="1700" dirty="0">
                <a:latin typeface="Arial"/>
                <a:cs typeface="Arial"/>
              </a:rPr>
              <a:t>que se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modela</a:t>
            </a:r>
            <a:endParaRPr sz="1700">
              <a:latin typeface="Arial"/>
              <a:cs typeface="Arial"/>
            </a:endParaRPr>
          </a:p>
          <a:p>
            <a:pPr marL="469900" indent="-183515">
              <a:lnSpc>
                <a:spcPct val="100000"/>
              </a:lnSpc>
              <a:spcBef>
                <a:spcPts val="390"/>
              </a:spcBef>
              <a:buClr>
                <a:srgbClr val="526DB0"/>
              </a:buClr>
              <a:buFont typeface="Arial"/>
              <a:buChar char="•"/>
              <a:tabLst>
                <a:tab pos="469900" algn="l"/>
              </a:tabLst>
            </a:pPr>
            <a:r>
              <a:rPr sz="1700" b="1" spc="-5" dirty="0">
                <a:solidFill>
                  <a:srgbClr val="3333CC"/>
                </a:solidFill>
                <a:latin typeface="Arial"/>
                <a:cs typeface="Arial"/>
              </a:rPr>
              <a:t>Casos de uso</a:t>
            </a:r>
            <a:r>
              <a:rPr sz="1700" spc="-5" dirty="0">
                <a:latin typeface="Arial"/>
                <a:cs typeface="Arial"/>
              </a:rPr>
              <a:t>: unidades funcionales</a:t>
            </a:r>
            <a:r>
              <a:rPr sz="1700" spc="4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completas</a:t>
            </a:r>
            <a:endParaRPr sz="1700">
              <a:latin typeface="Arial"/>
              <a:cs typeface="Arial"/>
            </a:endParaRPr>
          </a:p>
          <a:p>
            <a:pPr marL="469900" indent="-183515">
              <a:lnSpc>
                <a:spcPct val="100000"/>
              </a:lnSpc>
              <a:spcBef>
                <a:spcPts val="395"/>
              </a:spcBef>
              <a:buClr>
                <a:srgbClr val="526DB0"/>
              </a:buClr>
              <a:buFont typeface="Arial"/>
              <a:buChar char="•"/>
              <a:tabLst>
                <a:tab pos="469900" algn="l"/>
              </a:tabLst>
            </a:pPr>
            <a:r>
              <a:rPr sz="1700" b="1" spc="-5" dirty="0">
                <a:solidFill>
                  <a:srgbClr val="3333CC"/>
                </a:solidFill>
                <a:latin typeface="Arial"/>
                <a:cs typeface="Arial"/>
              </a:rPr>
              <a:t>Actores</a:t>
            </a:r>
            <a:r>
              <a:rPr sz="1700" spc="-5" dirty="0">
                <a:latin typeface="Arial"/>
                <a:cs typeface="Arial"/>
              </a:rPr>
              <a:t>: entidades externas </a:t>
            </a:r>
            <a:r>
              <a:rPr sz="1700" dirty="0">
                <a:latin typeface="Arial"/>
                <a:cs typeface="Arial"/>
              </a:rPr>
              <a:t>que </a:t>
            </a:r>
            <a:r>
              <a:rPr sz="1700" spc="-5" dirty="0">
                <a:latin typeface="Arial"/>
                <a:cs typeface="Arial"/>
              </a:rPr>
              <a:t>interactúan </a:t>
            </a:r>
            <a:r>
              <a:rPr sz="1700" dirty="0">
                <a:latin typeface="Arial"/>
                <a:cs typeface="Arial"/>
              </a:rPr>
              <a:t>con el</a:t>
            </a:r>
            <a:r>
              <a:rPr sz="1700" spc="5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sistema</a:t>
            </a:r>
            <a:endParaRPr sz="1700">
              <a:latin typeface="Arial"/>
              <a:cs typeface="Arial"/>
            </a:endParaRPr>
          </a:p>
          <a:p>
            <a:pPr marL="12700" marR="5080">
              <a:lnSpc>
                <a:spcPts val="2070"/>
              </a:lnSpc>
              <a:spcBef>
                <a:spcPts val="670"/>
              </a:spcBef>
            </a:pPr>
            <a:r>
              <a:rPr sz="1900" spc="-5" dirty="0">
                <a:latin typeface="Arial"/>
                <a:cs typeface="Arial"/>
              </a:rPr>
              <a:t>El </a:t>
            </a:r>
            <a:r>
              <a:rPr sz="1900" dirty="0">
                <a:latin typeface="Arial"/>
                <a:cs typeface="Arial"/>
              </a:rPr>
              <a:t>sujeto se muestra como una caja negra que proporciona los casos  de</a:t>
            </a:r>
            <a:r>
              <a:rPr sz="1900" spc="-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uso</a:t>
            </a:r>
            <a:endParaRPr sz="1900">
              <a:latin typeface="Arial"/>
              <a:cs typeface="Arial"/>
            </a:endParaRPr>
          </a:p>
          <a:p>
            <a:pPr marL="12700" marR="250825">
              <a:lnSpc>
                <a:spcPts val="2070"/>
              </a:lnSpc>
              <a:spcBef>
                <a:spcPts val="660"/>
              </a:spcBef>
            </a:pPr>
            <a:r>
              <a:rPr sz="1900" spc="-5" dirty="0">
                <a:latin typeface="Arial"/>
                <a:cs typeface="Arial"/>
              </a:rPr>
              <a:t>El </a:t>
            </a:r>
            <a:r>
              <a:rPr sz="1900" dirty="0">
                <a:latin typeface="Arial"/>
                <a:cs typeface="Arial"/>
              </a:rPr>
              <a:t>modelo de casos de uso se representa mediante los </a:t>
            </a:r>
            <a:r>
              <a:rPr sz="1900" b="1" dirty="0">
                <a:latin typeface="Arial"/>
                <a:cs typeface="Arial"/>
              </a:rPr>
              <a:t>diagramas  de casos de</a:t>
            </a:r>
            <a:r>
              <a:rPr sz="1900" b="1" spc="-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uso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52778" y="6392195"/>
            <a:ext cx="281305" cy="2546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105" dirty="0">
                <a:latin typeface="Arial"/>
                <a:cs typeface="Arial"/>
              </a:rPr>
              <a:t>11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89000"/>
            <a:ext cx="4755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526DB0"/>
                </a:solidFill>
              </a:rPr>
              <a:t>CARACTERÍSTICAS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905126" y="2203450"/>
            <a:ext cx="2592705" cy="2952750"/>
          </a:xfrm>
          <a:custGeom>
            <a:avLst/>
            <a:gdLst/>
            <a:ahLst/>
            <a:cxnLst/>
            <a:rect l="l" t="t" r="r" b="b"/>
            <a:pathLst>
              <a:path w="2592704" h="2952750">
                <a:moveTo>
                  <a:pt x="0" y="0"/>
                </a:moveTo>
                <a:lnTo>
                  <a:pt x="2592388" y="0"/>
                </a:lnTo>
                <a:lnTo>
                  <a:pt x="2592388" y="2952750"/>
                </a:lnTo>
                <a:lnTo>
                  <a:pt x="0" y="29527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67323" y="2993231"/>
            <a:ext cx="113933" cy="1254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82737" y="3176587"/>
            <a:ext cx="279400" cy="1905"/>
          </a:xfrm>
          <a:custGeom>
            <a:avLst/>
            <a:gdLst/>
            <a:ahLst/>
            <a:cxnLst/>
            <a:rect l="l" t="t" r="r" b="b"/>
            <a:pathLst>
              <a:path w="279400" h="1905">
                <a:moveTo>
                  <a:pt x="0" y="0"/>
                </a:moveTo>
                <a:lnTo>
                  <a:pt x="279400" y="1588"/>
                </a:lnTo>
              </a:path>
            </a:pathLst>
          </a:custGeom>
          <a:ln w="4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19745" y="3282951"/>
            <a:ext cx="209550" cy="192405"/>
          </a:xfrm>
          <a:custGeom>
            <a:avLst/>
            <a:gdLst/>
            <a:ahLst/>
            <a:cxnLst/>
            <a:rect l="l" t="t" r="r" b="b"/>
            <a:pathLst>
              <a:path w="209550" h="192404">
                <a:moveTo>
                  <a:pt x="0" y="192088"/>
                </a:moveTo>
                <a:lnTo>
                  <a:pt x="103618" y="0"/>
                </a:lnTo>
                <a:lnTo>
                  <a:pt x="209087" y="192088"/>
                </a:lnTo>
              </a:path>
            </a:pathLst>
          </a:custGeom>
          <a:ln w="4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23363" y="3116262"/>
            <a:ext cx="1905" cy="167005"/>
          </a:xfrm>
          <a:custGeom>
            <a:avLst/>
            <a:gdLst/>
            <a:ahLst/>
            <a:cxnLst/>
            <a:rect l="l" t="t" r="r" b="b"/>
            <a:pathLst>
              <a:path w="1905" h="167004">
                <a:moveTo>
                  <a:pt x="0" y="0"/>
                </a:moveTo>
                <a:lnTo>
                  <a:pt x="1850" y="166688"/>
                </a:lnTo>
              </a:path>
            </a:pathLst>
          </a:custGeom>
          <a:ln w="4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89637" y="4419600"/>
            <a:ext cx="16408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Gestor/a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Inventario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65551" y="4495800"/>
            <a:ext cx="872490" cy="40830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5080" indent="9525">
              <a:lnSpc>
                <a:spcPct val="79400"/>
              </a:lnSpc>
              <a:spcBef>
                <a:spcPts val="445"/>
              </a:spcBef>
            </a:pPr>
            <a:r>
              <a:rPr sz="1400" b="1" spc="-10" dirty="0">
                <a:solidFill>
                  <a:srgbClr val="333333"/>
                </a:solidFill>
                <a:latin typeface="Arial"/>
                <a:cs typeface="Arial"/>
              </a:rPr>
              <a:t>Gestionar  </a:t>
            </a:r>
            <a:r>
              <a:rPr sz="1400" b="1" spc="-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1400" b="1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1400" b="1" spc="-5" dirty="0">
                <a:solidFill>
                  <a:srgbClr val="333333"/>
                </a:solidFill>
                <a:latin typeface="Arial"/>
                <a:cs typeface="Arial"/>
              </a:rPr>
              <a:t>ve</a:t>
            </a:r>
            <a:r>
              <a:rPr sz="1400" b="1" spc="-1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1400" b="1" spc="-5" dirty="0">
                <a:solidFill>
                  <a:srgbClr val="333333"/>
                </a:solidFill>
                <a:latin typeface="Arial"/>
                <a:cs typeface="Arial"/>
              </a:rPr>
              <a:t>ta</a:t>
            </a:r>
            <a:r>
              <a:rPr sz="1400" b="1" spc="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1400" b="1" spc="-5" dirty="0">
                <a:solidFill>
                  <a:srgbClr val="333333"/>
                </a:solidFill>
                <a:latin typeface="Arial"/>
                <a:cs typeface="Arial"/>
              </a:rPr>
              <a:t>io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76945" y="1647826"/>
            <a:ext cx="1043305" cy="555625"/>
          </a:xfrm>
          <a:custGeom>
            <a:avLst/>
            <a:gdLst/>
            <a:ahLst/>
            <a:cxnLst/>
            <a:rect l="l" t="t" r="r" b="b"/>
            <a:pathLst>
              <a:path w="1043304" h="555625">
                <a:moveTo>
                  <a:pt x="0" y="474231"/>
                </a:moveTo>
                <a:lnTo>
                  <a:pt x="25167" y="555623"/>
                </a:lnTo>
                <a:lnTo>
                  <a:pt x="69982" y="493822"/>
                </a:lnTo>
                <a:lnTo>
                  <a:pt x="40205" y="493822"/>
                </a:lnTo>
                <a:lnTo>
                  <a:pt x="30834" y="492123"/>
                </a:lnTo>
                <a:lnTo>
                  <a:pt x="33012" y="480103"/>
                </a:lnTo>
                <a:lnTo>
                  <a:pt x="32971" y="479679"/>
                </a:lnTo>
                <a:lnTo>
                  <a:pt x="0" y="474231"/>
                </a:lnTo>
                <a:close/>
              </a:path>
              <a:path w="1043304" h="555625">
                <a:moveTo>
                  <a:pt x="33086" y="479698"/>
                </a:moveTo>
                <a:lnTo>
                  <a:pt x="30834" y="492123"/>
                </a:lnTo>
                <a:lnTo>
                  <a:pt x="40205" y="493822"/>
                </a:lnTo>
                <a:lnTo>
                  <a:pt x="42485" y="481251"/>
                </a:lnTo>
                <a:lnTo>
                  <a:pt x="33086" y="479698"/>
                </a:lnTo>
                <a:close/>
              </a:path>
              <a:path w="1043304" h="555625">
                <a:moveTo>
                  <a:pt x="42485" y="481251"/>
                </a:moveTo>
                <a:lnTo>
                  <a:pt x="40205" y="493822"/>
                </a:lnTo>
                <a:lnTo>
                  <a:pt x="69982" y="493822"/>
                </a:lnTo>
                <a:lnTo>
                  <a:pt x="75181" y="486653"/>
                </a:lnTo>
                <a:lnTo>
                  <a:pt x="42485" y="481251"/>
                </a:lnTo>
                <a:close/>
              </a:path>
              <a:path w="1043304" h="555625">
                <a:moveTo>
                  <a:pt x="1042676" y="0"/>
                </a:moveTo>
                <a:lnTo>
                  <a:pt x="994992" y="798"/>
                </a:lnTo>
                <a:lnTo>
                  <a:pt x="947246" y="3166"/>
                </a:lnTo>
                <a:lnTo>
                  <a:pt x="852490" y="12395"/>
                </a:lnTo>
                <a:lnTo>
                  <a:pt x="759162" y="27292"/>
                </a:lnTo>
                <a:lnTo>
                  <a:pt x="668080" y="47451"/>
                </a:lnTo>
                <a:lnTo>
                  <a:pt x="579987" y="72467"/>
                </a:lnTo>
                <a:lnTo>
                  <a:pt x="495622" y="101939"/>
                </a:lnTo>
                <a:lnTo>
                  <a:pt x="415726" y="135463"/>
                </a:lnTo>
                <a:lnTo>
                  <a:pt x="341041" y="172642"/>
                </a:lnTo>
                <a:lnTo>
                  <a:pt x="305809" y="192519"/>
                </a:lnTo>
                <a:lnTo>
                  <a:pt x="272229" y="213126"/>
                </a:lnTo>
                <a:lnTo>
                  <a:pt x="240320" y="234449"/>
                </a:lnTo>
                <a:lnTo>
                  <a:pt x="181890" y="279053"/>
                </a:lnTo>
                <a:lnTo>
                  <a:pt x="131260" y="325949"/>
                </a:lnTo>
                <a:lnTo>
                  <a:pt x="89179" y="374760"/>
                </a:lnTo>
                <a:lnTo>
                  <a:pt x="56404" y="425122"/>
                </a:lnTo>
                <a:lnTo>
                  <a:pt x="33613" y="476949"/>
                </a:lnTo>
                <a:lnTo>
                  <a:pt x="33086" y="479698"/>
                </a:lnTo>
                <a:lnTo>
                  <a:pt x="42485" y="481251"/>
                </a:lnTo>
                <a:lnTo>
                  <a:pt x="42607" y="480103"/>
                </a:lnTo>
                <a:lnTo>
                  <a:pt x="42851" y="479235"/>
                </a:lnTo>
                <a:lnTo>
                  <a:pt x="52296" y="454980"/>
                </a:lnTo>
                <a:lnTo>
                  <a:pt x="64579" y="430010"/>
                </a:lnTo>
                <a:lnTo>
                  <a:pt x="96584" y="380749"/>
                </a:lnTo>
                <a:lnTo>
                  <a:pt x="137915" y="332764"/>
                </a:lnTo>
                <a:lnTo>
                  <a:pt x="187839" y="286492"/>
                </a:lnTo>
                <a:lnTo>
                  <a:pt x="245614" y="242368"/>
                </a:lnTo>
                <a:lnTo>
                  <a:pt x="310490" y="200814"/>
                </a:lnTo>
                <a:lnTo>
                  <a:pt x="345287" y="181169"/>
                </a:lnTo>
                <a:lnTo>
                  <a:pt x="419413" y="144246"/>
                </a:lnTo>
                <a:lnTo>
                  <a:pt x="498764" y="110930"/>
                </a:lnTo>
                <a:lnTo>
                  <a:pt x="582590" y="81630"/>
                </a:lnTo>
                <a:lnTo>
                  <a:pt x="670139" y="56751"/>
                </a:lnTo>
                <a:lnTo>
                  <a:pt x="760663" y="36697"/>
                </a:lnTo>
                <a:lnTo>
                  <a:pt x="853414" y="21874"/>
                </a:lnTo>
                <a:lnTo>
                  <a:pt x="947717" y="12678"/>
                </a:lnTo>
                <a:lnTo>
                  <a:pt x="995151" y="10322"/>
                </a:lnTo>
                <a:lnTo>
                  <a:pt x="1042836" y="9523"/>
                </a:lnTo>
                <a:lnTo>
                  <a:pt x="1042676" y="0"/>
                </a:lnTo>
                <a:close/>
              </a:path>
              <a:path w="1043304" h="555625">
                <a:moveTo>
                  <a:pt x="42851" y="479235"/>
                </a:moveTo>
                <a:lnTo>
                  <a:pt x="42607" y="480103"/>
                </a:lnTo>
                <a:lnTo>
                  <a:pt x="42763" y="479698"/>
                </a:lnTo>
                <a:lnTo>
                  <a:pt x="42851" y="479235"/>
                </a:lnTo>
                <a:close/>
              </a:path>
              <a:path w="1043304" h="555625">
                <a:moveTo>
                  <a:pt x="42770" y="479679"/>
                </a:moveTo>
                <a:lnTo>
                  <a:pt x="42607" y="480103"/>
                </a:lnTo>
                <a:lnTo>
                  <a:pt x="42770" y="479679"/>
                </a:lnTo>
                <a:close/>
              </a:path>
              <a:path w="1043304" h="555625">
                <a:moveTo>
                  <a:pt x="42941" y="479235"/>
                </a:moveTo>
                <a:lnTo>
                  <a:pt x="42770" y="479679"/>
                </a:lnTo>
                <a:lnTo>
                  <a:pt x="42941" y="479235"/>
                </a:lnTo>
                <a:close/>
              </a:path>
            </a:pathLst>
          </a:custGeom>
          <a:solidFill>
            <a:srgbClr val="DA14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65114" y="2324701"/>
            <a:ext cx="5396889" cy="32204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46187" y="1511300"/>
            <a:ext cx="6543675" cy="2491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635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DA1430"/>
                </a:solidFill>
                <a:latin typeface="Arial"/>
                <a:cs typeface="Arial"/>
              </a:rPr>
              <a:t>Sujeto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marL="5288915">
              <a:lnSpc>
                <a:spcPct val="100000"/>
              </a:lnSpc>
            </a:pPr>
            <a:r>
              <a:rPr sz="1600" spc="-5" dirty="0">
                <a:solidFill>
                  <a:srgbClr val="DA1430"/>
                </a:solidFill>
                <a:latin typeface="Arial"/>
                <a:cs typeface="Arial"/>
              </a:rPr>
              <a:t>Casos de</a:t>
            </a:r>
            <a:r>
              <a:rPr sz="1600" spc="-65" dirty="0">
                <a:solidFill>
                  <a:srgbClr val="DA143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DA1430"/>
                </a:solidFill>
                <a:latin typeface="Arial"/>
                <a:cs typeface="Arial"/>
              </a:rPr>
              <a:t>uso</a:t>
            </a:r>
            <a:endParaRPr sz="1600">
              <a:latin typeface="Arial"/>
              <a:cs typeface="Arial"/>
            </a:endParaRPr>
          </a:p>
          <a:p>
            <a:pPr marR="626110" algn="ctr">
              <a:lnSpc>
                <a:spcPct val="100000"/>
              </a:lnSpc>
              <a:spcBef>
                <a:spcPts val="545"/>
              </a:spcBef>
            </a:pPr>
            <a:r>
              <a:rPr sz="1400" b="1" spc="-5" dirty="0">
                <a:latin typeface="Arial"/>
                <a:cs typeface="Arial"/>
              </a:rPr>
              <a:t>Biblioteca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Multimedia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2172970" marR="2796540" indent="-1270" algn="ctr">
              <a:lnSpc>
                <a:spcPct val="79400"/>
              </a:lnSpc>
            </a:pPr>
            <a:r>
              <a:rPr sz="1400" b="1" spc="-5" dirty="0">
                <a:solidFill>
                  <a:srgbClr val="333333"/>
                </a:solidFill>
                <a:latin typeface="Arial"/>
                <a:cs typeface="Arial"/>
              </a:rPr>
              <a:t>Hacer  </a:t>
            </a:r>
            <a:r>
              <a:rPr sz="1400" b="1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1400" b="1" spc="-5" dirty="0">
                <a:solidFill>
                  <a:srgbClr val="333333"/>
                </a:solidFill>
                <a:latin typeface="Arial"/>
                <a:cs typeface="Arial"/>
              </a:rPr>
              <a:t>ec</a:t>
            </a:r>
            <a:r>
              <a:rPr sz="1400" b="1" spc="-10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1400" b="1" spc="5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1400" b="1" spc="-5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1400" b="1" spc="-10" dirty="0">
                <a:solidFill>
                  <a:srgbClr val="333333"/>
                </a:solidFill>
                <a:latin typeface="Arial"/>
                <a:cs typeface="Arial"/>
              </a:rPr>
              <a:t>nd</a:t>
            </a:r>
            <a:r>
              <a:rPr sz="1400" b="1" spc="-5" dirty="0">
                <a:solidFill>
                  <a:srgbClr val="333333"/>
                </a:solidFill>
                <a:latin typeface="Arial"/>
                <a:cs typeface="Arial"/>
              </a:rPr>
              <a:t>aci</a:t>
            </a:r>
            <a:r>
              <a:rPr sz="1400" b="1" spc="-10" dirty="0">
                <a:solidFill>
                  <a:srgbClr val="333333"/>
                </a:solidFill>
                <a:latin typeface="Arial"/>
                <a:cs typeface="Arial"/>
              </a:rPr>
              <a:t>on</a:t>
            </a:r>
            <a:r>
              <a:rPr sz="1400" b="1" spc="-5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1400" b="1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Times New Roman"/>
              <a:cs typeface="Times New Roman"/>
            </a:endParaRPr>
          </a:p>
          <a:p>
            <a:pPr marR="5434965" algn="ctr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Prestatario/a</a:t>
            </a:r>
            <a:endParaRPr sz="1400">
              <a:latin typeface="Arial"/>
              <a:cs typeface="Arial"/>
            </a:endParaRPr>
          </a:p>
          <a:p>
            <a:pPr marR="626110" algn="ctr">
              <a:lnSpc>
                <a:spcPct val="100000"/>
              </a:lnSpc>
              <a:spcBef>
                <a:spcPts val="290"/>
              </a:spcBef>
            </a:pPr>
            <a:r>
              <a:rPr sz="1400" b="1" spc="-5" dirty="0">
                <a:solidFill>
                  <a:srgbClr val="333333"/>
                </a:solidFill>
                <a:latin typeface="Arial"/>
                <a:cs typeface="Arial"/>
              </a:rPr>
              <a:t>Reservar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52778" y="6366912"/>
            <a:ext cx="281305" cy="2800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latin typeface="Arial"/>
                <a:cs typeface="Arial"/>
              </a:rPr>
              <a:t>12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40" y="5401733"/>
            <a:ext cx="4887595" cy="1051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02590" algn="ctr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DA1430"/>
                </a:solidFill>
                <a:latin typeface="Arial"/>
                <a:cs typeface="Arial"/>
              </a:rPr>
              <a:t>Actores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2766060">
              <a:lnSpc>
                <a:spcPct val="100000"/>
              </a:lnSpc>
            </a:pPr>
            <a:r>
              <a:rPr sz="1400" spc="-5" dirty="0">
                <a:solidFill>
                  <a:srgbClr val="000104"/>
                </a:solidFill>
                <a:latin typeface="Arial"/>
                <a:cs typeface="Arial"/>
              </a:rPr>
              <a:t>Diagrama de casos de</a:t>
            </a:r>
            <a:r>
              <a:rPr sz="1400" spc="-55" dirty="0">
                <a:solidFill>
                  <a:srgbClr val="000104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104"/>
                </a:solidFill>
                <a:latin typeface="Arial"/>
                <a:cs typeface="Arial"/>
              </a:rPr>
              <a:t>uso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89000"/>
            <a:ext cx="2394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25" dirty="0">
                <a:solidFill>
                  <a:srgbClr val="526DB0"/>
                </a:solidFill>
              </a:rPr>
              <a:t>A</a:t>
            </a:r>
            <a:r>
              <a:rPr sz="3600" spc="-65" dirty="0">
                <a:solidFill>
                  <a:srgbClr val="526DB0"/>
                </a:solidFill>
              </a:rPr>
              <a:t>C</a:t>
            </a:r>
            <a:r>
              <a:rPr sz="3600" spc="-185" dirty="0">
                <a:solidFill>
                  <a:srgbClr val="526DB0"/>
                </a:solidFill>
              </a:rPr>
              <a:t>T</a:t>
            </a:r>
            <a:r>
              <a:rPr sz="3600" spc="-60" dirty="0">
                <a:solidFill>
                  <a:srgbClr val="526DB0"/>
                </a:solidFill>
              </a:rPr>
              <a:t>O</a:t>
            </a:r>
            <a:r>
              <a:rPr sz="3600" spc="-65" dirty="0">
                <a:solidFill>
                  <a:srgbClr val="526DB0"/>
                </a:solidFill>
              </a:rPr>
              <a:t>R</a:t>
            </a:r>
            <a:r>
              <a:rPr sz="3600" spc="-60" dirty="0">
                <a:solidFill>
                  <a:srgbClr val="526DB0"/>
                </a:solidFill>
              </a:rPr>
              <a:t>E</a:t>
            </a:r>
            <a:r>
              <a:rPr sz="3600" dirty="0">
                <a:solidFill>
                  <a:srgbClr val="526DB0"/>
                </a:solidFill>
              </a:rPr>
              <a:t>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735667"/>
            <a:ext cx="7414259" cy="4157979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139065">
              <a:lnSpc>
                <a:spcPts val="1930"/>
              </a:lnSpc>
              <a:spcBef>
                <a:spcPts val="455"/>
              </a:spcBef>
            </a:pPr>
            <a:r>
              <a:rPr sz="1900" dirty="0">
                <a:latin typeface="Arial"/>
                <a:cs typeface="Arial"/>
              </a:rPr>
              <a:t>Un actor es un clasificador que modela un tipo de rol que juega una  entidad que interacciona con el sujeto pero que es externa a</a:t>
            </a:r>
            <a:r>
              <a:rPr sz="1900" spc="-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él</a:t>
            </a:r>
            <a:endParaRPr sz="1900">
              <a:latin typeface="Arial"/>
              <a:cs typeface="Arial"/>
            </a:endParaRPr>
          </a:p>
          <a:p>
            <a:pPr marL="469900" indent="-183515">
              <a:lnSpc>
                <a:spcPct val="100000"/>
              </a:lnSpc>
              <a:spcBef>
                <a:spcPts val="715"/>
              </a:spcBef>
              <a:buClr>
                <a:srgbClr val="526DB0"/>
              </a:buClr>
              <a:buChar char="•"/>
              <a:tabLst>
                <a:tab pos="469900" algn="l"/>
              </a:tabLst>
            </a:pPr>
            <a:r>
              <a:rPr sz="1700" spc="-5" dirty="0">
                <a:latin typeface="Arial"/>
                <a:cs typeface="Arial"/>
              </a:rPr>
              <a:t>Un </a:t>
            </a:r>
            <a:r>
              <a:rPr sz="1700" dirty="0">
                <a:latin typeface="Arial"/>
                <a:cs typeface="Arial"/>
              </a:rPr>
              <a:t>actor puede tener </a:t>
            </a:r>
            <a:r>
              <a:rPr sz="1700" spc="-5" dirty="0">
                <a:latin typeface="Arial"/>
                <a:cs typeface="Arial"/>
              </a:rPr>
              <a:t>múltiples instancias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físicas</a:t>
            </a:r>
            <a:endParaRPr sz="1700">
              <a:latin typeface="Arial"/>
              <a:cs typeface="Arial"/>
            </a:endParaRPr>
          </a:p>
          <a:p>
            <a:pPr marL="469900" indent="-183515">
              <a:lnSpc>
                <a:spcPct val="100000"/>
              </a:lnSpc>
              <a:spcBef>
                <a:spcPts val="95"/>
              </a:spcBef>
              <a:buClr>
                <a:srgbClr val="526DB0"/>
              </a:buClr>
              <a:buChar char="•"/>
              <a:tabLst>
                <a:tab pos="469900" algn="l"/>
              </a:tabLst>
            </a:pPr>
            <a:r>
              <a:rPr sz="1700" spc="-5" dirty="0">
                <a:latin typeface="Arial"/>
                <a:cs typeface="Arial"/>
              </a:rPr>
              <a:t>Una instancia física </a:t>
            </a:r>
            <a:r>
              <a:rPr sz="1700" dirty="0">
                <a:latin typeface="Arial"/>
                <a:cs typeface="Arial"/>
              </a:rPr>
              <a:t>de un actor puede </a:t>
            </a:r>
            <a:r>
              <a:rPr sz="1700" spc="-5" dirty="0">
                <a:latin typeface="Arial"/>
                <a:cs typeface="Arial"/>
              </a:rPr>
              <a:t>jugar diferentes</a:t>
            </a:r>
            <a:r>
              <a:rPr sz="1700" spc="6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papeles</a:t>
            </a:r>
            <a:endParaRPr sz="1700">
              <a:latin typeface="Arial"/>
              <a:cs typeface="Arial"/>
            </a:endParaRPr>
          </a:p>
          <a:p>
            <a:pPr marL="12700" marR="328930">
              <a:lnSpc>
                <a:spcPts val="1930"/>
              </a:lnSpc>
              <a:spcBef>
                <a:spcPts val="484"/>
              </a:spcBef>
            </a:pPr>
            <a:r>
              <a:rPr sz="1900" dirty="0">
                <a:latin typeface="Arial"/>
                <a:cs typeface="Arial"/>
              </a:rPr>
              <a:t>Los actores se comunican con el sujeto intercambiando mensajes  (señales, llamadas o</a:t>
            </a:r>
            <a:r>
              <a:rPr sz="1900" spc="-2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datos)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900" dirty="0">
                <a:latin typeface="Arial"/>
                <a:cs typeface="Arial"/>
              </a:rPr>
              <a:t>Notación:</a:t>
            </a:r>
            <a:endParaRPr sz="1900">
              <a:latin typeface="Arial"/>
              <a:cs typeface="Arial"/>
            </a:endParaRPr>
          </a:p>
          <a:p>
            <a:pPr marL="469900" marR="5080" indent="-182880">
              <a:lnSpc>
                <a:spcPts val="1730"/>
              </a:lnSpc>
              <a:spcBef>
                <a:spcPts val="1005"/>
              </a:spcBef>
              <a:buClr>
                <a:srgbClr val="526DB0"/>
              </a:buClr>
              <a:buChar char="•"/>
              <a:tabLst>
                <a:tab pos="469900" algn="l"/>
              </a:tabLst>
            </a:pPr>
            <a:r>
              <a:rPr sz="1700" dirty="0">
                <a:latin typeface="Arial"/>
                <a:cs typeface="Arial"/>
              </a:rPr>
              <a:t>Se </a:t>
            </a:r>
            <a:r>
              <a:rPr sz="1700" spc="-5" dirty="0">
                <a:latin typeface="Arial"/>
                <a:cs typeface="Arial"/>
              </a:rPr>
              <a:t>representan </a:t>
            </a:r>
            <a:r>
              <a:rPr sz="1700" dirty="0">
                <a:latin typeface="Arial"/>
                <a:cs typeface="Arial"/>
              </a:rPr>
              <a:t>con el </a:t>
            </a:r>
            <a:r>
              <a:rPr sz="1700" spc="-5" dirty="0">
                <a:latin typeface="Arial"/>
                <a:cs typeface="Arial"/>
              </a:rPr>
              <a:t>icono </a:t>
            </a:r>
            <a:r>
              <a:rPr sz="1700" dirty="0">
                <a:latin typeface="Arial"/>
                <a:cs typeface="Arial"/>
              </a:rPr>
              <a:t>estándar de </a:t>
            </a:r>
            <a:r>
              <a:rPr sz="1700" spc="-5" dirty="0">
                <a:latin typeface="Arial"/>
                <a:cs typeface="Arial"/>
              </a:rPr>
              <a:t>“</a:t>
            </a:r>
            <a:r>
              <a:rPr sz="1700" i="1" spc="-5" dirty="0">
                <a:latin typeface="Arial"/>
                <a:cs typeface="Arial"/>
              </a:rPr>
              <a:t>stick man” </a:t>
            </a:r>
            <a:r>
              <a:rPr sz="1700" dirty="0">
                <a:latin typeface="Arial"/>
                <a:cs typeface="Arial"/>
              </a:rPr>
              <a:t>o </a:t>
            </a:r>
            <a:r>
              <a:rPr sz="1700" spc="-5" dirty="0">
                <a:latin typeface="Arial"/>
                <a:cs typeface="Arial"/>
              </a:rPr>
              <a:t>“monigote” </a:t>
            </a:r>
            <a:r>
              <a:rPr sz="1700" dirty="0">
                <a:latin typeface="Arial"/>
                <a:cs typeface="Arial"/>
              </a:rPr>
              <a:t>con el  </a:t>
            </a:r>
            <a:r>
              <a:rPr sz="1700" spc="-5" dirty="0">
                <a:latin typeface="Arial"/>
                <a:cs typeface="Arial"/>
              </a:rPr>
              <a:t>nombre </a:t>
            </a:r>
            <a:r>
              <a:rPr sz="1700" dirty="0">
                <a:latin typeface="Arial"/>
                <a:cs typeface="Arial"/>
              </a:rPr>
              <a:t>del actor </a:t>
            </a:r>
            <a:r>
              <a:rPr sz="1700" spc="-5" dirty="0">
                <a:latin typeface="Arial"/>
                <a:cs typeface="Arial"/>
              </a:rPr>
              <a:t>(obligatorio) cerca </a:t>
            </a:r>
            <a:r>
              <a:rPr sz="1700" dirty="0">
                <a:latin typeface="Arial"/>
                <a:cs typeface="Arial"/>
              </a:rPr>
              <a:t>del </a:t>
            </a:r>
            <a:r>
              <a:rPr sz="1700" spc="-5" dirty="0">
                <a:latin typeface="Arial"/>
                <a:cs typeface="Arial"/>
              </a:rPr>
              <a:t>símbolo, normalmente </a:t>
            </a:r>
            <a:r>
              <a:rPr sz="1700" dirty="0">
                <a:latin typeface="Arial"/>
                <a:cs typeface="Arial"/>
              </a:rPr>
              <a:t>se pone  </a:t>
            </a:r>
            <a:r>
              <a:rPr sz="1700" spc="-5" dirty="0">
                <a:latin typeface="Arial"/>
                <a:cs typeface="Arial"/>
              </a:rPr>
              <a:t>encima </a:t>
            </a:r>
            <a:r>
              <a:rPr sz="1700" dirty="0">
                <a:latin typeface="Arial"/>
                <a:cs typeface="Arial"/>
              </a:rPr>
              <a:t>o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debajo</a:t>
            </a:r>
            <a:endParaRPr sz="1700">
              <a:latin typeface="Arial"/>
              <a:cs typeface="Arial"/>
            </a:endParaRPr>
          </a:p>
          <a:p>
            <a:pPr marL="469900" marR="77470" indent="-182880">
              <a:lnSpc>
                <a:spcPts val="1730"/>
              </a:lnSpc>
              <a:spcBef>
                <a:spcPts val="440"/>
              </a:spcBef>
              <a:buClr>
                <a:srgbClr val="526DB0"/>
              </a:buClr>
              <a:buChar char="•"/>
              <a:tabLst>
                <a:tab pos="469900" algn="l"/>
              </a:tabLst>
            </a:pPr>
            <a:r>
              <a:rPr sz="1700" spc="-30" dirty="0">
                <a:latin typeface="Arial"/>
                <a:cs typeface="Arial"/>
              </a:rPr>
              <a:t>También </a:t>
            </a:r>
            <a:r>
              <a:rPr sz="1700" dirty="0">
                <a:latin typeface="Arial"/>
                <a:cs typeface="Arial"/>
              </a:rPr>
              <a:t>se puede </a:t>
            </a:r>
            <a:r>
              <a:rPr sz="1700" spc="-5" dirty="0">
                <a:latin typeface="Arial"/>
                <a:cs typeface="Arial"/>
              </a:rPr>
              <a:t>representar mediante </a:t>
            </a:r>
            <a:r>
              <a:rPr sz="1700" dirty="0">
                <a:latin typeface="Arial"/>
                <a:cs typeface="Arial"/>
              </a:rPr>
              <a:t>un </a:t>
            </a:r>
            <a:r>
              <a:rPr sz="1700" spc="-5" dirty="0">
                <a:latin typeface="Arial"/>
                <a:cs typeface="Arial"/>
              </a:rPr>
              <a:t>símbolo </a:t>
            </a:r>
            <a:r>
              <a:rPr sz="1700" dirty="0">
                <a:latin typeface="Arial"/>
                <a:cs typeface="Arial"/>
              </a:rPr>
              <a:t>de </a:t>
            </a:r>
            <a:r>
              <a:rPr sz="1700" spc="-5" dirty="0">
                <a:latin typeface="Arial"/>
                <a:cs typeface="Arial"/>
              </a:rPr>
              <a:t>clasificador </a:t>
            </a:r>
            <a:r>
              <a:rPr sz="1700" dirty="0">
                <a:latin typeface="Arial"/>
                <a:cs typeface="Arial"/>
              </a:rPr>
              <a:t>con  el </a:t>
            </a:r>
            <a:r>
              <a:rPr sz="1700" spc="-5" dirty="0">
                <a:latin typeface="Arial"/>
                <a:cs typeface="Arial"/>
              </a:rPr>
              <a:t>estereotipo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«actor»</a:t>
            </a:r>
            <a:endParaRPr sz="1700">
              <a:latin typeface="Arial"/>
              <a:cs typeface="Arial"/>
            </a:endParaRPr>
          </a:p>
          <a:p>
            <a:pPr marL="469900" indent="-183515">
              <a:lnSpc>
                <a:spcPct val="100000"/>
              </a:lnSpc>
              <a:spcBef>
                <a:spcPts val="90"/>
              </a:spcBef>
              <a:buClr>
                <a:srgbClr val="526DB0"/>
              </a:buClr>
              <a:buChar char="•"/>
              <a:tabLst>
                <a:tab pos="469900" algn="l"/>
              </a:tabLst>
            </a:pPr>
            <a:r>
              <a:rPr sz="1700" dirty="0">
                <a:latin typeface="Arial"/>
                <a:cs typeface="Arial"/>
              </a:rPr>
              <a:t>Los </a:t>
            </a:r>
            <a:r>
              <a:rPr sz="1700" spc="-5" dirty="0">
                <a:latin typeface="Arial"/>
                <a:cs typeface="Arial"/>
              </a:rPr>
              <a:t>nombres </a:t>
            </a:r>
            <a:r>
              <a:rPr sz="1700" dirty="0">
                <a:latin typeface="Arial"/>
                <a:cs typeface="Arial"/>
              </a:rPr>
              <a:t>de </a:t>
            </a:r>
            <a:r>
              <a:rPr sz="1700" spc="-5" dirty="0">
                <a:latin typeface="Arial"/>
                <a:cs typeface="Arial"/>
              </a:rPr>
              <a:t>los actores suelen empezar </a:t>
            </a:r>
            <a:r>
              <a:rPr sz="1700" dirty="0">
                <a:latin typeface="Arial"/>
                <a:cs typeface="Arial"/>
              </a:rPr>
              <a:t>por</a:t>
            </a:r>
            <a:r>
              <a:rPr sz="1700" spc="4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mayúscula</a:t>
            </a:r>
            <a:endParaRPr sz="1700">
              <a:latin typeface="Arial"/>
              <a:cs typeface="Arial"/>
            </a:endParaRPr>
          </a:p>
          <a:p>
            <a:pPr marL="469900" marR="255904" indent="-182880">
              <a:lnSpc>
                <a:spcPts val="1730"/>
              </a:lnSpc>
              <a:spcBef>
                <a:spcPts val="409"/>
              </a:spcBef>
              <a:buClr>
                <a:srgbClr val="526DB0"/>
              </a:buClr>
              <a:buChar char="•"/>
              <a:tabLst>
                <a:tab pos="469900" algn="l"/>
              </a:tabLst>
            </a:pPr>
            <a:r>
              <a:rPr sz="1700" dirty="0">
                <a:latin typeface="Arial"/>
                <a:cs typeface="Arial"/>
              </a:rPr>
              <a:t>Se pueden usar </a:t>
            </a:r>
            <a:r>
              <a:rPr sz="1700" spc="-5" dirty="0">
                <a:latin typeface="Arial"/>
                <a:cs typeface="Arial"/>
              </a:rPr>
              <a:t>otros símbolos para representar tipos </a:t>
            </a:r>
            <a:r>
              <a:rPr sz="1700" dirty="0">
                <a:latin typeface="Arial"/>
                <a:cs typeface="Arial"/>
              </a:rPr>
              <a:t>de </a:t>
            </a:r>
            <a:r>
              <a:rPr sz="1700" spc="-5" dirty="0">
                <a:latin typeface="Arial"/>
                <a:cs typeface="Arial"/>
              </a:rPr>
              <a:t>actores, </a:t>
            </a:r>
            <a:r>
              <a:rPr sz="1700" dirty="0">
                <a:latin typeface="Arial"/>
                <a:cs typeface="Arial"/>
              </a:rPr>
              <a:t>por  </a:t>
            </a:r>
            <a:r>
              <a:rPr sz="1700" spc="-5" dirty="0">
                <a:latin typeface="Arial"/>
                <a:cs typeface="Arial"/>
              </a:rPr>
              <a:t>ejemplo para representar actores </a:t>
            </a:r>
            <a:r>
              <a:rPr sz="1700" dirty="0">
                <a:latin typeface="Arial"/>
                <a:cs typeface="Arial"/>
              </a:rPr>
              <a:t>no</a:t>
            </a:r>
            <a:r>
              <a:rPr sz="1700" spc="3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humanos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52778" y="6366912"/>
            <a:ext cx="281305" cy="2800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latin typeface="Arial"/>
                <a:cs typeface="Arial"/>
              </a:rPr>
              <a:t>13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89000"/>
            <a:ext cx="2394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25" dirty="0">
                <a:solidFill>
                  <a:srgbClr val="526DB0"/>
                </a:solidFill>
              </a:rPr>
              <a:t>A</a:t>
            </a:r>
            <a:r>
              <a:rPr sz="3600" spc="-65" dirty="0">
                <a:solidFill>
                  <a:srgbClr val="526DB0"/>
                </a:solidFill>
              </a:rPr>
              <a:t>C</a:t>
            </a:r>
            <a:r>
              <a:rPr sz="3600" spc="-185" dirty="0">
                <a:solidFill>
                  <a:srgbClr val="526DB0"/>
                </a:solidFill>
              </a:rPr>
              <a:t>T</a:t>
            </a:r>
            <a:r>
              <a:rPr sz="3600" spc="-60" dirty="0">
                <a:solidFill>
                  <a:srgbClr val="526DB0"/>
                </a:solidFill>
              </a:rPr>
              <a:t>O</a:t>
            </a:r>
            <a:r>
              <a:rPr sz="3600" spc="-65" dirty="0">
                <a:solidFill>
                  <a:srgbClr val="526DB0"/>
                </a:solidFill>
              </a:rPr>
              <a:t>R</a:t>
            </a:r>
            <a:r>
              <a:rPr sz="3600" spc="-60" dirty="0">
                <a:solidFill>
                  <a:srgbClr val="526DB0"/>
                </a:solidFill>
              </a:rPr>
              <a:t>E</a:t>
            </a:r>
            <a:r>
              <a:rPr sz="3600" dirty="0">
                <a:solidFill>
                  <a:srgbClr val="526DB0"/>
                </a:solidFill>
              </a:rPr>
              <a:t>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782233"/>
            <a:ext cx="7372350" cy="4655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</a:pPr>
            <a:r>
              <a:rPr sz="1600" spc="-20" dirty="0">
                <a:latin typeface="Arial"/>
                <a:cs typeface="Arial"/>
              </a:rPr>
              <a:t>Tipos </a:t>
            </a:r>
            <a:r>
              <a:rPr sz="1600" spc="-5" dirty="0">
                <a:latin typeface="Arial"/>
                <a:cs typeface="Arial"/>
              </a:rPr>
              <a:t>de actores [Larman,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2002]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600" b="1" spc="-5" dirty="0">
                <a:latin typeface="Arial"/>
                <a:cs typeface="Arial"/>
              </a:rPr>
              <a:t>Principales</a:t>
            </a:r>
            <a:endParaRPr sz="1600">
              <a:latin typeface="Arial"/>
              <a:cs typeface="Arial"/>
            </a:endParaRPr>
          </a:p>
          <a:p>
            <a:pPr marL="355600" marR="73025" indent="-342900">
              <a:lnSpc>
                <a:spcPts val="1900"/>
              </a:lnSpc>
              <a:spcBef>
                <a:spcPts val="9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20" dirty="0">
                <a:latin typeface="Arial"/>
                <a:cs typeface="Arial"/>
              </a:rPr>
              <a:t>Tiene </a:t>
            </a:r>
            <a:r>
              <a:rPr sz="1600" spc="-5" dirty="0">
                <a:latin typeface="Arial"/>
                <a:cs typeface="Arial"/>
              </a:rPr>
              <a:t>objetivos de usuario que </a:t>
            </a:r>
            <a:r>
              <a:rPr sz="1600" dirty="0">
                <a:latin typeface="Arial"/>
                <a:cs typeface="Arial"/>
              </a:rPr>
              <a:t>se </a:t>
            </a:r>
            <a:r>
              <a:rPr sz="1600" spc="-5" dirty="0">
                <a:latin typeface="Arial"/>
                <a:cs typeface="Arial"/>
              </a:rPr>
              <a:t>satisfacen mediante el uso de los servicios  del sistema</a:t>
            </a:r>
            <a:endParaRPr sz="1600">
              <a:latin typeface="Arial"/>
              <a:cs typeface="Arial"/>
            </a:endParaRPr>
          </a:p>
          <a:p>
            <a:pPr marL="355600" marR="235585" indent="-342900">
              <a:lnSpc>
                <a:spcPts val="1930"/>
              </a:lnSpc>
              <a:spcBef>
                <a:spcPts val="1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Se identifican para encontrar los objetivos de usuario, los cuales dirigen los  casos de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uso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35"/>
              </a:lnSpc>
            </a:pPr>
            <a:r>
              <a:rPr sz="1600" b="1" spc="-5" dirty="0">
                <a:latin typeface="Arial"/>
                <a:cs typeface="Arial"/>
              </a:rPr>
              <a:t>De apoyo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ts val="1910"/>
              </a:lnSpc>
              <a:spcBef>
                <a:spcPts val="1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Proporcionan un servicio al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sistema</a:t>
            </a:r>
            <a:endParaRPr sz="1600">
              <a:latin typeface="Arial"/>
              <a:cs typeface="Arial"/>
            </a:endParaRPr>
          </a:p>
          <a:p>
            <a:pPr marL="355600" marR="789305" indent="-342900">
              <a:lnSpc>
                <a:spcPts val="1930"/>
              </a:lnSpc>
              <a:spcBef>
                <a:spcPts val="4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Normalmente </a:t>
            </a:r>
            <a:r>
              <a:rPr sz="1600" dirty="0">
                <a:latin typeface="Arial"/>
                <a:cs typeface="Arial"/>
              </a:rPr>
              <a:t>se trata </a:t>
            </a:r>
            <a:r>
              <a:rPr sz="1600" spc="-5" dirty="0">
                <a:latin typeface="Arial"/>
                <a:cs typeface="Arial"/>
              </a:rPr>
              <a:t>de un sistema informático, pero podría ser una  organización </a:t>
            </a:r>
            <a:r>
              <a:rPr sz="1600" dirty="0">
                <a:latin typeface="Arial"/>
                <a:cs typeface="Arial"/>
              </a:rPr>
              <a:t>o </a:t>
            </a:r>
            <a:r>
              <a:rPr sz="1600" spc="-5" dirty="0">
                <a:latin typeface="Arial"/>
                <a:cs typeface="Arial"/>
              </a:rPr>
              <a:t>una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persona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ts val="1860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Se identifican para clarificar las interfaces externas </a:t>
            </a:r>
            <a:r>
              <a:rPr sz="1600" dirty="0">
                <a:latin typeface="Arial"/>
                <a:cs typeface="Arial"/>
              </a:rPr>
              <a:t>y </a:t>
            </a:r>
            <a:r>
              <a:rPr sz="1600" spc="-5" dirty="0">
                <a:latin typeface="Arial"/>
                <a:cs typeface="Arial"/>
              </a:rPr>
              <a:t>los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protocolos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600" b="1" spc="-5" dirty="0">
                <a:latin typeface="Arial"/>
                <a:cs typeface="Arial"/>
              </a:rPr>
              <a:t>Pasivos</a:t>
            </a:r>
            <a:endParaRPr sz="1600">
              <a:latin typeface="Arial"/>
              <a:cs typeface="Arial"/>
            </a:endParaRPr>
          </a:p>
          <a:p>
            <a:pPr marL="355600" marR="5080" indent="-342900">
              <a:lnSpc>
                <a:spcPts val="19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dirty="0">
                <a:latin typeface="Arial"/>
                <a:cs typeface="Arial"/>
              </a:rPr>
              <a:t>Está </a:t>
            </a:r>
            <a:r>
              <a:rPr sz="1600" spc="-5" dirty="0">
                <a:latin typeface="Arial"/>
                <a:cs typeface="Arial"/>
              </a:rPr>
              <a:t>interesado en el comportamiento del caso de uso, pero no es principal ni  de apoyo</a:t>
            </a:r>
            <a:endParaRPr sz="1600">
              <a:latin typeface="Arial"/>
              <a:cs typeface="Arial"/>
            </a:endParaRPr>
          </a:p>
          <a:p>
            <a:pPr marL="355600" marR="616585" indent="-342900">
              <a:lnSpc>
                <a:spcPts val="1930"/>
              </a:lnSpc>
              <a:spcBef>
                <a:spcPts val="1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Se identifican para asegurar que todos los intereses necesarios </a:t>
            </a:r>
            <a:r>
              <a:rPr sz="1600" dirty="0">
                <a:latin typeface="Arial"/>
                <a:cs typeface="Arial"/>
              </a:rPr>
              <a:t>se </a:t>
            </a:r>
            <a:r>
              <a:rPr sz="1600" spc="-5" dirty="0">
                <a:latin typeface="Arial"/>
                <a:cs typeface="Arial"/>
              </a:rPr>
              <a:t>han  identificado </a:t>
            </a:r>
            <a:r>
              <a:rPr sz="1600" dirty="0">
                <a:latin typeface="Arial"/>
                <a:cs typeface="Arial"/>
              </a:rPr>
              <a:t>y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satisfecho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ts val="1835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Los intereses de los actores pasivos algunas veces son sutiles </a:t>
            </a:r>
            <a:r>
              <a:rPr sz="1600" dirty="0">
                <a:latin typeface="Arial"/>
                <a:cs typeface="Arial"/>
              </a:rPr>
              <a:t>o </a:t>
            </a:r>
            <a:r>
              <a:rPr sz="1600" spc="-5" dirty="0">
                <a:latin typeface="Arial"/>
                <a:cs typeface="Arial"/>
              </a:rPr>
              <a:t>es fácil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  <a:p>
            <a:pPr marL="355600" marR="1099185">
              <a:lnSpc>
                <a:spcPts val="1900"/>
              </a:lnSpc>
              <a:spcBef>
                <a:spcPts val="90"/>
              </a:spcBef>
            </a:pPr>
            <a:r>
              <a:rPr sz="1600" spc="-5" dirty="0">
                <a:latin typeface="Arial"/>
                <a:cs typeface="Arial"/>
              </a:rPr>
              <a:t>tenerlos en cuenta,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menos que estos actores sean identificados  explícitamente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52778" y="6366912"/>
            <a:ext cx="281305" cy="2800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latin typeface="Arial"/>
                <a:cs typeface="Arial"/>
              </a:rPr>
              <a:t>14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89000"/>
            <a:ext cx="2394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25" dirty="0">
                <a:solidFill>
                  <a:srgbClr val="526DB0"/>
                </a:solidFill>
              </a:rPr>
              <a:t>A</a:t>
            </a:r>
            <a:r>
              <a:rPr sz="3600" spc="-65" dirty="0">
                <a:solidFill>
                  <a:srgbClr val="526DB0"/>
                </a:solidFill>
              </a:rPr>
              <a:t>C</a:t>
            </a:r>
            <a:r>
              <a:rPr sz="3600" spc="-185" dirty="0">
                <a:solidFill>
                  <a:srgbClr val="526DB0"/>
                </a:solidFill>
              </a:rPr>
              <a:t>T</a:t>
            </a:r>
            <a:r>
              <a:rPr sz="3600" spc="-60" dirty="0">
                <a:solidFill>
                  <a:srgbClr val="526DB0"/>
                </a:solidFill>
              </a:rPr>
              <a:t>O</a:t>
            </a:r>
            <a:r>
              <a:rPr sz="3600" spc="-65" dirty="0">
                <a:solidFill>
                  <a:srgbClr val="526DB0"/>
                </a:solidFill>
              </a:rPr>
              <a:t>R</a:t>
            </a:r>
            <a:r>
              <a:rPr sz="3600" spc="-60" dirty="0">
                <a:solidFill>
                  <a:srgbClr val="526DB0"/>
                </a:solidFill>
              </a:rPr>
              <a:t>E</a:t>
            </a:r>
            <a:r>
              <a:rPr sz="3600" dirty="0">
                <a:solidFill>
                  <a:srgbClr val="526DB0"/>
                </a:solidFill>
              </a:rPr>
              <a:t>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358324" y="2130474"/>
            <a:ext cx="202013" cy="173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03575" y="2386341"/>
            <a:ext cx="504825" cy="2540"/>
          </a:xfrm>
          <a:custGeom>
            <a:avLst/>
            <a:gdLst/>
            <a:ahLst/>
            <a:cxnLst/>
            <a:rect l="l" t="t" r="r" b="b"/>
            <a:pathLst>
              <a:path w="504825" h="2539">
                <a:moveTo>
                  <a:pt x="0" y="0"/>
                </a:moveTo>
                <a:lnTo>
                  <a:pt x="504825" y="2224"/>
                </a:lnTo>
              </a:path>
            </a:pathLst>
          </a:custGeom>
          <a:ln w="4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70439" y="2535318"/>
            <a:ext cx="377825" cy="269240"/>
          </a:xfrm>
          <a:custGeom>
            <a:avLst/>
            <a:gdLst/>
            <a:ahLst/>
            <a:cxnLst/>
            <a:rect l="l" t="t" r="r" b="b"/>
            <a:pathLst>
              <a:path w="377825" h="269239">
                <a:moveTo>
                  <a:pt x="0" y="269050"/>
                </a:moveTo>
                <a:lnTo>
                  <a:pt x="187219" y="0"/>
                </a:lnTo>
                <a:lnTo>
                  <a:pt x="377783" y="269050"/>
                </a:lnTo>
              </a:path>
            </a:pathLst>
          </a:custGeom>
          <a:ln w="4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57658" y="2301845"/>
            <a:ext cx="3810" cy="236220"/>
          </a:xfrm>
          <a:custGeom>
            <a:avLst/>
            <a:gdLst/>
            <a:ahLst/>
            <a:cxnLst/>
            <a:rect l="l" t="t" r="r" b="b"/>
            <a:pathLst>
              <a:path w="3810" h="236219">
                <a:moveTo>
                  <a:pt x="0" y="0"/>
                </a:moveTo>
                <a:lnTo>
                  <a:pt x="3343" y="235697"/>
                </a:lnTo>
              </a:path>
            </a:pathLst>
          </a:custGeom>
          <a:ln w="4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35312" y="2840567"/>
            <a:ext cx="6165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C</a:t>
            </a:r>
            <a:r>
              <a:rPr sz="1400" b="1" spc="-5" dirty="0">
                <a:latin typeface="Arial"/>
                <a:cs typeface="Arial"/>
              </a:rPr>
              <a:t>lie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0" y="2134444"/>
            <a:ext cx="1656080" cy="9366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488950">
              <a:lnSpc>
                <a:spcPct val="100000"/>
              </a:lnSpc>
              <a:spcBef>
                <a:spcPts val="525"/>
              </a:spcBef>
            </a:pPr>
            <a:r>
              <a:rPr sz="1600" spc="-5" dirty="0">
                <a:solidFill>
                  <a:srgbClr val="333333"/>
                </a:solidFill>
                <a:latin typeface="Arial"/>
                <a:cs typeface="Arial"/>
              </a:rPr>
              <a:t>«actor»</a:t>
            </a:r>
            <a:endParaRPr sz="1600">
              <a:latin typeface="Arial"/>
              <a:cs typeface="Arial"/>
            </a:endParaRPr>
          </a:p>
          <a:p>
            <a:pPr marL="488950">
              <a:lnSpc>
                <a:spcPct val="100000"/>
              </a:lnSpc>
              <a:spcBef>
                <a:spcPts val="1015"/>
              </a:spcBef>
            </a:pPr>
            <a:r>
              <a:rPr sz="1600" b="1" spc="-5" dirty="0">
                <a:solidFill>
                  <a:srgbClr val="333333"/>
                </a:solidFill>
                <a:latin typeface="Arial"/>
                <a:cs typeface="Arial"/>
              </a:rPr>
              <a:t>Cliente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41450" y="5445759"/>
            <a:ext cx="6409055" cy="38100"/>
          </a:xfrm>
          <a:custGeom>
            <a:avLst/>
            <a:gdLst/>
            <a:ahLst/>
            <a:cxnLst/>
            <a:rect l="l" t="t" r="r" b="b"/>
            <a:pathLst>
              <a:path w="6409055" h="38100">
                <a:moveTo>
                  <a:pt x="0" y="38099"/>
                </a:moveTo>
                <a:lnTo>
                  <a:pt x="6408738" y="38099"/>
                </a:lnTo>
                <a:lnTo>
                  <a:pt x="6408738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31138" y="4043679"/>
            <a:ext cx="0" cy="1402080"/>
          </a:xfrm>
          <a:custGeom>
            <a:avLst/>
            <a:gdLst/>
            <a:ahLst/>
            <a:cxnLst/>
            <a:rect l="l" t="t" r="r" b="b"/>
            <a:pathLst>
              <a:path h="1402079">
                <a:moveTo>
                  <a:pt x="0" y="0"/>
                </a:moveTo>
                <a:lnTo>
                  <a:pt x="0" y="1402080"/>
                </a:lnTo>
              </a:path>
            </a:pathLst>
          </a:custGeom>
          <a:ln w="38101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35100" y="5477509"/>
            <a:ext cx="6421755" cy="12700"/>
          </a:xfrm>
          <a:custGeom>
            <a:avLst/>
            <a:gdLst/>
            <a:ahLst/>
            <a:cxnLst/>
            <a:rect l="l" t="t" r="r" b="b"/>
            <a:pathLst>
              <a:path w="6421755" h="12700">
                <a:moveTo>
                  <a:pt x="0" y="12699"/>
                </a:moveTo>
                <a:lnTo>
                  <a:pt x="6421438" y="12699"/>
                </a:lnTo>
                <a:lnTo>
                  <a:pt x="6421438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35100" y="5445759"/>
            <a:ext cx="12700" cy="31750"/>
          </a:xfrm>
          <a:custGeom>
            <a:avLst/>
            <a:gdLst/>
            <a:ahLst/>
            <a:cxnLst/>
            <a:rect l="l" t="t" r="r" b="b"/>
            <a:pathLst>
              <a:path w="12700" h="31750">
                <a:moveTo>
                  <a:pt x="0" y="31749"/>
                </a:moveTo>
                <a:lnTo>
                  <a:pt x="12700" y="31749"/>
                </a:lnTo>
                <a:lnTo>
                  <a:pt x="12700" y="0"/>
                </a:lnTo>
                <a:lnTo>
                  <a:pt x="0" y="0"/>
                </a:lnTo>
                <a:lnTo>
                  <a:pt x="0" y="31749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34313" y="4037329"/>
            <a:ext cx="0" cy="1440180"/>
          </a:xfrm>
          <a:custGeom>
            <a:avLst/>
            <a:gdLst/>
            <a:ahLst/>
            <a:cxnLst/>
            <a:rect l="l" t="t" r="r" b="b"/>
            <a:pathLst>
              <a:path h="1440179">
                <a:moveTo>
                  <a:pt x="0" y="0"/>
                </a:moveTo>
                <a:lnTo>
                  <a:pt x="0" y="1440180"/>
                </a:lnTo>
              </a:path>
            </a:pathLst>
          </a:custGeom>
          <a:ln w="44451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03350" y="4005262"/>
            <a:ext cx="6409055" cy="1440180"/>
          </a:xfrm>
          <a:custGeom>
            <a:avLst/>
            <a:gdLst/>
            <a:ahLst/>
            <a:cxnLst/>
            <a:rect l="l" t="t" r="r" b="b"/>
            <a:pathLst>
              <a:path w="6409055" h="1440179">
                <a:moveTo>
                  <a:pt x="0" y="0"/>
                </a:moveTo>
                <a:lnTo>
                  <a:pt x="6408738" y="0"/>
                </a:lnTo>
                <a:lnTo>
                  <a:pt x="6408738" y="1439862"/>
                </a:lnTo>
                <a:lnTo>
                  <a:pt x="0" y="143986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20850" y="4229100"/>
            <a:ext cx="5803900" cy="8969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479675" y="5744629"/>
            <a:ext cx="42119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104"/>
                </a:solidFill>
                <a:latin typeface="Arial"/>
                <a:cs typeface="Arial"/>
              </a:rPr>
              <a:t>Símbolos utilizados para representar tipos de</a:t>
            </a:r>
            <a:r>
              <a:rPr sz="1400" spc="-30" dirty="0">
                <a:solidFill>
                  <a:srgbClr val="000104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104"/>
                </a:solidFill>
                <a:latin typeface="Arial"/>
                <a:cs typeface="Arial"/>
              </a:rPr>
              <a:t>actores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98600" y="5101167"/>
            <a:ext cx="12153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CF0E30"/>
                </a:solidFill>
                <a:latin typeface="Arial"/>
                <a:cs typeface="Arial"/>
              </a:rPr>
              <a:t>Actor</a:t>
            </a:r>
            <a:r>
              <a:rPr sz="1400" b="1" spc="-75" dirty="0">
                <a:solidFill>
                  <a:srgbClr val="CF0E3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F0E30"/>
                </a:solidFill>
                <a:latin typeface="Arial"/>
                <a:cs typeface="Arial"/>
              </a:rPr>
              <a:t>humano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19475" y="5101167"/>
            <a:ext cx="6946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CF0E30"/>
                </a:solidFill>
                <a:latin typeface="Arial"/>
                <a:cs typeface="Arial"/>
              </a:rPr>
              <a:t>S</a:t>
            </a:r>
            <a:r>
              <a:rPr sz="1400" b="1" spc="-5" dirty="0">
                <a:solidFill>
                  <a:srgbClr val="CF0E30"/>
                </a:solidFill>
                <a:latin typeface="Arial"/>
                <a:cs typeface="Arial"/>
              </a:rPr>
              <a:t>iste</a:t>
            </a:r>
            <a:r>
              <a:rPr sz="1400" b="1" dirty="0">
                <a:solidFill>
                  <a:srgbClr val="CF0E30"/>
                </a:solidFill>
                <a:latin typeface="Arial"/>
                <a:cs typeface="Arial"/>
              </a:rPr>
              <a:t>ma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65941" y="5139267"/>
            <a:ext cx="11722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15" dirty="0">
                <a:solidFill>
                  <a:srgbClr val="CF0E30"/>
                </a:solidFill>
                <a:latin typeface="Arial"/>
                <a:cs typeface="Arial"/>
              </a:rPr>
              <a:t>Temporizador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42100" y="5101167"/>
            <a:ext cx="9677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CF0E30"/>
                </a:solidFill>
                <a:latin typeface="Arial"/>
                <a:cs typeface="Arial"/>
              </a:rPr>
              <a:t>D</a:t>
            </a:r>
            <a:r>
              <a:rPr sz="1400" b="1" spc="-5" dirty="0">
                <a:solidFill>
                  <a:srgbClr val="CF0E30"/>
                </a:solidFill>
                <a:latin typeface="Arial"/>
                <a:cs typeface="Arial"/>
              </a:rPr>
              <a:t>is</a:t>
            </a:r>
            <a:r>
              <a:rPr sz="1400" b="1" spc="-10" dirty="0">
                <a:solidFill>
                  <a:srgbClr val="CF0E30"/>
                </a:solidFill>
                <a:latin typeface="Arial"/>
                <a:cs typeface="Arial"/>
              </a:rPr>
              <a:t>po</a:t>
            </a:r>
            <a:r>
              <a:rPr sz="1400" b="1" spc="-5" dirty="0">
                <a:solidFill>
                  <a:srgbClr val="CF0E30"/>
                </a:solidFill>
                <a:latin typeface="Arial"/>
                <a:cs typeface="Arial"/>
              </a:rPr>
              <a:t>sitiv</a:t>
            </a:r>
            <a:r>
              <a:rPr sz="1400" b="1" dirty="0">
                <a:solidFill>
                  <a:srgbClr val="CF0E30"/>
                </a:solidFill>
                <a:latin typeface="Arial"/>
                <a:cs typeface="Arial"/>
              </a:rPr>
              <a:t>o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90650" y="2480733"/>
            <a:ext cx="8642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solidFill>
                  <a:srgbClr val="CF0E30"/>
                </a:solidFill>
                <a:latin typeface="Arial"/>
                <a:cs typeface="Arial"/>
              </a:rPr>
              <a:t>Stick</a:t>
            </a:r>
            <a:r>
              <a:rPr sz="1400" b="1" i="1" spc="-75" dirty="0">
                <a:solidFill>
                  <a:srgbClr val="CF0E30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CF0E30"/>
                </a:solidFill>
                <a:latin typeface="Arial"/>
                <a:cs typeface="Arial"/>
              </a:rPr>
              <a:t>man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290497" y="2351846"/>
            <a:ext cx="626110" cy="257810"/>
          </a:xfrm>
          <a:custGeom>
            <a:avLst/>
            <a:gdLst/>
            <a:ahLst/>
            <a:cxnLst/>
            <a:rect l="l" t="t" r="r" b="b"/>
            <a:pathLst>
              <a:path w="626110" h="257810">
                <a:moveTo>
                  <a:pt x="309975" y="167553"/>
                </a:moveTo>
                <a:lnTo>
                  <a:pt x="293429" y="167553"/>
                </a:lnTo>
                <a:lnTo>
                  <a:pt x="292700" y="168282"/>
                </a:lnTo>
                <a:lnTo>
                  <a:pt x="252683" y="194671"/>
                </a:lnTo>
                <a:lnTo>
                  <a:pt x="213338" y="210878"/>
                </a:lnTo>
                <a:lnTo>
                  <a:pt x="166670" y="224614"/>
                </a:lnTo>
                <a:lnTo>
                  <a:pt x="114329" y="235261"/>
                </a:lnTo>
                <a:lnTo>
                  <a:pt x="58333" y="242121"/>
                </a:lnTo>
                <a:lnTo>
                  <a:pt x="0" y="244565"/>
                </a:lnTo>
                <a:lnTo>
                  <a:pt x="532" y="257253"/>
                </a:lnTo>
                <a:lnTo>
                  <a:pt x="58864" y="254811"/>
                </a:lnTo>
                <a:lnTo>
                  <a:pt x="115869" y="247867"/>
                </a:lnTo>
                <a:lnTo>
                  <a:pt x="169198" y="237060"/>
                </a:lnTo>
                <a:lnTo>
                  <a:pt x="217208" y="222975"/>
                </a:lnTo>
                <a:lnTo>
                  <a:pt x="257879" y="206260"/>
                </a:lnTo>
                <a:lnTo>
                  <a:pt x="301917" y="177006"/>
                </a:lnTo>
                <a:lnTo>
                  <a:pt x="302160" y="176762"/>
                </a:lnTo>
                <a:lnTo>
                  <a:pt x="309975" y="167553"/>
                </a:lnTo>
                <a:close/>
              </a:path>
              <a:path w="626110" h="257810">
                <a:moveTo>
                  <a:pt x="293026" y="167898"/>
                </a:moveTo>
                <a:lnTo>
                  <a:pt x="292577" y="168282"/>
                </a:lnTo>
                <a:lnTo>
                  <a:pt x="293026" y="167898"/>
                </a:lnTo>
                <a:close/>
              </a:path>
              <a:path w="626110" h="257810">
                <a:moveTo>
                  <a:pt x="293429" y="167553"/>
                </a:moveTo>
                <a:lnTo>
                  <a:pt x="293026" y="167898"/>
                </a:lnTo>
                <a:lnTo>
                  <a:pt x="292700" y="168282"/>
                </a:lnTo>
                <a:lnTo>
                  <a:pt x="293429" y="167553"/>
                </a:lnTo>
                <a:close/>
              </a:path>
              <a:path w="626110" h="257810">
                <a:moveTo>
                  <a:pt x="300671" y="158888"/>
                </a:moveTo>
                <a:lnTo>
                  <a:pt x="293026" y="167898"/>
                </a:lnTo>
                <a:lnTo>
                  <a:pt x="293429" y="167553"/>
                </a:lnTo>
                <a:lnTo>
                  <a:pt x="309975" y="167553"/>
                </a:lnTo>
                <a:lnTo>
                  <a:pt x="311130" y="166192"/>
                </a:lnTo>
                <a:lnTo>
                  <a:pt x="311397" y="165793"/>
                </a:lnTo>
                <a:lnTo>
                  <a:pt x="314640" y="159529"/>
                </a:lnTo>
                <a:lnTo>
                  <a:pt x="300339" y="159529"/>
                </a:lnTo>
                <a:lnTo>
                  <a:pt x="300671" y="158888"/>
                </a:lnTo>
                <a:close/>
              </a:path>
              <a:path w="626110" h="257810">
                <a:moveTo>
                  <a:pt x="301137" y="158339"/>
                </a:moveTo>
                <a:lnTo>
                  <a:pt x="300671" y="158888"/>
                </a:lnTo>
                <a:lnTo>
                  <a:pt x="300339" y="159529"/>
                </a:lnTo>
                <a:lnTo>
                  <a:pt x="301137" y="158339"/>
                </a:lnTo>
                <a:close/>
              </a:path>
              <a:path w="626110" h="257810">
                <a:moveTo>
                  <a:pt x="315257" y="158339"/>
                </a:moveTo>
                <a:lnTo>
                  <a:pt x="301137" y="158339"/>
                </a:lnTo>
                <a:lnTo>
                  <a:pt x="300339" y="159529"/>
                </a:lnTo>
                <a:lnTo>
                  <a:pt x="314640" y="159529"/>
                </a:lnTo>
                <a:lnTo>
                  <a:pt x="315257" y="158339"/>
                </a:lnTo>
                <a:close/>
              </a:path>
              <a:path w="626110" h="257810">
                <a:moveTo>
                  <a:pt x="305123" y="150288"/>
                </a:moveTo>
                <a:lnTo>
                  <a:pt x="300671" y="158888"/>
                </a:lnTo>
                <a:lnTo>
                  <a:pt x="301137" y="158339"/>
                </a:lnTo>
                <a:lnTo>
                  <a:pt x="315257" y="158339"/>
                </a:lnTo>
                <a:lnTo>
                  <a:pt x="317144" y="154694"/>
                </a:lnTo>
                <a:lnTo>
                  <a:pt x="317351" y="154082"/>
                </a:lnTo>
                <a:lnTo>
                  <a:pt x="317851" y="151245"/>
                </a:lnTo>
                <a:lnTo>
                  <a:pt x="304954" y="151245"/>
                </a:lnTo>
                <a:lnTo>
                  <a:pt x="305123" y="150288"/>
                </a:lnTo>
                <a:close/>
              </a:path>
              <a:path w="626110" h="257810">
                <a:moveTo>
                  <a:pt x="305569" y="149426"/>
                </a:moveTo>
                <a:lnTo>
                  <a:pt x="305123" y="150288"/>
                </a:lnTo>
                <a:lnTo>
                  <a:pt x="304954" y="151245"/>
                </a:lnTo>
                <a:lnTo>
                  <a:pt x="305569" y="149426"/>
                </a:lnTo>
                <a:close/>
              </a:path>
              <a:path w="626110" h="257810">
                <a:moveTo>
                  <a:pt x="318171" y="149426"/>
                </a:moveTo>
                <a:lnTo>
                  <a:pt x="305569" y="149426"/>
                </a:lnTo>
                <a:lnTo>
                  <a:pt x="304954" y="151245"/>
                </a:lnTo>
                <a:lnTo>
                  <a:pt x="317851" y="151245"/>
                </a:lnTo>
                <a:lnTo>
                  <a:pt x="318171" y="149426"/>
                </a:lnTo>
                <a:close/>
              </a:path>
              <a:path w="626110" h="257810">
                <a:moveTo>
                  <a:pt x="549332" y="32276"/>
                </a:moveTo>
                <a:lnTo>
                  <a:pt x="509644" y="36544"/>
                </a:lnTo>
                <a:lnTo>
                  <a:pt x="456418" y="47362"/>
                </a:lnTo>
                <a:lnTo>
                  <a:pt x="408489" y="61464"/>
                </a:lnTo>
                <a:lnTo>
                  <a:pt x="367714" y="78273"/>
                </a:lnTo>
                <a:lnTo>
                  <a:pt x="324090" y="107325"/>
                </a:lnTo>
                <a:lnTo>
                  <a:pt x="305123" y="150288"/>
                </a:lnTo>
                <a:lnTo>
                  <a:pt x="305569" y="149426"/>
                </a:lnTo>
                <a:lnTo>
                  <a:pt x="318171" y="149426"/>
                </a:lnTo>
                <a:lnTo>
                  <a:pt x="320730" y="134903"/>
                </a:lnTo>
                <a:lnTo>
                  <a:pt x="320436" y="134903"/>
                </a:lnTo>
                <a:lnTo>
                  <a:pt x="321050" y="133085"/>
                </a:lnTo>
                <a:lnTo>
                  <a:pt x="321377" y="133085"/>
                </a:lnTo>
                <a:lnTo>
                  <a:pt x="325051" y="125990"/>
                </a:lnTo>
                <a:lnTo>
                  <a:pt x="324869" y="125990"/>
                </a:lnTo>
                <a:lnTo>
                  <a:pt x="325667" y="124801"/>
                </a:lnTo>
                <a:lnTo>
                  <a:pt x="325878" y="124801"/>
                </a:lnTo>
                <a:lnTo>
                  <a:pt x="332687" y="116777"/>
                </a:lnTo>
                <a:lnTo>
                  <a:pt x="333306" y="116048"/>
                </a:lnTo>
                <a:lnTo>
                  <a:pt x="333434" y="116048"/>
                </a:lnTo>
                <a:lnTo>
                  <a:pt x="343992" y="107073"/>
                </a:lnTo>
                <a:lnTo>
                  <a:pt x="357550" y="98144"/>
                </a:lnTo>
                <a:lnTo>
                  <a:pt x="392297" y="81149"/>
                </a:lnTo>
                <a:lnTo>
                  <a:pt x="435536" y="66137"/>
                </a:lnTo>
                <a:lnTo>
                  <a:pt x="512170" y="48990"/>
                </a:lnTo>
                <a:lnTo>
                  <a:pt x="550100" y="44952"/>
                </a:lnTo>
                <a:lnTo>
                  <a:pt x="549332" y="32276"/>
                </a:lnTo>
                <a:close/>
              </a:path>
              <a:path w="626110" h="257810">
                <a:moveTo>
                  <a:pt x="321050" y="133085"/>
                </a:moveTo>
                <a:lnTo>
                  <a:pt x="320436" y="134903"/>
                </a:lnTo>
                <a:lnTo>
                  <a:pt x="320882" y="134041"/>
                </a:lnTo>
                <a:lnTo>
                  <a:pt x="321050" y="133085"/>
                </a:lnTo>
                <a:close/>
              </a:path>
              <a:path w="626110" h="257810">
                <a:moveTo>
                  <a:pt x="320882" y="134041"/>
                </a:moveTo>
                <a:lnTo>
                  <a:pt x="320436" y="134903"/>
                </a:lnTo>
                <a:lnTo>
                  <a:pt x="320730" y="134903"/>
                </a:lnTo>
                <a:lnTo>
                  <a:pt x="320882" y="134041"/>
                </a:lnTo>
                <a:close/>
              </a:path>
              <a:path w="626110" h="257810">
                <a:moveTo>
                  <a:pt x="321377" y="133085"/>
                </a:moveTo>
                <a:lnTo>
                  <a:pt x="321050" y="133085"/>
                </a:lnTo>
                <a:lnTo>
                  <a:pt x="320882" y="134041"/>
                </a:lnTo>
                <a:lnTo>
                  <a:pt x="321377" y="133085"/>
                </a:lnTo>
                <a:close/>
              </a:path>
              <a:path w="626110" h="257810">
                <a:moveTo>
                  <a:pt x="325667" y="124801"/>
                </a:moveTo>
                <a:lnTo>
                  <a:pt x="324869" y="125990"/>
                </a:lnTo>
                <a:lnTo>
                  <a:pt x="325336" y="125440"/>
                </a:lnTo>
                <a:lnTo>
                  <a:pt x="325667" y="124801"/>
                </a:lnTo>
                <a:close/>
              </a:path>
              <a:path w="626110" h="257810">
                <a:moveTo>
                  <a:pt x="325336" y="125440"/>
                </a:moveTo>
                <a:lnTo>
                  <a:pt x="324869" y="125990"/>
                </a:lnTo>
                <a:lnTo>
                  <a:pt x="325051" y="125990"/>
                </a:lnTo>
                <a:lnTo>
                  <a:pt x="325336" y="125440"/>
                </a:lnTo>
                <a:close/>
              </a:path>
              <a:path w="626110" h="257810">
                <a:moveTo>
                  <a:pt x="325878" y="124801"/>
                </a:moveTo>
                <a:lnTo>
                  <a:pt x="325667" y="124801"/>
                </a:lnTo>
                <a:lnTo>
                  <a:pt x="325336" y="125440"/>
                </a:lnTo>
                <a:lnTo>
                  <a:pt x="325878" y="124801"/>
                </a:lnTo>
                <a:close/>
              </a:path>
              <a:path w="626110" h="257810">
                <a:moveTo>
                  <a:pt x="333306" y="116048"/>
                </a:moveTo>
                <a:lnTo>
                  <a:pt x="332577" y="116777"/>
                </a:lnTo>
                <a:lnTo>
                  <a:pt x="332973" y="116440"/>
                </a:lnTo>
                <a:lnTo>
                  <a:pt x="333306" y="116048"/>
                </a:lnTo>
                <a:close/>
              </a:path>
              <a:path w="626110" h="257810">
                <a:moveTo>
                  <a:pt x="332973" y="116440"/>
                </a:moveTo>
                <a:lnTo>
                  <a:pt x="332577" y="116777"/>
                </a:lnTo>
                <a:lnTo>
                  <a:pt x="332973" y="116440"/>
                </a:lnTo>
                <a:close/>
              </a:path>
              <a:path w="626110" h="257810">
                <a:moveTo>
                  <a:pt x="333434" y="116048"/>
                </a:moveTo>
                <a:lnTo>
                  <a:pt x="333306" y="116048"/>
                </a:lnTo>
                <a:lnTo>
                  <a:pt x="332973" y="116440"/>
                </a:lnTo>
                <a:lnTo>
                  <a:pt x="333434" y="116048"/>
                </a:lnTo>
                <a:close/>
              </a:path>
              <a:path w="626110" h="257810">
                <a:moveTo>
                  <a:pt x="619939" y="30948"/>
                </a:moveTo>
                <a:lnTo>
                  <a:pt x="561681" y="30948"/>
                </a:lnTo>
                <a:lnTo>
                  <a:pt x="563032" y="43576"/>
                </a:lnTo>
                <a:lnTo>
                  <a:pt x="550100" y="44952"/>
                </a:lnTo>
                <a:lnTo>
                  <a:pt x="551985" y="76060"/>
                </a:lnTo>
                <a:lnTo>
                  <a:pt x="625740" y="33422"/>
                </a:lnTo>
                <a:lnTo>
                  <a:pt x="619939" y="30948"/>
                </a:lnTo>
                <a:close/>
              </a:path>
              <a:path w="626110" h="257810">
                <a:moveTo>
                  <a:pt x="561681" y="30948"/>
                </a:moveTo>
                <a:lnTo>
                  <a:pt x="549332" y="32276"/>
                </a:lnTo>
                <a:lnTo>
                  <a:pt x="550100" y="44952"/>
                </a:lnTo>
                <a:lnTo>
                  <a:pt x="563032" y="43576"/>
                </a:lnTo>
                <a:lnTo>
                  <a:pt x="561681" y="30948"/>
                </a:lnTo>
                <a:close/>
              </a:path>
              <a:path w="626110" h="257810">
                <a:moveTo>
                  <a:pt x="547376" y="0"/>
                </a:moveTo>
                <a:lnTo>
                  <a:pt x="549332" y="32276"/>
                </a:lnTo>
                <a:lnTo>
                  <a:pt x="561681" y="30948"/>
                </a:lnTo>
                <a:lnTo>
                  <a:pt x="619939" y="30948"/>
                </a:lnTo>
                <a:lnTo>
                  <a:pt x="547376" y="0"/>
                </a:lnTo>
                <a:close/>
              </a:path>
            </a:pathLst>
          </a:custGeom>
          <a:solidFill>
            <a:srgbClr val="CF0E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424612" y="2150533"/>
            <a:ext cx="103949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CF0E30"/>
                </a:solidFill>
                <a:latin typeface="Arial"/>
                <a:cs typeface="Arial"/>
              </a:rPr>
              <a:t>C</a:t>
            </a:r>
            <a:r>
              <a:rPr sz="1400" b="1" spc="-5" dirty="0">
                <a:solidFill>
                  <a:srgbClr val="CF0E30"/>
                </a:solidFill>
                <a:latin typeface="Arial"/>
                <a:cs typeface="Arial"/>
              </a:rPr>
              <a:t>lasifica</a:t>
            </a:r>
            <a:r>
              <a:rPr sz="1400" b="1" spc="-10" dirty="0">
                <a:solidFill>
                  <a:srgbClr val="CF0E30"/>
                </a:solidFill>
                <a:latin typeface="Arial"/>
                <a:cs typeface="Arial"/>
              </a:rPr>
              <a:t>do</a:t>
            </a:r>
            <a:r>
              <a:rPr sz="1400" b="1" dirty="0">
                <a:solidFill>
                  <a:srgbClr val="CF0E30"/>
                </a:solidFill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227762" y="2381458"/>
            <a:ext cx="723900" cy="257810"/>
          </a:xfrm>
          <a:custGeom>
            <a:avLst/>
            <a:gdLst/>
            <a:ahLst/>
            <a:cxnLst/>
            <a:rect l="l" t="t" r="r" b="b"/>
            <a:pathLst>
              <a:path w="723900" h="257810">
                <a:moveTo>
                  <a:pt x="75298" y="181443"/>
                </a:moveTo>
                <a:lnTo>
                  <a:pt x="0" y="221297"/>
                </a:lnTo>
                <a:lnTo>
                  <a:pt x="77062" y="257623"/>
                </a:lnTo>
                <a:lnTo>
                  <a:pt x="76333" y="226169"/>
                </a:lnTo>
                <a:lnTo>
                  <a:pt x="63797" y="226169"/>
                </a:lnTo>
                <a:lnTo>
                  <a:pt x="63169" y="213485"/>
                </a:lnTo>
                <a:lnTo>
                  <a:pt x="76025" y="212849"/>
                </a:lnTo>
                <a:lnTo>
                  <a:pt x="75298" y="181443"/>
                </a:lnTo>
                <a:close/>
              </a:path>
              <a:path w="723900" h="257810">
                <a:moveTo>
                  <a:pt x="76025" y="212849"/>
                </a:moveTo>
                <a:lnTo>
                  <a:pt x="63169" y="213485"/>
                </a:lnTo>
                <a:lnTo>
                  <a:pt x="63797" y="226169"/>
                </a:lnTo>
                <a:lnTo>
                  <a:pt x="76319" y="225547"/>
                </a:lnTo>
                <a:lnTo>
                  <a:pt x="76025" y="212849"/>
                </a:lnTo>
                <a:close/>
              </a:path>
              <a:path w="723900" h="257810">
                <a:moveTo>
                  <a:pt x="76319" y="225547"/>
                </a:moveTo>
                <a:lnTo>
                  <a:pt x="63797" y="226169"/>
                </a:lnTo>
                <a:lnTo>
                  <a:pt x="76333" y="226169"/>
                </a:lnTo>
                <a:lnTo>
                  <a:pt x="76319" y="225547"/>
                </a:lnTo>
                <a:close/>
              </a:path>
              <a:path w="723900" h="257810">
                <a:moveTo>
                  <a:pt x="720893" y="18497"/>
                </a:moveTo>
                <a:lnTo>
                  <a:pt x="707734" y="18497"/>
                </a:lnTo>
                <a:lnTo>
                  <a:pt x="707348" y="19481"/>
                </a:lnTo>
                <a:lnTo>
                  <a:pt x="677702" y="57365"/>
                </a:lnTo>
                <a:lnTo>
                  <a:pt x="620179" y="95225"/>
                </a:lnTo>
                <a:lnTo>
                  <a:pt x="582381" y="113207"/>
                </a:lnTo>
                <a:lnTo>
                  <a:pt x="539238" y="130303"/>
                </a:lnTo>
                <a:lnTo>
                  <a:pt x="491303" y="146317"/>
                </a:lnTo>
                <a:lnTo>
                  <a:pt x="439120" y="161072"/>
                </a:lnTo>
                <a:lnTo>
                  <a:pt x="383230" y="174392"/>
                </a:lnTo>
                <a:lnTo>
                  <a:pt x="324166" y="186112"/>
                </a:lnTo>
                <a:lnTo>
                  <a:pt x="262464" y="196065"/>
                </a:lnTo>
                <a:lnTo>
                  <a:pt x="198653" y="204087"/>
                </a:lnTo>
                <a:lnTo>
                  <a:pt x="133266" y="210017"/>
                </a:lnTo>
                <a:lnTo>
                  <a:pt x="76025" y="212849"/>
                </a:lnTo>
                <a:lnTo>
                  <a:pt x="76319" y="225547"/>
                </a:lnTo>
                <a:lnTo>
                  <a:pt x="134414" y="222665"/>
                </a:lnTo>
                <a:lnTo>
                  <a:pt x="200238" y="216688"/>
                </a:lnTo>
                <a:lnTo>
                  <a:pt x="264487" y="208603"/>
                </a:lnTo>
                <a:lnTo>
                  <a:pt x="326638" y="198569"/>
                </a:lnTo>
                <a:lnTo>
                  <a:pt x="386175" y="186747"/>
                </a:lnTo>
                <a:lnTo>
                  <a:pt x="442577" y="173292"/>
                </a:lnTo>
                <a:lnTo>
                  <a:pt x="495329" y="158362"/>
                </a:lnTo>
                <a:lnTo>
                  <a:pt x="543920" y="142109"/>
                </a:lnTo>
                <a:lnTo>
                  <a:pt x="587843" y="124672"/>
                </a:lnTo>
                <a:lnTo>
                  <a:pt x="626600" y="106182"/>
                </a:lnTo>
                <a:lnTo>
                  <a:pt x="659536" y="86856"/>
                </a:lnTo>
                <a:lnTo>
                  <a:pt x="697439" y="56093"/>
                </a:lnTo>
                <a:lnTo>
                  <a:pt x="719288" y="23778"/>
                </a:lnTo>
                <a:lnTo>
                  <a:pt x="719418" y="23448"/>
                </a:lnTo>
                <a:lnTo>
                  <a:pt x="720893" y="18497"/>
                </a:lnTo>
                <a:close/>
              </a:path>
              <a:path w="723900" h="257810">
                <a:moveTo>
                  <a:pt x="707498" y="18977"/>
                </a:moveTo>
                <a:lnTo>
                  <a:pt x="707250" y="19481"/>
                </a:lnTo>
                <a:lnTo>
                  <a:pt x="707498" y="18977"/>
                </a:lnTo>
                <a:close/>
              </a:path>
              <a:path w="723900" h="257810">
                <a:moveTo>
                  <a:pt x="707734" y="18497"/>
                </a:moveTo>
                <a:lnTo>
                  <a:pt x="707498" y="18977"/>
                </a:lnTo>
                <a:lnTo>
                  <a:pt x="707348" y="19481"/>
                </a:lnTo>
                <a:lnTo>
                  <a:pt x="707734" y="18497"/>
                </a:lnTo>
                <a:close/>
              </a:path>
              <a:path w="723900" h="257810">
                <a:moveTo>
                  <a:pt x="723075" y="9161"/>
                </a:moveTo>
                <a:lnTo>
                  <a:pt x="710425" y="9161"/>
                </a:lnTo>
                <a:lnTo>
                  <a:pt x="710191" y="10340"/>
                </a:lnTo>
                <a:lnTo>
                  <a:pt x="707498" y="18977"/>
                </a:lnTo>
                <a:lnTo>
                  <a:pt x="707734" y="18497"/>
                </a:lnTo>
                <a:lnTo>
                  <a:pt x="720893" y="18497"/>
                </a:lnTo>
                <a:lnTo>
                  <a:pt x="722710" y="12405"/>
                </a:lnTo>
                <a:lnTo>
                  <a:pt x="722788" y="12010"/>
                </a:lnTo>
                <a:lnTo>
                  <a:pt x="723075" y="9161"/>
                </a:lnTo>
                <a:close/>
              </a:path>
              <a:path w="723900" h="257810">
                <a:moveTo>
                  <a:pt x="710251" y="9744"/>
                </a:moveTo>
                <a:lnTo>
                  <a:pt x="710073" y="10340"/>
                </a:lnTo>
                <a:lnTo>
                  <a:pt x="710251" y="9744"/>
                </a:lnTo>
                <a:close/>
              </a:path>
              <a:path w="723900" h="257810">
                <a:moveTo>
                  <a:pt x="710425" y="9161"/>
                </a:moveTo>
                <a:lnTo>
                  <a:pt x="710251" y="9744"/>
                </a:lnTo>
                <a:lnTo>
                  <a:pt x="710191" y="10340"/>
                </a:lnTo>
                <a:lnTo>
                  <a:pt x="710425" y="9161"/>
                </a:lnTo>
                <a:close/>
              </a:path>
              <a:path w="723900" h="257810">
                <a:moveTo>
                  <a:pt x="711233" y="0"/>
                </a:moveTo>
                <a:lnTo>
                  <a:pt x="710251" y="9744"/>
                </a:lnTo>
                <a:lnTo>
                  <a:pt x="710425" y="9161"/>
                </a:lnTo>
                <a:lnTo>
                  <a:pt x="723075" y="9161"/>
                </a:lnTo>
                <a:lnTo>
                  <a:pt x="723868" y="1271"/>
                </a:lnTo>
                <a:lnTo>
                  <a:pt x="711233" y="0"/>
                </a:lnTo>
                <a:close/>
              </a:path>
            </a:pathLst>
          </a:custGeom>
          <a:solidFill>
            <a:srgbClr val="CF0E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752778" y="6366912"/>
            <a:ext cx="281305" cy="2800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8667"/>
            <a:ext cx="5079365" cy="11245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sz="3600" spc="-65" dirty="0">
                <a:solidFill>
                  <a:srgbClr val="526DB0"/>
                </a:solidFill>
              </a:rPr>
              <a:t>RELACIONES</a:t>
            </a:r>
            <a:r>
              <a:rPr sz="3600" spc="-185" dirty="0">
                <a:solidFill>
                  <a:srgbClr val="526DB0"/>
                </a:solidFill>
              </a:rPr>
              <a:t> </a:t>
            </a:r>
            <a:r>
              <a:rPr sz="3600" spc="-65" dirty="0">
                <a:solidFill>
                  <a:srgbClr val="526DB0"/>
                </a:solidFill>
              </a:rPr>
              <a:t>ENTRE  </a:t>
            </a:r>
            <a:r>
              <a:rPr sz="3600" spc="-80" dirty="0">
                <a:solidFill>
                  <a:srgbClr val="526DB0"/>
                </a:solidFill>
              </a:rPr>
              <a:t>ACTORES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778000"/>
            <a:ext cx="7406640" cy="429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Los </a:t>
            </a:r>
            <a:r>
              <a:rPr sz="2000" spc="-5" dirty="0">
                <a:latin typeface="Arial"/>
                <a:cs typeface="Arial"/>
              </a:rPr>
              <a:t>actores </a:t>
            </a:r>
            <a:r>
              <a:rPr sz="2000" dirty="0">
                <a:latin typeface="Arial"/>
                <a:cs typeface="Arial"/>
              </a:rPr>
              <a:t>sólo pueden </a:t>
            </a:r>
            <a:r>
              <a:rPr sz="2000" spc="-5" dirty="0">
                <a:latin typeface="Arial"/>
                <a:cs typeface="Arial"/>
              </a:rPr>
              <a:t>tener </a:t>
            </a:r>
            <a:r>
              <a:rPr sz="2000" dirty="0">
                <a:latin typeface="Arial"/>
                <a:cs typeface="Arial"/>
              </a:rPr>
              <a:t>asociaciones con casos de uso,  </a:t>
            </a:r>
            <a:r>
              <a:rPr sz="2000" spc="-5" dirty="0">
                <a:latin typeface="Arial"/>
                <a:cs typeface="Arial"/>
              </a:rPr>
              <a:t>subsistemas, componentes </a:t>
            </a:r>
            <a:r>
              <a:rPr sz="2000" dirty="0">
                <a:latin typeface="Arial"/>
                <a:cs typeface="Arial"/>
              </a:rPr>
              <a:t>y clases y dichas asociaciones deben  ser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binarias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000" dirty="0">
                <a:latin typeface="Arial"/>
                <a:cs typeface="Arial"/>
              </a:rPr>
              <a:t>Se pueden </a:t>
            </a:r>
            <a:r>
              <a:rPr sz="2000" spc="-5" dirty="0">
                <a:latin typeface="Arial"/>
                <a:cs typeface="Arial"/>
              </a:rPr>
              <a:t>establecer </a:t>
            </a:r>
            <a:r>
              <a:rPr sz="2000" dirty="0">
                <a:latin typeface="Arial"/>
                <a:cs typeface="Arial"/>
              </a:rPr>
              <a:t>relaciones de generalización </a:t>
            </a:r>
            <a:r>
              <a:rPr sz="2000" spc="-5" dirty="0">
                <a:latin typeface="Arial"/>
                <a:cs typeface="Arial"/>
              </a:rPr>
              <a:t>entre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actores</a:t>
            </a:r>
            <a:endParaRPr sz="2000">
              <a:latin typeface="Arial"/>
              <a:cs typeface="Arial"/>
            </a:endParaRPr>
          </a:p>
          <a:p>
            <a:pPr marL="469900" marR="523240" indent="-182880">
              <a:lnSpc>
                <a:spcPts val="2270"/>
              </a:lnSpc>
              <a:spcBef>
                <a:spcPts val="1150"/>
              </a:spcBef>
              <a:buClr>
                <a:srgbClr val="526DB0"/>
              </a:buClr>
              <a:buChar char="•"/>
              <a:tabLst>
                <a:tab pos="469900" algn="l"/>
              </a:tabLst>
            </a:pPr>
            <a:r>
              <a:rPr sz="1900" spc="-5" dirty="0">
                <a:latin typeface="Arial"/>
                <a:cs typeface="Arial"/>
              </a:rPr>
              <a:t>El </a:t>
            </a:r>
            <a:r>
              <a:rPr sz="1900" dirty="0">
                <a:latin typeface="Arial"/>
                <a:cs typeface="Arial"/>
              </a:rPr>
              <a:t>actor general describirá el comportamiento de un rol más  general</a:t>
            </a:r>
            <a:endParaRPr sz="1900">
              <a:latin typeface="Arial"/>
              <a:cs typeface="Arial"/>
            </a:endParaRPr>
          </a:p>
          <a:p>
            <a:pPr marL="469900" marR="10795" indent="-182880">
              <a:lnSpc>
                <a:spcPts val="2270"/>
              </a:lnSpc>
              <a:spcBef>
                <a:spcPts val="459"/>
              </a:spcBef>
              <a:buClr>
                <a:srgbClr val="526DB0"/>
              </a:buClr>
              <a:buChar char="•"/>
              <a:tabLst>
                <a:tab pos="469900" algn="l"/>
              </a:tabLst>
            </a:pPr>
            <a:r>
              <a:rPr sz="1900" dirty="0">
                <a:latin typeface="Arial"/>
                <a:cs typeface="Arial"/>
              </a:rPr>
              <a:t>Los actores especializados heredan el comportamiento del actor  general y lo extienden de alguna</a:t>
            </a:r>
            <a:r>
              <a:rPr sz="1900" spc="-1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forma</a:t>
            </a:r>
            <a:endParaRPr sz="1900">
              <a:latin typeface="Arial"/>
              <a:cs typeface="Arial"/>
            </a:endParaRPr>
          </a:p>
          <a:p>
            <a:pPr marL="469900" marR="24765" indent="-182880">
              <a:lnSpc>
                <a:spcPct val="100099"/>
              </a:lnSpc>
              <a:spcBef>
                <a:spcPts val="375"/>
              </a:spcBef>
              <a:buClr>
                <a:srgbClr val="526DB0"/>
              </a:buClr>
              <a:buChar char="•"/>
              <a:tabLst>
                <a:tab pos="469900" algn="l"/>
              </a:tabLst>
            </a:pPr>
            <a:r>
              <a:rPr sz="1900" dirty="0">
                <a:latin typeface="Arial"/>
                <a:cs typeface="Arial"/>
              </a:rPr>
              <a:t>Una instancia de un actor descendiente siempre se puede  utilizar en aquellos casos en los que se espera una instancia del  actor</a:t>
            </a:r>
            <a:r>
              <a:rPr sz="1900" spc="-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antecesor</a:t>
            </a:r>
            <a:endParaRPr sz="1900">
              <a:latin typeface="Arial"/>
              <a:cs typeface="Arial"/>
            </a:endParaRPr>
          </a:p>
          <a:p>
            <a:pPr marL="469900" marR="95250" indent="-182880">
              <a:lnSpc>
                <a:spcPct val="100899"/>
              </a:lnSpc>
              <a:spcBef>
                <a:spcPts val="430"/>
              </a:spcBef>
              <a:buClr>
                <a:srgbClr val="526DB0"/>
              </a:buClr>
              <a:buChar char="•"/>
              <a:tabLst>
                <a:tab pos="469900" algn="l"/>
              </a:tabLst>
            </a:pPr>
            <a:r>
              <a:rPr sz="1900" dirty="0">
                <a:latin typeface="Arial"/>
                <a:cs typeface="Arial"/>
              </a:rPr>
              <a:t>Los actores pueden ser abstractos, en ese caso se representan  con el nombre en</a:t>
            </a:r>
            <a:r>
              <a:rPr sz="1900" spc="-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cursiva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52778" y="6366912"/>
            <a:ext cx="281305" cy="2800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latin typeface="Arial"/>
                <a:cs typeface="Arial"/>
              </a:rPr>
              <a:t>16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26DB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AFB650C598A704E886B5281936D5BA1" ma:contentTypeVersion="4" ma:contentTypeDescription="Crear nuevo documento." ma:contentTypeScope="" ma:versionID="f70e3a324378de26de73ff3db0b9d2c0">
  <xsd:schema xmlns:xsd="http://www.w3.org/2001/XMLSchema" xmlns:xs="http://www.w3.org/2001/XMLSchema" xmlns:p="http://schemas.microsoft.com/office/2006/metadata/properties" xmlns:ns2="4f5bd05a-7e2e-4540-ae46-127cb5b7296d" targetNamespace="http://schemas.microsoft.com/office/2006/metadata/properties" ma:root="true" ma:fieldsID="2675c1d141fd4699d1b72af5fcb185e9" ns2:_="">
    <xsd:import namespace="4f5bd05a-7e2e-4540-ae46-127cb5b729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5bd05a-7e2e-4540-ae46-127cb5b729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62461F-F547-48D3-A30B-E87EBDA8AEF0}"/>
</file>

<file path=customXml/itemProps2.xml><?xml version="1.0" encoding="utf-8"?>
<ds:datastoreItem xmlns:ds="http://schemas.openxmlformats.org/officeDocument/2006/customXml" ds:itemID="{7186884D-0931-4221-9269-05CE1FA6082E}"/>
</file>

<file path=customXml/itemProps3.xml><?xml version="1.0" encoding="utf-8"?>
<ds:datastoreItem xmlns:ds="http://schemas.openxmlformats.org/officeDocument/2006/customXml" ds:itemID="{3AA2B5D0-29F9-4E6A-B34E-9BF0EF08B80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2279</Words>
  <Application>Microsoft Office PowerPoint</Application>
  <PresentationFormat>Presentación en pantalla (4:3)</PresentationFormat>
  <Paragraphs>286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Arial</vt:lpstr>
      <vt:lpstr>Arial Black</vt:lpstr>
      <vt:lpstr>Arial Narrow</vt:lpstr>
      <vt:lpstr>Calibri</vt:lpstr>
      <vt:lpstr>Times New Roman</vt:lpstr>
      <vt:lpstr>Office Theme</vt:lpstr>
      <vt:lpstr>DIAGRAMAS Y VISTAS</vt:lpstr>
      <vt:lpstr>Vista de casos de  uso</vt:lpstr>
      <vt:lpstr>INTRODUCCIÓN</vt:lpstr>
      <vt:lpstr>CARACTERÍSTICAS</vt:lpstr>
      <vt:lpstr>CARACTERÍSTICAS</vt:lpstr>
      <vt:lpstr>ACTORES</vt:lpstr>
      <vt:lpstr>ACTORES</vt:lpstr>
      <vt:lpstr>ACTORES</vt:lpstr>
      <vt:lpstr>RELACIONES ENTRE  ACTORES</vt:lpstr>
      <vt:lpstr>RELACIONES ENTRE  ACTORES</vt:lpstr>
      <vt:lpstr>CASOS DE USO</vt:lpstr>
      <vt:lpstr>CASOS DE USO</vt:lpstr>
      <vt:lpstr>RELACIONES DE LOS CASOS  DE USO</vt:lpstr>
      <vt:lpstr>RELACIONES DE LOS CASOS  DE USO</vt:lpstr>
      <vt:lpstr>RELACIONES DE LOS CASOS  DE USO</vt:lpstr>
      <vt:lpstr>RELACIONES DE LOS CASOS  DE USO</vt:lpstr>
      <vt:lpstr>RELACIONES DE LOS CASOS  DE USO</vt:lpstr>
      <vt:lpstr>RELACIONES DE LOS CASOS  DE USO</vt:lpstr>
      <vt:lpstr>RELACIONES DE LOS CASOS  DE USO</vt:lpstr>
      <vt:lpstr>Presentación de PowerPoint</vt:lpstr>
      <vt:lpstr>ORGANIZACIÓN DE LOS  CASOS DE USO</vt:lpstr>
      <vt:lpstr>ORGANIZACIÓN DE LOS  CASOS DE USO</vt:lpstr>
      <vt:lpstr>ORGANIZACIÓN DE LOS  CASOS DE USO</vt:lpstr>
      <vt:lpstr>ORGANIZACIÓN DE LOS  CASOS DE USO</vt:lpstr>
      <vt:lpstr>ORGANIZACIÓN DE LOS  CASOS DE USO</vt:lpstr>
      <vt:lpstr>REALIZACIÓN DE LOS CASOS  DE USO</vt:lpstr>
      <vt:lpstr>REALIZACIÓN DE LOS CASOS  DE USO</vt:lpstr>
      <vt:lpstr>REALIZACIÓN DE LOS CASOS  DE USO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DIAGRAMAS Y VISTAS</dc:title>
  <cp:lastModifiedBy>Ciro Rodríguez Rodríguez</cp:lastModifiedBy>
  <cp:revision>1</cp:revision>
  <dcterms:created xsi:type="dcterms:W3CDTF">2020-07-15T04:03:08Z</dcterms:created>
  <dcterms:modified xsi:type="dcterms:W3CDTF">2023-05-24T05:38:27Z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0x0101000AFB650C598A704E886B5281936D5BA1</vt:lpwstr>
  </property>
</Properties>
</file>