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EBEE995-D735-4B31-8C10-5BF4A0D32C3D}" type="datetimeFigureOut">
              <a:rPr lang="en-UG" smtClean="0"/>
              <a:t>09/04/2021</a:t>
            </a:fld>
            <a:endParaRPr lang="en-UG"/>
          </a:p>
        </p:txBody>
      </p:sp>
      <p:sp>
        <p:nvSpPr>
          <p:cNvPr id="5" name="Footer Placeholder 4"/>
          <p:cNvSpPr>
            <a:spLocks noGrp="1"/>
          </p:cNvSpPr>
          <p:nvPr>
            <p:ph type="ftr" sz="quarter" idx="11"/>
          </p:nvPr>
        </p:nvSpPr>
        <p:spPr>
          <a:xfrm>
            <a:off x="1371600" y="4323845"/>
            <a:ext cx="6400800" cy="365125"/>
          </a:xfrm>
        </p:spPr>
        <p:txBody>
          <a:bodyPr/>
          <a:lstStyle/>
          <a:p>
            <a:endParaRPr lang="en-UG"/>
          </a:p>
        </p:txBody>
      </p:sp>
      <p:sp>
        <p:nvSpPr>
          <p:cNvPr id="6" name="Slide Number Placeholder 5"/>
          <p:cNvSpPr>
            <a:spLocks noGrp="1"/>
          </p:cNvSpPr>
          <p:nvPr>
            <p:ph type="sldNum" sz="quarter" idx="12"/>
          </p:nvPr>
        </p:nvSpPr>
        <p:spPr>
          <a:xfrm>
            <a:off x="8077200" y="1430866"/>
            <a:ext cx="2743200" cy="365125"/>
          </a:xfrm>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197413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EE995-D735-4B31-8C10-5BF4A0D32C3D}" type="datetimeFigureOut">
              <a:rPr lang="en-UG" smtClean="0"/>
              <a:t>09/04/2021</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428456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EBEE995-D735-4B31-8C10-5BF4A0D32C3D}" type="datetimeFigureOut">
              <a:rPr lang="en-UG" smtClean="0"/>
              <a:t>09/04/2021</a:t>
            </a:fld>
            <a:endParaRPr lang="en-UG"/>
          </a:p>
        </p:txBody>
      </p:sp>
      <p:sp>
        <p:nvSpPr>
          <p:cNvPr id="6" name="Footer Placeholder 5"/>
          <p:cNvSpPr>
            <a:spLocks noGrp="1"/>
          </p:cNvSpPr>
          <p:nvPr>
            <p:ph type="ftr" sz="quarter" idx="11"/>
          </p:nvPr>
        </p:nvSpPr>
        <p:spPr>
          <a:xfrm>
            <a:off x="685800" y="379941"/>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3749632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EBEE995-D735-4B31-8C10-5BF4A0D32C3D}" type="datetimeFigureOut">
              <a:rPr lang="en-UG" smtClean="0"/>
              <a:t>09/04/2021</a:t>
            </a:fld>
            <a:endParaRPr lang="en-UG"/>
          </a:p>
        </p:txBody>
      </p:sp>
      <p:sp>
        <p:nvSpPr>
          <p:cNvPr id="6" name="Footer Placeholder 5"/>
          <p:cNvSpPr>
            <a:spLocks noGrp="1"/>
          </p:cNvSpPr>
          <p:nvPr>
            <p:ph type="ftr" sz="quarter" idx="11"/>
          </p:nvPr>
        </p:nvSpPr>
        <p:spPr>
          <a:xfrm>
            <a:off x="685800" y="379941"/>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779BAC20-E4C9-4EE5-B464-7B24970C7CD6}" type="slidenum">
              <a:rPr lang="en-UG" smtClean="0"/>
              <a:t>‹#›</a:t>
            </a:fld>
            <a:endParaRPr lang="en-UG"/>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6348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EBEE995-D735-4B31-8C10-5BF4A0D32C3D}" type="datetimeFigureOut">
              <a:rPr lang="en-UG" smtClean="0"/>
              <a:t>09/04/2021</a:t>
            </a:fld>
            <a:endParaRPr lang="en-UG"/>
          </a:p>
        </p:txBody>
      </p:sp>
      <p:sp>
        <p:nvSpPr>
          <p:cNvPr id="6" name="Footer Placeholder 5"/>
          <p:cNvSpPr>
            <a:spLocks noGrp="1"/>
          </p:cNvSpPr>
          <p:nvPr>
            <p:ph type="ftr" sz="quarter" idx="11"/>
          </p:nvPr>
        </p:nvSpPr>
        <p:spPr>
          <a:xfrm>
            <a:off x="685800" y="378883"/>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3752400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BEE995-D735-4B31-8C10-5BF4A0D32C3D}" type="datetimeFigureOut">
              <a:rPr lang="en-UG" smtClean="0"/>
              <a:t>09/04/2021</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841607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BEE995-D735-4B31-8C10-5BF4A0D32C3D}" type="datetimeFigureOut">
              <a:rPr lang="en-UG" smtClean="0"/>
              <a:t>09/04/2021</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4240472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EE995-D735-4B31-8C10-5BF4A0D32C3D}" type="datetimeFigureOut">
              <a:rPr lang="en-UG" smtClean="0"/>
              <a:t>09/04/2021</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726157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EBEE995-D735-4B31-8C10-5BF4A0D32C3D}" type="datetimeFigureOut">
              <a:rPr lang="en-UG" smtClean="0"/>
              <a:t>09/04/2021</a:t>
            </a:fld>
            <a:endParaRPr lang="en-UG"/>
          </a:p>
        </p:txBody>
      </p:sp>
      <p:sp>
        <p:nvSpPr>
          <p:cNvPr id="5" name="Footer Placeholder 4"/>
          <p:cNvSpPr>
            <a:spLocks noGrp="1"/>
          </p:cNvSpPr>
          <p:nvPr>
            <p:ph type="ftr" sz="quarter" idx="11"/>
          </p:nvPr>
        </p:nvSpPr>
        <p:spPr>
          <a:xfrm>
            <a:off x="685800" y="381000"/>
            <a:ext cx="6991492" cy="365125"/>
          </a:xfrm>
        </p:spPr>
        <p:txBody>
          <a:bodyPr/>
          <a:lstStyle/>
          <a:p>
            <a:endParaRPr lang="en-UG"/>
          </a:p>
        </p:txBody>
      </p:sp>
      <p:sp>
        <p:nvSpPr>
          <p:cNvPr id="6" name="Slide Number Placeholder 5"/>
          <p:cNvSpPr>
            <a:spLocks noGrp="1"/>
          </p:cNvSpPr>
          <p:nvPr>
            <p:ph type="sldNum" sz="quarter" idx="12"/>
          </p:nvPr>
        </p:nvSpPr>
        <p:spPr>
          <a:xfrm>
            <a:off x="10862452" y="381000"/>
            <a:ext cx="643748" cy="365125"/>
          </a:xfrm>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47088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EE995-D735-4B31-8C10-5BF4A0D32C3D}" type="datetimeFigureOut">
              <a:rPr lang="en-UG" smtClean="0"/>
              <a:t>09/04/2021</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322231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EBEE995-D735-4B31-8C10-5BF4A0D32C3D}" type="datetimeFigureOut">
              <a:rPr lang="en-UG" smtClean="0"/>
              <a:t>09/04/2021</a:t>
            </a:fld>
            <a:endParaRPr lang="en-UG"/>
          </a:p>
        </p:txBody>
      </p:sp>
      <p:sp>
        <p:nvSpPr>
          <p:cNvPr id="5" name="Footer Placeholder 4"/>
          <p:cNvSpPr>
            <a:spLocks noGrp="1"/>
          </p:cNvSpPr>
          <p:nvPr>
            <p:ph type="ftr" sz="quarter" idx="11"/>
          </p:nvPr>
        </p:nvSpPr>
        <p:spPr>
          <a:xfrm>
            <a:off x="685800" y="381001"/>
            <a:ext cx="6991492" cy="364065"/>
          </a:xfrm>
        </p:spPr>
        <p:txBody>
          <a:bodyPr/>
          <a:lstStyle/>
          <a:p>
            <a:endParaRPr lang="en-UG"/>
          </a:p>
        </p:txBody>
      </p:sp>
      <p:sp>
        <p:nvSpPr>
          <p:cNvPr id="6" name="Slide Number Placeholder 5"/>
          <p:cNvSpPr>
            <a:spLocks noGrp="1"/>
          </p:cNvSpPr>
          <p:nvPr>
            <p:ph type="sldNum" sz="quarter" idx="12"/>
          </p:nvPr>
        </p:nvSpPr>
        <p:spPr>
          <a:xfrm>
            <a:off x="10862452" y="381000"/>
            <a:ext cx="643748" cy="365125"/>
          </a:xfrm>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362561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EE995-D735-4B31-8C10-5BF4A0D32C3D}" type="datetimeFigureOut">
              <a:rPr lang="en-UG" smtClean="0"/>
              <a:t>09/04/2021</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32437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EE995-D735-4B31-8C10-5BF4A0D32C3D}" type="datetimeFigureOut">
              <a:rPr lang="en-UG" smtClean="0"/>
              <a:t>09/04/2021</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133248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EE995-D735-4B31-8C10-5BF4A0D32C3D}" type="datetimeFigureOut">
              <a:rPr lang="en-UG" smtClean="0"/>
              <a:t>09/04/2021</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299547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EE995-D735-4B31-8C10-5BF4A0D32C3D}" type="datetimeFigureOut">
              <a:rPr lang="en-UG" smtClean="0"/>
              <a:t>09/04/2021</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373091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EE995-D735-4B31-8C10-5BF4A0D32C3D}" type="datetimeFigureOut">
              <a:rPr lang="en-UG" smtClean="0"/>
              <a:t>09/04/2021</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163273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EE995-D735-4B31-8C10-5BF4A0D32C3D}" type="datetimeFigureOut">
              <a:rPr lang="en-UG" smtClean="0"/>
              <a:t>09/04/2021</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779BAC20-E4C9-4EE5-B464-7B24970C7CD6}" type="slidenum">
              <a:rPr lang="en-UG" smtClean="0"/>
              <a:t>‹#›</a:t>
            </a:fld>
            <a:endParaRPr lang="en-UG"/>
          </a:p>
        </p:txBody>
      </p:sp>
    </p:spTree>
    <p:extLst>
      <p:ext uri="{BB962C8B-B14F-4D97-AF65-F5344CB8AC3E}">
        <p14:creationId xmlns:p14="http://schemas.microsoft.com/office/powerpoint/2010/main" val="361673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BEE995-D735-4B31-8C10-5BF4A0D32C3D}" type="datetimeFigureOut">
              <a:rPr lang="en-UG" smtClean="0"/>
              <a:t>09/04/2021</a:t>
            </a:fld>
            <a:endParaRPr lang="en-UG"/>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9BAC20-E4C9-4EE5-B464-7B24970C7CD6}" type="slidenum">
              <a:rPr lang="en-UG" smtClean="0"/>
              <a:t>‹#›</a:t>
            </a:fld>
            <a:endParaRPr lang="en-UG"/>
          </a:p>
        </p:txBody>
      </p:sp>
    </p:spTree>
    <p:extLst>
      <p:ext uri="{BB962C8B-B14F-4D97-AF65-F5344CB8AC3E}">
        <p14:creationId xmlns:p14="http://schemas.microsoft.com/office/powerpoint/2010/main" val="7850048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Unified_Modeling_Languag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Object-Oriented-Software-Engineering-Approach/dp/0201544350" TargetMode="External"/><Relationship Id="rId2" Type="http://schemas.openxmlformats.org/officeDocument/2006/relationships/hyperlink" Target="https://en.wikipedia.org/wiki/Ivar_Jacobs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3BA3F1-CDED-4F38-AFD2-A00F82E03F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6970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14E6-58FE-4023-8122-3C83DB2BEE29}"/>
              </a:ext>
            </a:extLst>
          </p:cNvPr>
          <p:cNvSpPr>
            <a:spLocks noGrp="1"/>
          </p:cNvSpPr>
          <p:nvPr>
            <p:ph type="title"/>
          </p:nvPr>
        </p:nvSpPr>
        <p:spPr/>
        <p:txBody>
          <a:bodyPr/>
          <a:lstStyle/>
          <a:p>
            <a:r>
              <a:rPr lang="en-US" dirty="0"/>
              <a:t>Notation Description</a:t>
            </a:r>
            <a:endParaRPr lang="en-UG" dirty="0"/>
          </a:p>
        </p:txBody>
      </p:sp>
      <p:sp>
        <p:nvSpPr>
          <p:cNvPr id="3" name="Content Placeholder 2">
            <a:extLst>
              <a:ext uri="{FF2B5EF4-FFF2-40B4-BE49-F238E27FC236}">
                <a16:creationId xmlns:a16="http://schemas.microsoft.com/office/drawing/2014/main" id="{20573248-1785-4ED4-A102-EDCA19318F2A}"/>
              </a:ext>
            </a:extLst>
          </p:cNvPr>
          <p:cNvSpPr>
            <a:spLocks noGrp="1"/>
          </p:cNvSpPr>
          <p:nvPr>
            <p:ph idx="1"/>
          </p:nvPr>
        </p:nvSpPr>
        <p:spPr/>
        <p:txBody>
          <a:bodyPr>
            <a:normAutofit fontScale="92500" lnSpcReduction="10000"/>
          </a:bodyPr>
          <a:lstStyle/>
          <a:p>
            <a:r>
              <a:rPr lang="en-US" b="1" dirty="0"/>
              <a:t>Actor</a:t>
            </a:r>
          </a:p>
          <a:p>
            <a:pPr>
              <a:buFont typeface="Arial" panose="020B0604020202020204" pitchFamily="34" charset="0"/>
              <a:buChar char="•"/>
            </a:pPr>
            <a:r>
              <a:rPr lang="en-US" dirty="0"/>
              <a:t>Someone interacts with use case (system function).</a:t>
            </a:r>
          </a:p>
          <a:p>
            <a:pPr>
              <a:buFont typeface="Arial" panose="020B0604020202020204" pitchFamily="34" charset="0"/>
              <a:buChar char="•"/>
            </a:pPr>
            <a:r>
              <a:rPr lang="en-US" dirty="0"/>
              <a:t>Named by noun.</a:t>
            </a:r>
          </a:p>
          <a:p>
            <a:pPr>
              <a:buFont typeface="Arial" panose="020B0604020202020204" pitchFamily="34" charset="0"/>
              <a:buChar char="•"/>
            </a:pPr>
            <a:r>
              <a:rPr lang="en-US" dirty="0"/>
              <a:t>Actor plays a role in the business</a:t>
            </a:r>
          </a:p>
          <a:p>
            <a:pPr>
              <a:buFont typeface="Arial" panose="020B0604020202020204" pitchFamily="34" charset="0"/>
              <a:buChar char="•"/>
            </a:pPr>
            <a:r>
              <a:rPr lang="en-US" dirty="0"/>
              <a:t>Similar to the concept of user, but a user can play different roles</a:t>
            </a:r>
          </a:p>
          <a:p>
            <a:pPr>
              <a:buFont typeface="Arial" panose="020B0604020202020204" pitchFamily="34" charset="0"/>
              <a:buChar char="•"/>
            </a:pPr>
            <a:r>
              <a:rPr lang="en-US" dirty="0"/>
              <a:t>For example: </a:t>
            </a:r>
          </a:p>
          <a:p>
            <a:pPr marL="742950" lvl="1" indent="-285750">
              <a:buFont typeface="Arial" panose="020B0604020202020204" pitchFamily="34" charset="0"/>
              <a:buChar char="•"/>
            </a:pPr>
            <a:r>
              <a:rPr lang="en-US" dirty="0"/>
              <a:t>A prof. can be instructor and also researcher</a:t>
            </a:r>
          </a:p>
          <a:p>
            <a:pPr marL="742950" lvl="1" indent="-285750">
              <a:buFont typeface="Arial" panose="020B0604020202020204" pitchFamily="34" charset="0"/>
              <a:buChar char="•"/>
            </a:pPr>
            <a:r>
              <a:rPr lang="en-US" dirty="0"/>
              <a:t>plays 2 roles with two systems</a:t>
            </a:r>
          </a:p>
          <a:p>
            <a:pPr>
              <a:buFont typeface="Arial" panose="020B0604020202020204" pitchFamily="34" charset="0"/>
              <a:buChar char="•"/>
            </a:pPr>
            <a:r>
              <a:rPr lang="en-US" dirty="0"/>
              <a:t>Actor triggers use case(s).</a:t>
            </a:r>
          </a:p>
          <a:p>
            <a:pPr>
              <a:buFont typeface="Arial" panose="020B0604020202020204" pitchFamily="34" charset="0"/>
              <a:buChar char="•"/>
            </a:pPr>
            <a:r>
              <a:rPr lang="en-US" dirty="0"/>
              <a:t>Actor has a responsibility toward the system (inputs), and Actor has expectations from the system (outputs).</a:t>
            </a:r>
          </a:p>
          <a:p>
            <a:pPr marL="0" indent="0">
              <a:buNone/>
            </a:pPr>
            <a:endParaRPr lang="en-UG" dirty="0"/>
          </a:p>
        </p:txBody>
      </p:sp>
      <p:pic>
        <p:nvPicPr>
          <p:cNvPr id="4" name="Picture 3">
            <a:extLst>
              <a:ext uri="{FF2B5EF4-FFF2-40B4-BE49-F238E27FC236}">
                <a16:creationId xmlns:a16="http://schemas.microsoft.com/office/drawing/2014/main" id="{E96B57AC-679C-487F-A26A-38D15720D473}"/>
              </a:ext>
            </a:extLst>
          </p:cNvPr>
          <p:cNvPicPr>
            <a:picLocks noChangeAspect="1"/>
          </p:cNvPicPr>
          <p:nvPr/>
        </p:nvPicPr>
        <p:blipFill>
          <a:blip r:embed="rId2"/>
          <a:stretch>
            <a:fillRect/>
          </a:stretch>
        </p:blipFill>
        <p:spPr>
          <a:xfrm>
            <a:off x="9890168" y="2733675"/>
            <a:ext cx="860210" cy="2025656"/>
          </a:xfrm>
          <a:prstGeom prst="rect">
            <a:avLst/>
          </a:prstGeom>
        </p:spPr>
      </p:pic>
    </p:spTree>
    <p:extLst>
      <p:ext uri="{BB962C8B-B14F-4D97-AF65-F5344CB8AC3E}">
        <p14:creationId xmlns:p14="http://schemas.microsoft.com/office/powerpoint/2010/main" val="259243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75F8-BBCF-49B6-82D7-E7EB44AE0903}"/>
              </a:ext>
            </a:extLst>
          </p:cNvPr>
          <p:cNvSpPr>
            <a:spLocks noGrp="1"/>
          </p:cNvSpPr>
          <p:nvPr>
            <p:ph type="title"/>
          </p:nvPr>
        </p:nvSpPr>
        <p:spPr>
          <a:xfrm>
            <a:off x="7327556" y="189784"/>
            <a:ext cx="4512275" cy="996465"/>
          </a:xfrm>
        </p:spPr>
        <p:txBody>
          <a:bodyPr/>
          <a:lstStyle/>
          <a:p>
            <a:r>
              <a:rPr lang="en-US" b="1" dirty="0"/>
              <a:t>Use Case</a:t>
            </a:r>
            <a:endParaRPr lang="en-UG" dirty="0"/>
          </a:p>
        </p:txBody>
      </p:sp>
      <p:sp>
        <p:nvSpPr>
          <p:cNvPr id="3" name="Content Placeholder 2">
            <a:extLst>
              <a:ext uri="{FF2B5EF4-FFF2-40B4-BE49-F238E27FC236}">
                <a16:creationId xmlns:a16="http://schemas.microsoft.com/office/drawing/2014/main" id="{65A1A85F-DC0C-4D59-93BD-9C385145752D}"/>
              </a:ext>
            </a:extLst>
          </p:cNvPr>
          <p:cNvSpPr>
            <a:spLocks noGrp="1"/>
          </p:cNvSpPr>
          <p:nvPr>
            <p:ph idx="1"/>
          </p:nvPr>
        </p:nvSpPr>
        <p:spPr>
          <a:xfrm>
            <a:off x="685800" y="1482812"/>
            <a:ext cx="10820400" cy="4735874"/>
          </a:xfrm>
        </p:spPr>
        <p:txBody>
          <a:bodyPr/>
          <a:lstStyle/>
          <a:p>
            <a:pPr>
              <a:buFont typeface="Arial" panose="020B0604020202020204" pitchFamily="34" charset="0"/>
              <a:buChar char="•"/>
            </a:pPr>
            <a:r>
              <a:rPr lang="en-US" dirty="0"/>
              <a:t>System function (process - automated or manual)</a:t>
            </a:r>
          </a:p>
          <a:p>
            <a:pPr>
              <a:buFont typeface="Arial" panose="020B0604020202020204" pitchFamily="34" charset="0"/>
              <a:buChar char="•"/>
            </a:pPr>
            <a:r>
              <a:rPr lang="en-US" dirty="0"/>
              <a:t>Named by verb + Noun (or Noun Phrase).</a:t>
            </a:r>
          </a:p>
          <a:p>
            <a:pPr>
              <a:buFont typeface="Arial" panose="020B0604020202020204" pitchFamily="34" charset="0"/>
              <a:buChar char="•"/>
            </a:pPr>
            <a:r>
              <a:rPr lang="en-US" dirty="0"/>
              <a:t>i.e. Do something</a:t>
            </a:r>
          </a:p>
          <a:p>
            <a:pPr>
              <a:buFont typeface="Arial" panose="020B0604020202020204" pitchFamily="34" charset="0"/>
              <a:buChar char="•"/>
            </a:pPr>
            <a:r>
              <a:rPr lang="en-US" dirty="0"/>
              <a:t>Each Actor must be linked to a use case, while some use cases may not be linked to actors.</a:t>
            </a:r>
          </a:p>
          <a:p>
            <a:endParaRPr lang="en-UG" dirty="0"/>
          </a:p>
        </p:txBody>
      </p:sp>
      <p:pic>
        <p:nvPicPr>
          <p:cNvPr id="5" name="Picture 4">
            <a:extLst>
              <a:ext uri="{FF2B5EF4-FFF2-40B4-BE49-F238E27FC236}">
                <a16:creationId xmlns:a16="http://schemas.microsoft.com/office/drawing/2014/main" id="{BA293612-F6C0-4B49-B30F-E6C4143FF260}"/>
              </a:ext>
            </a:extLst>
          </p:cNvPr>
          <p:cNvPicPr>
            <a:picLocks noChangeAspect="1"/>
          </p:cNvPicPr>
          <p:nvPr/>
        </p:nvPicPr>
        <p:blipFill>
          <a:blip r:embed="rId2"/>
          <a:stretch>
            <a:fillRect/>
          </a:stretch>
        </p:blipFill>
        <p:spPr>
          <a:xfrm>
            <a:off x="5067685" y="3756454"/>
            <a:ext cx="2346369" cy="1424759"/>
          </a:xfrm>
          <a:prstGeom prst="rect">
            <a:avLst/>
          </a:prstGeom>
        </p:spPr>
      </p:pic>
    </p:spTree>
    <p:extLst>
      <p:ext uri="{BB962C8B-B14F-4D97-AF65-F5344CB8AC3E}">
        <p14:creationId xmlns:p14="http://schemas.microsoft.com/office/powerpoint/2010/main" val="185173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3C9C-E056-4203-8265-F7EF814E28A8}"/>
              </a:ext>
            </a:extLst>
          </p:cNvPr>
          <p:cNvSpPr>
            <a:spLocks noGrp="1"/>
          </p:cNvSpPr>
          <p:nvPr>
            <p:ph type="title"/>
          </p:nvPr>
        </p:nvSpPr>
        <p:spPr>
          <a:xfrm>
            <a:off x="5597611" y="192510"/>
            <a:ext cx="6415216" cy="1293028"/>
          </a:xfrm>
        </p:spPr>
        <p:txBody>
          <a:bodyPr/>
          <a:lstStyle/>
          <a:p>
            <a:r>
              <a:rPr lang="en-US" b="1" dirty="0"/>
              <a:t>Communication Link</a:t>
            </a:r>
            <a:endParaRPr lang="en-UG" dirty="0"/>
          </a:p>
        </p:txBody>
      </p:sp>
      <p:sp>
        <p:nvSpPr>
          <p:cNvPr id="3" name="Content Placeholder 2">
            <a:extLst>
              <a:ext uri="{FF2B5EF4-FFF2-40B4-BE49-F238E27FC236}">
                <a16:creationId xmlns:a16="http://schemas.microsoft.com/office/drawing/2014/main" id="{3ABDC295-1963-461A-8D64-9BB4859293D3}"/>
              </a:ext>
            </a:extLst>
          </p:cNvPr>
          <p:cNvSpPr>
            <a:spLocks noGrp="1"/>
          </p:cNvSpPr>
          <p:nvPr>
            <p:ph idx="1"/>
          </p:nvPr>
        </p:nvSpPr>
        <p:spPr>
          <a:xfrm>
            <a:off x="685800" y="1606378"/>
            <a:ext cx="10820400" cy="4612307"/>
          </a:xfrm>
        </p:spPr>
        <p:txBody>
          <a:bodyPr/>
          <a:lstStyle/>
          <a:p>
            <a:pPr>
              <a:lnSpc>
                <a:spcPct val="150000"/>
              </a:lnSpc>
              <a:buFont typeface="Arial" panose="020B0604020202020204" pitchFamily="34" charset="0"/>
              <a:buChar char="•"/>
            </a:pPr>
            <a:r>
              <a:rPr lang="en-US" dirty="0"/>
              <a:t>The participation of an actor in a use case is shown by connecting an actor to a use case by a solid link.</a:t>
            </a:r>
          </a:p>
          <a:p>
            <a:pPr>
              <a:lnSpc>
                <a:spcPct val="150000"/>
              </a:lnSpc>
              <a:buFont typeface="Arial" panose="020B0604020202020204" pitchFamily="34" charset="0"/>
              <a:buChar char="•"/>
            </a:pPr>
            <a:r>
              <a:rPr lang="en-US" dirty="0"/>
              <a:t>Actors may be connected to use cases by associations, indicating that the actor and the use case communicate with one another using messages.</a:t>
            </a:r>
          </a:p>
          <a:p>
            <a:endParaRPr lang="en-UG" dirty="0"/>
          </a:p>
        </p:txBody>
      </p:sp>
      <p:pic>
        <p:nvPicPr>
          <p:cNvPr id="5" name="Picture 4">
            <a:extLst>
              <a:ext uri="{FF2B5EF4-FFF2-40B4-BE49-F238E27FC236}">
                <a16:creationId xmlns:a16="http://schemas.microsoft.com/office/drawing/2014/main" id="{F3EAC6A5-1461-4FCF-929F-832EDA61838E}"/>
              </a:ext>
            </a:extLst>
          </p:cNvPr>
          <p:cNvPicPr>
            <a:picLocks noChangeAspect="1"/>
          </p:cNvPicPr>
          <p:nvPr/>
        </p:nvPicPr>
        <p:blipFill>
          <a:blip r:embed="rId2"/>
          <a:stretch>
            <a:fillRect/>
          </a:stretch>
        </p:blipFill>
        <p:spPr>
          <a:xfrm>
            <a:off x="3656956" y="4275437"/>
            <a:ext cx="4878087" cy="49427"/>
          </a:xfrm>
          <a:prstGeom prst="rect">
            <a:avLst/>
          </a:prstGeom>
        </p:spPr>
      </p:pic>
    </p:spTree>
    <p:extLst>
      <p:ext uri="{BB962C8B-B14F-4D97-AF65-F5344CB8AC3E}">
        <p14:creationId xmlns:p14="http://schemas.microsoft.com/office/powerpoint/2010/main" val="200731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5CA6-ACD7-4873-AB5D-146BE28096AC}"/>
              </a:ext>
            </a:extLst>
          </p:cNvPr>
          <p:cNvSpPr>
            <a:spLocks noGrp="1"/>
          </p:cNvSpPr>
          <p:nvPr>
            <p:ph type="title"/>
          </p:nvPr>
        </p:nvSpPr>
        <p:spPr>
          <a:xfrm>
            <a:off x="5893143" y="296562"/>
            <a:ext cx="6032157" cy="1087434"/>
          </a:xfrm>
        </p:spPr>
        <p:txBody>
          <a:bodyPr/>
          <a:lstStyle/>
          <a:p>
            <a:r>
              <a:rPr lang="en-US" b="1" dirty="0"/>
              <a:t>Boundary of system</a:t>
            </a:r>
            <a:endParaRPr lang="en-UG" dirty="0"/>
          </a:p>
        </p:txBody>
      </p:sp>
      <p:sp>
        <p:nvSpPr>
          <p:cNvPr id="3" name="Content Placeholder 2">
            <a:extLst>
              <a:ext uri="{FF2B5EF4-FFF2-40B4-BE49-F238E27FC236}">
                <a16:creationId xmlns:a16="http://schemas.microsoft.com/office/drawing/2014/main" id="{78C40984-B432-4A33-9DAE-39AB49688036}"/>
              </a:ext>
            </a:extLst>
          </p:cNvPr>
          <p:cNvSpPr>
            <a:spLocks noGrp="1"/>
          </p:cNvSpPr>
          <p:nvPr>
            <p:ph idx="1"/>
          </p:nvPr>
        </p:nvSpPr>
        <p:spPr>
          <a:xfrm>
            <a:off x="685800" y="1532238"/>
            <a:ext cx="10820400" cy="4686447"/>
          </a:xfrm>
        </p:spPr>
        <p:txBody>
          <a:bodyPr/>
          <a:lstStyle/>
          <a:p>
            <a:pPr>
              <a:buFont typeface="Arial" panose="020B0604020202020204" pitchFamily="34" charset="0"/>
              <a:buChar char="•"/>
            </a:pPr>
            <a:r>
              <a:rPr lang="en-US" dirty="0"/>
              <a:t>The system boundary is potentially the entire system as defined in the requirements document.</a:t>
            </a:r>
          </a:p>
          <a:p>
            <a:pPr>
              <a:buFont typeface="Arial" panose="020B0604020202020204" pitchFamily="34" charset="0"/>
              <a:buChar char="•"/>
            </a:pPr>
            <a:r>
              <a:rPr lang="en-US" dirty="0"/>
              <a:t>For large and complex systems, each module may be the system boundary.</a:t>
            </a:r>
          </a:p>
          <a:p>
            <a:pPr>
              <a:buFont typeface="Arial" panose="020B0604020202020204" pitchFamily="34" charset="0"/>
              <a:buChar char="•"/>
            </a:pPr>
            <a:r>
              <a:rPr lang="en-US" dirty="0"/>
              <a:t>For example, for an ERP system for an organization, each of the modules such as personnel, payroll, accounting, etc.</a:t>
            </a:r>
          </a:p>
          <a:p>
            <a:pPr>
              <a:buFont typeface="Arial" panose="020B0604020202020204" pitchFamily="34" charset="0"/>
              <a:buChar char="•"/>
            </a:pPr>
            <a:r>
              <a:rPr lang="en-US" dirty="0"/>
              <a:t>can form a system boundary for use cases specific to each of these business functions.</a:t>
            </a:r>
          </a:p>
          <a:p>
            <a:pPr>
              <a:buFont typeface="Arial" panose="020B0604020202020204" pitchFamily="34" charset="0"/>
              <a:buChar char="•"/>
            </a:pPr>
            <a:r>
              <a:rPr lang="en-US" dirty="0"/>
              <a:t>The entire system can span all of these modules depicting the overall system boundary</a:t>
            </a:r>
          </a:p>
          <a:p>
            <a:endParaRPr lang="en-UG" dirty="0"/>
          </a:p>
        </p:txBody>
      </p:sp>
      <p:pic>
        <p:nvPicPr>
          <p:cNvPr id="4" name="Picture 3">
            <a:extLst>
              <a:ext uri="{FF2B5EF4-FFF2-40B4-BE49-F238E27FC236}">
                <a16:creationId xmlns:a16="http://schemas.microsoft.com/office/drawing/2014/main" id="{0D2D9624-7C86-4BD9-8E71-17BAEF0DC3D8}"/>
              </a:ext>
            </a:extLst>
          </p:cNvPr>
          <p:cNvPicPr>
            <a:picLocks noChangeAspect="1"/>
          </p:cNvPicPr>
          <p:nvPr/>
        </p:nvPicPr>
        <p:blipFill>
          <a:blip r:embed="rId2"/>
          <a:stretch>
            <a:fillRect/>
          </a:stretch>
        </p:blipFill>
        <p:spPr>
          <a:xfrm>
            <a:off x="7385221" y="4683211"/>
            <a:ext cx="2129481" cy="2174789"/>
          </a:xfrm>
          <a:prstGeom prst="rect">
            <a:avLst/>
          </a:prstGeom>
        </p:spPr>
      </p:pic>
    </p:spTree>
    <p:extLst>
      <p:ext uri="{BB962C8B-B14F-4D97-AF65-F5344CB8AC3E}">
        <p14:creationId xmlns:p14="http://schemas.microsoft.com/office/powerpoint/2010/main" val="137906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4315-FACA-475E-972E-E58A4C2516C9}"/>
              </a:ext>
            </a:extLst>
          </p:cNvPr>
          <p:cNvSpPr>
            <a:spLocks noGrp="1"/>
          </p:cNvSpPr>
          <p:nvPr>
            <p:ph type="title"/>
          </p:nvPr>
        </p:nvSpPr>
        <p:spPr>
          <a:xfrm>
            <a:off x="3414583" y="270103"/>
            <a:ext cx="8610600" cy="1293028"/>
          </a:xfrm>
        </p:spPr>
        <p:txBody>
          <a:bodyPr/>
          <a:lstStyle/>
          <a:p>
            <a:r>
              <a:rPr lang="en-US" dirty="0"/>
              <a:t>Use Case Relationship</a:t>
            </a:r>
            <a:endParaRPr lang="en-UG" dirty="0"/>
          </a:p>
        </p:txBody>
      </p:sp>
      <p:sp>
        <p:nvSpPr>
          <p:cNvPr id="3" name="Content Placeholder 2">
            <a:extLst>
              <a:ext uri="{FF2B5EF4-FFF2-40B4-BE49-F238E27FC236}">
                <a16:creationId xmlns:a16="http://schemas.microsoft.com/office/drawing/2014/main" id="{0E4EA179-A69C-4D05-A0B0-62EF2828A6A2}"/>
              </a:ext>
            </a:extLst>
          </p:cNvPr>
          <p:cNvSpPr>
            <a:spLocks noGrp="1"/>
          </p:cNvSpPr>
          <p:nvPr>
            <p:ph idx="1"/>
          </p:nvPr>
        </p:nvSpPr>
        <p:spPr>
          <a:xfrm>
            <a:off x="685800" y="1563131"/>
            <a:ext cx="10820400" cy="5024765"/>
          </a:xfrm>
        </p:spPr>
        <p:txBody>
          <a:bodyPr>
            <a:normAutofit/>
          </a:bodyPr>
          <a:lstStyle/>
          <a:p>
            <a:r>
              <a:rPr lang="en-US" b="1" dirty="0"/>
              <a:t>Extends</a:t>
            </a:r>
          </a:p>
          <a:p>
            <a:endParaRPr lang="en-US" dirty="0"/>
          </a:p>
          <a:p>
            <a:pPr>
              <a:lnSpc>
                <a:spcPct val="150000"/>
              </a:lnSpc>
            </a:pPr>
            <a:r>
              <a:rPr lang="en-US" dirty="0"/>
              <a:t>indicates that an "Invalid Password" use case may include (subject to specified in the extension) the behavior specified by base use case "Login Account".</a:t>
            </a:r>
          </a:p>
          <a:p>
            <a:pPr>
              <a:lnSpc>
                <a:spcPct val="150000"/>
              </a:lnSpc>
            </a:pPr>
            <a:r>
              <a:rPr lang="en-US" dirty="0"/>
              <a:t>Depict with a directed arrow having a dotted line. The tip of arrowhead points to the base use case and the child use case is connected at the base of the arrow.</a:t>
            </a:r>
          </a:p>
          <a:p>
            <a:pPr>
              <a:lnSpc>
                <a:spcPct val="150000"/>
              </a:lnSpc>
            </a:pPr>
            <a:r>
              <a:rPr lang="en-US" dirty="0"/>
              <a:t>The stereotype "&lt;&lt;extends&gt;&gt;" identifies as an extend relationship</a:t>
            </a:r>
            <a:endParaRPr lang="en-UG" dirty="0"/>
          </a:p>
        </p:txBody>
      </p:sp>
    </p:spTree>
    <p:extLst>
      <p:ext uri="{BB962C8B-B14F-4D97-AF65-F5344CB8AC3E}">
        <p14:creationId xmlns:p14="http://schemas.microsoft.com/office/powerpoint/2010/main" val="36204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AED1263-14F4-4C54-8244-3C96E502B05D}"/>
              </a:ext>
            </a:extLst>
          </p:cNvPr>
          <p:cNvPicPr>
            <a:picLocks noGrp="1" noChangeAspect="1"/>
          </p:cNvPicPr>
          <p:nvPr>
            <p:ph idx="1"/>
          </p:nvPr>
        </p:nvPicPr>
        <p:blipFill>
          <a:blip r:embed="rId2"/>
          <a:stretch>
            <a:fillRect/>
          </a:stretch>
        </p:blipFill>
        <p:spPr>
          <a:xfrm>
            <a:off x="1890584" y="2177803"/>
            <a:ext cx="8748584" cy="3506305"/>
          </a:xfrm>
          <a:prstGeom prst="rect">
            <a:avLst/>
          </a:prstGeom>
        </p:spPr>
      </p:pic>
    </p:spTree>
    <p:extLst>
      <p:ext uri="{BB962C8B-B14F-4D97-AF65-F5344CB8AC3E}">
        <p14:creationId xmlns:p14="http://schemas.microsoft.com/office/powerpoint/2010/main" val="306893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80A-6D38-4D9A-B681-EB4D43A7BF8E}"/>
              </a:ext>
            </a:extLst>
          </p:cNvPr>
          <p:cNvSpPr>
            <a:spLocks noGrp="1"/>
          </p:cNvSpPr>
          <p:nvPr>
            <p:ph type="title"/>
          </p:nvPr>
        </p:nvSpPr>
        <p:spPr>
          <a:xfrm>
            <a:off x="7760043" y="234778"/>
            <a:ext cx="3585518" cy="1058250"/>
          </a:xfrm>
        </p:spPr>
        <p:txBody>
          <a:bodyPr/>
          <a:lstStyle/>
          <a:p>
            <a:r>
              <a:rPr lang="en-US" b="1" dirty="0"/>
              <a:t>Include</a:t>
            </a:r>
            <a:endParaRPr lang="en-UG" dirty="0"/>
          </a:p>
        </p:txBody>
      </p:sp>
      <p:sp>
        <p:nvSpPr>
          <p:cNvPr id="3" name="Content Placeholder 2">
            <a:extLst>
              <a:ext uri="{FF2B5EF4-FFF2-40B4-BE49-F238E27FC236}">
                <a16:creationId xmlns:a16="http://schemas.microsoft.com/office/drawing/2014/main" id="{96F6D9BC-10A5-49F5-B2B6-81DC154DEB03}"/>
              </a:ext>
            </a:extLst>
          </p:cNvPr>
          <p:cNvSpPr>
            <a:spLocks noGrp="1"/>
          </p:cNvSpPr>
          <p:nvPr>
            <p:ph idx="1"/>
          </p:nvPr>
        </p:nvSpPr>
        <p:spPr>
          <a:xfrm>
            <a:off x="685800" y="1293028"/>
            <a:ext cx="10820400" cy="4925657"/>
          </a:xfrm>
        </p:spPr>
        <p:txBody>
          <a:bodyPr>
            <a:normAutofit/>
          </a:bodyPr>
          <a:lstStyle/>
          <a:p>
            <a:pPr>
              <a:buFont typeface="Arial" panose="020B0604020202020204" pitchFamily="34" charset="0"/>
              <a:buChar char="•"/>
            </a:pPr>
            <a:r>
              <a:rPr lang="en-US" dirty="0"/>
              <a:t>When a use case is depicted as using the functionality of another use case, the relationship between the use cases is named as include or uses relationship.</a:t>
            </a:r>
          </a:p>
          <a:p>
            <a:pPr>
              <a:buFont typeface="Arial" panose="020B0604020202020204" pitchFamily="34" charset="0"/>
              <a:buChar char="•"/>
            </a:pPr>
            <a:r>
              <a:rPr lang="en-US" dirty="0"/>
              <a:t>A use case includes the functionality described in another use case as a part of its business process flow.</a:t>
            </a:r>
          </a:p>
          <a:p>
            <a:pPr>
              <a:buFont typeface="Arial" panose="020B0604020202020204" pitchFamily="34" charset="0"/>
              <a:buChar char="•"/>
            </a:pPr>
            <a:r>
              <a:rPr lang="en-US" dirty="0"/>
              <a:t>A uses relationship from base use case to child use case indicates that an instance of the base use case will include the behavior as specified in the child use case.</a:t>
            </a:r>
          </a:p>
          <a:p>
            <a:pPr>
              <a:buFont typeface="Arial" panose="020B0604020202020204" pitchFamily="34" charset="0"/>
              <a:buChar char="•"/>
            </a:pPr>
            <a:r>
              <a:rPr lang="en-US" dirty="0"/>
              <a:t>An include relationship is depicted with a directed arrow having a dotted line. The tip of arrowhead points to the child use case and the parent use case connected at the base of the arrow.</a:t>
            </a:r>
          </a:p>
          <a:p>
            <a:pPr>
              <a:buFont typeface="Arial" panose="020B0604020202020204" pitchFamily="34" charset="0"/>
              <a:buChar char="•"/>
            </a:pPr>
            <a:r>
              <a:rPr lang="en-US" dirty="0"/>
              <a:t>The stereotype "&lt;&lt;include&gt;&gt;" identifies the relationship as an include relationship.</a:t>
            </a:r>
          </a:p>
          <a:p>
            <a:endParaRPr lang="en-UG" dirty="0"/>
          </a:p>
        </p:txBody>
      </p:sp>
    </p:spTree>
    <p:extLst>
      <p:ext uri="{BB962C8B-B14F-4D97-AF65-F5344CB8AC3E}">
        <p14:creationId xmlns:p14="http://schemas.microsoft.com/office/powerpoint/2010/main" val="186158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10FD66-70EA-4545-82DB-79790325ED07}"/>
              </a:ext>
            </a:extLst>
          </p:cNvPr>
          <p:cNvPicPr>
            <a:picLocks noGrp="1" noChangeAspect="1"/>
          </p:cNvPicPr>
          <p:nvPr>
            <p:ph idx="1"/>
          </p:nvPr>
        </p:nvPicPr>
        <p:blipFill>
          <a:blip r:embed="rId2"/>
          <a:stretch>
            <a:fillRect/>
          </a:stretch>
        </p:blipFill>
        <p:spPr>
          <a:xfrm>
            <a:off x="2607276" y="1791731"/>
            <a:ext cx="7982465" cy="2313052"/>
          </a:xfrm>
          <a:prstGeom prst="rect">
            <a:avLst/>
          </a:prstGeom>
        </p:spPr>
      </p:pic>
    </p:spTree>
    <p:extLst>
      <p:ext uri="{BB962C8B-B14F-4D97-AF65-F5344CB8AC3E}">
        <p14:creationId xmlns:p14="http://schemas.microsoft.com/office/powerpoint/2010/main" val="93761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7306-0D72-4D10-8821-E2728AC87355}"/>
              </a:ext>
            </a:extLst>
          </p:cNvPr>
          <p:cNvSpPr>
            <a:spLocks noGrp="1"/>
          </p:cNvSpPr>
          <p:nvPr>
            <p:ph type="title"/>
          </p:nvPr>
        </p:nvSpPr>
        <p:spPr>
          <a:xfrm>
            <a:off x="6252518" y="206734"/>
            <a:ext cx="5500815" cy="1293028"/>
          </a:xfrm>
        </p:spPr>
        <p:txBody>
          <a:bodyPr/>
          <a:lstStyle/>
          <a:p>
            <a:r>
              <a:rPr lang="en-US" b="1" dirty="0"/>
              <a:t>Generalization</a:t>
            </a:r>
            <a:endParaRPr lang="en-UG" dirty="0"/>
          </a:p>
        </p:txBody>
      </p:sp>
      <p:sp>
        <p:nvSpPr>
          <p:cNvPr id="3" name="Content Placeholder 2">
            <a:extLst>
              <a:ext uri="{FF2B5EF4-FFF2-40B4-BE49-F238E27FC236}">
                <a16:creationId xmlns:a16="http://schemas.microsoft.com/office/drawing/2014/main" id="{A577824C-2ACF-4407-9EB4-DDF1AD4F9FED}"/>
              </a:ext>
            </a:extLst>
          </p:cNvPr>
          <p:cNvSpPr>
            <a:spLocks noGrp="1"/>
          </p:cNvSpPr>
          <p:nvPr>
            <p:ph idx="1"/>
          </p:nvPr>
        </p:nvSpPr>
        <p:spPr>
          <a:xfrm>
            <a:off x="685800" y="1383958"/>
            <a:ext cx="10820400" cy="4834728"/>
          </a:xfrm>
        </p:spPr>
        <p:txBody>
          <a:bodyPr/>
          <a:lstStyle/>
          <a:p>
            <a:pPr>
              <a:buFont typeface="Arial" panose="020B0604020202020204" pitchFamily="34" charset="0"/>
              <a:buChar char="•"/>
            </a:pPr>
            <a:r>
              <a:rPr lang="en-US" dirty="0"/>
              <a:t>A generalization relationship is a parent-child relationship between use cases.</a:t>
            </a:r>
          </a:p>
          <a:p>
            <a:pPr>
              <a:buFont typeface="Arial" panose="020B0604020202020204" pitchFamily="34" charset="0"/>
              <a:buChar char="•"/>
            </a:pPr>
            <a:r>
              <a:rPr lang="en-US" dirty="0"/>
              <a:t>The child use case is an enhancement of the parent use case.</a:t>
            </a:r>
          </a:p>
          <a:p>
            <a:pPr>
              <a:buFont typeface="Arial" panose="020B0604020202020204" pitchFamily="34" charset="0"/>
              <a:buChar char="•"/>
            </a:pPr>
            <a:r>
              <a:rPr lang="en-US" dirty="0"/>
              <a:t>Generalization is shown as a directed arrow with a triangle arrowhead.</a:t>
            </a:r>
          </a:p>
          <a:p>
            <a:pPr>
              <a:buFont typeface="Arial" panose="020B0604020202020204" pitchFamily="34" charset="0"/>
              <a:buChar char="•"/>
            </a:pPr>
            <a:r>
              <a:rPr lang="en-US" dirty="0"/>
              <a:t>The child use case is connected at the base of the arrow. The tip of the arrow is connected to the parent use case.</a:t>
            </a:r>
          </a:p>
          <a:p>
            <a:endParaRPr lang="en-UG" dirty="0"/>
          </a:p>
        </p:txBody>
      </p:sp>
      <p:pic>
        <p:nvPicPr>
          <p:cNvPr id="5" name="Picture 4">
            <a:extLst>
              <a:ext uri="{FF2B5EF4-FFF2-40B4-BE49-F238E27FC236}">
                <a16:creationId xmlns:a16="http://schemas.microsoft.com/office/drawing/2014/main" id="{94A07350-1DDD-4C2C-8F62-79C79CDEC949}"/>
              </a:ext>
            </a:extLst>
          </p:cNvPr>
          <p:cNvPicPr>
            <a:picLocks noChangeAspect="1"/>
          </p:cNvPicPr>
          <p:nvPr/>
        </p:nvPicPr>
        <p:blipFill>
          <a:blip r:embed="rId2"/>
          <a:stretch>
            <a:fillRect/>
          </a:stretch>
        </p:blipFill>
        <p:spPr>
          <a:xfrm>
            <a:off x="3562092" y="4036927"/>
            <a:ext cx="5668405" cy="1437115"/>
          </a:xfrm>
          <a:prstGeom prst="rect">
            <a:avLst/>
          </a:prstGeom>
        </p:spPr>
      </p:pic>
    </p:spTree>
    <p:extLst>
      <p:ext uri="{BB962C8B-B14F-4D97-AF65-F5344CB8AC3E}">
        <p14:creationId xmlns:p14="http://schemas.microsoft.com/office/powerpoint/2010/main" val="792755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9C26-CD45-408D-97B3-E7163205FD33}"/>
              </a:ext>
            </a:extLst>
          </p:cNvPr>
          <p:cNvSpPr>
            <a:spLocks noGrp="1"/>
          </p:cNvSpPr>
          <p:nvPr>
            <p:ph type="title"/>
          </p:nvPr>
        </p:nvSpPr>
        <p:spPr/>
        <p:txBody>
          <a:bodyPr/>
          <a:lstStyle/>
          <a:p>
            <a:r>
              <a:rPr lang="en-US" b="1" dirty="0"/>
              <a:t>Use Case Examples</a:t>
            </a:r>
            <a:br>
              <a:rPr lang="en-US" b="1" dirty="0"/>
            </a:br>
            <a:endParaRPr lang="en-UG" dirty="0"/>
          </a:p>
        </p:txBody>
      </p:sp>
      <p:sp>
        <p:nvSpPr>
          <p:cNvPr id="3" name="Content Placeholder 2">
            <a:extLst>
              <a:ext uri="{FF2B5EF4-FFF2-40B4-BE49-F238E27FC236}">
                <a16:creationId xmlns:a16="http://schemas.microsoft.com/office/drawing/2014/main" id="{12F72A54-E1F8-4F90-BE01-55CDA7E2AD5A}"/>
              </a:ext>
            </a:extLst>
          </p:cNvPr>
          <p:cNvSpPr>
            <a:spLocks noGrp="1"/>
          </p:cNvSpPr>
          <p:nvPr>
            <p:ph idx="1"/>
          </p:nvPr>
        </p:nvSpPr>
        <p:spPr>
          <a:xfrm>
            <a:off x="685800" y="1581666"/>
            <a:ext cx="10820400" cy="4637020"/>
          </a:xfrm>
        </p:spPr>
        <p:txBody>
          <a:bodyPr/>
          <a:lstStyle/>
          <a:p>
            <a:r>
              <a:rPr lang="en-US" b="1" dirty="0"/>
              <a:t>Use Case Example - Association Link</a:t>
            </a:r>
          </a:p>
          <a:p>
            <a:r>
              <a:rPr lang="en-US" dirty="0"/>
              <a:t>A Use Case diagram illustrates a set of use cases for a system, i.e. the actors and the relationships between the actors and use cases.</a:t>
            </a:r>
          </a:p>
          <a:p>
            <a:endParaRPr lang="en-UG" dirty="0"/>
          </a:p>
        </p:txBody>
      </p:sp>
      <p:pic>
        <p:nvPicPr>
          <p:cNvPr id="5" name="Picture 4">
            <a:extLst>
              <a:ext uri="{FF2B5EF4-FFF2-40B4-BE49-F238E27FC236}">
                <a16:creationId xmlns:a16="http://schemas.microsoft.com/office/drawing/2014/main" id="{28841F6F-4019-46C8-92A8-815C31C03D41}"/>
              </a:ext>
            </a:extLst>
          </p:cNvPr>
          <p:cNvPicPr>
            <a:picLocks noChangeAspect="1"/>
          </p:cNvPicPr>
          <p:nvPr/>
        </p:nvPicPr>
        <p:blipFill>
          <a:blip r:embed="rId2"/>
          <a:stretch>
            <a:fillRect/>
          </a:stretch>
        </p:blipFill>
        <p:spPr>
          <a:xfrm>
            <a:off x="3898685" y="3521676"/>
            <a:ext cx="4689261" cy="1380271"/>
          </a:xfrm>
          <a:prstGeom prst="rect">
            <a:avLst/>
          </a:prstGeom>
        </p:spPr>
      </p:pic>
    </p:spTree>
    <p:extLst>
      <p:ext uri="{BB962C8B-B14F-4D97-AF65-F5344CB8AC3E}">
        <p14:creationId xmlns:p14="http://schemas.microsoft.com/office/powerpoint/2010/main" val="352198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6067-9348-45C2-B8FD-08FAB06BEFF2}"/>
              </a:ext>
            </a:extLst>
          </p:cNvPr>
          <p:cNvSpPr>
            <a:spLocks noGrp="1"/>
          </p:cNvSpPr>
          <p:nvPr>
            <p:ph type="title"/>
          </p:nvPr>
        </p:nvSpPr>
        <p:spPr>
          <a:xfrm>
            <a:off x="4646140" y="480168"/>
            <a:ext cx="7416114" cy="1039713"/>
          </a:xfrm>
        </p:spPr>
        <p:txBody>
          <a:bodyPr>
            <a:normAutofit fontScale="90000"/>
          </a:bodyPr>
          <a:lstStyle/>
          <a:p>
            <a:r>
              <a:rPr lang="en-US" b="1" dirty="0"/>
              <a:t>What is Use Case Diagram?</a:t>
            </a:r>
            <a:br>
              <a:rPr lang="en-US" b="1" dirty="0"/>
            </a:br>
            <a:endParaRPr lang="en-UG" dirty="0"/>
          </a:p>
        </p:txBody>
      </p:sp>
      <p:sp>
        <p:nvSpPr>
          <p:cNvPr id="3" name="Content Placeholder 2">
            <a:extLst>
              <a:ext uri="{FF2B5EF4-FFF2-40B4-BE49-F238E27FC236}">
                <a16:creationId xmlns:a16="http://schemas.microsoft.com/office/drawing/2014/main" id="{517B83CF-F71E-416E-9D8B-BAB42DB10275}"/>
              </a:ext>
            </a:extLst>
          </p:cNvPr>
          <p:cNvSpPr>
            <a:spLocks noGrp="1"/>
          </p:cNvSpPr>
          <p:nvPr>
            <p:ph idx="1"/>
          </p:nvPr>
        </p:nvSpPr>
        <p:spPr>
          <a:xfrm>
            <a:off x="766119" y="1334530"/>
            <a:ext cx="11425881" cy="5523470"/>
          </a:xfrm>
        </p:spPr>
        <p:txBody>
          <a:bodyPr/>
          <a:lstStyle/>
          <a:p>
            <a:r>
              <a:rPr lang="en-US" b="1" dirty="0"/>
              <a:t>What is Use Case Diagram?</a:t>
            </a:r>
          </a:p>
          <a:p>
            <a:pPr algn="just">
              <a:lnSpc>
                <a:spcPct val="150000"/>
              </a:lnSpc>
            </a:pPr>
            <a:r>
              <a:rPr lang="en-US" dirty="0"/>
              <a:t>Here are some questions that have been asked frequently in the UML world are: </a:t>
            </a:r>
            <a:r>
              <a:rPr lang="en-US" b="1" dirty="0"/>
              <a:t>What is a use case diagram?</a:t>
            </a:r>
            <a:r>
              <a:rPr lang="en-US" dirty="0"/>
              <a:t> </a:t>
            </a:r>
            <a:r>
              <a:rPr lang="en-US" b="1" dirty="0"/>
              <a:t>Why Use case diagram?</a:t>
            </a:r>
            <a:r>
              <a:rPr lang="en-US" dirty="0"/>
              <a:t> or simply, </a:t>
            </a:r>
            <a:r>
              <a:rPr lang="en-US" b="1" dirty="0"/>
              <a:t>Why use cases?</a:t>
            </a:r>
            <a:r>
              <a:rPr lang="en-US" dirty="0"/>
              <a:t>. </a:t>
            </a:r>
          </a:p>
        </p:txBody>
      </p:sp>
    </p:spTree>
    <p:extLst>
      <p:ext uri="{BB962C8B-B14F-4D97-AF65-F5344CB8AC3E}">
        <p14:creationId xmlns:p14="http://schemas.microsoft.com/office/powerpoint/2010/main" val="38727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98DD-5AF4-4F0D-A310-D59A5B8743CF}"/>
              </a:ext>
            </a:extLst>
          </p:cNvPr>
          <p:cNvSpPr>
            <a:spLocks noGrp="1"/>
          </p:cNvSpPr>
          <p:nvPr>
            <p:ph type="title"/>
          </p:nvPr>
        </p:nvSpPr>
        <p:spPr>
          <a:xfrm>
            <a:off x="2895600" y="764373"/>
            <a:ext cx="8610600" cy="804935"/>
          </a:xfrm>
        </p:spPr>
        <p:txBody>
          <a:bodyPr>
            <a:normAutofit fontScale="90000"/>
          </a:bodyPr>
          <a:lstStyle/>
          <a:p>
            <a:r>
              <a:rPr lang="en-US" b="1" dirty="0"/>
              <a:t>Use Case Example - Include Relationship</a:t>
            </a:r>
            <a:br>
              <a:rPr lang="en-US" b="1" dirty="0"/>
            </a:br>
            <a:endParaRPr lang="en-UG" dirty="0"/>
          </a:p>
        </p:txBody>
      </p:sp>
      <p:sp>
        <p:nvSpPr>
          <p:cNvPr id="3" name="Content Placeholder 2">
            <a:extLst>
              <a:ext uri="{FF2B5EF4-FFF2-40B4-BE49-F238E27FC236}">
                <a16:creationId xmlns:a16="http://schemas.microsoft.com/office/drawing/2014/main" id="{A1732D0C-DEF6-46F1-BB57-B0A46DEDCCF8}"/>
              </a:ext>
            </a:extLst>
          </p:cNvPr>
          <p:cNvSpPr>
            <a:spLocks noGrp="1"/>
          </p:cNvSpPr>
          <p:nvPr>
            <p:ph idx="1"/>
          </p:nvPr>
        </p:nvSpPr>
        <p:spPr>
          <a:xfrm>
            <a:off x="685800" y="1470454"/>
            <a:ext cx="10820400" cy="4748232"/>
          </a:xfrm>
        </p:spPr>
        <p:txBody>
          <a:bodyPr/>
          <a:lstStyle/>
          <a:p>
            <a:r>
              <a:rPr lang="en-US" dirty="0"/>
              <a:t>The include relationship adds additional functionality not specified in the base use case. The &lt;&lt;Include&gt;&gt; relationship is used to include common behavior from an included use case into a base use case in order to support the reuse of common behavior.</a:t>
            </a:r>
          </a:p>
          <a:p>
            <a:endParaRPr lang="en-UG" dirty="0"/>
          </a:p>
        </p:txBody>
      </p:sp>
      <p:pic>
        <p:nvPicPr>
          <p:cNvPr id="4" name="Picture 3">
            <a:extLst>
              <a:ext uri="{FF2B5EF4-FFF2-40B4-BE49-F238E27FC236}">
                <a16:creationId xmlns:a16="http://schemas.microsoft.com/office/drawing/2014/main" id="{8A298A61-FCC0-415F-914B-55CFAE3FEBC5}"/>
              </a:ext>
            </a:extLst>
          </p:cNvPr>
          <p:cNvPicPr>
            <a:picLocks noChangeAspect="1"/>
          </p:cNvPicPr>
          <p:nvPr/>
        </p:nvPicPr>
        <p:blipFill>
          <a:blip r:embed="rId2"/>
          <a:stretch>
            <a:fillRect/>
          </a:stretch>
        </p:blipFill>
        <p:spPr>
          <a:xfrm>
            <a:off x="3194220" y="3163331"/>
            <a:ext cx="6666472" cy="3225112"/>
          </a:xfrm>
          <a:prstGeom prst="rect">
            <a:avLst/>
          </a:prstGeom>
        </p:spPr>
      </p:pic>
    </p:spTree>
    <p:extLst>
      <p:ext uri="{BB962C8B-B14F-4D97-AF65-F5344CB8AC3E}">
        <p14:creationId xmlns:p14="http://schemas.microsoft.com/office/powerpoint/2010/main" val="2793558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3AC9-5D3E-4C43-A30D-162A3A619360}"/>
              </a:ext>
            </a:extLst>
          </p:cNvPr>
          <p:cNvSpPr>
            <a:spLocks noGrp="1"/>
          </p:cNvSpPr>
          <p:nvPr>
            <p:ph type="title"/>
          </p:nvPr>
        </p:nvSpPr>
        <p:spPr/>
        <p:txBody>
          <a:bodyPr>
            <a:normAutofit fontScale="90000"/>
          </a:bodyPr>
          <a:lstStyle/>
          <a:p>
            <a:r>
              <a:rPr lang="en-US" b="1" dirty="0"/>
              <a:t>Use Case Example - Extend Relationship</a:t>
            </a:r>
            <a:br>
              <a:rPr lang="en-US" b="1" dirty="0"/>
            </a:br>
            <a:endParaRPr lang="en-UG" dirty="0"/>
          </a:p>
        </p:txBody>
      </p:sp>
      <p:sp>
        <p:nvSpPr>
          <p:cNvPr id="3" name="Content Placeholder 2">
            <a:extLst>
              <a:ext uri="{FF2B5EF4-FFF2-40B4-BE49-F238E27FC236}">
                <a16:creationId xmlns:a16="http://schemas.microsoft.com/office/drawing/2014/main" id="{3C736E54-5972-463D-923B-5EEA2244D8D5}"/>
              </a:ext>
            </a:extLst>
          </p:cNvPr>
          <p:cNvSpPr>
            <a:spLocks noGrp="1"/>
          </p:cNvSpPr>
          <p:nvPr>
            <p:ph idx="1"/>
          </p:nvPr>
        </p:nvSpPr>
        <p:spPr>
          <a:xfrm>
            <a:off x="685800" y="1705232"/>
            <a:ext cx="10820400" cy="4513453"/>
          </a:xfrm>
        </p:spPr>
        <p:txBody>
          <a:bodyPr>
            <a:normAutofit/>
          </a:bodyPr>
          <a:lstStyle/>
          <a:p>
            <a:pPr>
              <a:lnSpc>
                <a:spcPct val="200000"/>
              </a:lnSpc>
            </a:pPr>
            <a:r>
              <a:rPr lang="en-US" dirty="0"/>
              <a:t>The extend relationships are important because they show optional functionality or system behavior. The &lt;&lt;extend&gt;&gt; relationship is used to include optional behavior from an extending use case in an extended use case. </a:t>
            </a:r>
          </a:p>
          <a:p>
            <a:pPr>
              <a:lnSpc>
                <a:spcPct val="200000"/>
              </a:lnSpc>
            </a:pPr>
            <a:r>
              <a:rPr lang="en-US" dirty="0"/>
              <a:t>Take a look at the use case diagram example below. It shows an extend connector and an extension point "Search".</a:t>
            </a:r>
          </a:p>
          <a:p>
            <a:endParaRPr lang="en-UG" dirty="0"/>
          </a:p>
        </p:txBody>
      </p:sp>
    </p:spTree>
    <p:extLst>
      <p:ext uri="{BB962C8B-B14F-4D97-AF65-F5344CB8AC3E}">
        <p14:creationId xmlns:p14="http://schemas.microsoft.com/office/powerpoint/2010/main" val="3159595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DC0692-5EA5-46BB-B576-13547A32D8D2}"/>
              </a:ext>
            </a:extLst>
          </p:cNvPr>
          <p:cNvPicPr>
            <a:picLocks noGrp="1" noChangeAspect="1"/>
          </p:cNvPicPr>
          <p:nvPr>
            <p:ph idx="1"/>
          </p:nvPr>
        </p:nvPicPr>
        <p:blipFill>
          <a:blip r:embed="rId2"/>
          <a:stretch>
            <a:fillRect/>
          </a:stretch>
        </p:blipFill>
        <p:spPr>
          <a:xfrm>
            <a:off x="2854411" y="2570205"/>
            <a:ext cx="7438767" cy="2755557"/>
          </a:xfrm>
          <a:prstGeom prst="rect">
            <a:avLst/>
          </a:prstGeom>
        </p:spPr>
      </p:pic>
    </p:spTree>
    <p:extLst>
      <p:ext uri="{BB962C8B-B14F-4D97-AF65-F5344CB8AC3E}">
        <p14:creationId xmlns:p14="http://schemas.microsoft.com/office/powerpoint/2010/main" val="2440154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EB89-0411-471C-B09A-91A4C4CD45E1}"/>
              </a:ext>
            </a:extLst>
          </p:cNvPr>
          <p:cNvSpPr>
            <a:spLocks noGrp="1"/>
          </p:cNvSpPr>
          <p:nvPr>
            <p:ph type="title"/>
          </p:nvPr>
        </p:nvSpPr>
        <p:spPr>
          <a:xfrm>
            <a:off x="4522573" y="852615"/>
            <a:ext cx="7401697" cy="741405"/>
          </a:xfrm>
        </p:spPr>
        <p:txBody>
          <a:bodyPr>
            <a:normAutofit fontScale="90000"/>
          </a:bodyPr>
          <a:lstStyle/>
          <a:p>
            <a:r>
              <a:rPr lang="en-US" b="1" dirty="0"/>
              <a:t>Use Case Example - Generalization Relationship</a:t>
            </a:r>
            <a:br>
              <a:rPr lang="en-US" b="1" dirty="0"/>
            </a:br>
            <a:endParaRPr lang="en-UG" dirty="0"/>
          </a:p>
        </p:txBody>
      </p:sp>
      <p:sp>
        <p:nvSpPr>
          <p:cNvPr id="3" name="Content Placeholder 2">
            <a:extLst>
              <a:ext uri="{FF2B5EF4-FFF2-40B4-BE49-F238E27FC236}">
                <a16:creationId xmlns:a16="http://schemas.microsoft.com/office/drawing/2014/main" id="{278D2AC2-F186-43DB-9C19-298AA92C5A37}"/>
              </a:ext>
            </a:extLst>
          </p:cNvPr>
          <p:cNvSpPr>
            <a:spLocks noGrp="1"/>
          </p:cNvSpPr>
          <p:nvPr>
            <p:ph idx="1"/>
          </p:nvPr>
        </p:nvSpPr>
        <p:spPr>
          <a:xfrm>
            <a:off x="685800" y="1717590"/>
            <a:ext cx="10820400" cy="4880918"/>
          </a:xfrm>
        </p:spPr>
        <p:txBody>
          <a:bodyPr/>
          <a:lstStyle/>
          <a:p>
            <a:r>
              <a:rPr lang="en-US" dirty="0"/>
              <a:t>A generalization relationship means that a child use case inherits the behavior and meaning of the parent use case. </a:t>
            </a:r>
          </a:p>
          <a:p>
            <a:r>
              <a:rPr lang="en-US" dirty="0"/>
              <a:t>The child may add or override the behavior of the parent. The figure below provides a use case example by showing two generalization connectors that connect between the three use cases.</a:t>
            </a:r>
          </a:p>
          <a:p>
            <a:endParaRPr lang="en-UG" dirty="0"/>
          </a:p>
        </p:txBody>
      </p:sp>
      <p:pic>
        <p:nvPicPr>
          <p:cNvPr id="4" name="Picture 3">
            <a:extLst>
              <a:ext uri="{FF2B5EF4-FFF2-40B4-BE49-F238E27FC236}">
                <a16:creationId xmlns:a16="http://schemas.microsoft.com/office/drawing/2014/main" id="{9FE4FD19-09E9-487A-BA7E-385D1CFEEDE3}"/>
              </a:ext>
            </a:extLst>
          </p:cNvPr>
          <p:cNvPicPr>
            <a:picLocks noChangeAspect="1"/>
          </p:cNvPicPr>
          <p:nvPr/>
        </p:nvPicPr>
        <p:blipFill>
          <a:blip r:embed="rId2"/>
          <a:stretch>
            <a:fillRect/>
          </a:stretch>
        </p:blipFill>
        <p:spPr>
          <a:xfrm>
            <a:off x="4376222" y="3558747"/>
            <a:ext cx="4063443" cy="3163330"/>
          </a:xfrm>
          <a:prstGeom prst="rect">
            <a:avLst/>
          </a:prstGeom>
        </p:spPr>
      </p:pic>
    </p:spTree>
    <p:extLst>
      <p:ext uri="{BB962C8B-B14F-4D97-AF65-F5344CB8AC3E}">
        <p14:creationId xmlns:p14="http://schemas.microsoft.com/office/powerpoint/2010/main" val="2780173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28D2-54F0-4402-9707-29A36048C62B}"/>
              </a:ext>
            </a:extLst>
          </p:cNvPr>
          <p:cNvSpPr>
            <a:spLocks noGrp="1"/>
          </p:cNvSpPr>
          <p:nvPr>
            <p:ph type="title"/>
          </p:nvPr>
        </p:nvSpPr>
        <p:spPr/>
        <p:txBody>
          <a:bodyPr>
            <a:normAutofit fontScale="90000"/>
          </a:bodyPr>
          <a:lstStyle/>
          <a:p>
            <a:r>
              <a:rPr lang="en-US" b="1" dirty="0"/>
              <a:t>Use Case Diagram - Vehicle Sales Systems</a:t>
            </a:r>
            <a:br>
              <a:rPr lang="en-US" b="1" dirty="0"/>
            </a:br>
            <a:endParaRPr lang="en-UG" dirty="0"/>
          </a:p>
        </p:txBody>
      </p:sp>
      <p:sp>
        <p:nvSpPr>
          <p:cNvPr id="3" name="Content Placeholder 2">
            <a:extLst>
              <a:ext uri="{FF2B5EF4-FFF2-40B4-BE49-F238E27FC236}">
                <a16:creationId xmlns:a16="http://schemas.microsoft.com/office/drawing/2014/main" id="{537B0779-CC06-46E2-8DDC-404E6F15BD3B}"/>
              </a:ext>
            </a:extLst>
          </p:cNvPr>
          <p:cNvSpPr>
            <a:spLocks noGrp="1"/>
          </p:cNvSpPr>
          <p:nvPr>
            <p:ph idx="1"/>
          </p:nvPr>
        </p:nvSpPr>
        <p:spPr>
          <a:xfrm>
            <a:off x="685800" y="1754660"/>
            <a:ext cx="10820400" cy="4757352"/>
          </a:xfrm>
        </p:spPr>
        <p:txBody>
          <a:bodyPr/>
          <a:lstStyle/>
          <a:p>
            <a:pPr>
              <a:lnSpc>
                <a:spcPct val="200000"/>
              </a:lnSpc>
            </a:pPr>
            <a:r>
              <a:rPr lang="en-US" dirty="0"/>
              <a:t>The figure below shows a use case diagram example for a vehicle system. As you can see even a system as big as a vehicle sales system contains not more than 10 use cases! That's the beauty of use case modeling.</a:t>
            </a:r>
          </a:p>
          <a:p>
            <a:pPr>
              <a:lnSpc>
                <a:spcPct val="200000"/>
              </a:lnSpc>
            </a:pPr>
            <a:endParaRPr lang="en-US" dirty="0"/>
          </a:p>
          <a:p>
            <a:pPr>
              <a:lnSpc>
                <a:spcPct val="200000"/>
              </a:lnSpc>
            </a:pPr>
            <a:r>
              <a:rPr lang="en-US" dirty="0"/>
              <a:t>The use case model also shows the use of extend and include. Besides, there are associations that connect between actors and use cases.</a:t>
            </a:r>
          </a:p>
          <a:p>
            <a:endParaRPr lang="en-UG" dirty="0"/>
          </a:p>
        </p:txBody>
      </p:sp>
    </p:spTree>
    <p:extLst>
      <p:ext uri="{BB962C8B-B14F-4D97-AF65-F5344CB8AC3E}">
        <p14:creationId xmlns:p14="http://schemas.microsoft.com/office/powerpoint/2010/main" val="2468495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834217-06EA-44D7-96F2-30F1BAC5E7DB}"/>
              </a:ext>
            </a:extLst>
          </p:cNvPr>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277846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F7A3-F8D7-4B2B-93C0-C3081F92A9A7}"/>
              </a:ext>
            </a:extLst>
          </p:cNvPr>
          <p:cNvSpPr>
            <a:spLocks noGrp="1"/>
          </p:cNvSpPr>
          <p:nvPr>
            <p:ph type="title"/>
          </p:nvPr>
        </p:nvSpPr>
        <p:spPr/>
        <p:txBody>
          <a:bodyPr/>
          <a:lstStyle/>
          <a:p>
            <a:r>
              <a:rPr lang="en-US" b="1" dirty="0"/>
              <a:t>How to Identify an Actor</a:t>
            </a:r>
            <a:br>
              <a:rPr lang="en-US" b="1" dirty="0"/>
            </a:br>
            <a:endParaRPr lang="en-UG" dirty="0"/>
          </a:p>
        </p:txBody>
      </p:sp>
      <p:sp>
        <p:nvSpPr>
          <p:cNvPr id="3" name="Content Placeholder 2">
            <a:extLst>
              <a:ext uri="{FF2B5EF4-FFF2-40B4-BE49-F238E27FC236}">
                <a16:creationId xmlns:a16="http://schemas.microsoft.com/office/drawing/2014/main" id="{87FA95D3-E72F-4514-B2E9-5BC3366C8F71}"/>
              </a:ext>
            </a:extLst>
          </p:cNvPr>
          <p:cNvSpPr>
            <a:spLocks noGrp="1"/>
          </p:cNvSpPr>
          <p:nvPr>
            <p:ph idx="1"/>
          </p:nvPr>
        </p:nvSpPr>
        <p:spPr/>
        <p:txBody>
          <a:bodyPr/>
          <a:lstStyle/>
          <a:p>
            <a:pPr>
              <a:lnSpc>
                <a:spcPct val="200000"/>
              </a:lnSpc>
            </a:pPr>
            <a:r>
              <a:rPr lang="en-US" dirty="0"/>
              <a:t>Often, people find it easiest to start the requirements elicitation process by identifying the actors. </a:t>
            </a:r>
          </a:p>
          <a:p>
            <a:pPr>
              <a:lnSpc>
                <a:spcPct val="200000"/>
              </a:lnSpc>
            </a:pPr>
            <a:r>
              <a:rPr lang="en-US" dirty="0"/>
              <a:t>The following questions can help you identify the actors of your system (Schneider and Winters - 1998):</a:t>
            </a:r>
          </a:p>
          <a:p>
            <a:endParaRPr lang="en-UG" dirty="0"/>
          </a:p>
        </p:txBody>
      </p:sp>
    </p:spTree>
    <p:extLst>
      <p:ext uri="{BB962C8B-B14F-4D97-AF65-F5344CB8AC3E}">
        <p14:creationId xmlns:p14="http://schemas.microsoft.com/office/powerpoint/2010/main" val="1074734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5D637-6224-4AEC-BDFB-E822C96ED25A}"/>
              </a:ext>
            </a:extLst>
          </p:cNvPr>
          <p:cNvSpPr>
            <a:spLocks noGrp="1"/>
          </p:cNvSpPr>
          <p:nvPr>
            <p:ph idx="1"/>
          </p:nvPr>
        </p:nvSpPr>
        <p:spPr>
          <a:xfrm>
            <a:off x="784654" y="1285103"/>
            <a:ext cx="10820400" cy="5424617"/>
          </a:xfrm>
        </p:spPr>
        <p:txBody>
          <a:bodyPr>
            <a:normAutofit lnSpcReduction="10000"/>
          </a:bodyPr>
          <a:lstStyle/>
          <a:p>
            <a:pPr>
              <a:lnSpc>
                <a:spcPct val="150000"/>
              </a:lnSpc>
              <a:buFont typeface="Arial" panose="020B0604020202020204" pitchFamily="34" charset="0"/>
              <a:buChar char="•"/>
            </a:pPr>
            <a:r>
              <a:rPr lang="en-US" dirty="0"/>
              <a:t>Who uses the system?</a:t>
            </a:r>
          </a:p>
          <a:p>
            <a:pPr>
              <a:lnSpc>
                <a:spcPct val="150000"/>
              </a:lnSpc>
              <a:buFont typeface="Arial" panose="020B0604020202020204" pitchFamily="34" charset="0"/>
              <a:buChar char="•"/>
            </a:pPr>
            <a:r>
              <a:rPr lang="en-US" dirty="0"/>
              <a:t>Who installs the system?</a:t>
            </a:r>
          </a:p>
          <a:p>
            <a:pPr>
              <a:lnSpc>
                <a:spcPct val="150000"/>
              </a:lnSpc>
              <a:buFont typeface="Arial" panose="020B0604020202020204" pitchFamily="34" charset="0"/>
              <a:buChar char="•"/>
            </a:pPr>
            <a:r>
              <a:rPr lang="en-US" dirty="0"/>
              <a:t>Who starts up the system?</a:t>
            </a:r>
          </a:p>
          <a:p>
            <a:pPr>
              <a:lnSpc>
                <a:spcPct val="150000"/>
              </a:lnSpc>
              <a:buFont typeface="Arial" panose="020B0604020202020204" pitchFamily="34" charset="0"/>
              <a:buChar char="•"/>
            </a:pPr>
            <a:r>
              <a:rPr lang="en-US" dirty="0"/>
              <a:t>Who maintains the system?</a:t>
            </a:r>
          </a:p>
          <a:p>
            <a:pPr>
              <a:lnSpc>
                <a:spcPct val="150000"/>
              </a:lnSpc>
              <a:buFont typeface="Arial" panose="020B0604020202020204" pitchFamily="34" charset="0"/>
              <a:buChar char="•"/>
            </a:pPr>
            <a:r>
              <a:rPr lang="en-US" dirty="0"/>
              <a:t>Who shuts down the system?</a:t>
            </a:r>
          </a:p>
          <a:p>
            <a:pPr>
              <a:lnSpc>
                <a:spcPct val="150000"/>
              </a:lnSpc>
              <a:buFont typeface="Arial" panose="020B0604020202020204" pitchFamily="34" charset="0"/>
              <a:buChar char="•"/>
            </a:pPr>
            <a:r>
              <a:rPr lang="en-US" dirty="0"/>
              <a:t>What other systems use this system?</a:t>
            </a:r>
          </a:p>
          <a:p>
            <a:pPr>
              <a:lnSpc>
                <a:spcPct val="150000"/>
              </a:lnSpc>
              <a:buFont typeface="Arial" panose="020B0604020202020204" pitchFamily="34" charset="0"/>
              <a:buChar char="•"/>
            </a:pPr>
            <a:r>
              <a:rPr lang="en-US" dirty="0"/>
              <a:t>Who gets information from this system?</a:t>
            </a:r>
          </a:p>
          <a:p>
            <a:pPr>
              <a:lnSpc>
                <a:spcPct val="150000"/>
              </a:lnSpc>
              <a:buFont typeface="Arial" panose="020B0604020202020204" pitchFamily="34" charset="0"/>
              <a:buChar char="•"/>
            </a:pPr>
            <a:r>
              <a:rPr lang="en-US" dirty="0"/>
              <a:t>Who provides information to the system?</a:t>
            </a:r>
          </a:p>
          <a:p>
            <a:pPr>
              <a:lnSpc>
                <a:spcPct val="150000"/>
              </a:lnSpc>
              <a:buFont typeface="Arial" panose="020B0604020202020204" pitchFamily="34" charset="0"/>
              <a:buChar char="•"/>
            </a:pPr>
            <a:r>
              <a:rPr lang="en-US" dirty="0"/>
              <a:t>Does anything happen automatically at a present time?</a:t>
            </a:r>
          </a:p>
          <a:p>
            <a:endParaRPr lang="en-UG" dirty="0"/>
          </a:p>
        </p:txBody>
      </p:sp>
    </p:spTree>
    <p:extLst>
      <p:ext uri="{BB962C8B-B14F-4D97-AF65-F5344CB8AC3E}">
        <p14:creationId xmlns:p14="http://schemas.microsoft.com/office/powerpoint/2010/main" val="275390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7F5F-EB9D-470A-B709-6A30CAA0DFE0}"/>
              </a:ext>
            </a:extLst>
          </p:cNvPr>
          <p:cNvSpPr>
            <a:spLocks noGrp="1"/>
          </p:cNvSpPr>
          <p:nvPr>
            <p:ph type="title"/>
          </p:nvPr>
        </p:nvSpPr>
        <p:spPr>
          <a:xfrm>
            <a:off x="5202194" y="356600"/>
            <a:ext cx="6989805" cy="669011"/>
          </a:xfrm>
        </p:spPr>
        <p:txBody>
          <a:bodyPr>
            <a:normAutofit fontScale="90000"/>
          </a:bodyPr>
          <a:lstStyle/>
          <a:p>
            <a:r>
              <a:rPr lang="en-US" b="1" dirty="0"/>
              <a:t>How to Identify Use Cases?</a:t>
            </a:r>
            <a:br>
              <a:rPr lang="en-US" b="1" dirty="0"/>
            </a:br>
            <a:endParaRPr lang="en-UG" dirty="0"/>
          </a:p>
        </p:txBody>
      </p:sp>
      <p:sp>
        <p:nvSpPr>
          <p:cNvPr id="3" name="Content Placeholder 2">
            <a:extLst>
              <a:ext uri="{FF2B5EF4-FFF2-40B4-BE49-F238E27FC236}">
                <a16:creationId xmlns:a16="http://schemas.microsoft.com/office/drawing/2014/main" id="{AF7ABE5A-147E-4D53-A7B7-678BA9611F36}"/>
              </a:ext>
            </a:extLst>
          </p:cNvPr>
          <p:cNvSpPr>
            <a:spLocks noGrp="1"/>
          </p:cNvSpPr>
          <p:nvPr>
            <p:ph idx="1"/>
          </p:nvPr>
        </p:nvSpPr>
        <p:spPr>
          <a:xfrm>
            <a:off x="778476" y="1297459"/>
            <a:ext cx="10727724" cy="5338120"/>
          </a:xfrm>
        </p:spPr>
        <p:txBody>
          <a:bodyPr>
            <a:normAutofit/>
          </a:bodyPr>
          <a:lstStyle/>
          <a:p>
            <a:r>
              <a:rPr lang="en-US" dirty="0"/>
              <a:t>Identifying the Use Cases, and then the scenario-based elicitation process carries on by asking what externally visible, observable value that each actor desires.</a:t>
            </a:r>
          </a:p>
          <a:p>
            <a:r>
              <a:rPr lang="en-US" dirty="0"/>
              <a:t> The following questions can be asked to identify use cases, once your actors have been identified (Schneider and Winters - 1998):</a:t>
            </a:r>
          </a:p>
          <a:p>
            <a:pPr>
              <a:buFont typeface="Arial" panose="020B0604020202020204" pitchFamily="34" charset="0"/>
              <a:buChar char="•"/>
            </a:pPr>
            <a:r>
              <a:rPr lang="en-US" dirty="0"/>
              <a:t>What functions will the actor want from the system?</a:t>
            </a:r>
          </a:p>
          <a:p>
            <a:pPr>
              <a:buFont typeface="Arial" panose="020B0604020202020204" pitchFamily="34" charset="0"/>
              <a:buChar char="•"/>
            </a:pPr>
            <a:r>
              <a:rPr lang="en-US" dirty="0"/>
              <a:t>Does the system store information? What actors will create, read, update or delete this information?</a:t>
            </a:r>
          </a:p>
          <a:p>
            <a:pPr>
              <a:buFont typeface="Arial" panose="020B0604020202020204" pitchFamily="34" charset="0"/>
              <a:buChar char="•"/>
            </a:pPr>
            <a:r>
              <a:rPr lang="en-US" dirty="0"/>
              <a:t>Does the system need to notify an actor about changes in the internal state?</a:t>
            </a:r>
          </a:p>
          <a:p>
            <a:pPr>
              <a:buFont typeface="Arial" panose="020B0604020202020204" pitchFamily="34" charset="0"/>
              <a:buChar char="•"/>
            </a:pPr>
            <a:r>
              <a:rPr lang="en-US" dirty="0"/>
              <a:t>Are there any external events the system must know about? What actor informs the system of those events?</a:t>
            </a:r>
          </a:p>
          <a:p>
            <a:endParaRPr lang="en-UG" dirty="0"/>
          </a:p>
        </p:txBody>
      </p:sp>
    </p:spTree>
    <p:extLst>
      <p:ext uri="{BB962C8B-B14F-4D97-AF65-F5344CB8AC3E}">
        <p14:creationId xmlns:p14="http://schemas.microsoft.com/office/powerpoint/2010/main" val="1705263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9D91-4FA8-4908-BE00-20E8065BCA56}"/>
              </a:ext>
            </a:extLst>
          </p:cNvPr>
          <p:cNvSpPr>
            <a:spLocks noGrp="1"/>
          </p:cNvSpPr>
          <p:nvPr>
            <p:ph type="title"/>
          </p:nvPr>
        </p:nvSpPr>
        <p:spPr/>
        <p:txBody>
          <a:bodyPr/>
          <a:lstStyle/>
          <a:p>
            <a:r>
              <a:rPr lang="en-US" b="1" dirty="0"/>
              <a:t>Use Case Diagram Tips</a:t>
            </a:r>
            <a:br>
              <a:rPr lang="en-US" b="1" dirty="0"/>
            </a:br>
            <a:endParaRPr lang="en-UG" dirty="0"/>
          </a:p>
        </p:txBody>
      </p:sp>
      <p:sp>
        <p:nvSpPr>
          <p:cNvPr id="3" name="Content Placeholder 2">
            <a:extLst>
              <a:ext uri="{FF2B5EF4-FFF2-40B4-BE49-F238E27FC236}">
                <a16:creationId xmlns:a16="http://schemas.microsoft.com/office/drawing/2014/main" id="{1E9EA00F-2284-4D15-A091-4F71FB82CED0}"/>
              </a:ext>
            </a:extLst>
          </p:cNvPr>
          <p:cNvSpPr>
            <a:spLocks noGrp="1"/>
          </p:cNvSpPr>
          <p:nvPr>
            <p:ph idx="1"/>
          </p:nvPr>
        </p:nvSpPr>
        <p:spPr>
          <a:xfrm>
            <a:off x="685800" y="1804086"/>
            <a:ext cx="10820400" cy="4414599"/>
          </a:xfrm>
        </p:spPr>
        <p:txBody>
          <a:bodyPr>
            <a:normAutofit lnSpcReduction="10000"/>
          </a:bodyPr>
          <a:lstStyle/>
          <a:p>
            <a:pPr>
              <a:lnSpc>
                <a:spcPct val="150000"/>
              </a:lnSpc>
            </a:pPr>
            <a:r>
              <a:rPr lang="en-US" dirty="0"/>
              <a:t>Now, check the tips below to see how to apply use case effectively in your software project.</a:t>
            </a:r>
          </a:p>
          <a:p>
            <a:pPr>
              <a:lnSpc>
                <a:spcPct val="150000"/>
              </a:lnSpc>
              <a:buFont typeface="Arial" panose="020B0604020202020204" pitchFamily="34" charset="0"/>
              <a:buChar char="•"/>
            </a:pPr>
            <a:r>
              <a:rPr lang="en-US" dirty="0"/>
              <a:t>Always structure and organize the use case diagram from the perspective of actors.</a:t>
            </a:r>
          </a:p>
          <a:p>
            <a:pPr>
              <a:lnSpc>
                <a:spcPct val="150000"/>
              </a:lnSpc>
              <a:buFont typeface="Arial" panose="020B0604020202020204" pitchFamily="34" charset="0"/>
              <a:buChar char="•"/>
            </a:pPr>
            <a:r>
              <a:rPr lang="en-US" dirty="0"/>
              <a:t>Use cases should start off simple and at the highest view possible. Only then can they be refined and detailed further.</a:t>
            </a:r>
          </a:p>
          <a:p>
            <a:pPr>
              <a:lnSpc>
                <a:spcPct val="150000"/>
              </a:lnSpc>
              <a:buFont typeface="Arial" panose="020B0604020202020204" pitchFamily="34" charset="0"/>
              <a:buChar char="•"/>
            </a:pPr>
            <a:r>
              <a:rPr lang="en-US" dirty="0"/>
              <a:t>Use case diagrams are based upon functionality and thus should focus on the "what" and not the "how".</a:t>
            </a:r>
          </a:p>
          <a:p>
            <a:endParaRPr lang="en-UG" dirty="0"/>
          </a:p>
        </p:txBody>
      </p:sp>
    </p:spTree>
    <p:extLst>
      <p:ext uri="{BB962C8B-B14F-4D97-AF65-F5344CB8AC3E}">
        <p14:creationId xmlns:p14="http://schemas.microsoft.com/office/powerpoint/2010/main" val="241614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1933D-8052-46FE-9BDB-BE88B6CBCDCE}"/>
              </a:ext>
            </a:extLst>
          </p:cNvPr>
          <p:cNvSpPr>
            <a:spLocks noGrp="1"/>
          </p:cNvSpPr>
          <p:nvPr>
            <p:ph idx="1"/>
          </p:nvPr>
        </p:nvSpPr>
        <p:spPr>
          <a:xfrm>
            <a:off x="685799" y="1297460"/>
            <a:ext cx="11374395" cy="5301048"/>
          </a:xfrm>
        </p:spPr>
        <p:txBody>
          <a:bodyPr>
            <a:normAutofit/>
          </a:bodyPr>
          <a:lstStyle/>
          <a:p>
            <a:pPr>
              <a:lnSpc>
                <a:spcPct val="150000"/>
              </a:lnSpc>
            </a:pPr>
            <a:r>
              <a:rPr lang="en-US" b="1" dirty="0"/>
              <a:t>of what is a use case diagram?</a:t>
            </a:r>
          </a:p>
          <a:p>
            <a:pPr>
              <a:lnSpc>
                <a:spcPct val="150000"/>
              </a:lnSpc>
            </a:pPr>
            <a:r>
              <a:rPr lang="en-US" dirty="0"/>
              <a:t> A </a:t>
            </a:r>
            <a:r>
              <a:rPr lang="en-US" dirty="0">
                <a:hlinkClick r:id="rId2"/>
              </a:rPr>
              <a:t>UML</a:t>
            </a:r>
            <a:r>
              <a:rPr lang="en-US" dirty="0"/>
              <a:t> use case diagram is the primary form of system/software requirements for a new software program underdeveloped.</a:t>
            </a:r>
          </a:p>
          <a:p>
            <a:pPr>
              <a:lnSpc>
                <a:spcPct val="150000"/>
              </a:lnSpc>
            </a:pPr>
            <a:r>
              <a:rPr lang="en-US" dirty="0"/>
              <a:t> Use cases specify the expected behavior (what), and not the exact method of making it happen (how). Use cases once specified can be denoted both textual and visual representation (i.e. use case diagram).</a:t>
            </a:r>
          </a:p>
          <a:p>
            <a:pPr>
              <a:lnSpc>
                <a:spcPct val="150000"/>
              </a:lnSpc>
            </a:pPr>
            <a:r>
              <a:rPr lang="en-US" dirty="0"/>
              <a:t> A key concept of use case modeling is that it helps us design a system from the end user's perspective. It is an effective technique for communicating system behavior in the user's terms by specifying all externally visible system behavior. </a:t>
            </a:r>
            <a:endParaRPr lang="en-UG" dirty="0"/>
          </a:p>
        </p:txBody>
      </p:sp>
    </p:spTree>
    <p:extLst>
      <p:ext uri="{BB962C8B-B14F-4D97-AF65-F5344CB8AC3E}">
        <p14:creationId xmlns:p14="http://schemas.microsoft.com/office/powerpoint/2010/main" val="3028957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445F1-B7E7-42D0-9FC1-2B89A6DA40E0}"/>
              </a:ext>
            </a:extLst>
          </p:cNvPr>
          <p:cNvSpPr>
            <a:spLocks noGrp="1"/>
          </p:cNvSpPr>
          <p:nvPr>
            <p:ph idx="1"/>
          </p:nvPr>
        </p:nvSpPr>
        <p:spPr>
          <a:xfrm>
            <a:off x="685800" y="1099751"/>
            <a:ext cx="10820400" cy="5511113"/>
          </a:xfrm>
        </p:spPr>
        <p:txBody>
          <a:bodyPr/>
          <a:lstStyle/>
          <a:p>
            <a:r>
              <a:rPr lang="en-US" dirty="0"/>
              <a:t>Note that:</a:t>
            </a:r>
          </a:p>
          <a:p>
            <a:pPr>
              <a:lnSpc>
                <a:spcPct val="150000"/>
              </a:lnSpc>
              <a:buFont typeface="Arial" panose="020B0604020202020204" pitchFamily="34" charset="0"/>
              <a:buChar char="•"/>
            </a:pPr>
            <a:r>
              <a:rPr lang="en-US" dirty="0"/>
              <a:t>While a use case itself might drill into a lot of detail about every possibility, a use-case diagram is often used for a higher-level view of the system as blueprints.</a:t>
            </a:r>
          </a:p>
          <a:p>
            <a:pPr>
              <a:lnSpc>
                <a:spcPct val="150000"/>
              </a:lnSpc>
              <a:buFont typeface="Arial" panose="020B0604020202020204" pitchFamily="34" charset="0"/>
              <a:buChar char="•"/>
            </a:pPr>
            <a:r>
              <a:rPr lang="en-US" dirty="0"/>
              <a:t>It is beneficial to write use cases at a coarser level of granularity with less detail when it's not required.</a:t>
            </a:r>
          </a:p>
          <a:p>
            <a:pPr>
              <a:lnSpc>
                <a:spcPct val="150000"/>
              </a:lnSpc>
            </a:pPr>
            <a:r>
              <a:rPr lang="en-US" dirty="0"/>
              <a:t>I hope you can answer "what is use case diagram" now and can apply use case in your project. </a:t>
            </a:r>
            <a:endParaRPr lang="en-UG" dirty="0"/>
          </a:p>
        </p:txBody>
      </p:sp>
    </p:spTree>
    <p:extLst>
      <p:ext uri="{BB962C8B-B14F-4D97-AF65-F5344CB8AC3E}">
        <p14:creationId xmlns:p14="http://schemas.microsoft.com/office/powerpoint/2010/main" val="27944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106C9-516C-483C-8541-FF90E656DB75}"/>
              </a:ext>
            </a:extLst>
          </p:cNvPr>
          <p:cNvSpPr>
            <a:spLocks noGrp="1"/>
          </p:cNvSpPr>
          <p:nvPr>
            <p:ph idx="1"/>
          </p:nvPr>
        </p:nvSpPr>
        <p:spPr>
          <a:xfrm>
            <a:off x="1235676" y="1235676"/>
            <a:ext cx="10787448" cy="5486400"/>
          </a:xfrm>
        </p:spPr>
        <p:txBody>
          <a:bodyPr>
            <a:normAutofit/>
          </a:bodyPr>
          <a:lstStyle/>
          <a:p>
            <a:r>
              <a:rPr lang="en-US" dirty="0"/>
              <a:t>A use case diagram is usually simple. It does not show the detail of the use cases:</a:t>
            </a:r>
          </a:p>
          <a:p>
            <a:pPr>
              <a:buFont typeface="Arial" panose="020B0604020202020204" pitchFamily="34" charset="0"/>
              <a:buChar char="•"/>
            </a:pPr>
            <a:r>
              <a:rPr lang="en-US" dirty="0"/>
              <a:t>It only summarizes </a:t>
            </a:r>
            <a:r>
              <a:rPr lang="en-US" b="1" dirty="0"/>
              <a:t>some of the relationships</a:t>
            </a:r>
            <a:r>
              <a:rPr lang="en-US" dirty="0"/>
              <a:t> between use cases, actors, and systems. </a:t>
            </a:r>
          </a:p>
          <a:p>
            <a:pPr>
              <a:buFont typeface="Arial" panose="020B0604020202020204" pitchFamily="34" charset="0"/>
              <a:buChar char="•"/>
            </a:pPr>
            <a:r>
              <a:rPr lang="en-US" dirty="0"/>
              <a:t>It does </a:t>
            </a:r>
            <a:r>
              <a:rPr lang="en-US" b="1" dirty="0"/>
              <a:t>not show the order</a:t>
            </a:r>
            <a:r>
              <a:rPr lang="en-US" dirty="0"/>
              <a:t> in which steps are performed to achieve the goals of each use case. </a:t>
            </a:r>
          </a:p>
          <a:p>
            <a:r>
              <a:rPr lang="en-US" dirty="0"/>
              <a:t>As said, a use case diagram should be simple and contains only a few shapes. If yours contain more than 20 use cases, you are probably misusing use case diagram.</a:t>
            </a:r>
          </a:p>
          <a:p>
            <a:r>
              <a:rPr lang="en-US" dirty="0"/>
              <a:t>The figure below shows the UML diagram hierarchy and the positioning of the UML Use Case Diagram. As you can see, use case diagrams belong to the family of behavioral diagrams.</a:t>
            </a:r>
          </a:p>
          <a:p>
            <a:endParaRPr lang="en-UG" dirty="0"/>
          </a:p>
        </p:txBody>
      </p:sp>
    </p:spTree>
    <p:extLst>
      <p:ext uri="{BB962C8B-B14F-4D97-AF65-F5344CB8AC3E}">
        <p14:creationId xmlns:p14="http://schemas.microsoft.com/office/powerpoint/2010/main" val="19352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A155F0-6209-40EA-8E33-D09EED66432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26072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C287C-F6A7-44CA-B551-055A83ADB326}"/>
              </a:ext>
            </a:extLst>
          </p:cNvPr>
          <p:cNvSpPr>
            <a:spLocks noGrp="1"/>
          </p:cNvSpPr>
          <p:nvPr>
            <p:ph idx="1"/>
          </p:nvPr>
        </p:nvSpPr>
        <p:spPr>
          <a:xfrm>
            <a:off x="1173891" y="1248032"/>
            <a:ext cx="10762735" cy="5412260"/>
          </a:xfrm>
        </p:spPr>
        <p:txBody>
          <a:bodyPr/>
          <a:lstStyle/>
          <a:p>
            <a:r>
              <a:rPr lang="en-US" dirty="0"/>
              <a:t>Note that:</a:t>
            </a:r>
          </a:p>
          <a:p>
            <a:pPr algn="just">
              <a:lnSpc>
                <a:spcPct val="150000"/>
              </a:lnSpc>
              <a:buFont typeface="Arial" panose="020B0604020202020204" pitchFamily="34" charset="0"/>
              <a:buChar char="•"/>
            </a:pPr>
            <a:r>
              <a:rPr lang="en-US" dirty="0"/>
              <a:t>There are many different UML diagrams that serve different purposes (as you can see from the UML diagram tree above). You can describe those details in other UML diagram types and documents, and have them be linked from use cases.</a:t>
            </a:r>
          </a:p>
          <a:p>
            <a:pPr algn="just">
              <a:lnSpc>
                <a:spcPct val="150000"/>
              </a:lnSpc>
              <a:buFont typeface="Arial" panose="020B0604020202020204" pitchFamily="34" charset="0"/>
              <a:buChar char="•"/>
            </a:pPr>
            <a:r>
              <a:rPr lang="en-US" dirty="0"/>
              <a:t>Use cases represent only the functional requirements of a system. Other requirements such as business rules, quality of service requirements, and implementation constraints must be represented separately, again, with other UML diagrams.</a:t>
            </a:r>
          </a:p>
          <a:p>
            <a:endParaRPr lang="en-UG" dirty="0"/>
          </a:p>
        </p:txBody>
      </p:sp>
    </p:spTree>
    <p:extLst>
      <p:ext uri="{BB962C8B-B14F-4D97-AF65-F5344CB8AC3E}">
        <p14:creationId xmlns:p14="http://schemas.microsoft.com/office/powerpoint/2010/main" val="426162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5257-069D-4DFA-A5B6-F65A74C097A8}"/>
              </a:ext>
            </a:extLst>
          </p:cNvPr>
          <p:cNvSpPr>
            <a:spLocks noGrp="1"/>
          </p:cNvSpPr>
          <p:nvPr>
            <p:ph type="title"/>
          </p:nvPr>
        </p:nvSpPr>
        <p:spPr/>
        <p:txBody>
          <a:bodyPr/>
          <a:lstStyle/>
          <a:p>
            <a:r>
              <a:rPr lang="en-US" b="1" dirty="0"/>
              <a:t>Origin of Use Case</a:t>
            </a:r>
            <a:br>
              <a:rPr lang="en-US" b="1" dirty="0"/>
            </a:br>
            <a:endParaRPr lang="en-UG" dirty="0"/>
          </a:p>
        </p:txBody>
      </p:sp>
      <p:sp>
        <p:nvSpPr>
          <p:cNvPr id="3" name="Content Placeholder 2">
            <a:extLst>
              <a:ext uri="{FF2B5EF4-FFF2-40B4-BE49-F238E27FC236}">
                <a16:creationId xmlns:a16="http://schemas.microsoft.com/office/drawing/2014/main" id="{DA7392D6-4373-497E-96A5-73B34F4BEF8E}"/>
              </a:ext>
            </a:extLst>
          </p:cNvPr>
          <p:cNvSpPr>
            <a:spLocks noGrp="1"/>
          </p:cNvSpPr>
          <p:nvPr>
            <p:ph idx="1"/>
          </p:nvPr>
        </p:nvSpPr>
        <p:spPr>
          <a:xfrm>
            <a:off x="685800" y="1618735"/>
            <a:ext cx="10820400" cy="5078627"/>
          </a:xfrm>
        </p:spPr>
        <p:txBody>
          <a:bodyPr/>
          <a:lstStyle/>
          <a:p>
            <a:pPr algn="just">
              <a:lnSpc>
                <a:spcPct val="150000"/>
              </a:lnSpc>
            </a:pPr>
            <a:r>
              <a:rPr lang="en-US" dirty="0"/>
              <a:t>These days use case modeling is often associated with UML, although it has been introduced before UML existed. Its brief history is as follow:</a:t>
            </a:r>
          </a:p>
          <a:p>
            <a:pPr algn="just">
              <a:lnSpc>
                <a:spcPct val="150000"/>
              </a:lnSpc>
              <a:buFont typeface="Arial" panose="020B0604020202020204" pitchFamily="34" charset="0"/>
              <a:buChar char="•"/>
            </a:pPr>
            <a:r>
              <a:rPr lang="en-US" dirty="0"/>
              <a:t>In 1986, </a:t>
            </a:r>
            <a:r>
              <a:rPr lang="en-US" dirty="0">
                <a:hlinkClick r:id="rId2"/>
              </a:rPr>
              <a:t>Ivar Jacobson</a:t>
            </a:r>
            <a:r>
              <a:rPr lang="en-US" dirty="0"/>
              <a:t> first formulated </a:t>
            </a:r>
            <a:r>
              <a:rPr lang="en-US" b="1" dirty="0"/>
              <a:t>textual</a:t>
            </a:r>
            <a:r>
              <a:rPr lang="en-US" dirty="0"/>
              <a:t> and </a:t>
            </a:r>
            <a:r>
              <a:rPr lang="en-US" b="1" dirty="0"/>
              <a:t>visual modeling</a:t>
            </a:r>
            <a:r>
              <a:rPr lang="en-US" dirty="0"/>
              <a:t> techniques for specifying use cases. </a:t>
            </a:r>
          </a:p>
          <a:p>
            <a:pPr algn="just">
              <a:lnSpc>
                <a:spcPct val="150000"/>
              </a:lnSpc>
              <a:buFont typeface="Arial" panose="020B0604020202020204" pitchFamily="34" charset="0"/>
              <a:buChar char="•"/>
            </a:pPr>
            <a:r>
              <a:rPr lang="en-US" dirty="0"/>
              <a:t>In 1992 his co-authored book </a:t>
            </a:r>
            <a:r>
              <a:rPr lang="en-US" dirty="0">
                <a:hlinkClick r:id="rId3"/>
              </a:rPr>
              <a:t>Object-Oriented Software Engineering - A Use Case Driven Approach</a:t>
            </a:r>
            <a:r>
              <a:rPr lang="en-US" dirty="0"/>
              <a:t> helped to popularize the technique for capturing functional requirements, especially in software development. </a:t>
            </a:r>
          </a:p>
          <a:p>
            <a:endParaRPr lang="en-UG" dirty="0"/>
          </a:p>
        </p:txBody>
      </p:sp>
    </p:spTree>
    <p:extLst>
      <p:ext uri="{BB962C8B-B14F-4D97-AF65-F5344CB8AC3E}">
        <p14:creationId xmlns:p14="http://schemas.microsoft.com/office/powerpoint/2010/main" val="406237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58BE-AB80-448C-AD8B-DDE9B50AF0C0}"/>
              </a:ext>
            </a:extLst>
          </p:cNvPr>
          <p:cNvSpPr>
            <a:spLocks noGrp="1"/>
          </p:cNvSpPr>
          <p:nvPr>
            <p:ph type="title"/>
          </p:nvPr>
        </p:nvSpPr>
        <p:spPr>
          <a:xfrm>
            <a:off x="4504038" y="443097"/>
            <a:ext cx="7687962" cy="940859"/>
          </a:xfrm>
        </p:spPr>
        <p:txBody>
          <a:bodyPr>
            <a:normAutofit fontScale="90000"/>
          </a:bodyPr>
          <a:lstStyle/>
          <a:p>
            <a:r>
              <a:rPr lang="en-US" b="1" dirty="0"/>
              <a:t>Purpose of Use Case Diagram</a:t>
            </a:r>
            <a:br>
              <a:rPr lang="en-US" b="1" dirty="0"/>
            </a:br>
            <a:endParaRPr lang="en-UG" dirty="0"/>
          </a:p>
        </p:txBody>
      </p:sp>
      <p:sp>
        <p:nvSpPr>
          <p:cNvPr id="3" name="Content Placeholder 2">
            <a:extLst>
              <a:ext uri="{FF2B5EF4-FFF2-40B4-BE49-F238E27FC236}">
                <a16:creationId xmlns:a16="http://schemas.microsoft.com/office/drawing/2014/main" id="{4B69A18E-8B4F-449A-A398-043F22D79B72}"/>
              </a:ext>
            </a:extLst>
          </p:cNvPr>
          <p:cNvSpPr>
            <a:spLocks noGrp="1"/>
          </p:cNvSpPr>
          <p:nvPr>
            <p:ph idx="1"/>
          </p:nvPr>
        </p:nvSpPr>
        <p:spPr>
          <a:xfrm>
            <a:off x="685800" y="1519881"/>
            <a:ext cx="10820400" cy="4895022"/>
          </a:xfrm>
        </p:spPr>
        <p:txBody>
          <a:bodyPr>
            <a:normAutofit/>
          </a:bodyPr>
          <a:lstStyle/>
          <a:p>
            <a:pPr>
              <a:lnSpc>
                <a:spcPct val="150000"/>
              </a:lnSpc>
            </a:pPr>
            <a:r>
              <a:rPr lang="en-US" dirty="0"/>
              <a:t>Use case diagrams are typically developed in the early stage of development and people often apply use case modeling for the following purposes:</a:t>
            </a:r>
          </a:p>
          <a:p>
            <a:pPr>
              <a:lnSpc>
                <a:spcPct val="150000"/>
              </a:lnSpc>
              <a:buFont typeface="Arial" panose="020B0604020202020204" pitchFamily="34" charset="0"/>
              <a:buChar char="•"/>
            </a:pPr>
            <a:r>
              <a:rPr lang="en-US" dirty="0"/>
              <a:t>Specify the context of a system</a:t>
            </a:r>
          </a:p>
          <a:p>
            <a:pPr>
              <a:lnSpc>
                <a:spcPct val="150000"/>
              </a:lnSpc>
              <a:buFont typeface="Arial" panose="020B0604020202020204" pitchFamily="34" charset="0"/>
              <a:buChar char="•"/>
            </a:pPr>
            <a:r>
              <a:rPr lang="en-US" dirty="0"/>
              <a:t>Capture the requirements of a system</a:t>
            </a:r>
          </a:p>
          <a:p>
            <a:pPr>
              <a:lnSpc>
                <a:spcPct val="150000"/>
              </a:lnSpc>
              <a:buFont typeface="Arial" panose="020B0604020202020204" pitchFamily="34" charset="0"/>
              <a:buChar char="•"/>
            </a:pPr>
            <a:r>
              <a:rPr lang="en-US" dirty="0"/>
              <a:t>Validate a systems architecture</a:t>
            </a:r>
          </a:p>
          <a:p>
            <a:pPr>
              <a:lnSpc>
                <a:spcPct val="150000"/>
              </a:lnSpc>
              <a:buFont typeface="Arial" panose="020B0604020202020204" pitchFamily="34" charset="0"/>
              <a:buChar char="•"/>
            </a:pPr>
            <a:r>
              <a:rPr lang="en-US" dirty="0"/>
              <a:t>Drive implementation and generate test cases</a:t>
            </a:r>
          </a:p>
          <a:p>
            <a:pPr>
              <a:lnSpc>
                <a:spcPct val="150000"/>
              </a:lnSpc>
              <a:buFont typeface="Arial" panose="020B0604020202020204" pitchFamily="34" charset="0"/>
              <a:buChar char="•"/>
            </a:pPr>
            <a:r>
              <a:rPr lang="en-US" dirty="0"/>
              <a:t>Developed by analysts together with domain experts</a:t>
            </a:r>
          </a:p>
          <a:p>
            <a:endParaRPr lang="en-UG" dirty="0"/>
          </a:p>
        </p:txBody>
      </p:sp>
    </p:spTree>
    <p:extLst>
      <p:ext uri="{BB962C8B-B14F-4D97-AF65-F5344CB8AC3E}">
        <p14:creationId xmlns:p14="http://schemas.microsoft.com/office/powerpoint/2010/main" val="80374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792C-637C-490D-88ED-FCDEDE55D702}"/>
              </a:ext>
            </a:extLst>
          </p:cNvPr>
          <p:cNvSpPr>
            <a:spLocks noGrp="1"/>
          </p:cNvSpPr>
          <p:nvPr>
            <p:ph type="title"/>
          </p:nvPr>
        </p:nvSpPr>
        <p:spPr>
          <a:xfrm>
            <a:off x="4543167" y="473425"/>
            <a:ext cx="7737389" cy="767865"/>
          </a:xfrm>
        </p:spPr>
        <p:txBody>
          <a:bodyPr>
            <a:normAutofit fontScale="90000"/>
          </a:bodyPr>
          <a:lstStyle/>
          <a:p>
            <a:r>
              <a:rPr lang="en-US" b="1" dirty="0"/>
              <a:t>Use Case Diagram at a Glance</a:t>
            </a:r>
            <a:br>
              <a:rPr lang="en-US" b="1" dirty="0"/>
            </a:br>
            <a:endParaRPr lang="en-UG" dirty="0"/>
          </a:p>
        </p:txBody>
      </p:sp>
      <p:sp>
        <p:nvSpPr>
          <p:cNvPr id="3" name="Content Placeholder 2">
            <a:extLst>
              <a:ext uri="{FF2B5EF4-FFF2-40B4-BE49-F238E27FC236}">
                <a16:creationId xmlns:a16="http://schemas.microsoft.com/office/drawing/2014/main" id="{9D6FED17-670A-4830-9BB6-5F73516807C3}"/>
              </a:ext>
            </a:extLst>
          </p:cNvPr>
          <p:cNvSpPr>
            <a:spLocks noGrp="1"/>
          </p:cNvSpPr>
          <p:nvPr>
            <p:ph idx="1"/>
          </p:nvPr>
        </p:nvSpPr>
        <p:spPr>
          <a:xfrm>
            <a:off x="685800" y="1408670"/>
            <a:ext cx="10820400" cy="4810015"/>
          </a:xfrm>
        </p:spPr>
        <p:txBody>
          <a:bodyPr/>
          <a:lstStyle/>
          <a:p>
            <a:r>
              <a:rPr lang="en-US" dirty="0"/>
              <a:t>A standard form of use case diagram is defined in the Unified Modeling Language as shown in the Use Case Diagram example below:</a:t>
            </a:r>
          </a:p>
          <a:p>
            <a:endParaRPr lang="en-UG" dirty="0"/>
          </a:p>
        </p:txBody>
      </p:sp>
      <p:pic>
        <p:nvPicPr>
          <p:cNvPr id="5" name="Picture 4">
            <a:extLst>
              <a:ext uri="{FF2B5EF4-FFF2-40B4-BE49-F238E27FC236}">
                <a16:creationId xmlns:a16="http://schemas.microsoft.com/office/drawing/2014/main" id="{C5414BB9-1835-4490-891A-295FE93F44E5}"/>
              </a:ext>
            </a:extLst>
          </p:cNvPr>
          <p:cNvPicPr>
            <a:picLocks noChangeAspect="1"/>
          </p:cNvPicPr>
          <p:nvPr/>
        </p:nvPicPr>
        <p:blipFill>
          <a:blip r:embed="rId2"/>
          <a:stretch>
            <a:fillRect/>
          </a:stretch>
        </p:blipFill>
        <p:spPr>
          <a:xfrm>
            <a:off x="2544462" y="2496065"/>
            <a:ext cx="7093808" cy="4266170"/>
          </a:xfrm>
          <a:prstGeom prst="rect">
            <a:avLst/>
          </a:prstGeom>
        </p:spPr>
      </p:pic>
    </p:spTree>
    <p:extLst>
      <p:ext uri="{BB962C8B-B14F-4D97-AF65-F5344CB8AC3E}">
        <p14:creationId xmlns:p14="http://schemas.microsoft.com/office/powerpoint/2010/main" val="40478478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AFB650C598A704E886B5281936D5BA1" ma:contentTypeVersion="4" ma:contentTypeDescription="Crear nuevo documento." ma:contentTypeScope="" ma:versionID="f70e3a324378de26de73ff3db0b9d2c0">
  <xsd:schema xmlns:xsd="http://www.w3.org/2001/XMLSchema" xmlns:xs="http://www.w3.org/2001/XMLSchema" xmlns:p="http://schemas.microsoft.com/office/2006/metadata/properties" xmlns:ns2="4f5bd05a-7e2e-4540-ae46-127cb5b7296d" targetNamespace="http://schemas.microsoft.com/office/2006/metadata/properties" ma:root="true" ma:fieldsID="2675c1d141fd4699d1b72af5fcb185e9" ns2:_="">
    <xsd:import namespace="4f5bd05a-7e2e-4540-ae46-127cb5b7296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bd05a-7e2e-4540-ae46-127cb5b729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C7B61C-8271-4B7C-849B-A250C66AE7D0}"/>
</file>

<file path=customXml/itemProps2.xml><?xml version="1.0" encoding="utf-8"?>
<ds:datastoreItem xmlns:ds="http://schemas.openxmlformats.org/officeDocument/2006/customXml" ds:itemID="{3D243892-D44F-45C9-A8AB-3AAE16B736A3}"/>
</file>

<file path=customXml/itemProps3.xml><?xml version="1.0" encoding="utf-8"?>
<ds:datastoreItem xmlns:ds="http://schemas.openxmlformats.org/officeDocument/2006/customXml" ds:itemID="{876DA322-8883-470F-8D9A-BD93BBF929BF}"/>
</file>

<file path=docProps/app.xml><?xml version="1.0" encoding="utf-8"?>
<Properties xmlns="http://schemas.openxmlformats.org/officeDocument/2006/extended-properties" xmlns:vt="http://schemas.openxmlformats.org/officeDocument/2006/docPropsVTypes">
  <Template>Vapor Trail</Template>
  <TotalTime>93</TotalTime>
  <Words>1758</Words>
  <Application>Microsoft Office PowerPoint</Application>
  <PresentationFormat>Widescreen</PresentationFormat>
  <Paragraphs>113</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Century Gothic</vt:lpstr>
      <vt:lpstr>Vapor Trail</vt:lpstr>
      <vt:lpstr>PowerPoint Presentation</vt:lpstr>
      <vt:lpstr>What is Use Case Diagram? </vt:lpstr>
      <vt:lpstr>PowerPoint Presentation</vt:lpstr>
      <vt:lpstr>PowerPoint Presentation</vt:lpstr>
      <vt:lpstr>PowerPoint Presentation</vt:lpstr>
      <vt:lpstr>PowerPoint Presentation</vt:lpstr>
      <vt:lpstr>Origin of Use Case </vt:lpstr>
      <vt:lpstr>Purpose of Use Case Diagram </vt:lpstr>
      <vt:lpstr>Use Case Diagram at a Glance </vt:lpstr>
      <vt:lpstr>Notation Description</vt:lpstr>
      <vt:lpstr>Use Case</vt:lpstr>
      <vt:lpstr>Communication Link</vt:lpstr>
      <vt:lpstr>Boundary of system</vt:lpstr>
      <vt:lpstr>Use Case Relationship</vt:lpstr>
      <vt:lpstr>PowerPoint Presentation</vt:lpstr>
      <vt:lpstr>Include</vt:lpstr>
      <vt:lpstr>PowerPoint Presentation</vt:lpstr>
      <vt:lpstr>Generalization</vt:lpstr>
      <vt:lpstr>Use Case Examples </vt:lpstr>
      <vt:lpstr>Use Case Example - Include Relationship </vt:lpstr>
      <vt:lpstr>Use Case Example - Extend Relationship </vt:lpstr>
      <vt:lpstr>PowerPoint Presentation</vt:lpstr>
      <vt:lpstr>Use Case Example - Generalization Relationship </vt:lpstr>
      <vt:lpstr>Use Case Diagram - Vehicle Sales Systems </vt:lpstr>
      <vt:lpstr>PowerPoint Presentation</vt:lpstr>
      <vt:lpstr>How to Identify an Actor </vt:lpstr>
      <vt:lpstr>PowerPoint Presentation</vt:lpstr>
      <vt:lpstr>How to Identify Use Cases? </vt:lpstr>
      <vt:lpstr>Use Case Diagram Tips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aarone atuhe</dc:creator>
  <cp:lastModifiedBy>aarone atuhe</cp:lastModifiedBy>
  <cp:revision>15</cp:revision>
  <dcterms:created xsi:type="dcterms:W3CDTF">2021-03-21T08:43:49Z</dcterms:created>
  <dcterms:modified xsi:type="dcterms:W3CDTF">2021-04-09T07:11:06Z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0x0101000AFB650C598A704E886B5281936D5BA1</vt:lpwstr>
  </property>
</Properties>
</file>