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80" r:id="rId5"/>
    <p:sldId id="281" r:id="rId6"/>
    <p:sldId id="396" r:id="rId7"/>
    <p:sldId id="447" r:id="rId8"/>
    <p:sldId id="448" r:id="rId9"/>
    <p:sldId id="449" r:id="rId10"/>
    <p:sldId id="398" r:id="rId11"/>
    <p:sldId id="416" r:id="rId12"/>
    <p:sldId id="395" r:id="rId13"/>
    <p:sldId id="451" r:id="rId14"/>
    <p:sldId id="450" r:id="rId15"/>
    <p:sldId id="417" r:id="rId16"/>
    <p:sldId id="418" r:id="rId17"/>
    <p:sldId id="419" r:id="rId18"/>
    <p:sldId id="420" r:id="rId19"/>
    <p:sldId id="452" r:id="rId20"/>
    <p:sldId id="423" r:id="rId21"/>
    <p:sldId id="424" r:id="rId22"/>
    <p:sldId id="425" r:id="rId23"/>
    <p:sldId id="456" r:id="rId24"/>
    <p:sldId id="421" r:id="rId25"/>
    <p:sldId id="457" r:id="rId26"/>
    <p:sldId id="458" r:id="rId27"/>
    <p:sldId id="459" r:id="rId28"/>
    <p:sldId id="460" r:id="rId29"/>
    <p:sldId id="461" r:id="rId30"/>
    <p:sldId id="463" r:id="rId31"/>
    <p:sldId id="464" r:id="rId32"/>
    <p:sldId id="427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28" r:id="rId43"/>
    <p:sldId id="429" r:id="rId44"/>
    <p:sldId id="446" r:id="rId4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8499" autoAdjust="0"/>
  </p:normalViewPr>
  <p:slideViewPr>
    <p:cSldViewPr snapToGrid="0">
      <p:cViewPr varScale="1">
        <p:scale>
          <a:sx n="94" d="100"/>
          <a:sy n="94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F0108-2C04-483A-8A27-52701926E4E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EF88-CF8C-444D-9BBB-A8E9F4482E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63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42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3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4B89A-BB20-D5EA-122D-6A5550CE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50523-F029-8792-F7A8-860F8EDA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B801C-C4B2-7C40-3CF4-1F88E6CC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01EB1-EECE-4137-796E-D644DE7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D7285-596B-A514-D380-29D983B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183AB-611D-9C61-76C8-28678AD4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05995-F21C-368A-5B2D-DC7A36A2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C24D3-3DD3-2033-D247-52DCB7BA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FCE46-3502-6380-83C9-360AF6EE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82E85-C411-A3F5-4EA2-37BEF345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34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0418D-D6D5-7FE9-B99D-4A4580733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0A536-19E6-E2DC-0C96-C96DEBCE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F3E81-DFE4-BFFD-812C-659BF425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44A5A-C6E9-C76D-C643-333E84C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550DB-4111-31C1-E65B-59541EC0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9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6FA74-8AD6-EAB2-FB51-DC18493E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42EEF-2D23-814C-63BD-693B7AC9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D6AFE-F53A-4E58-C003-E7E48436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A36B2-B554-1155-DD9F-841BD37C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1CB0B-FDA6-ED37-5AA5-37D2EE95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07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CB828-13F1-1C00-F04F-E8025D4C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46A27-A2BF-DF14-100A-32A9C0DA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24EF2-CF75-93E1-CF80-0670923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C7AC6-48B6-6940-DA89-FC7A8069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E0239-5F5C-A990-7F0F-9B470F6C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30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3EA-9F28-E5D6-41C9-421B33E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5811A-EFCE-4442-A430-94744EE1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FCDBFA-1461-097F-1664-6BC8B330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2686B-B962-99B2-95AE-D2A6AE84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F057F-BB4F-AEEA-2985-AA2B511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1DF35-1B62-B085-9385-FF283198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6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0FBB4-FF07-2A9F-2627-1AFA1C65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12705-0EFD-0F28-F635-86656E0E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B579A1-1774-02B9-EC8A-6333CC26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E3B850-393A-800F-8BC0-5BA47700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C4C66-FF4D-0F48-D69F-8B835481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F5066A-345D-0A97-F60C-CA9033A7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B227EF-3C40-E77F-4912-CF0FAF45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803FD6-9BAF-0F47-40BE-3C276670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336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C6247-012A-0394-33AB-C65AB119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DB3290-9A15-4EB9-2F85-1A92C347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CF1215-95DA-2E8D-6EEB-0DEAC437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B98F0-F537-DAFE-8E7B-34C50E01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260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F73FA-0A03-9DF7-6DFC-72813E58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AC38A6-2A02-2910-0672-2EB66FC7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D76C6-3C00-C8D1-31B3-3E13472F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3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BCBD-69B0-240D-53F4-6C70A1D3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5A6E0-D68D-A956-175F-6062EFCE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28B11-E9D6-4A5C-60F8-A9E68BF5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EE8E1-51E8-81A4-69F9-7DF89E5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4FC71E-B69A-30AB-9F4E-AF924AE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3CA4E-62B2-7209-08D0-73FBE10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4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4DED1-7634-13C1-E79A-F66EDDB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C4E5DC-6CC6-3755-5CDE-19E228436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AD73C0-F37A-656A-D344-B4BF1691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6525A9-80A4-F033-5491-A0B25F46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CA862B-1FDE-C8E4-5DC2-DE9D85A2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E7C521-3E8C-0E4C-3EE1-8BE97ACB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4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91D6AB-982C-EE12-E300-6EE1C52D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07913-48ED-9743-46C1-CA12FDC7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E8B74-E2B6-D369-54F7-7C07EBBA2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CE0E0-F544-4D09-9A5D-01894343CCD3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A9542-62AC-6DAC-EE2A-BD83671EE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B02F6-0ED4-13F2-5A6E-B7F26862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7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2C4B8-1FE8-28C4-AD27-94453EE3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Ingeniería de Requisitos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A5116-0DC9-7780-A4A9-A8948C01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469" y="3602037"/>
            <a:ext cx="10043410" cy="1149845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rgbClr val="BF4E1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Sesión 11</a:t>
            </a:r>
          </a:p>
          <a:p>
            <a:r>
              <a:rPr lang="es-PE" sz="2800" b="1" dirty="0">
                <a:solidFill>
                  <a:srgbClr val="BF4E1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Requisitos  de Calidad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A8BBEF-F187-FBDA-47A3-39E37B611BA9}"/>
              </a:ext>
            </a:extLst>
          </p:cNvPr>
          <p:cNvSpPr txBox="1"/>
          <p:nvPr/>
        </p:nvSpPr>
        <p:spPr>
          <a:xfrm>
            <a:off x="7000406" y="5306518"/>
            <a:ext cx="5006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/>
              <a:t>Prof. Ciro Rodriguez</a:t>
            </a:r>
          </a:p>
          <a:p>
            <a:pPr algn="ctr"/>
            <a:r>
              <a:rPr lang="es-MX" sz="2400" i="1" dirty="0"/>
              <a:t>crodriguezro@unmsm.edu.pe</a:t>
            </a:r>
            <a:endParaRPr lang="es-PE" sz="2400" i="1" dirty="0"/>
          </a:p>
        </p:txBody>
      </p:sp>
    </p:spTree>
    <p:extLst>
      <p:ext uri="{BB962C8B-B14F-4D97-AF65-F5344CB8AC3E}">
        <p14:creationId xmlns:p14="http://schemas.microsoft.com/office/powerpoint/2010/main" val="65742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Especificación de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124" name="Picture 4" descr="a) Quality requirements specification. (b) Quality evaluation form. |  Download Scientific Diagram">
            <a:extLst>
              <a:ext uri="{FF2B5EF4-FFF2-40B4-BE49-F238E27FC236}">
                <a16:creationId xmlns:a16="http://schemas.microsoft.com/office/drawing/2014/main" id="{ACDF729D-83F6-35F2-3E18-69E6E0D9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05" y="1457623"/>
            <a:ext cx="11012590" cy="454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elpful Tips to Write Good Requirements Specifications">
            <a:extLst>
              <a:ext uri="{FF2B5EF4-FFF2-40B4-BE49-F238E27FC236}">
                <a16:creationId xmlns:a16="http://schemas.microsoft.com/office/drawing/2014/main" id="{6A50DD9B-E027-6B91-E73F-30794705BA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8" descr="Helpful Tips to Write Good Requirements Specifications">
            <a:extLst>
              <a:ext uri="{FF2B5EF4-FFF2-40B4-BE49-F238E27FC236}">
                <a16:creationId xmlns:a16="http://schemas.microsoft.com/office/drawing/2014/main" id="{CEEEC649-09DF-E808-A520-48553BFFA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10" descr="Helpful Tips to Write Good Requirements Specifications">
            <a:extLst>
              <a:ext uri="{FF2B5EF4-FFF2-40B4-BE49-F238E27FC236}">
                <a16:creationId xmlns:a16="http://schemas.microsoft.com/office/drawing/2014/main" id="{EF29D016-EC12-B178-9F48-0D03A615D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12" descr="Why do you need to write a requirement document for device design and software development?">
            <a:extLst>
              <a:ext uri="{FF2B5EF4-FFF2-40B4-BE49-F238E27FC236}">
                <a16:creationId xmlns:a16="http://schemas.microsoft.com/office/drawing/2014/main" id="{26F469D7-5C52-0A0B-6EF7-B8368E147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9406FA-44CC-D5DC-66AE-9BE454DC63B9}"/>
              </a:ext>
            </a:extLst>
          </p:cNvPr>
          <p:cNvSpPr txBox="1"/>
          <p:nvPr/>
        </p:nvSpPr>
        <p:spPr>
          <a:xfrm>
            <a:off x="619760" y="5836144"/>
            <a:ext cx="1125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dirty="0"/>
              <a:t>Una especificación de requisitos para el desarrollo de hardware y software define los requisitos de un producto informático, incluidos su propósito, funciones, comportamiento, componentes utilizados, tecnologías, herramientas de desarrollo y procedimientos de trabajo.</a:t>
            </a:r>
          </a:p>
        </p:txBody>
      </p:sp>
    </p:spTree>
    <p:extLst>
      <p:ext uri="{BB962C8B-B14F-4D97-AF65-F5344CB8AC3E}">
        <p14:creationId xmlns:p14="http://schemas.microsoft.com/office/powerpoint/2010/main" val="398632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ómo Realizar una Buena Especificación de Requisitos de Software (SRS)">
            <a:extLst>
              <a:ext uri="{FF2B5EF4-FFF2-40B4-BE49-F238E27FC236}">
                <a16:creationId xmlns:a16="http://schemas.microsoft.com/office/drawing/2014/main" id="{F9E5F188-25D8-F6AE-34AA-143D4A08C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b="8592"/>
          <a:stretch/>
        </p:blipFill>
        <p:spPr bwMode="auto">
          <a:xfrm>
            <a:off x="289342" y="116566"/>
            <a:ext cx="11455618" cy="662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Especificación de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11165274" cy="50882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1" dirty="0">
                <a:highlight>
                  <a:srgbClr val="FAFAFA"/>
                </a:highlight>
                <a:latin typeface="Inter Variable"/>
              </a:rPr>
              <a:t>2. Componentes Claves de la Especificación:</a:t>
            </a:r>
            <a:endParaRPr lang="es-MX" dirty="0">
              <a:highlight>
                <a:srgbClr val="FAFAFA"/>
              </a:highlight>
              <a:latin typeface="Inter Variable"/>
            </a:endParaRPr>
          </a:p>
          <a:p>
            <a:pPr lvl="1" algn="just"/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Identificador del Requisito: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Asignar un identificador único para cada requisito (por ejemplo, RC1, RC2).</a:t>
            </a:r>
          </a:p>
          <a:p>
            <a:pPr lvl="1" algn="just"/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Nombre del Requisito: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Proveer un nombre descriptivo.</a:t>
            </a:r>
          </a:p>
          <a:p>
            <a:pPr lvl="1" algn="just"/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Descripción Detallada: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Incluir una descripción detallada del requisito.</a:t>
            </a:r>
          </a:p>
          <a:p>
            <a:pPr lvl="1" algn="just"/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Criterios de Aceptación: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Especificar cómo se puede verificar el cumplimiento del requisito.</a:t>
            </a:r>
          </a:p>
          <a:p>
            <a:pPr lvl="1" algn="just"/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Prioridad: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Asignar una prioridad al requisito.</a:t>
            </a:r>
          </a:p>
          <a:p>
            <a:pPr lvl="1" algn="just"/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Dependencias: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Identificar si el requisito depende de otros requisitos.</a:t>
            </a:r>
          </a:p>
          <a:p>
            <a:pPr lvl="1" algn="just"/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Riesgos Asociados: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Describir los riesgos asociados con la implementación o el no cumplimiento del requisito.</a:t>
            </a:r>
          </a:p>
        </p:txBody>
      </p:sp>
    </p:spTree>
    <p:extLst>
      <p:ext uri="{BB962C8B-B14F-4D97-AF65-F5344CB8AC3E}">
        <p14:creationId xmlns:p14="http://schemas.microsoft.com/office/powerpoint/2010/main" val="128228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Verificación de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00" y="1483101"/>
            <a:ext cx="7110960" cy="50882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1.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Verificación: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s-MX" sz="2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Revisiones de Documentos: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Realizar revisiones de los documentos de requisitos para asegurar que están completos y correctos. Implementar revisiones de pares.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Prototipos y Pruebas Iniciales: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Desarrollar prototipos para verificar la factibilidad y validez de los requisitos de calidad.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Simulación y Modelado: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Utilizar herramientas de simulación y modelado para verificar el rendimiento, la escalabilidad y otros factores de calidad.</a:t>
            </a:r>
          </a:p>
        </p:txBody>
      </p:sp>
      <p:pic>
        <p:nvPicPr>
          <p:cNvPr id="7170" name="Picture 2" descr="Reto de Calidad: ¿Qué diferencias hay entre verificación y validación?">
            <a:extLst>
              <a:ext uri="{FF2B5EF4-FFF2-40B4-BE49-F238E27FC236}">
                <a16:creationId xmlns:a16="http://schemas.microsoft.com/office/drawing/2014/main" id="{CF705313-5FCE-62D5-BA13-D5FDF3A21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3351" r="2405"/>
          <a:stretch/>
        </p:blipFill>
        <p:spPr bwMode="auto">
          <a:xfrm>
            <a:off x="9860586" y="365125"/>
            <a:ext cx="1965653" cy="16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ción entre Verificación y Validación">
            <a:extLst>
              <a:ext uri="{FF2B5EF4-FFF2-40B4-BE49-F238E27FC236}">
                <a16:creationId xmlns:a16="http://schemas.microsoft.com/office/drawing/2014/main" id="{5E566F1F-6624-E3A6-190B-14EC1E304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r="50941" b="13185"/>
          <a:stretch/>
        </p:blipFill>
        <p:spPr bwMode="auto">
          <a:xfrm>
            <a:off x="8544560" y="2058607"/>
            <a:ext cx="2956560" cy="47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4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Verificación de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6965412" cy="5088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2.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Validación: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Aceptación: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Realizar pruebas de aceptación para validar que el software cumple con los requisitos de calidad definidos.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Encuestas de Usuario: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Recoger feedback de los usuarios finales para validar la usabilidad y satisfacción.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Auditorías de Seguridad: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Implementar auditorías de seguridad para validar que el software cumple con los requisitos de seguridad.</a:t>
            </a:r>
          </a:p>
        </p:txBody>
      </p:sp>
      <p:pic>
        <p:nvPicPr>
          <p:cNvPr id="4" name="Picture 4" descr="Relación entre Verificación y Validación">
            <a:extLst>
              <a:ext uri="{FF2B5EF4-FFF2-40B4-BE49-F238E27FC236}">
                <a16:creationId xmlns:a16="http://schemas.microsoft.com/office/drawing/2014/main" id="{56D6D4AC-2631-586F-1095-7C0C7BB29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507" b="13185"/>
          <a:stretch/>
        </p:blipFill>
        <p:spPr bwMode="auto">
          <a:xfrm>
            <a:off x="8554999" y="2061845"/>
            <a:ext cx="3007081" cy="46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to de Calidad: ¿Qué diferencias hay entre verificación y validación?">
            <a:extLst>
              <a:ext uri="{FF2B5EF4-FFF2-40B4-BE49-F238E27FC236}">
                <a16:creationId xmlns:a16="http://schemas.microsoft.com/office/drawing/2014/main" id="{1B416487-0F88-7B10-FBF6-FEE832F7D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3351" r="2405"/>
          <a:stretch/>
        </p:blipFill>
        <p:spPr bwMode="auto">
          <a:xfrm>
            <a:off x="9860586" y="365125"/>
            <a:ext cx="1965653" cy="16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1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Verificación de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5083449" cy="50882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3.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Métricas y KPIs: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Definición de Métricas: </a:t>
            </a:r>
            <a:r>
              <a:rPr lang="es-MX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Definir y aplicar métricas que permitan cuantificar el cumplimiento de los requisitos de calidad (por ejemplo, tiempo de respuesta, tasa de errores, cobertura de pruebas, etc.).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Monitoreo de KPIs: </a:t>
            </a:r>
            <a:r>
              <a:rPr lang="es-MX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Monitorizar indicadores clave de rendimiento (KPIs) a lo largo del desarrollo y después del despliegue.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C80374F-CF1F-EC72-2E1A-0C624A73E8F9}"/>
              </a:ext>
            </a:extLst>
          </p:cNvPr>
          <p:cNvGrpSpPr/>
          <p:nvPr/>
        </p:nvGrpSpPr>
        <p:grpSpPr>
          <a:xfrm>
            <a:off x="6375993" y="1492933"/>
            <a:ext cx="5493426" cy="5286375"/>
            <a:chOff x="6375993" y="1492933"/>
            <a:chExt cx="5493426" cy="5286375"/>
          </a:xfrm>
        </p:grpSpPr>
        <p:pic>
          <p:nvPicPr>
            <p:cNvPr id="8194" name="Picture 2" descr="Introduction To IT Metrics &amp; KPIs – BMC Software | Blogs">
              <a:extLst>
                <a:ext uri="{FF2B5EF4-FFF2-40B4-BE49-F238E27FC236}">
                  <a16:creationId xmlns:a16="http://schemas.microsoft.com/office/drawing/2014/main" id="{068B779B-F7B1-ADB1-07AE-2ECA1C23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3" r="6712"/>
            <a:stretch/>
          </p:blipFill>
          <p:spPr bwMode="auto">
            <a:xfrm>
              <a:off x="6515099" y="1492933"/>
              <a:ext cx="5354320" cy="528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CC8616D-FB70-4EFB-4B84-3068EA0F93A4}"/>
                </a:ext>
              </a:extLst>
            </p:cNvPr>
            <p:cNvSpPr/>
            <p:nvPr/>
          </p:nvSpPr>
          <p:spPr>
            <a:xfrm>
              <a:off x="6375993" y="1568768"/>
              <a:ext cx="1244007" cy="46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7463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Verificación de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42" name="Picture 2" descr="KPIs vs Metrics: Learn the Difference with Examples From 2023">
            <a:extLst>
              <a:ext uri="{FF2B5EF4-FFF2-40B4-BE49-F238E27FC236}">
                <a16:creationId xmlns:a16="http://schemas.microsoft.com/office/drawing/2014/main" id="{6748EB02-3279-1978-9CAA-8E674EAB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1237522"/>
            <a:ext cx="8378825" cy="54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KPIs and Metrics: Differences and Examples | Dataflo">
            <a:extLst>
              <a:ext uri="{FF2B5EF4-FFF2-40B4-BE49-F238E27FC236}">
                <a16:creationId xmlns:a16="http://schemas.microsoft.com/office/drawing/2014/main" id="{202F7E3D-5146-2594-4EE9-CDD47EE1C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5543" r="54005" b="8418"/>
          <a:stretch/>
        </p:blipFill>
        <p:spPr bwMode="auto">
          <a:xfrm>
            <a:off x="9337039" y="3621004"/>
            <a:ext cx="2611121" cy="319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PIs and Metrics: Differences and Examples | Dataflo">
            <a:extLst>
              <a:ext uri="{FF2B5EF4-FFF2-40B4-BE49-F238E27FC236}">
                <a16:creationId xmlns:a16="http://schemas.microsoft.com/office/drawing/2014/main" id="{FB8CD861-60D0-513D-5B03-70F9085B7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9" t="7643" r="5833" b="8418"/>
          <a:stretch/>
        </p:blipFill>
        <p:spPr bwMode="auto">
          <a:xfrm>
            <a:off x="9217024" y="38048"/>
            <a:ext cx="2611121" cy="33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8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Gestión de cambios en los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11165274" cy="50882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1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</a:t>
            </a:r>
            <a:r>
              <a:rPr lang="es-MX" b="1" dirty="0">
                <a:latin typeface="Inter Variable"/>
              </a:rPr>
              <a:t>Proceso Formal de Gestión de Cambios:</a:t>
            </a:r>
            <a:endParaRPr lang="es-MX" dirty="0">
              <a:latin typeface="Inter Variable"/>
            </a:endParaRPr>
          </a:p>
          <a:p>
            <a:pPr lvl="1" algn="just"/>
            <a:r>
              <a:rPr lang="es-MX" sz="2800" b="1" dirty="0">
                <a:latin typeface="Inter Variable"/>
              </a:rPr>
              <a:t>Solicitud de Cambio:</a:t>
            </a:r>
            <a:r>
              <a:rPr lang="es-MX" sz="2800" dirty="0">
                <a:latin typeface="Inter Variable"/>
              </a:rPr>
              <a:t> Establecer un proceso claro para la solicitud de cambios, incluyendo la documentación del motivo del cambio y su impacto esperado.</a:t>
            </a:r>
          </a:p>
          <a:p>
            <a:pPr lvl="1" algn="just"/>
            <a:r>
              <a:rPr lang="es-MX" sz="2800" b="1" dirty="0">
                <a:latin typeface="Inter Variable"/>
              </a:rPr>
              <a:t>Evaluación de Impacto:</a:t>
            </a:r>
            <a:r>
              <a:rPr lang="es-MX" sz="2800" dirty="0">
                <a:latin typeface="Inter Variable"/>
              </a:rPr>
              <a:t> Evaluar el impacto del cambio en el proyecto, incluyendo costos, cronograma, y riesgos. Consultar con el equipo técnico y stakeholders.</a:t>
            </a:r>
          </a:p>
          <a:p>
            <a:pPr lvl="1" algn="just"/>
            <a:r>
              <a:rPr lang="es-MX" sz="2800" b="1" dirty="0">
                <a:latin typeface="Inter Variable"/>
              </a:rPr>
              <a:t>Aprobación de Cambios:</a:t>
            </a:r>
            <a:r>
              <a:rPr lang="es-MX" sz="2800" dirty="0">
                <a:latin typeface="Inter Variable"/>
              </a:rPr>
              <a:t> Implementar un proceso de aprobación de cambios que involucre a los stakeholders relevantes.</a:t>
            </a:r>
          </a:p>
          <a:p>
            <a:pPr lvl="1" algn="just"/>
            <a:r>
              <a:rPr lang="es-MX" sz="2800" b="1" dirty="0">
                <a:latin typeface="Inter Variable"/>
              </a:rPr>
              <a:t>Registro de Cambios:</a:t>
            </a:r>
            <a:r>
              <a:rPr lang="es-MX" sz="2800" dirty="0">
                <a:latin typeface="Inter Variable"/>
              </a:rPr>
              <a:t> Mantener un registro detallado de todos los cambios aprobados incluyendo la razón, impacto, y estado del cambio.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84283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Gestión de cambios en los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1" y="1493261"/>
            <a:ext cx="5800320" cy="50882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2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</a:t>
            </a:r>
            <a:r>
              <a:rPr lang="es-MX" b="1" dirty="0"/>
              <a:t>Comunicación:</a:t>
            </a:r>
            <a:endParaRPr lang="es-MX" dirty="0"/>
          </a:p>
          <a:p>
            <a:pPr marL="355600" lvl="1" indent="-355600" algn="just"/>
            <a:r>
              <a:rPr lang="es-MX" b="1" dirty="0"/>
              <a:t>Notificación de Cambios:</a:t>
            </a:r>
            <a:r>
              <a:rPr lang="es-MX" dirty="0"/>
              <a:t> Comunicar los cambios aprobados a </a:t>
            </a:r>
            <a:r>
              <a:rPr lang="es-MX" b="1" dirty="0"/>
              <a:t>todos los miembros del equipo y stakeholders</a:t>
            </a:r>
            <a:r>
              <a:rPr lang="es-MX" dirty="0"/>
              <a:t>. Utilizar canales de comunicación efectivos.</a:t>
            </a:r>
          </a:p>
          <a:p>
            <a:pPr marL="355600" lvl="1" indent="-355600" algn="just"/>
            <a:r>
              <a:rPr lang="es-MX" b="1" dirty="0"/>
              <a:t>Documentación Actualizada:</a:t>
            </a:r>
            <a:r>
              <a:rPr lang="es-MX" dirty="0"/>
              <a:t> Asegurar que todos los documentos y registros relevantes se actualicen para reflejar los cambios aprobados.</a:t>
            </a:r>
          </a:p>
        </p:txBody>
      </p:sp>
      <p:sp>
        <p:nvSpPr>
          <p:cNvPr id="4" name="AutoShape 2" descr="Comunicación Efectiva En La Gestión Del Cambio - FasterCapital">
            <a:extLst>
              <a:ext uri="{FF2B5EF4-FFF2-40B4-BE49-F238E27FC236}">
                <a16:creationId xmlns:a16="http://schemas.microsoft.com/office/drawing/2014/main" id="{2203A40A-B147-D6D4-C320-04332FAC22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Comunicación Efectiva En La Gestión Del Cambio - FasterCapital">
            <a:extLst>
              <a:ext uri="{FF2B5EF4-FFF2-40B4-BE49-F238E27FC236}">
                <a16:creationId xmlns:a16="http://schemas.microsoft.com/office/drawing/2014/main" id="{38C96C1E-F7B8-A86D-7707-040440752B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1270" name="Picture 6" descr="Change Management Cartoons Images – Browse 45 Stock, 51% OFF">
            <a:extLst>
              <a:ext uri="{FF2B5EF4-FFF2-40B4-BE49-F238E27FC236}">
                <a16:creationId xmlns:a16="http://schemas.microsoft.com/office/drawing/2014/main" id="{5519E5AA-D702-D7DD-1AE8-5D98124CB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t="5339" r="4355" b="1528"/>
          <a:stretch/>
        </p:blipFill>
        <p:spPr bwMode="auto">
          <a:xfrm>
            <a:off x="6838720" y="1869440"/>
            <a:ext cx="5261840" cy="48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7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Gestión de cambios en los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1" y="1493261"/>
            <a:ext cx="5434559" cy="50882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3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</a:t>
            </a:r>
            <a:r>
              <a:rPr lang="es-MX" b="1" dirty="0"/>
              <a:t>Comunicación y Aprobación:</a:t>
            </a:r>
            <a:endParaRPr lang="es-MX" dirty="0"/>
          </a:p>
          <a:p>
            <a:pPr marL="457200" lvl="1" indent="0" algn="just">
              <a:buNone/>
            </a:pPr>
            <a:r>
              <a:rPr lang="es-MX" b="1" dirty="0"/>
              <a:t>Involucrar Stakeholders: </a:t>
            </a:r>
          </a:p>
          <a:p>
            <a:pPr marL="457200" lvl="1" indent="0" algn="just">
              <a:buNone/>
            </a:pPr>
            <a:r>
              <a:rPr lang="es-MX" dirty="0"/>
              <a:t>Asegurar la participación de todos los stakeholders relevantes en la evaluación y aprobación de cambios para asegurar que todas las perspectivas son consideradas.</a:t>
            </a:r>
          </a:p>
          <a:p>
            <a:pPr marL="457200" lvl="1" indent="0" algn="just">
              <a:buNone/>
            </a:pPr>
            <a:r>
              <a:rPr lang="es-MX" b="1" dirty="0"/>
              <a:t>Documentación y Comunicación: </a:t>
            </a:r>
          </a:p>
          <a:p>
            <a:pPr marL="457200" lvl="1" indent="0" algn="just">
              <a:buNone/>
            </a:pPr>
            <a:r>
              <a:rPr lang="es-MX" dirty="0"/>
              <a:t>Documentar todas las decisiones de cambio y comunicar claramente a todos los miembros del equipo y stakeholders los cambios aprobados.</a:t>
            </a:r>
          </a:p>
        </p:txBody>
      </p:sp>
      <p:pic>
        <p:nvPicPr>
          <p:cNvPr id="12290" name="Picture 2" descr="Transformación Digital y Gestión de Cambio – Neodigital Consultores">
            <a:extLst>
              <a:ext uri="{FF2B5EF4-FFF2-40B4-BE49-F238E27FC236}">
                <a16:creationId xmlns:a16="http://schemas.microsoft.com/office/drawing/2014/main" id="{762BDB87-257D-1BA1-CF6D-4C4E52F1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753" y="1842445"/>
            <a:ext cx="5847613" cy="458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63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Tema: </a:t>
            </a:r>
            <a:r>
              <a:rPr lang="es-PE" sz="4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de Calidad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2020497"/>
            <a:ext cx="10763316" cy="2476552"/>
          </a:xfrm>
        </p:spPr>
        <p:txBody>
          <a:bodyPr>
            <a:norm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3600" dirty="0">
                <a:latin typeface="+mj-lt"/>
                <a:ea typeface="+mj-ea"/>
                <a:cs typeface="+mj-cs"/>
              </a:rPr>
              <a:t>Identificación y Análisis de Requisitos de Calidad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3600" dirty="0">
                <a:latin typeface="+mj-lt"/>
                <a:ea typeface="+mj-ea"/>
                <a:cs typeface="+mj-cs"/>
              </a:rPr>
              <a:t>Especificación de Requisitos de Calidad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3600" dirty="0">
                <a:latin typeface="+mj-lt"/>
                <a:ea typeface="+mj-ea"/>
                <a:cs typeface="+mj-cs"/>
              </a:rPr>
              <a:t>Verificación y Validación de Requisitos de Calidad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3600" dirty="0">
                <a:latin typeface="+mj-lt"/>
                <a:ea typeface="+mj-ea"/>
                <a:cs typeface="+mj-cs"/>
              </a:rPr>
              <a:t>Gestión de Cambios en los Requisitos de Calidad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s-PE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953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 de Estudio : Plataforma de Telemedicina </a:t>
            </a:r>
            <a:endParaRPr lang="es-PE" sz="4000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Objetivo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Desarrollar una plataforma de telemedicina que permita a los pacientes realizar consultas médicas en línea, acceder a sus historiales médicos y recibir recetas electrónicamente. La plataforma debe ser segura, fácil de usar y altamente disponible.</a:t>
            </a:r>
          </a:p>
          <a:p>
            <a:pPr marL="0" indent="0" algn="just">
              <a:buNone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Calidad:</a:t>
            </a:r>
          </a:p>
          <a:p>
            <a:pPr marL="0" indent="0" algn="just">
              <a:buNone/>
            </a:pPr>
            <a:r>
              <a:rPr lang="es-MX" sz="112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AFAFA"/>
                </a:highlight>
                <a:latin typeface="Inter Variable"/>
              </a:rPr>
              <a:t>Identificación y Análisis de Requisitos de Calidad</a:t>
            </a:r>
          </a:p>
          <a:p>
            <a:pPr marL="0" indent="0" algn="just">
              <a:buNone/>
            </a:pPr>
            <a:r>
              <a:rPr lang="es-MX" sz="11200" b="1" i="0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AFAFA"/>
                </a:highlight>
                <a:latin typeface="Inter Variable"/>
              </a:rPr>
              <a:t>Entrevistas y Revisión de Documentación:</a:t>
            </a:r>
          </a:p>
          <a:p>
            <a:pPr algn="just"/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Entrevistas con Médicos y Pacientes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Para entender las expectativas en términos de rendimiento, seguridad y usabilidad.</a:t>
            </a:r>
          </a:p>
          <a:p>
            <a:pPr algn="just"/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Revisión de Normativas de Salud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MINSA, Protección datos y otras regulaciones relevantes.</a:t>
            </a:r>
          </a:p>
          <a:p>
            <a:pPr algn="just"/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Cuestionarios a Usuarios: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Para identificar necesidades y expectativas en términos de calidad.</a:t>
            </a:r>
          </a:p>
        </p:txBody>
      </p:sp>
    </p:spTree>
    <p:extLst>
      <p:ext uri="{BB962C8B-B14F-4D97-AF65-F5344CB8AC3E}">
        <p14:creationId xmlns:p14="http://schemas.microsoft.com/office/powerpoint/2010/main" val="205279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 de Estudio : Plataforma de Telemedicina </a:t>
            </a:r>
            <a:endParaRPr lang="es-PE" sz="4000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s-MX" sz="11200" b="1" i="0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AFAFA"/>
                </a:highlight>
                <a:latin typeface="Inter Variable"/>
              </a:rPr>
              <a:t>Clasificación y Priorización de Requisitos:</a:t>
            </a:r>
          </a:p>
          <a:p>
            <a:pPr algn="just"/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Rendimiento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Tiempo de respuesta inferior a 2 segundos, capacidad de soportar 10,000 usuarios concurrentes.</a:t>
            </a:r>
          </a:p>
          <a:p>
            <a:pPr algn="just"/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Seguridad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Cifrado de datos en almacenamiento y transmisión, autenticación multifactor (MFA).</a:t>
            </a:r>
          </a:p>
          <a:p>
            <a:pPr algn="just"/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Usabilidad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Interfaz intuitiva y accesible, soporte para múltiples idiomas.</a:t>
            </a:r>
          </a:p>
          <a:p>
            <a:pPr algn="just"/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Confiabilidad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Disponibilidad del 99.9%, backups diarios.</a:t>
            </a:r>
          </a:p>
          <a:p>
            <a:pPr algn="just"/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Mantenibilidad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Código modular y bien documentado para facilitar la mantención y actualización.</a:t>
            </a:r>
          </a:p>
        </p:txBody>
      </p:sp>
    </p:spTree>
    <p:extLst>
      <p:ext uri="{BB962C8B-B14F-4D97-AF65-F5344CB8AC3E}">
        <p14:creationId xmlns:p14="http://schemas.microsoft.com/office/powerpoint/2010/main" val="322819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 de Estudio : Plataforma de Telemedicina </a:t>
            </a:r>
            <a:endParaRPr lang="es-PE" sz="4000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1" dirty="0">
                <a:solidFill>
                  <a:schemeClr val="accent6">
                    <a:lumMod val="75000"/>
                  </a:schemeClr>
                </a:solidFill>
                <a:highlight>
                  <a:srgbClr val="FAFAFA"/>
                </a:highlight>
                <a:latin typeface="Inter Variable"/>
              </a:rPr>
              <a:t>Especificación de Requisitos de Calidad</a:t>
            </a:r>
          </a:p>
          <a:p>
            <a:pPr marL="0" indent="0" algn="just">
              <a:buNone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RC1: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Rendimiento de la Plataforma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Identificador del Requisito: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RC1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Nombre del Requisito: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Tiempo de respuesta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Descripción Detallada: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tiempo de respuesta del sistema debe ser inferior a 2 segundos para todas las operaciones principales (registro de usuario, inicio de sesión, consulta médica).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Criterios de Aceptación: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Medido a través de pruebas de rendimiento bajo carga simulada.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Prioridad: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Alta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Dependencias: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Dependiente de la infraestructura de hosting y optimización del código.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Riesgos Asociados: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Altos tiempos de respuesta pueden llevar a la insatisfacción del usuario.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RC2: Seguridad de Datos</a:t>
            </a:r>
          </a:p>
          <a:p>
            <a:pPr algn="just"/>
            <a:endParaRPr lang="es-MX" sz="11200" b="1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Identificador del Requisito: RC2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Nombre del Requisito: Cifrado de datos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Descripción Detallada: Todos los datos sensibles deben ser cifrados tanto en almacenamiento como en transmisión.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Criterios de Aceptación: Validado a través de auditorías de seguridad y pruebas de penetración.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Prioridad: Alta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Dependencias: Cumplimiento con normativas HIPAA y GDPR.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Riesgos Asociados: Violaciones de datos y pérdida de confianza del usuario.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Verificación y Validación de Requisitos de Calidad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Verificación de Requisitos:</a:t>
            </a:r>
          </a:p>
          <a:p>
            <a:pPr algn="just"/>
            <a:endParaRPr lang="es-MX" sz="11200" b="1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Revisiones de Documentos: Revisar la especificación y documentación de los requisitos de calidad para asegurar que están completos y correctos.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Simulación y Modelado: Utilizar herramientas de simulación para evaluar el rendimiento y la escalabilidad.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Revisiones de Pares: Realizar reuniones de revisión con equipos multidisciplinarios.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Validación de Requisitos:</a:t>
            </a:r>
          </a:p>
          <a:p>
            <a:pPr algn="just"/>
            <a:endParaRPr lang="es-MX" sz="11200" b="1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Aceptación: Realizar pruebas de aceptación para validar que el software cumple con los requisitos de respuesta, seguridad, y usabilidad definidos.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Encuestas a Usuarios: Recoger feedback de usuarios reales para validar la usabilidad y accesibilidad.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Auditorías de Seguridad: Realizar auditorías de seguridad para validar el cifrado de datos y la robustez del sistema frente a ataques.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Definición de Métricas y KPIs:</a:t>
            </a:r>
          </a:p>
          <a:p>
            <a:pPr algn="just"/>
            <a:endParaRPr lang="es-MX" sz="11200" b="1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Tiempo de Respuesta: Monitorear continuamente el tiempo de respuesta y registrar métricas.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Tasa de Éxito en Autenticación: Ratio de autenticaciones exitosas.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Disponibilidad del Sistema: Tiempo de inactividad registrado y porcentaje de disponibilidad.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Gestión de Cambios en los Requisitos de Calidad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Proceso Formal de Gestión de Cambios:</a:t>
            </a:r>
          </a:p>
          <a:p>
            <a:pPr algn="just"/>
            <a:endParaRPr lang="es-MX" sz="11200" b="1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Solicitud de Cambio: Documentar y racionalizar la solicitud de cambio incluyendo el motivo y el impacto esperado.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Evaluación de Impacto: Evaluar los cambios con relación al costo, cronograma y calidad. Consultar con expertos relevantes.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Aprobación de Cambios: Aprobar cambios a través de un proceso formal involucrando a los stakeholders adecuados.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Registro y Comunicación: Mantener registros claros de los cambios aprobados y comunicarlo a todo el equipo.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Implementación y Verificación de Cambios:</a:t>
            </a:r>
          </a:p>
          <a:p>
            <a:pPr algn="just"/>
            <a:endParaRPr lang="es-MX" sz="11200" b="1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Implementación Controlada: Desplegar los cambios de manera estructurada y controlada.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Validación: Validar que los cambios se implementaron correctamente y cumplen con los nuevos requisitos.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Documentación Continua: Asegurar que todos los documentos se actualicen con los cambios realizados.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Conclusión: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La gestión efectiva de los requisitos de calidad es crucial para asegurar que el software desarrollado cumpla con las expectativas y necesidades de los usuarios y stakeholders. Al seguir estos pasos detallados, los estudiantes aprenderán a identificar, especificar, verificar y gestionar los requisitos de calidad de manera efectiva, contribuyendo al éxito de los proyectos de software.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949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 de Estudio : Plataforma de Telemedicina </a:t>
            </a:r>
            <a:endParaRPr lang="es-PE" sz="4000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1" dirty="0">
                <a:solidFill>
                  <a:schemeClr val="accent6">
                    <a:lumMod val="75000"/>
                  </a:schemeClr>
                </a:solidFill>
                <a:highlight>
                  <a:srgbClr val="FAFAFA"/>
                </a:highlight>
                <a:latin typeface="Inter Variable"/>
              </a:rPr>
              <a:t>Especificación de Requisitos de Calidad</a:t>
            </a:r>
          </a:p>
          <a:p>
            <a:pPr marL="0" indent="0" algn="just">
              <a:buNone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RC2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Seguridad de Datos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Identificador del Requisito: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RC2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Nombre del Requisito: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Cifrado de datos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Descripción Detallada: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Todos los datos sensibles deben ser cifrados tanto en almacenamiento como en transmisión.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Criterios de Aceptación: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Validado a través de auditorías de seguridad y pruebas de penetración.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Prioridad: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Alta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Dependencias: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Cumplimiento con normativas Minsa y PD.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Riesgos Asociados: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Violaciones de datos y pérdida de confianza del usuario.</a:t>
            </a:r>
          </a:p>
        </p:txBody>
      </p:sp>
    </p:spTree>
    <p:extLst>
      <p:ext uri="{BB962C8B-B14F-4D97-AF65-F5344CB8AC3E}">
        <p14:creationId xmlns:p14="http://schemas.microsoft.com/office/powerpoint/2010/main" val="363079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 de Estudio : Plataforma de Telemedicina </a:t>
            </a:r>
            <a:endParaRPr lang="es-PE" sz="4000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1" dirty="0">
                <a:solidFill>
                  <a:schemeClr val="accent6">
                    <a:lumMod val="75000"/>
                  </a:schemeClr>
                </a:solidFill>
                <a:highlight>
                  <a:srgbClr val="FAFAFA"/>
                </a:highlight>
                <a:latin typeface="Inter Variable"/>
              </a:rPr>
              <a:t>Verificación y Validación de Requisitos de Calidad</a:t>
            </a:r>
          </a:p>
          <a:p>
            <a:pPr marL="0" indent="0" algn="just">
              <a:buNone/>
            </a:pPr>
            <a:r>
              <a:rPr lang="es-MX" sz="11200" b="1" dirty="0">
                <a:solidFill>
                  <a:schemeClr val="accent2">
                    <a:lumMod val="50000"/>
                  </a:schemeClr>
                </a:solidFill>
                <a:highlight>
                  <a:srgbClr val="FAFAFA"/>
                </a:highlight>
                <a:latin typeface="Inter Variable"/>
              </a:rPr>
              <a:t>Verificación de Requisitos: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Revisiones de Documentos: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Revisar la especificación y documentación de los requisitos de calidad para asegurar que están completos y correctos.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Simulación y Modelado: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Utilizar herramientas de simulación para evaluar el rendimiento y la escalabilidad.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Revisiones de Pares: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Realizar reuniones de revisión con equipos multidisciplinarios.</a:t>
            </a:r>
          </a:p>
        </p:txBody>
      </p:sp>
    </p:spTree>
    <p:extLst>
      <p:ext uri="{BB962C8B-B14F-4D97-AF65-F5344CB8AC3E}">
        <p14:creationId xmlns:p14="http://schemas.microsoft.com/office/powerpoint/2010/main" val="2558964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 de Estudio : Plataforma de Telemedicina </a:t>
            </a:r>
            <a:endParaRPr lang="es-PE" sz="4000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1" dirty="0">
                <a:solidFill>
                  <a:schemeClr val="accent6">
                    <a:lumMod val="75000"/>
                  </a:schemeClr>
                </a:solidFill>
                <a:highlight>
                  <a:srgbClr val="FAFAFA"/>
                </a:highlight>
                <a:latin typeface="Inter Variable"/>
              </a:rPr>
              <a:t>Verificación y Validación de Requisitos de Calidad</a:t>
            </a:r>
          </a:p>
          <a:p>
            <a:pPr algn="just"/>
            <a:r>
              <a:rPr lang="es-MX" sz="11200" b="1" dirty="0">
                <a:solidFill>
                  <a:schemeClr val="accent2">
                    <a:lumMod val="50000"/>
                  </a:schemeClr>
                </a:solidFill>
                <a:highlight>
                  <a:srgbClr val="FAFAFA"/>
                </a:highlight>
                <a:latin typeface="Inter Variable"/>
              </a:rPr>
              <a:t>Validación de Requisitos: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Aceptación: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Realizar pruebas de aceptación para validar que el software cumple con los requisitos de respuesta, seguridad, y usabilidad definidos.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Encuestas a Usuarios: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Recoger feedback de usuarios reales para validar la usabilidad y accesibilidad.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Auditorías de Seguridad: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Realizar auditorías de seguridad para validar el cifrado de datos y la robustez del sistema frente a ataques.</a:t>
            </a:r>
          </a:p>
        </p:txBody>
      </p:sp>
    </p:spTree>
    <p:extLst>
      <p:ext uri="{BB962C8B-B14F-4D97-AF65-F5344CB8AC3E}">
        <p14:creationId xmlns:p14="http://schemas.microsoft.com/office/powerpoint/2010/main" val="170762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 de Estudio : Plataforma de Telemedicina </a:t>
            </a:r>
            <a:endParaRPr lang="es-PE" sz="4000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1" dirty="0">
                <a:solidFill>
                  <a:schemeClr val="accent6">
                    <a:lumMod val="75000"/>
                  </a:schemeClr>
                </a:solidFill>
                <a:highlight>
                  <a:srgbClr val="FAFAFA"/>
                </a:highlight>
                <a:latin typeface="Inter Variable"/>
              </a:rPr>
              <a:t>Gestión de Cambios en los Requisitos de Calidad</a:t>
            </a:r>
          </a:p>
          <a:p>
            <a:pPr algn="just"/>
            <a:r>
              <a:rPr lang="es-MX" sz="11200" b="1" dirty="0">
                <a:solidFill>
                  <a:schemeClr val="accent2">
                    <a:lumMod val="50000"/>
                  </a:schemeClr>
                </a:solidFill>
                <a:highlight>
                  <a:srgbClr val="FAFAFA"/>
                </a:highlight>
                <a:latin typeface="Inter Variable"/>
              </a:rPr>
              <a:t>Proceso Formal de Gestión de Cambios: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Solicitud de Cambio: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Documentar y racionalizar la solicitud de cambio incluyendo el motivo y el impacto esperado.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Evaluación de Impacto: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Evaluar los cambios con relación al costo, cronograma y calidad. Consultar con expertos relevantes.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Aprobación de Cambios: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Aprobar cambios a través de un proceso formal involucrando a los stakeholders adecuados.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Registro y Comunicación: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Mantener registros claros de los cambios aprobados y comunicarlo a todo el equipo.</a:t>
            </a:r>
          </a:p>
        </p:txBody>
      </p:sp>
    </p:spTree>
    <p:extLst>
      <p:ext uri="{BB962C8B-B14F-4D97-AF65-F5344CB8AC3E}">
        <p14:creationId xmlns:p14="http://schemas.microsoft.com/office/powerpoint/2010/main" val="261102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Caso de Estudio : Plataforma de Telemedicina </a:t>
            </a:r>
            <a:endParaRPr lang="es-PE" sz="4000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s-MX" sz="11200" b="1" dirty="0">
                <a:solidFill>
                  <a:schemeClr val="accent6">
                    <a:lumMod val="75000"/>
                  </a:schemeClr>
                </a:solidFill>
                <a:highlight>
                  <a:srgbClr val="FAFAFA"/>
                </a:highlight>
                <a:latin typeface="Inter Variable"/>
              </a:rPr>
              <a:t>Gestión de Cambios en los Requisitos de Calidad</a:t>
            </a:r>
          </a:p>
          <a:p>
            <a:pPr algn="just"/>
            <a:r>
              <a:rPr lang="es-MX" sz="11200" b="1" dirty="0">
                <a:solidFill>
                  <a:schemeClr val="accent2">
                    <a:lumMod val="50000"/>
                  </a:schemeClr>
                </a:solidFill>
                <a:highlight>
                  <a:srgbClr val="FAFAFA"/>
                </a:highlight>
                <a:latin typeface="Inter Variable"/>
              </a:rPr>
              <a:t>Implementación y Verificación de Cambios: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Implementación Controlada: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Desplegar los cambios de manera estructurada y controlada.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Validación: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Validar que los cambios se implementaron correctamente y cumplen con los nuevos requisitos.</a:t>
            </a:r>
          </a:p>
          <a:p>
            <a:pPr algn="just"/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Documentación Continua: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Asegurar que todos los documentos se actualicen con los cambios realizados.</a:t>
            </a:r>
          </a:p>
        </p:txBody>
      </p:sp>
    </p:spTree>
    <p:extLst>
      <p:ext uri="{BB962C8B-B14F-4D97-AF65-F5344CB8AC3E}">
        <p14:creationId xmlns:p14="http://schemas.microsoft.com/office/powerpoint/2010/main" val="1512706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307149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plantea desarrollar un sistema integral de reservas de vuelos para una aerolínea. Este sistema debe permitir a los usuarios buscar vuelos, reservar boletos, y gestionar sus itinerarios a través de una interfaz web y móvil. El sistema debe ser altamente eficiente, seguro, fácil de usar y capaz de manejar una gran cantidad de usuarios concurrentes.</a:t>
            </a:r>
          </a:p>
          <a:p>
            <a:pPr marL="0" indent="0" algn="l">
              <a:buNone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1. Identificación y Análisis de Requisitos de Calidad</a:t>
            </a:r>
          </a:p>
          <a:p>
            <a:pPr marL="0" indent="0" algn="just">
              <a:buNone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Contexto: </a:t>
            </a:r>
            <a:r>
              <a:rPr lang="es-MX" sz="112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Durante la fase de inicio del proyecto se realizan entrevistas y análisis para entender los requisitos de calidad esperados por los stakeholders.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13314" name="Picture 2" descr="Sistema de Reserva de Vuelos en Línea">
            <a:extLst>
              <a:ext uri="{FF2B5EF4-FFF2-40B4-BE49-F238E27FC236}">
                <a16:creationId xmlns:a16="http://schemas.microsoft.com/office/drawing/2014/main" id="{DCFD13CC-8BC1-8ACC-A454-6BFD5AA16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7"/>
          <a:stretch/>
        </p:blipFill>
        <p:spPr bwMode="auto">
          <a:xfrm>
            <a:off x="3142298" y="4193540"/>
            <a:ext cx="6334125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750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144"/>
            <a:ext cx="11231880" cy="594677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Calidad: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RC1: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El tiempo de respuesta del sistema para búsquedas de vuelos debe ser menor a 3 segundos bajo carga máxima.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RC2: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Los datos sensibles (información de pagos, identificaciones personales) deben estar cifrados durante la transmisión y almacenamiento.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RC3: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La aplicación debe ser compatible con los navegadores más populares y dispositivos móviles modernos.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RC4: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El sistema debe tener una disponibilidad del 99.95% anual.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RC5: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La interfaz de usuario debe ser intuitiva y accesible, cumpliendo con las normativas de accesibilidad como WCAG 2.1.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RC6: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Soporte para múltiples idiomas y monedas (incluyendo traducción precisa de contenido).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RC7: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La aplicación debe ser capaz de manejar al menos 50,000 usuarios concurrentes.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RC8: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Los errores críticos deben ser gestionados y resueltos en menos de 4 horas.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RC9: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El sistema debe realizar copias de seguridad automáticas cada 24 horas.</a:t>
            </a:r>
          </a:p>
          <a:p>
            <a:pPr algn="just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RC10: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La aplicación debe ser auditada periódicamente para asegurar el cumplimiento con PCI-DSS (</a:t>
            </a:r>
            <a:r>
              <a:rPr lang="es-MX" sz="96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Payment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</a:t>
            </a:r>
            <a:r>
              <a:rPr lang="es-MX" sz="96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Card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</a:t>
            </a:r>
            <a:r>
              <a:rPr lang="es-MX" sz="96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Industry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Data Security Standard).</a:t>
            </a:r>
            <a:endParaRPr lang="es-MX" sz="112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867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5140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Requisitos de </a:t>
            </a: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58" y="1493260"/>
            <a:ext cx="5576801" cy="49996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requisitos de calidad son fundamentales para asegurar que el software cumpla con las expectativas de los usuarios en términos de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rendimiento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seguridad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usabilidad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confiabilidad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y otras características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 funcionales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Su gestión efectiva es crucial para asegurar que el desarrollo de software cumpla con las expectativas y necesidades de los usuarios y stakeholders contribuyendo al éxito de los Py de Sw.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Calidad de Software - ZimbronApps">
            <a:extLst>
              <a:ext uri="{FF2B5EF4-FFF2-40B4-BE49-F238E27FC236}">
                <a16:creationId xmlns:a16="http://schemas.microsoft.com/office/drawing/2014/main" id="{4664134A-D924-7B13-4DD1-AC7F03D7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11" y="927178"/>
            <a:ext cx="5429905" cy="528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44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5"/>
            <a:ext cx="11079480" cy="4351338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Desarrollo Asociados:</a:t>
            </a:r>
            <a:endParaRPr lang="es-MX" sz="92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RD1: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El sistema </a:t>
            </a:r>
            <a:r>
              <a:rPr lang="es-MX" sz="92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backend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utilizará Node.js con un rendimiento optimizado para manejo de grandes volúmenes de datos.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RD2: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Uso de MongoDB para manejo de datos y Redis para mejorar tiempos de respuesta en búsquedas.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RD3: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Implementación de CI/CD con Jenkins para asegurar despliegues rápidos y seguros.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RD4: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Utilización de AWS para asegurar alta disponibilidad y escalabilidad del sistema.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RD5: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Uso de microservicios con Docker y </a:t>
            </a:r>
            <a:r>
              <a:rPr lang="es-MX" sz="92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Kubernetes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para manejar múltiples instancias eficientemente.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RD6: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Implementación de autenticación multifactor (MFA) para mejorar la seguridad.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RD7: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Uso de HTML5 y CSS3 junto con </a:t>
            </a:r>
            <a:r>
              <a:rPr lang="es-MX" sz="92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frameworks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como </a:t>
            </a:r>
            <a:r>
              <a:rPr lang="es-MX" sz="92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React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para garantizar compatibilidad con navegadores y dispositivos.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RD8: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Configuración de </a:t>
            </a:r>
            <a:r>
              <a:rPr lang="es-MX" sz="92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Sentry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para monitoreo y gestión de errores en tiempo real.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RD9: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Implementación de </a:t>
            </a:r>
            <a:r>
              <a:rPr lang="es-MX" sz="92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ElasticSearch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para mejorar tiempos de búsqueda y respuesta.</a:t>
            </a:r>
          </a:p>
          <a:p>
            <a:pPr marL="36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RD10: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Uso de herramientas de auditoría de seguridad como OWASP ZAP.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660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4"/>
            <a:ext cx="11079480" cy="5621655"/>
          </a:xfrm>
        </p:spPr>
        <p:txBody>
          <a:bodyPr>
            <a:normAutofit fontScale="25000" lnSpcReduction="20000"/>
          </a:bodyPr>
          <a:lstStyle/>
          <a:p>
            <a:pPr marL="72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de Dominio Asociados:</a:t>
            </a:r>
            <a:endParaRPr lang="es-MX" sz="92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DD1: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El sistema debe cumplir con regulaciones de aviación internacional como IATA y TSA.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DD2: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Integración con sistemas de terceros para pagos y procesamiento de visas.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DD3: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Gestión y vinculación de programas de lealtad con otras aerolíneas.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DD4: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El sistema debe permitir la modificación flexible de políticas de equipaje y tarifas según destino.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DD5: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Soporte para actualizaciones emergentes y noticias sobre restricciones de viaje y situaciones imprevistas.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DD6: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Manejo de diferentes tarifas y promociones según el mercado y la temporada.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DD7: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Soporte para diferentes métodos de pago (tarjetas, PayPal, transferencias bancarias).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DD8: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Integración con sistemas de gestión de aeropuerto para estados de vuelos.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DD9: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Generación de boletos electrónicos conforme a normativas aplicables.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DD10:</a:t>
            </a:r>
            <a:r>
              <a:rPr lang="es-MX" sz="9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Monitoreo en tiempo real de disponibilidad de asientos y capacidad de la aeronave.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66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5"/>
            <a:ext cx="11079480" cy="4351338"/>
          </a:xfrm>
        </p:spPr>
        <p:txBody>
          <a:bodyPr>
            <a:normAutofit fontScale="25000" lnSpcReduction="20000"/>
          </a:bodyPr>
          <a:lstStyle/>
          <a:p>
            <a:pPr marL="72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Funcionales Asociados: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RF1: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Búsqueda y filtro avanzado de vuelos.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RF2: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Creación y gestión de cuentas de usuario.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RF3: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Solicitud y cancelación de reservas de vuelos.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RF4: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Visualización del itinerario del vuelo.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RF5: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Notificaciones en tiempo real sobre el estado del vuelo.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RF6: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Sección de preguntas frecuentes y soporte en línea.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RF7: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Reserva de servicios adicionales como comidas especiales y asistencia especial.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RF8: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Integración con alquiler de autos y reservas hoteleras.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RF9: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Visualización de puntos y millas acumuladas en programas de lealtad.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RF10: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Posibilidad de compartir el itinerario por correo electrónico y redes sociales.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055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5"/>
            <a:ext cx="1107948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11200" b="1" dirty="0">
                <a:solidFill>
                  <a:srgbClr val="0070C0"/>
                </a:solidFill>
                <a:highlight>
                  <a:srgbClr val="FAFAFA"/>
                </a:highlight>
                <a:latin typeface="Inter Variable"/>
              </a:rPr>
              <a:t>2. Especificación de Requisitos de Calidad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Contexto: </a:t>
            </a:r>
            <a:r>
              <a:rPr lang="es-MX" sz="960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Durante la fase de especificación, se documentan detalladamente los requisitos de calidad.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RC1</a:t>
            </a: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Tiempo de Respuesta de Búsquedas de Vuelos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Identificador del Requisito: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RC1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Nombre del Requisito: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Tiempo de Respuesta en </a:t>
            </a:r>
            <a:r>
              <a:rPr lang="es-MX" sz="96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Busquedas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Descripción Detallada: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El tiempo de respuesta del sistema para búsquedas de vuelos debe ser menor a 3 segundos bajo carga máxima de 50,000 usuarios concurrentes.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Criterios de Aceptación: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Medido mediante pruebas de rendimiento simulando carga máxima utilizando </a:t>
            </a:r>
            <a:r>
              <a:rPr lang="es-MX" sz="96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JMeter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Prioridad: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Alta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Dependencias: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RD2, RD9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Riesgos Asociados: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Insatisfacción del usuario debido a tiempos de respuesta lentos.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RC2: Seguridad de Datos Sensibles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Identificador del Requisito: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RC2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Nombre del Requisito: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Cifrado de Datos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Descripción Detallada: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Todos los datos sensibles (información de pagos, identificaciones personales) deben estar cifrados durante la transmisión y almacenamiento utilizando AES-256.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Criterios de Aceptación: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Validado a través de auditorías de seguridad y pruebas de penetración.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Prioridad: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Alta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Dependencias: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RD6, RD10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Riesgos Asociados: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Percepción negativa y pérdida de confianza de los usuarios en caso de violación de seguridad.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0028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4"/>
            <a:ext cx="11079480" cy="49002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11200" b="1" dirty="0">
                <a:solidFill>
                  <a:srgbClr val="0070C0"/>
                </a:solidFill>
                <a:highlight>
                  <a:srgbClr val="FAFAFA"/>
                </a:highlight>
                <a:latin typeface="Inter Variable"/>
              </a:rPr>
              <a:t>2. Especificación de Requisitos de Calidad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RC2</a:t>
            </a: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Seguridad de Datos Sensibles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Identificador del Requisito: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RC2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Nombre del Requisito: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Cifrado de Datos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Descripción Detallada: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Todos los datos sensibles (información de pagos, identificaciones personales) deben estar cifrados durante la transmisión y almacenamiento utilizando AES-256.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Criterios de Aceptación: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Validado a través de auditorías de seguridad y pruebas de penetración.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Prioridad: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Alta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Dependencias: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RD6, RD10</a:t>
            </a:r>
          </a:p>
          <a:p>
            <a:pPr marL="7200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Riesgos Asociados: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Percepción negativa y pérdida de confianza de los usuarios en caso de violación de seguridad.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6006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4"/>
            <a:ext cx="11079480" cy="49002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PE" altLang="es-PE" sz="11200" b="1" dirty="0">
                <a:solidFill>
                  <a:srgbClr val="0070C0"/>
                </a:solidFill>
                <a:highlight>
                  <a:srgbClr val="FAFAFA"/>
                </a:highlight>
                <a:latin typeface="Inter Variable"/>
              </a:rPr>
              <a:t>3. Verificación y Validación de Requisitos de Calidad </a:t>
            </a:r>
          </a:p>
          <a:p>
            <a:pPr marL="0" indent="0" algn="just">
              <a:buNone/>
            </a:pPr>
            <a:r>
              <a:rPr kumimoji="0" lang="es-PE" altLang="es-PE" sz="960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Durante la fase de verificación y validación, se realizan diversas actividades para asegurar que el sistema cumple con los requisitos de calidad definidos.</a:t>
            </a:r>
          </a:p>
          <a:p>
            <a:pPr marL="0" indent="0" algn="just">
              <a:buNone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RC1: Validación de Tiempo de Respuesta en </a:t>
            </a:r>
            <a:r>
              <a:rPr kumimoji="0" lang="es-PE" altLang="es-PE" sz="96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Busquedas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 de Vuelos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–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</a:p>
          <a:p>
            <a:pPr marL="0" indent="0" algn="just">
              <a:buNone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Verificación: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Realizar revisiones de pares para asegurar que el diseño y la implementación cumplen con el requisito de tiempo de respuesta.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Utilizar herramientas de simulación y modelado como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JMeter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realizar pruebas de rendimiento.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Configurar y ejecutar pruebas de carga en entornos de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pre-producción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verificar el cumplimiento del requisito. </a:t>
            </a:r>
            <a:endParaRPr kumimoji="0" lang="es-PE" altLang="es-PE" sz="96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inherit"/>
            </a:endParaRPr>
          </a:p>
          <a:p>
            <a:pPr marL="0" indent="0" algn="just">
              <a:buNone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Validación: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Realizar pruebas de aceptación del sistema midiendo el tiempo de respuesta de búsquedas de vuelos bajo carga máxima.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Recoger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feedback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de usuarios beta para validar la experiencia de usuario.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Utilizar herramientas de monitoreo en tiempo real para asegurar el tiempo de respuesta en producción. </a:t>
            </a:r>
          </a:p>
        </p:txBody>
      </p:sp>
    </p:spTree>
    <p:extLst>
      <p:ext uri="{BB962C8B-B14F-4D97-AF65-F5344CB8AC3E}">
        <p14:creationId xmlns:p14="http://schemas.microsoft.com/office/powerpoint/2010/main" val="286341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4"/>
            <a:ext cx="11079480" cy="49002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PE" altLang="es-PE" sz="11200" b="1" dirty="0">
                <a:solidFill>
                  <a:srgbClr val="0070C0"/>
                </a:solidFill>
                <a:highlight>
                  <a:srgbClr val="FAFAFA"/>
                </a:highlight>
                <a:latin typeface="Inter Variable"/>
              </a:rPr>
              <a:t>3. Verificación y Validación de Requisitos de Calidad </a:t>
            </a:r>
          </a:p>
          <a:p>
            <a:pPr marL="0" indent="0" algn="just">
              <a:buNone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RC2: Validación de Seguridad de Datos Sensibles**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</a:p>
          <a:p>
            <a:pPr marL="0" indent="0" algn="just">
              <a:buNone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Verificación:</a:t>
            </a:r>
            <a:endParaRPr kumimoji="0" lang="es-PE" altLang="es-PE" sz="9600" b="0" i="0" u="none" strike="noStrike" cap="none" normalizeH="0" baseline="0" dirty="0">
              <a:ln>
                <a:noFill/>
              </a:ln>
              <a:solidFill>
                <a:srgbClr val="121512"/>
              </a:solidFill>
              <a:effectLst/>
              <a:latin typeface="inherit"/>
            </a:endParaRP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Revisar la implementación de cifrado en el código fuente para asegurar que se utiliza AES-256 para todos los datos sensibles.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Auditar las configuraciones de seguridad en los servidores y bases de datos para asegurar que se aplica el cifrado durante la transmisión y almacenamiento. </a:t>
            </a:r>
          </a:p>
          <a:p>
            <a:pPr marL="0" indent="0" algn="just">
              <a:buNone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Validación: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Realizar auditorías de seguridad y pruebas de penetración con herramientas como OWASP ZAP y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Burp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Suite.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Validar el cumplimiento con normativas como PCI-DSS y otras regulaciones pertinentes.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Monitorear y revisar regularmente los informes de auditoría para asegurar el cumplimiento continuo.</a:t>
            </a:r>
          </a:p>
          <a:p>
            <a:pPr algn="just">
              <a:buFontTx/>
              <a:buChar char="-"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Otros requisitos (RC3 - RC10) </a:t>
            </a:r>
            <a:r>
              <a:rPr kumimoji="0" lang="es-PE" altLang="es-PE" sz="960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siguen la misma metodología de verificación y validación conforme a los detalles especificados en la sección de especificación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44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4"/>
            <a:ext cx="11079480" cy="49002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PE" altLang="es-PE" sz="11200" b="1" dirty="0">
                <a:solidFill>
                  <a:srgbClr val="0070C0"/>
                </a:solidFill>
                <a:highlight>
                  <a:srgbClr val="FAFAFA"/>
                </a:highlight>
                <a:latin typeface="Inter Variable"/>
              </a:rPr>
              <a:t>4. Gestión de Cambios en los Requisitos de Calidad </a:t>
            </a:r>
          </a:p>
          <a:p>
            <a:pPr algn="just">
              <a:buFontTx/>
              <a:buChar char="-"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Contexto: Durante el desarrollo del proyecto, es posible que se necesiten cambios en los requisitos de calidad. Se debe seguir un proceso estructurado para gestionar estos cambios.**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**Proceso Formal de Gestión de Cambios para RC1 (Tiempo de Respuesta en </a:t>
            </a:r>
            <a:r>
              <a:rPr kumimoji="0" lang="es-PE" altLang="es-PE" sz="96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Busquedas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 de Vuelos)**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**Solicitud de Cambio:**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Documentar el motivo del cambio, por ejemplo, la necesidad de ajustar el tiempo de respuesta a menos de 2 segundos debido a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feedback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de los usuarios.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**Evaluación de Impacto:**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Evaluar el impacto del cambio en términos de costo, tiempo de implementación y riesgos asociados. Consultar con los expertos técnicos y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stakeholders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relevantes.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**Aprobación de Cambios:**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Aprobar el cambio mediante un proceso formal que involucre a los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stakeholders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clave.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**Registro y Comunicación:**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Mantener un registro detallado del cambio aprobado y comunicarlo a todo el equipo de desarrollo.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**Implementación y Verificación del Cambio:**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Implementar el cambio en un ambiente controlado siguiendo los procedimientos establecidos.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Realizar pruebas de verificación para asegurar que el nuevo tiempo de respuesta cumple con el requisito ajustado.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Actualizar la documentación y las métricas de rendimiento. </a:t>
            </a:r>
          </a:p>
          <a:p>
            <a:pPr algn="just">
              <a:buFontTx/>
              <a:buChar char="-"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 Caso Completo de Requisitos de Calidad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#### Identificación y Análisis de Requisitos de Calidad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**Requisitos de Calidad Identificados:**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**RC1:**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tiempo de respuesta del sistema para búsquedas de vuelos debe ser menor a 3 segundos bajo carga máxima.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2.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**RC2:**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Los datos sensibles (información de pagos, identificaciones personales) deben estar cifrados durante la transmisión y almacenamiento.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3.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**RC3:**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La aplicación debe ser compatible con los navegadores más populares y dispositivos móviles modernos.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4.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**RC4:**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debe tener una disponibilidad del 99.95% anual.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5.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**RC5:**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La interfaz de usuario debe ser intuitiva y accesible, cumpliendo con las normativas de accesibilidad como WCAG 2.1.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6.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**RC6:**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Soporte para múltiples idiomas y monedas (incluyendo traducción precisa de contenido).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7.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**RC7:**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La aplicación debe ser capaz de manejar al menos 50,000 usuarios concurrentes.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8.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**RC8:**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Los errores críticos deben ser gestionados y resueltos en menos de 4 horas.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9.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**RC9:**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debe realizar copias de seguridad automáticas cada 24 horas.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10.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**RC10:**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La aplicación debe ser auditada periódicamente para asegurar el cumplimiento con PCI-DSS (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Payment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Card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Industry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Data Security Standard).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#### Requisitos de Desarrollo Asociados: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**RD1:**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backend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utilizará Node.js con un rendimiento optimizado para manejo de grandes volúmenes de datos.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2.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**RD2:**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Uso de MongoDB para manejo de datos y Redis para mejorar tiempos de respuesta en búsquedas.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3.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**RD3:**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Implementación de CI/CD con Jenkins para asegurar despliegues rápidos y seguros.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4.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**RD4:**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Utilización de AWS para asegurar alta disponibilidad y escalabilidad del sistema.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5.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**RD5:**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Uso de microservicios con Docker y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Kubernetes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manejar múltiples instancias eficientemente.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6.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**RD6:**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Implementación de autenticación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multifactor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(MFA) para mejorar la seguridad.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7.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**RD7:**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Uso de HTML5 y CSS3 junto con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frameworks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como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React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garantizar compatibilidad con navegadores y dispositivos.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8.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**RD8:**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Configuración de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Sentry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monitoreo y gestión de errores en tiempo real.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9.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**RD9:**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Implementación de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ElasticSearch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mejorar tiempos de búsqueda y respuesta.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10.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**RD10:**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Uso de herramientas de auditoría de seguridad como OWASP ZAP.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#### Requisitos de Dominio Asociados: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**DD1:**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debe cumplir con regulaciones de aviación internacional como IATA y TSA.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2.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**DD2:**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Integración con sistemas de terceros para pagos y procesamiento de visas.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3.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**DD3:**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Gestión y vinculación de programas de lealtad con otras aerolíneas.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4.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**DD4:**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debe permitir la modificación flexible de políticas de equipaje y tarifas según destino.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5.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**DD5:**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Soporte para actualizaciones emergentes y noticias sobre restricciones de viaje y situaciones imprevistas.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6.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**DD6:**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Manejo de diferentes tarifas y promociones según el mercado y la temporada.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7.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**DD7:**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Soporte para diferentes métodos de pago (tarjetas, PayPal, transferencias bancarias).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8.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**DD8:**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Integración con sistemas de gestión de aeropuerto para estados de vuelos.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9.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**DD9:**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Generación de boletos electrónicos conforme a normativas aplicables.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10.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**DD10:**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Monitoreo en tiempo real de disponibilidad de asientos y capacidad de la aeronave.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#### Requisitos Funcionales Asociados: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**RF1:**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Búsqueda y filtro avanzado de vuelos.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2.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**RF2:**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Creación y gestión de cuentas de usuario.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3.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**RF3:**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Solicitud y cancelación de reservas de vuelos.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4.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**RF4:**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Visualización del itinerario del vuelo.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5.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**RF5:**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Notificaciones en tiempo real sobre el estado del vuelo.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6.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**RF6:**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Sección de preguntas frecuentes y soporte en línea.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7.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**RF7:**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Reserva de servicios adicionales como comidas especiales y asistencia especial.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8.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**RF8:**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Integración con alquiler de autos y reservas hoteleras.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9.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**RF9:**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Visualización de puntos y millas acumuladas en programas de lealtad.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10.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**RF10:**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Posibilidad de compartir el itinerario por correo electrónico y redes sociales. </a:t>
            </a:r>
            <a:br>
              <a:rPr kumimoji="0" lang="es-PE" altLang="es-PE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41CE00-9D73-A5A9-22E3-25400920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5"/>
            <a:ext cx="6155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**Contexto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37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Sistema de Reservas de Vuelos</a:t>
            </a:r>
            <a:b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</a:br>
            <a:endParaRPr lang="es-PE" b="1" dirty="0">
              <a:solidFill>
                <a:srgbClr val="121512"/>
              </a:solidFill>
              <a:highlight>
                <a:srgbClr val="FAFAFA"/>
              </a:highlight>
              <a:latin typeface="Inter Variabl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4"/>
            <a:ext cx="11079480" cy="49002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PE" altLang="es-PE" sz="11200" b="1" dirty="0">
                <a:solidFill>
                  <a:srgbClr val="0070C0"/>
                </a:solidFill>
                <a:highlight>
                  <a:srgbClr val="FAFAFA"/>
                </a:highlight>
                <a:latin typeface="Inter Variable"/>
              </a:rPr>
              <a:t>4. Gestión de Cambios en los Requisitos de Calidad </a:t>
            </a:r>
          </a:p>
          <a:p>
            <a:pPr algn="just">
              <a:buFontTx/>
              <a:buChar char="-"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Durante el desarrollo del proyecto, es posible que se necesiten cambios en los requisitos de calidad. Se debe seguir un proceso estructurado para gestionar estos cambios.**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**Proceso Formal de Gestión de Cambios para RC1 (Tiempo de Respuesta en </a:t>
            </a:r>
            <a:r>
              <a:rPr kumimoji="0" lang="es-PE" altLang="es-PE" sz="96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Busquedas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 de Vuelos)**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**Solicitud de Cambio:**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Documentar el motivo del cambio, por ejemplo, la necesidad de ajustar el tiempo de respuesta a menos de 2 segundos debido a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feedback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de los usuarios.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**Evaluación de Impacto:**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Evaluar el impacto del cambio en términos de costo, tiempo de implementación y riesgos asociados. Consultar con los expertos técnicos y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stakeholders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relevantes.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**Aprobación de Cambios:**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Aprobar el cambio mediante un proceso formal que involucre a los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stakeholders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clave.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-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**Registro y Comunicación: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Mantener un registro detallado del cambio aprobado y comunicarlo a todo el equipo de desarrollo. </a:t>
            </a:r>
          </a:p>
          <a:p>
            <a:pPr algn="just">
              <a:buFontTx/>
              <a:buChar char="-"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Implementación y Verificación del Cambio:**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Implementar el cambio en un ambiente controlado siguiendo los procedimientos establecidos.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Realizar pruebas de verificación para asegurar que el nuevo tiempo de respuesta cumple con el requisito ajustado. </a:t>
            </a:r>
          </a:p>
          <a:p>
            <a:pPr algn="just">
              <a:buFontTx/>
              <a:buChar char="-"/>
            </a:pP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Actualizar la documentación y las métricas de rendimiento. </a:t>
            </a:r>
          </a:p>
          <a:p>
            <a:pPr algn="just">
              <a:buFontTx/>
              <a:buChar char="-"/>
            </a:pP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 Caso Completo de Requisitos de Calidad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#### Identificación y Análisis de Requisitos de Calidad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**Requisitos de Calidad Identificados:**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**RC1:**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tiempo de respuesta del sistema para búsquedas de vuelos debe ser menor a 3 segundos bajo carga máxima.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2.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**RC2:**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Los datos sensibles (información de pagos, identificaciones personales) deben estar cifrados durante la transmisión y almacenamiento.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3.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**RC3:**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La aplicación debe ser compatible con los navegadores más populares y dispositivos móviles modernos.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4.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**RC4:**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debe tener una disponibilidad del 99.95% anual.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5.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**RC5:**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La interfaz de usuario debe ser intuitiva y accesible, cumpliendo con las normativas de accesibilidad como WCAG 2.1.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6.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**RC6:**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Soporte para múltiples idiomas y monedas (incluyendo traducción precisa de contenido).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7.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**RC7:**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La aplicación debe ser capaz de manejar al menos 50,000 usuarios concurrentes.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8.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**RC8:**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Los errores críticos deben ser gestionados y resueltos en menos de 4 horas.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9.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**RC9:**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debe realizar copias de seguridad automáticas cada 24 horas.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10.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**RC10:**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La aplicación debe ser auditada periódicamente para asegurar el cumplimiento con PCI-DSS (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Payment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Card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Industry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Data Security Standard).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#### Requisitos de Desarrollo Asociados: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**RD1:**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backend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utilizará Node.js con un rendimiento optimizado para manejo de grandes volúmenes de datos.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2.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**RD2:**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Uso de MongoDB para manejo de datos y Redis para mejorar tiempos de respuesta en búsquedas.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3.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**RD3:**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Implementación de CI/CD con Jenkins para asegurar despliegues rápidos y seguros.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4.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**RD4:**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Utilización de AWS para asegurar alta disponibilidad y escalabilidad del sistema.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5.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**RD5:**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Uso de microservicios con Docker y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Kubernetes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manejar múltiples instancias eficientemente.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6.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**RD6:**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Implementación de autenticación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multifactor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(MFA) para mejorar la seguridad.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7.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**RD7:**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Uso de HTML5 y CSS3 junto con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frameworks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como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React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garantizar compatibilidad con navegadores y dispositivos.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8.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**RD8:**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Configuración de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Sentry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monitoreo y gestión de errores en tiempo real.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9.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**RD9:**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Implementación de </a:t>
            </a:r>
            <a:r>
              <a:rPr kumimoji="0" lang="es-PE" altLang="es-PE" sz="9600" b="0" i="0" u="none" strike="noStrike" cap="none" normalizeH="0" baseline="0" dirty="0" err="1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ElasticSearch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para mejorar tiempos de búsqueda y respuesta.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10.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**RD10:**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Uso de herramientas de auditoría de seguridad como OWASP ZAP.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#### Requisitos de Dominio Asociados: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**DD1:**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debe cumplir con regulaciones de aviación internacional como IATA y TSA.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2.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**DD2:**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Integración con sistemas de terceros para pagos y procesamiento de visas.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3.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**DD3:**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Gestión y vinculación de programas de lealtad con otras aerolíneas.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4.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**DD4:**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El sistema debe permitir la modificación flexible de políticas de equipaje y tarifas según destino.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5.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**DD5:**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Soporte para actualizaciones emergentes y noticias sobre restricciones de viaje y situaciones imprevistas.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6.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**DD6:**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Manejo de diferentes tarifas y promociones según el mercado y la temporada.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7.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**DD7:**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Soporte para diferentes métodos de pago (tarjetas, PayPal, transferencias bancarias).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8.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**DD8:**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Integración con sistemas de gestión de aeropuerto para estados de vuelos.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9.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**DD9:**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Generación de boletos electrónicos conforme a normativas aplicables.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10.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**DD10:**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Monitoreo en tiempo real de disponibilidad de asientos y capacidad de la aeronave.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inherit"/>
              </a:rPr>
              <a:t>#### Requisitos Funcionales Asociados: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**RF1:**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Búsqueda y filtro avanzado de vuelos.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2.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**RF2:**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Creación y gestión de cuentas de usuario.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3.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**RF3:**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Solicitud y cancelación de reservas de vuelos.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4.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**RF4:**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Visualización del itinerario del vuelo.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5.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**RF5:**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Notificaciones en tiempo real sobre el estado del vuelo.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6.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**RF6:**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Sección de preguntas frecuentes y soporte en línea.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7.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**RF7:**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Reserva de servicios adicionales como comidas especiales y asistencia especial.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8.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**RF8:**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Integración con alquiler de autos y reservas hoteleras.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9.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**RF9:**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Visualización de puntos y millas acumuladas en programas de lealtad. 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735C0F"/>
                </a:solidFill>
                <a:effectLst/>
                <a:latin typeface="inherit"/>
              </a:rPr>
              <a:t>10.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</a:t>
            </a:r>
            <a:r>
              <a:rPr kumimoji="0" lang="es-PE" altLang="es-PE" sz="9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**RF10:**</a:t>
            </a:r>
            <a:r>
              <a:rPr kumimoji="0" lang="es-PE" altLang="es-PE" sz="9600" b="0" i="0" u="none" strike="noStrike" cap="none" normalizeH="0" baseline="0" dirty="0">
                <a:ln>
                  <a:noFill/>
                </a:ln>
                <a:solidFill>
                  <a:srgbClr val="121512"/>
                </a:solidFill>
                <a:effectLst/>
                <a:latin typeface="inherit"/>
              </a:rPr>
              <a:t> Posibilidad de compartir el itinerario por correo electrónico y redes sociales. </a:t>
            </a:r>
            <a:br>
              <a:rPr kumimoji="0" lang="es-PE" altLang="es-PE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41CE00-9D73-A5A9-22E3-25400920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5"/>
            <a:ext cx="6155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herit"/>
              </a:rPr>
              <a:t>**Contexto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14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:Sistema de Gestión de Salud: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6228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MX" sz="3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Verificación:</a:t>
            </a:r>
          </a:p>
          <a:p>
            <a:pPr marL="0" indent="0" algn="just">
              <a:buNone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Durante la verificación: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realizan revisiones de pares para validar los requisitos de desarrollo documentados.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crea un prototipo de la aplicación en el entorno de desarrollo especificado para validar la compatibilidad.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ejecutan pruebas de rendimiento en el entorno de desarrollo para asegurar tiempos de respuesta aceptables.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realizan pruebas de seguridad para validar la aplicación de las guías de OWASP.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96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D105D-D5AA-049C-FB19-B757947B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E4C85-AE83-3DB2-3E64-194A7059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Normas Técnicas para alcanzar la Calidad del Dato | datos.gob.es">
            <a:extLst>
              <a:ext uri="{FF2B5EF4-FFF2-40B4-BE49-F238E27FC236}">
                <a16:creationId xmlns:a16="http://schemas.microsoft.com/office/drawing/2014/main" id="{1E50C71F-1EC9-AD6E-14AA-CEAF922D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" r="5640" b="9481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28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88A2-1BAE-1D5C-6BB5-A445001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 </a:t>
            </a:r>
            <a:r>
              <a:rPr lang="es-MX" b="1" dirty="0">
                <a:solidFill>
                  <a:srgbClr val="121512"/>
                </a:solidFill>
                <a:highlight>
                  <a:srgbClr val="FAFAFA"/>
                </a:highlight>
                <a:latin typeface="Inter Variable"/>
              </a:rPr>
              <a:t>P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ráctico :Sistema de Gestión de Salud: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D204-B92A-A058-7D39-1BF99306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710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Gestión de Cambios: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 se requiere un cambio, como la actualización de Visual Studio Code a una nueva versión, se sigue el procedimiento: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solicita el cambio y se analiza el impacto.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realiza una reunión con stakeholders para discutir y aprobar el cambio.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documenta el cambio y se comunica a todo el equipo.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 implementa el cambio y se verifica mediante pruebas para asegurar que no afecta negativamente al proyecto.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9900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5B38-3C62-1B0C-5A3A-4C020C6F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0" y="2569845"/>
            <a:ext cx="4983480" cy="1325563"/>
          </a:xfrm>
        </p:spPr>
        <p:txBody>
          <a:bodyPr>
            <a:normAutofit/>
          </a:bodyPr>
          <a:lstStyle/>
          <a:p>
            <a:r>
              <a:rPr lang="es-MX" sz="6600" i="1" dirty="0"/>
              <a:t>¡¡¡A trabajar!!!</a:t>
            </a:r>
            <a:endParaRPr lang="es-PE" sz="6600" i="1" dirty="0"/>
          </a:p>
        </p:txBody>
      </p:sp>
    </p:spTree>
    <p:extLst>
      <p:ext uri="{BB962C8B-B14F-4D97-AF65-F5344CB8AC3E}">
        <p14:creationId xmlns:p14="http://schemas.microsoft.com/office/powerpoint/2010/main" val="182624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ributos de calidad de software: todo lo que necesitas saber">
            <a:extLst>
              <a:ext uri="{FF2B5EF4-FFF2-40B4-BE49-F238E27FC236}">
                <a16:creationId xmlns:a16="http://schemas.microsoft.com/office/drawing/2014/main" id="{B08DBA95-D3DC-4540-2E56-88405B57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118567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8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s estándares de calidad del software más importantes - Blog de hiberus">
            <a:extLst>
              <a:ext uri="{FF2B5EF4-FFF2-40B4-BE49-F238E27FC236}">
                <a16:creationId xmlns:a16="http://schemas.microsoft.com/office/drawing/2014/main" id="{AE2D14FA-66F1-3470-9B84-AC6DB858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1785303"/>
            <a:ext cx="26574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ertificaciones y normativas en calidad en software – IT360">
            <a:extLst>
              <a:ext uri="{FF2B5EF4-FFF2-40B4-BE49-F238E27FC236}">
                <a16:creationId xmlns:a16="http://schemas.microsoft.com/office/drawing/2014/main" id="{9E063FBB-6EDB-4A01-0689-5A48E322F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39361" cy="682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5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Identificación y Análisis de Requisitos de Calidad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lvl="1" indent="-542925" algn="just">
              <a:buFont typeface="+mj-lt"/>
              <a:buAutoNum type="arabicPeriod"/>
            </a:pPr>
            <a:r>
              <a:rPr lang="es-MX" sz="2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Recopilación de requisitos de Calidad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Entrevistas con Stakeholders: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Clientes, usuarios finales, desarrolladores y otros stakeholders para comprender sus expectativas y necesidades en términos de calidad.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Revisión de Documentación: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Analizar documentos de proyectos anteriores, estándares de la industria, y regulaciones para identificar requisitos de calidad pertinentes.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Cuestionarios y Encuestas: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Utilizar cuestionarios y encuestas para recoger datos y opiniones de un amplio grupo de usuarios y stakeholders.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Análisis de Competencia: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Estudiar productos similares en el mercado para identificar características de calidad relevantes para el proyecto.</a:t>
            </a:r>
          </a:p>
        </p:txBody>
      </p:sp>
    </p:spTree>
    <p:extLst>
      <p:ext uri="{BB962C8B-B14F-4D97-AF65-F5344CB8AC3E}">
        <p14:creationId xmlns:p14="http://schemas.microsoft.com/office/powerpoint/2010/main" val="401744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Identificación y Análisis de Requisitos de Calidad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lvl="1" indent="-542925" algn="just">
              <a:buFont typeface="+mj-lt"/>
              <a:buAutoNum type="arabicPeriod" startAt="2"/>
            </a:pPr>
            <a:r>
              <a:rPr lang="es-MX" sz="2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Análisis de requisitos de Calidad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Clasificación: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Agrupar los requisitos de calidad en categorías como rendimiento, seguridad, usabilidad, confiabilidad, mantenibilidad, y portabilidad.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Priorización: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Evaluar y priorizar los requisitos de calidad en función de su impacto en el usuario final y en el éxito del proyecto. Esto puede hacerse usando métodos como 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MoSCoW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 (</a:t>
            </a:r>
            <a:r>
              <a:rPr lang="es-MX" sz="2800" b="1" dirty="0" err="1">
                <a:highlight>
                  <a:srgbClr val="FAFAFA"/>
                </a:highlight>
                <a:latin typeface="Inter Variable"/>
              </a:rPr>
              <a:t>M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ust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 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have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, </a:t>
            </a:r>
            <a:r>
              <a:rPr lang="es-MX" sz="2800" b="1" dirty="0" err="1">
                <a:highlight>
                  <a:srgbClr val="FAFAFA"/>
                </a:highlight>
                <a:latin typeface="Inter Variable"/>
              </a:rPr>
              <a:t>S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h</a:t>
            </a:r>
            <a:r>
              <a:rPr lang="es-MX" sz="2800" b="1" dirty="0" err="1">
                <a:highlight>
                  <a:srgbClr val="FAFAFA"/>
                </a:highlight>
                <a:latin typeface="Inter Variable"/>
              </a:rPr>
              <a:t>o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uld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 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have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, </a:t>
            </a:r>
            <a:r>
              <a:rPr lang="es-MX" sz="2800" b="1" dirty="0" err="1">
                <a:highlight>
                  <a:srgbClr val="FAFAFA"/>
                </a:highlight>
                <a:latin typeface="Inter Variable"/>
              </a:rPr>
              <a:t>Co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uld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 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have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, </a:t>
            </a:r>
            <a:r>
              <a:rPr lang="es-MX" sz="2800" b="1" dirty="0" err="1">
                <a:highlight>
                  <a:srgbClr val="FAFAFA"/>
                </a:highlight>
                <a:latin typeface="Inter Variable"/>
              </a:rPr>
              <a:t>W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on't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 </a:t>
            </a:r>
            <a:r>
              <a:rPr lang="es-MX" sz="2800" dirty="0" err="1">
                <a:highlight>
                  <a:srgbClr val="FAFAFA"/>
                </a:highlight>
                <a:latin typeface="Inter Variable"/>
              </a:rPr>
              <a:t>have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b="1" dirty="0">
                <a:highlight>
                  <a:srgbClr val="FAFAFA"/>
                </a:highlight>
                <a:latin typeface="Inter Variable"/>
              </a:rPr>
              <a:t>Evaluación de Factibilidad:</a:t>
            </a:r>
            <a:r>
              <a:rPr lang="es-MX" sz="2800" dirty="0">
                <a:highlight>
                  <a:srgbClr val="FAFAFA"/>
                </a:highlight>
                <a:latin typeface="Inter Variable"/>
              </a:rPr>
              <a:t> Analizar la factibilidad técnica y económica de implementar los requisitos de calidad. Consultar con equipo de desarrollo y expertos para validar las decisiones.</a:t>
            </a:r>
          </a:p>
        </p:txBody>
      </p:sp>
    </p:spTree>
    <p:extLst>
      <p:ext uri="{BB962C8B-B14F-4D97-AF65-F5344CB8AC3E}">
        <p14:creationId xmlns:p14="http://schemas.microsoft.com/office/powerpoint/2010/main" val="377620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Especificación de Requisitos de Calidad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59" y="1493261"/>
            <a:ext cx="6166081" cy="48437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Documentación Clara y Precisa: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s-MX" sz="2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Estructura Organizada: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Utilizar una plantilla estándar para documentar los requisitos de calidad, asegurando que toda la información necesaria esté bien estructurada.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Lenguaje Preciso y Claro: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Describir cada requisito de manera que sea comprensible, sin ambigüedades. Utilizar definiciones y ejemplos donde sea necesario.</a:t>
            </a:r>
          </a:p>
          <a:p>
            <a:pPr marL="361950" lvl="2" indent="0" algn="just">
              <a:buNone/>
            </a:pP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6" descr="Helpful Tips to Write Good Requirements Specifications">
            <a:extLst>
              <a:ext uri="{FF2B5EF4-FFF2-40B4-BE49-F238E27FC236}">
                <a16:creationId xmlns:a16="http://schemas.microsoft.com/office/drawing/2014/main" id="{6A50DD9B-E027-6B91-E73F-30794705BA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8" descr="Helpful Tips to Write Good Requirements Specifications">
            <a:extLst>
              <a:ext uri="{FF2B5EF4-FFF2-40B4-BE49-F238E27FC236}">
                <a16:creationId xmlns:a16="http://schemas.microsoft.com/office/drawing/2014/main" id="{CEEEC649-09DF-E808-A520-48553BFFA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10" descr="Helpful Tips to Write Good Requirements Specifications">
            <a:extLst>
              <a:ext uri="{FF2B5EF4-FFF2-40B4-BE49-F238E27FC236}">
                <a16:creationId xmlns:a16="http://schemas.microsoft.com/office/drawing/2014/main" id="{EF29D016-EC12-B178-9F48-0D03A615D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12" descr="Why do you need to write a requirement document for device design and software development?">
            <a:extLst>
              <a:ext uri="{FF2B5EF4-FFF2-40B4-BE49-F238E27FC236}">
                <a16:creationId xmlns:a16="http://schemas.microsoft.com/office/drawing/2014/main" id="{26F469D7-5C52-0A0B-6EF7-B8368E147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D6D5BB3-4A79-20C8-479A-CD180196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" t="166" r="2062" b="4806"/>
          <a:stretch/>
        </p:blipFill>
        <p:spPr>
          <a:xfrm>
            <a:off x="6898640" y="2397125"/>
            <a:ext cx="5211041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2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FB650C598A704E886B5281936D5BA1" ma:contentTypeVersion="4" ma:contentTypeDescription="Crear nuevo documento." ma:contentTypeScope="" ma:versionID="f70e3a324378de26de73ff3db0b9d2c0">
  <xsd:schema xmlns:xsd="http://www.w3.org/2001/XMLSchema" xmlns:xs="http://www.w3.org/2001/XMLSchema" xmlns:p="http://schemas.microsoft.com/office/2006/metadata/properties" xmlns:ns2="4f5bd05a-7e2e-4540-ae46-127cb5b7296d" targetNamespace="http://schemas.microsoft.com/office/2006/metadata/properties" ma:root="true" ma:fieldsID="2675c1d141fd4699d1b72af5fcb185e9" ns2:_="">
    <xsd:import namespace="4f5bd05a-7e2e-4540-ae46-127cb5b72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bd05a-7e2e-4540-ae46-127cb5b72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9771FD-AEAA-45BB-B1F6-88E7A0AD501F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f5bd05a-7e2e-4540-ae46-127cb5b7296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EF48141-A55B-4EB7-B4B1-C2DFA836E4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F91BF-7313-47F1-893B-15E139BBD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bd05a-7e2e-4540-ae46-127cb5b72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5653</Words>
  <Application>Microsoft Office PowerPoint</Application>
  <PresentationFormat>Panorámica</PresentationFormat>
  <Paragraphs>303</Paragraphs>
  <Slides>41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inherit</vt:lpstr>
      <vt:lpstr>Inter Variable</vt:lpstr>
      <vt:lpstr>Symbol</vt:lpstr>
      <vt:lpstr>Tema de Office</vt:lpstr>
      <vt:lpstr>Ingeniería de Requisitos</vt:lpstr>
      <vt:lpstr>Tema: Requisitos de Calidad</vt:lpstr>
      <vt:lpstr>Requisitos de Calidad</vt:lpstr>
      <vt:lpstr>Presentación de PowerPoint</vt:lpstr>
      <vt:lpstr>Presentación de PowerPoint</vt:lpstr>
      <vt:lpstr>Presentación de PowerPoint</vt:lpstr>
      <vt:lpstr>Identificación y Análisis de Requisitos de Calidad</vt:lpstr>
      <vt:lpstr>Identificación y Análisis de Requisitos de Calidad</vt:lpstr>
      <vt:lpstr>Especificación de Requisitos de Calidad</vt:lpstr>
      <vt:lpstr>Especificación de Requisitos de Calidad</vt:lpstr>
      <vt:lpstr>Presentación de PowerPoint</vt:lpstr>
      <vt:lpstr>Especificación de Requisitos de Calidad</vt:lpstr>
      <vt:lpstr>Verificación de Requisitos de Calidad</vt:lpstr>
      <vt:lpstr>Verificación de Requisitos de Calidad</vt:lpstr>
      <vt:lpstr>Verificación de Requisitos de Calidad</vt:lpstr>
      <vt:lpstr>Verificación de Requisitos de Calidad</vt:lpstr>
      <vt:lpstr>Gestión de cambios en los Requisitos de Calidad</vt:lpstr>
      <vt:lpstr>Gestión de cambios en los Requisitos de Calidad</vt:lpstr>
      <vt:lpstr>Gestión de cambios en los Requisitos de Calidad</vt:lpstr>
      <vt:lpstr>Caso de Estudio : Plataforma de Telemedicina </vt:lpstr>
      <vt:lpstr>Caso de Estudio : Plataforma de Telemedicina </vt:lpstr>
      <vt:lpstr>Caso de Estudio : Plataforma de Telemedicina </vt:lpstr>
      <vt:lpstr>Caso de Estudio : Plataforma de Telemedicina </vt:lpstr>
      <vt:lpstr>Caso de Estudio : Plataforma de Telemedicina </vt:lpstr>
      <vt:lpstr>Caso de Estudio : Plataforma de Telemedicina </vt:lpstr>
      <vt:lpstr>Caso de Estudio : Plataforma de Telemedicina </vt:lpstr>
      <vt:lpstr>Caso de Estudio : Plataforma de Telemedicina </vt:lpstr>
      <vt:lpstr>Caso Práctico :Sistema de Reservas de Vuelos </vt:lpstr>
      <vt:lpstr>Caso Práctico :Sistema de Reservas de Vuelos </vt:lpstr>
      <vt:lpstr>Caso Práctico :Sistema de Reservas de Vuelos </vt:lpstr>
      <vt:lpstr>Caso Práctico :Sistema de Reservas de Vuelos </vt:lpstr>
      <vt:lpstr>Caso Práctico :Sistema de Reservas de Vuelos </vt:lpstr>
      <vt:lpstr>Caso Práctico :Sistema de Reservas de Vuelos </vt:lpstr>
      <vt:lpstr>Caso Práctico :Sistema de Reservas de Vuelos </vt:lpstr>
      <vt:lpstr>Caso Práctico :Sistema de Reservas de Vuelos </vt:lpstr>
      <vt:lpstr>Caso Práctico :Sistema de Reservas de Vuelos </vt:lpstr>
      <vt:lpstr>Caso Práctico :Sistema de Reservas de Vuelos </vt:lpstr>
      <vt:lpstr>Caso Práctico :Sistema de Reservas de Vuelos </vt:lpstr>
      <vt:lpstr>Caso Práctico :Sistema de Gestión de Salud:</vt:lpstr>
      <vt:lpstr>Caso Práctico :Sistema de Gestión de Salud:</vt:lpstr>
      <vt:lpstr>¡¡¡A trabajar!!!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Requisitos</dc:title>
  <dc:creator>Ciro Rodríguez Rodríguez</dc:creator>
  <cp:lastModifiedBy>Ciro Rodriguez Rodriguez</cp:lastModifiedBy>
  <cp:revision>27</cp:revision>
  <dcterms:created xsi:type="dcterms:W3CDTF">2024-03-26T04:01:18Z</dcterms:created>
  <dcterms:modified xsi:type="dcterms:W3CDTF">2024-06-05T00:18:03Z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0x0101000AFB650C598A704E886B5281936D5BA1</vt:lpwstr>
  </property>
</Properties>
</file>