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2"/>
  </p:notesMasterIdLst>
  <p:sldIdLst>
    <p:sldId id="280" r:id="rId5"/>
    <p:sldId id="281" r:id="rId6"/>
    <p:sldId id="396" r:id="rId7"/>
    <p:sldId id="447" r:id="rId8"/>
    <p:sldId id="448" r:id="rId9"/>
    <p:sldId id="398" r:id="rId10"/>
    <p:sldId id="449" r:id="rId11"/>
    <p:sldId id="450" r:id="rId12"/>
    <p:sldId id="451" r:id="rId13"/>
    <p:sldId id="452" r:id="rId14"/>
    <p:sldId id="416" r:id="rId15"/>
    <p:sldId id="453" r:id="rId16"/>
    <p:sldId id="454" r:id="rId17"/>
    <p:sldId id="417" r:id="rId18"/>
    <p:sldId id="455" r:id="rId19"/>
    <p:sldId id="456" r:id="rId20"/>
    <p:sldId id="446" r:id="rId21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1" autoAdjust="0"/>
    <p:restoredTop sz="88499" autoAdjust="0"/>
  </p:normalViewPr>
  <p:slideViewPr>
    <p:cSldViewPr snapToGrid="0">
      <p:cViewPr varScale="1">
        <p:scale>
          <a:sx n="94" d="100"/>
          <a:sy n="94" d="100"/>
        </p:scale>
        <p:origin x="114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0F0108-2C04-483A-8A27-52701926E4E3}" type="datetimeFigureOut">
              <a:rPr lang="es-PE" smtClean="0"/>
              <a:t>11/06/2024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A7EF88-CF8C-444D-9BBB-A8E9F4482EA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38639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7EF88-CF8C-444D-9BBB-A8E9F4482EAA}" type="slidenum">
              <a:rPr lang="es-PE" smtClean="0"/>
              <a:t>11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743406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7EF88-CF8C-444D-9BBB-A8E9F4482EAA}" type="slidenum">
              <a:rPr lang="es-PE" smtClean="0"/>
              <a:t>12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962069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7EF88-CF8C-444D-9BBB-A8E9F4482EAA}" type="slidenum">
              <a:rPr lang="es-PE" smtClean="0"/>
              <a:t>13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59240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84B89A-BB20-D5EA-122D-6A5550CE5B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6E50523-F029-8792-F7A8-860F8EDA62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F0B801C-C4B2-7C40-3CF4-1F88E6CCB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CE0E0-F544-4D09-9A5D-01894343CCD3}" type="datetimeFigureOut">
              <a:rPr lang="es-PE" smtClean="0"/>
              <a:t>11/06/2024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1601EB1-EECE-4137-796E-D644DE7DF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0BD7285-596B-A514-D380-29D983BFD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1D9D3-6A34-4BA0-A5B2-5BF9256A294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3020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9183AB-611D-9C61-76C8-28678AD45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6705995-F21C-368A-5B2D-DC7A36A25D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99C24D3-3DD3-2033-D247-52DCB7BA4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CE0E0-F544-4D09-9A5D-01894343CCD3}" type="datetimeFigureOut">
              <a:rPr lang="es-PE" smtClean="0"/>
              <a:t>11/06/2024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0AFCE46-3502-6380-83C9-360AF6EE8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6382E85-C411-A3F5-4EA2-37BEF3452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1D9D3-6A34-4BA0-A5B2-5BF9256A294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35342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570418D-D6D5-7FE9-B99D-4A4580733B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C30A536-19E6-E2DC-0C96-C96DEBCEBD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1EF3E81-DFE4-BFFD-812C-659BF4250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CE0E0-F544-4D09-9A5D-01894343CCD3}" type="datetimeFigureOut">
              <a:rPr lang="es-PE" smtClean="0"/>
              <a:t>11/06/2024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F744A5A-C6E9-C76D-C643-333E84CBF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59550DB-4111-31C1-E65B-59541EC06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1D9D3-6A34-4BA0-A5B2-5BF9256A294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21939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46FA74-8AD6-EAB2-FB51-DC18493E0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C42EEF-2D23-814C-63BD-693B7AC9F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AD6AFE-F53A-4E58-C003-E7E484365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CE0E0-F544-4D09-9A5D-01894343CCD3}" type="datetimeFigureOut">
              <a:rPr lang="es-PE" smtClean="0"/>
              <a:t>11/06/2024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27A36B2-B554-1155-DD9F-841BD37CF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01CB0B-FDA6-ED37-5AA5-37D2EE95A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1D9D3-6A34-4BA0-A5B2-5BF9256A294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41074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ECB828-13F1-1C00-F04F-E8025D4CE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1746A27-A2BF-DF14-100A-32A9C0DA24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0224EF2-CF75-93E1-CF80-067092329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CE0E0-F544-4D09-9A5D-01894343CCD3}" type="datetimeFigureOut">
              <a:rPr lang="es-PE" smtClean="0"/>
              <a:t>11/06/2024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68C7AC6-48B6-6940-DA89-FC7A8069F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8E0239-5F5C-A990-7F0F-9B470F6CF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1D9D3-6A34-4BA0-A5B2-5BF9256A294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43015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CC83EA-9F28-E5D6-41C9-421B33EA6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75811A-EFCE-4442-A430-94744EE176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9FCDBFA-1461-097F-1664-6BC8B330BD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812686B-B962-99B2-95AE-D2A6AE847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CE0E0-F544-4D09-9A5D-01894343CCD3}" type="datetimeFigureOut">
              <a:rPr lang="es-PE" smtClean="0"/>
              <a:t>11/06/2024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9BF057F-BB4F-AEEA-2985-AA2B51190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F21DF35-1B62-B085-9385-FF2831989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1D9D3-6A34-4BA0-A5B2-5BF9256A294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15660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60FBB4-FF07-2A9F-2627-1AFA1C658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D912705-0EFD-0F28-F635-86656E0E7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3B579A1-1774-02B9-EC8A-6333CC26A3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5E3B850-393A-800F-8BC0-5BA4770066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ACC4C66-FF4D-0F48-D69F-8B8354811F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2F5066A-345D-0A97-F60C-CA9033A7F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CE0E0-F544-4D09-9A5D-01894343CCD3}" type="datetimeFigureOut">
              <a:rPr lang="es-PE" smtClean="0"/>
              <a:t>11/06/2024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0B227EF-3C40-E77F-4912-CF0FAF451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4803FD6-9BAF-0F47-40BE-3C276670A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1D9D3-6A34-4BA0-A5B2-5BF9256A294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93362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7C6247-012A-0394-33AB-C65AB1198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8DB3290-9A15-4EB9-2F85-1A92C347A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CE0E0-F544-4D09-9A5D-01894343CCD3}" type="datetimeFigureOut">
              <a:rPr lang="es-PE" smtClean="0"/>
              <a:t>11/06/2024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2CF1215-95DA-2E8D-6EEB-0DEAC4379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87B98F0-F537-DAFE-8E7B-34C50E011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1D9D3-6A34-4BA0-A5B2-5BF9256A294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32609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30F73FA-0A03-9DF7-6DFC-72813E581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CE0E0-F544-4D09-9A5D-01894343CCD3}" type="datetimeFigureOut">
              <a:rPr lang="es-PE" smtClean="0"/>
              <a:t>11/06/2024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7AC38A6-2A02-2910-0672-2EB66FC77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5AD76C6-3C00-C8D1-31B3-3E13472F5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1D9D3-6A34-4BA0-A5B2-5BF9256A294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85305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E1BCBD-69B0-240D-53F4-6C70A1D37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15A6E0-D68D-A956-175F-6062EFCE7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9228B11-E9D6-4A5C-60F8-A9E68BF530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46EE8E1-51E8-81A4-69F9-7DF89E5B9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CE0E0-F544-4D09-9A5D-01894343CCD3}" type="datetimeFigureOut">
              <a:rPr lang="es-PE" smtClean="0"/>
              <a:t>11/06/2024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64FC71E-B69A-30AB-9F4E-AF924AECF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AB3CA4E-62B2-7209-08D0-73FBE10F1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1D9D3-6A34-4BA0-A5B2-5BF9256A294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8940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D4DED1-7634-13C1-E79A-F66EDDBFC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DC4E5DC-6CC6-3755-5CDE-19E2284365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7AD73C0-F37A-656A-D344-B4BF16912D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B6525A9-80A4-F033-5491-A0B25F468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CE0E0-F544-4D09-9A5D-01894343CCD3}" type="datetimeFigureOut">
              <a:rPr lang="es-PE" smtClean="0"/>
              <a:t>11/06/2024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CCA862B-1FDE-C8E4-5DC2-DE9D85A22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8E7C521-3E8C-0E4C-3EE1-8BE97ACB0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1D9D3-6A34-4BA0-A5B2-5BF9256A294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03401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A91D6AB-982C-EE12-E300-6EE1C52DB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BC07913-48ED-9743-46C1-CA12FDC79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95E8B74-E2B6-D369-54F7-7C07EBBA25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1CE0E0-F544-4D09-9A5D-01894343CCD3}" type="datetimeFigureOut">
              <a:rPr lang="es-PE" smtClean="0"/>
              <a:t>11/06/2024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CA9542-62AC-6DAC-EE2A-BD83671EE9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F1B02F6-0ED4-13F2-5A6E-B7F2686294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91D9D3-6A34-4BA0-A5B2-5BF9256A294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01740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32C4B8-1FE8-28C4-AD27-94453EE37B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b="1" dirty="0"/>
              <a:t>Ingeniería de Requisitos</a:t>
            </a:r>
            <a:endParaRPr lang="es-PE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F8A5116-0DC9-7780-A4A9-A8948C0183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9469" y="3602037"/>
            <a:ext cx="10043410" cy="1149845"/>
          </a:xfrm>
        </p:spPr>
        <p:txBody>
          <a:bodyPr>
            <a:noAutofit/>
          </a:bodyPr>
          <a:lstStyle/>
          <a:p>
            <a:r>
              <a:rPr lang="es-PE" sz="2800" b="1" dirty="0">
                <a:solidFill>
                  <a:srgbClr val="BF4E14"/>
                </a:solidFill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Sesión 11</a:t>
            </a:r>
          </a:p>
          <a:p>
            <a:r>
              <a:rPr lang="es-PE" sz="2800" b="1" dirty="0">
                <a:solidFill>
                  <a:srgbClr val="BF4E14"/>
                </a:solidFill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Gestión de Cambios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1A8BBEF-F187-FBDA-47A3-39E37B611BA9}"/>
              </a:ext>
            </a:extLst>
          </p:cNvPr>
          <p:cNvSpPr txBox="1"/>
          <p:nvPr/>
        </p:nvSpPr>
        <p:spPr>
          <a:xfrm>
            <a:off x="7000406" y="5306518"/>
            <a:ext cx="50067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b="1" i="1" dirty="0"/>
              <a:t>Prof. Ciro Rodriguez</a:t>
            </a:r>
          </a:p>
          <a:p>
            <a:pPr algn="ctr"/>
            <a:r>
              <a:rPr lang="es-MX" sz="2400" i="1" dirty="0"/>
              <a:t>crodriguezro@unmsm.edu.pe</a:t>
            </a:r>
            <a:endParaRPr lang="es-PE" sz="2400" i="1" dirty="0"/>
          </a:p>
        </p:txBody>
      </p:sp>
    </p:spTree>
    <p:extLst>
      <p:ext uri="{BB962C8B-B14F-4D97-AF65-F5344CB8AC3E}">
        <p14:creationId xmlns:p14="http://schemas.microsoft.com/office/powerpoint/2010/main" val="657429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6AC537-EC0D-7D07-4DA6-69D427BD9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885" y="184372"/>
            <a:ext cx="11353801" cy="1325563"/>
          </a:xfrm>
        </p:spPr>
        <p:txBody>
          <a:bodyPr>
            <a:normAutofit/>
          </a:bodyPr>
          <a:lstStyle/>
          <a:p>
            <a:r>
              <a:rPr lang="es-PE" sz="4000" b="1" dirty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Herramientas y Tecnologías de Gestión de Cambios</a:t>
            </a:r>
            <a:endParaRPr lang="es-MX" sz="4000" b="1" dirty="0">
              <a:solidFill>
                <a:srgbClr val="0070C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AEDC1AD-84D4-98D0-4E30-B265500F0F90}"/>
              </a:ext>
            </a:extLst>
          </p:cNvPr>
          <p:cNvSpPr txBox="1"/>
          <p:nvPr/>
        </p:nvSpPr>
        <p:spPr>
          <a:xfrm>
            <a:off x="635885" y="1435619"/>
            <a:ext cx="11230050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algn="just"/>
            <a:r>
              <a:rPr lang="es-MX" sz="2600" b="1" dirty="0">
                <a:solidFill>
                  <a:srgbClr val="121512"/>
                </a:solidFill>
                <a:latin typeface="Inter Variable"/>
              </a:rPr>
              <a:t>3.Herramientas de Documentación y Colaboración:</a:t>
            </a:r>
          </a:p>
          <a:p>
            <a:pPr marL="0" lvl="1" algn="just"/>
            <a:r>
              <a:rPr lang="es-MX" sz="2600" b="1" dirty="0" err="1">
                <a:solidFill>
                  <a:srgbClr val="121512"/>
                </a:solidFill>
                <a:latin typeface="Inter Variable"/>
              </a:rPr>
              <a:t>Confluence</a:t>
            </a:r>
            <a:r>
              <a:rPr lang="es-MX" sz="2600" b="1" dirty="0">
                <a:solidFill>
                  <a:srgbClr val="121512"/>
                </a:solidFill>
                <a:latin typeface="Inter Variable"/>
              </a:rPr>
              <a:t>:</a:t>
            </a:r>
          </a:p>
          <a:p>
            <a:pPr marL="0" lvl="1" algn="just"/>
            <a:r>
              <a:rPr lang="es-MX" sz="2600" dirty="0">
                <a:solidFill>
                  <a:srgbClr val="121512"/>
                </a:solidFill>
                <a:latin typeface="Inter Variable"/>
              </a:rPr>
              <a:t>Utilizado para documentar y colaborar en la gestión de cambios. Permite mantener un registro detallado de las solicitudes de cambio y su seguimiento.</a:t>
            </a:r>
          </a:p>
          <a:p>
            <a:pPr marL="0" lvl="1" algn="just"/>
            <a:r>
              <a:rPr lang="es-MX" sz="2600" b="1" dirty="0">
                <a:solidFill>
                  <a:srgbClr val="121512"/>
                </a:solidFill>
                <a:latin typeface="Inter Variable"/>
              </a:rPr>
              <a:t>Google </a:t>
            </a:r>
            <a:r>
              <a:rPr lang="es-MX" sz="2600" b="1" dirty="0" err="1">
                <a:solidFill>
                  <a:srgbClr val="121512"/>
                </a:solidFill>
                <a:latin typeface="Inter Variable"/>
              </a:rPr>
              <a:t>Docs</a:t>
            </a:r>
            <a:r>
              <a:rPr lang="es-MX" sz="2600" b="1" dirty="0">
                <a:solidFill>
                  <a:srgbClr val="121512"/>
                </a:solidFill>
                <a:latin typeface="Inter Variable"/>
              </a:rPr>
              <a:t>:</a:t>
            </a:r>
          </a:p>
          <a:p>
            <a:pPr marL="0" lvl="1" algn="just"/>
            <a:r>
              <a:rPr lang="es-MX" sz="2600" dirty="0">
                <a:solidFill>
                  <a:srgbClr val="121512"/>
                </a:solidFill>
                <a:latin typeface="Inter Variable"/>
              </a:rPr>
              <a:t>Facilita la colaboración y documentación en tiempo real de los equipos, manteniendo un registro actualizado de los cambios y sus impactos.</a:t>
            </a:r>
          </a:p>
        </p:txBody>
      </p:sp>
    </p:spTree>
    <p:extLst>
      <p:ext uri="{BB962C8B-B14F-4D97-AF65-F5344CB8AC3E}">
        <p14:creationId xmlns:p14="http://schemas.microsoft.com/office/powerpoint/2010/main" val="519262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6AC537-EC0D-7D07-4DA6-69D427BD9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885" y="184372"/>
            <a:ext cx="11353801" cy="1325563"/>
          </a:xfrm>
        </p:spPr>
        <p:txBody>
          <a:bodyPr>
            <a:normAutofit/>
          </a:bodyPr>
          <a:lstStyle/>
          <a:p>
            <a:r>
              <a:rPr lang="es-PE" sz="4000" b="1" dirty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Análisis de Impacto de Cambios</a:t>
            </a:r>
            <a:r>
              <a:rPr lang="es-MX" sz="4000" b="1" dirty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AEDC1AD-84D4-98D0-4E30-B265500F0F90}"/>
              </a:ext>
            </a:extLst>
          </p:cNvPr>
          <p:cNvSpPr txBox="1"/>
          <p:nvPr/>
        </p:nvSpPr>
        <p:spPr>
          <a:xfrm>
            <a:off x="635885" y="1435619"/>
            <a:ext cx="11230050" cy="529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algn="just"/>
            <a:r>
              <a:rPr lang="es-MX" sz="2600" b="1" dirty="0">
                <a:solidFill>
                  <a:srgbClr val="121512"/>
                </a:solidFill>
                <a:latin typeface="Inter Variable"/>
              </a:rPr>
              <a:t>1.Evaluación de Impacto:</a:t>
            </a:r>
          </a:p>
          <a:p>
            <a:pPr marL="0" lvl="1" algn="just"/>
            <a:r>
              <a:rPr lang="es-MX" sz="2600" b="1" dirty="0">
                <a:solidFill>
                  <a:srgbClr val="121512"/>
                </a:solidFill>
                <a:latin typeface="Inter Variable"/>
              </a:rPr>
              <a:t>Componentes a Evaluar:</a:t>
            </a:r>
          </a:p>
          <a:p>
            <a:pPr marL="0" lvl="1" algn="just"/>
            <a:r>
              <a:rPr lang="es-MX" sz="2600" b="1" dirty="0">
                <a:solidFill>
                  <a:srgbClr val="121512"/>
                </a:solidFill>
                <a:latin typeface="Inter Variable"/>
              </a:rPr>
              <a:t>-Costos: </a:t>
            </a:r>
            <a:r>
              <a:rPr lang="es-MX" sz="2600" dirty="0">
                <a:solidFill>
                  <a:srgbClr val="121512"/>
                </a:solidFill>
                <a:latin typeface="Inter Variable"/>
              </a:rPr>
              <a:t>Determinar los costos asociados con la implementación del cambio, incluyendo desarrollo, pruebas y despliegue.</a:t>
            </a:r>
          </a:p>
          <a:p>
            <a:pPr marL="0" lvl="1" algn="just"/>
            <a:r>
              <a:rPr lang="es-MX" sz="2600" b="1" dirty="0">
                <a:solidFill>
                  <a:srgbClr val="121512"/>
                </a:solidFill>
                <a:latin typeface="Inter Variable"/>
              </a:rPr>
              <a:t>-Cronograma: </a:t>
            </a:r>
            <a:r>
              <a:rPr lang="es-MX" sz="2600" dirty="0">
                <a:solidFill>
                  <a:srgbClr val="121512"/>
                </a:solidFill>
                <a:latin typeface="Inter Variable"/>
              </a:rPr>
              <a:t>Evaluar cómo el cambio afectará el cronograma del proyecto, considerando posibles retrasos y ajuste de hitos.</a:t>
            </a:r>
          </a:p>
          <a:p>
            <a:pPr marL="0" lvl="1" algn="just"/>
            <a:r>
              <a:rPr lang="es-MX" sz="2600" b="1" dirty="0">
                <a:solidFill>
                  <a:srgbClr val="121512"/>
                </a:solidFill>
                <a:latin typeface="Inter Variable"/>
              </a:rPr>
              <a:t>-Recursos: </a:t>
            </a:r>
            <a:r>
              <a:rPr lang="es-MX" sz="2600" dirty="0">
                <a:solidFill>
                  <a:srgbClr val="121512"/>
                </a:solidFill>
                <a:latin typeface="Inter Variable"/>
              </a:rPr>
              <a:t>Identificar los recursos adicionales necesarios (humanos, técnicos y financieros).</a:t>
            </a:r>
          </a:p>
          <a:p>
            <a:pPr marL="0" lvl="1" algn="just"/>
            <a:r>
              <a:rPr lang="es-MX" sz="2600" b="1" dirty="0">
                <a:solidFill>
                  <a:srgbClr val="121512"/>
                </a:solidFill>
                <a:latin typeface="Inter Variable"/>
              </a:rPr>
              <a:t>-Riesgos: </a:t>
            </a:r>
            <a:r>
              <a:rPr lang="es-MX" sz="2600" dirty="0">
                <a:solidFill>
                  <a:srgbClr val="121512"/>
                </a:solidFill>
                <a:latin typeface="Inter Variable"/>
              </a:rPr>
              <a:t>Analizar los riesgos asociados con la implementación del cambio y su probabilidad e impacto.</a:t>
            </a:r>
          </a:p>
          <a:p>
            <a:pPr marL="0" lvl="1" algn="just"/>
            <a:r>
              <a:rPr lang="es-MX" sz="2600" b="1" dirty="0">
                <a:solidFill>
                  <a:srgbClr val="121512"/>
                </a:solidFill>
                <a:latin typeface="Inter Variable"/>
              </a:rPr>
              <a:t>Técnicas de Análisis de Impacto:</a:t>
            </a:r>
          </a:p>
          <a:p>
            <a:pPr marL="0" lvl="1" algn="just"/>
            <a:r>
              <a:rPr lang="es-MX" sz="2600" b="1" dirty="0">
                <a:solidFill>
                  <a:srgbClr val="121512"/>
                </a:solidFill>
                <a:latin typeface="Inter Variable"/>
              </a:rPr>
              <a:t>-Análisis Costo-Beneficio: </a:t>
            </a:r>
            <a:r>
              <a:rPr lang="es-MX" sz="2600" dirty="0">
                <a:solidFill>
                  <a:srgbClr val="121512"/>
                </a:solidFill>
                <a:latin typeface="Inter Variable"/>
              </a:rPr>
              <a:t>Comparar los costos del cambio con los beneficios que se espera obtener.</a:t>
            </a:r>
          </a:p>
        </p:txBody>
      </p:sp>
    </p:spTree>
    <p:extLst>
      <p:ext uri="{BB962C8B-B14F-4D97-AF65-F5344CB8AC3E}">
        <p14:creationId xmlns:p14="http://schemas.microsoft.com/office/powerpoint/2010/main" val="3776206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6AC537-EC0D-7D07-4DA6-69D427BD9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885" y="184372"/>
            <a:ext cx="11353801" cy="1325563"/>
          </a:xfrm>
        </p:spPr>
        <p:txBody>
          <a:bodyPr>
            <a:normAutofit/>
          </a:bodyPr>
          <a:lstStyle/>
          <a:p>
            <a:r>
              <a:rPr lang="es-PE" sz="4000" b="1" dirty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Análisis de Impacto de Cambios</a:t>
            </a:r>
            <a:r>
              <a:rPr lang="es-MX" sz="4000" b="1" dirty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AEDC1AD-84D4-98D0-4E30-B265500F0F90}"/>
              </a:ext>
            </a:extLst>
          </p:cNvPr>
          <p:cNvSpPr txBox="1"/>
          <p:nvPr/>
        </p:nvSpPr>
        <p:spPr>
          <a:xfrm>
            <a:off x="697760" y="1201939"/>
            <a:ext cx="11230050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algn="just"/>
            <a:r>
              <a:rPr lang="es-MX" sz="2600" b="1" dirty="0">
                <a:solidFill>
                  <a:srgbClr val="121512"/>
                </a:solidFill>
                <a:latin typeface="Inter Variable"/>
              </a:rPr>
              <a:t>-Diagramas de Ishikawa (Causa-Efecto): Identificar posibles causas y efectos del cambio.</a:t>
            </a:r>
          </a:p>
          <a:p>
            <a:pPr marL="0" lvl="1" algn="just"/>
            <a:r>
              <a:rPr lang="es-MX" sz="2600" b="1" dirty="0">
                <a:solidFill>
                  <a:srgbClr val="121512"/>
                </a:solidFill>
                <a:latin typeface="Inter Variable"/>
              </a:rPr>
              <a:t>-Análisis SWOT (Fortalezas, Debilidades, Oportunidades, Amenazas): </a:t>
            </a:r>
            <a:r>
              <a:rPr lang="es-MX" sz="2600" dirty="0">
                <a:solidFill>
                  <a:srgbClr val="121512"/>
                </a:solidFill>
                <a:latin typeface="Inter Variable"/>
              </a:rPr>
              <a:t>Evaluar el impacto del cambio desde múltiples perspectivas.</a:t>
            </a:r>
          </a:p>
          <a:p>
            <a:pPr marL="0" lvl="1" algn="just"/>
            <a:r>
              <a:rPr lang="es-MX" sz="2600" b="1" dirty="0">
                <a:solidFill>
                  <a:srgbClr val="121512"/>
                </a:solidFill>
                <a:latin typeface="Inter Variable"/>
              </a:rPr>
              <a:t>2.Informe de Impacto:</a:t>
            </a:r>
          </a:p>
          <a:p>
            <a:pPr marL="0" lvl="1" algn="just"/>
            <a:r>
              <a:rPr lang="es-MX" sz="2600" b="1" dirty="0">
                <a:solidFill>
                  <a:srgbClr val="121512"/>
                </a:solidFill>
                <a:latin typeface="Inter Variable"/>
              </a:rPr>
              <a:t>Estructura del Informe:</a:t>
            </a:r>
          </a:p>
          <a:p>
            <a:pPr marL="0" lvl="1" algn="just"/>
            <a:r>
              <a:rPr lang="es-MX" sz="2600" b="1" dirty="0">
                <a:solidFill>
                  <a:srgbClr val="121512"/>
                </a:solidFill>
                <a:latin typeface="Inter Variable"/>
              </a:rPr>
              <a:t>Descripción del Cambio: </a:t>
            </a:r>
            <a:r>
              <a:rPr lang="es-MX" sz="2600" dirty="0">
                <a:solidFill>
                  <a:srgbClr val="121512"/>
                </a:solidFill>
                <a:latin typeface="Inter Variable"/>
              </a:rPr>
              <a:t>Detalles específicos del cambio solicitado.</a:t>
            </a:r>
          </a:p>
          <a:p>
            <a:pPr marL="0" lvl="1" algn="just"/>
            <a:r>
              <a:rPr lang="es-MX" sz="2600" b="1" dirty="0">
                <a:solidFill>
                  <a:srgbClr val="121512"/>
                </a:solidFill>
                <a:latin typeface="Inter Variable"/>
              </a:rPr>
              <a:t>Beneficios Esperados: </a:t>
            </a:r>
            <a:r>
              <a:rPr lang="es-MX" sz="2600" dirty="0">
                <a:solidFill>
                  <a:srgbClr val="121512"/>
                </a:solidFill>
                <a:latin typeface="Inter Variable"/>
              </a:rPr>
              <a:t>Ventajas y mejoras derivadas del cambio propuesto.</a:t>
            </a:r>
          </a:p>
          <a:p>
            <a:pPr marL="0" lvl="1" algn="just"/>
            <a:r>
              <a:rPr lang="es-MX" sz="2600" b="1" dirty="0">
                <a:solidFill>
                  <a:srgbClr val="121512"/>
                </a:solidFill>
                <a:latin typeface="Inter Variable"/>
              </a:rPr>
              <a:t>Costos y Recursos: </a:t>
            </a:r>
            <a:r>
              <a:rPr lang="es-MX" sz="2600" dirty="0">
                <a:solidFill>
                  <a:srgbClr val="121512"/>
                </a:solidFill>
                <a:latin typeface="Inter Variable"/>
              </a:rPr>
              <a:t>Análisis detallado de los costos y recursos necesarios para implementar el cambio.</a:t>
            </a:r>
          </a:p>
          <a:p>
            <a:pPr marL="0" lvl="1" algn="just"/>
            <a:r>
              <a:rPr lang="es-MX" sz="2600" b="1" dirty="0">
                <a:solidFill>
                  <a:srgbClr val="121512"/>
                </a:solidFill>
                <a:latin typeface="Inter Variable"/>
              </a:rPr>
              <a:t>Impacto en el Cronograma: </a:t>
            </a:r>
            <a:r>
              <a:rPr lang="es-MX" sz="2600" dirty="0">
                <a:solidFill>
                  <a:srgbClr val="121512"/>
                </a:solidFill>
                <a:latin typeface="Inter Variable"/>
              </a:rPr>
              <a:t>Evaluación de cualquier ajuste en el tiempo del proyecto debido a la implementación del cambio.</a:t>
            </a:r>
          </a:p>
          <a:p>
            <a:pPr marL="0" lvl="1" algn="just"/>
            <a:r>
              <a:rPr lang="es-MX" sz="2600" b="1" dirty="0">
                <a:solidFill>
                  <a:srgbClr val="121512"/>
                </a:solidFill>
                <a:latin typeface="Inter Variable"/>
              </a:rPr>
              <a:t>Riesgos y Mitigaciones: </a:t>
            </a:r>
            <a:r>
              <a:rPr lang="es-MX" sz="2600" dirty="0">
                <a:solidFill>
                  <a:srgbClr val="121512"/>
                </a:solidFill>
                <a:latin typeface="Inter Variable"/>
              </a:rPr>
              <a:t>Identificación de riesgos asociados y estrategias para mitigarlos.</a:t>
            </a:r>
            <a:endParaRPr lang="es-MX" sz="2600" b="1" dirty="0">
              <a:solidFill>
                <a:srgbClr val="121512"/>
              </a:solidFill>
              <a:latin typeface="Inter Variable"/>
            </a:endParaRPr>
          </a:p>
        </p:txBody>
      </p:sp>
    </p:spTree>
    <p:extLst>
      <p:ext uri="{BB962C8B-B14F-4D97-AF65-F5344CB8AC3E}">
        <p14:creationId xmlns:p14="http://schemas.microsoft.com/office/powerpoint/2010/main" val="3909538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6AC537-EC0D-7D07-4DA6-69D427BD9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885" y="184372"/>
            <a:ext cx="11353801" cy="1325563"/>
          </a:xfrm>
        </p:spPr>
        <p:txBody>
          <a:bodyPr>
            <a:normAutofit/>
          </a:bodyPr>
          <a:lstStyle/>
          <a:p>
            <a:r>
              <a:rPr lang="es-PE" sz="4000" b="1" dirty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Análisis de Impacto de Cambios</a:t>
            </a:r>
            <a:r>
              <a:rPr lang="es-MX" sz="4000" b="1" dirty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AEDC1AD-84D4-98D0-4E30-B265500F0F90}"/>
              </a:ext>
            </a:extLst>
          </p:cNvPr>
          <p:cNvSpPr txBox="1"/>
          <p:nvPr/>
        </p:nvSpPr>
        <p:spPr>
          <a:xfrm>
            <a:off x="697760" y="1201939"/>
            <a:ext cx="11230050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algn="just"/>
            <a:r>
              <a:rPr lang="es-MX" sz="2600" b="1" dirty="0">
                <a:solidFill>
                  <a:srgbClr val="121512"/>
                </a:solidFill>
                <a:latin typeface="Inter Variable"/>
              </a:rPr>
              <a:t>Ejemplo:</a:t>
            </a:r>
          </a:p>
          <a:p>
            <a:pPr marL="0" lvl="1" algn="just"/>
            <a:r>
              <a:rPr lang="es-MX" sz="2600" b="1" dirty="0">
                <a:solidFill>
                  <a:srgbClr val="121512"/>
                </a:solidFill>
                <a:latin typeface="Inter Variable"/>
              </a:rPr>
              <a:t>Informe de Impacto de Cambio</a:t>
            </a:r>
          </a:p>
          <a:p>
            <a:pPr marL="0" lvl="1" algn="just"/>
            <a:r>
              <a:rPr lang="es-MX" sz="2600" b="1" dirty="0">
                <a:solidFill>
                  <a:srgbClr val="121512"/>
                </a:solidFill>
                <a:latin typeface="Inter Variable"/>
              </a:rPr>
              <a:t>ID del Cambio: </a:t>
            </a:r>
            <a:r>
              <a:rPr lang="es-MX" sz="2600" dirty="0">
                <a:solidFill>
                  <a:srgbClr val="121512"/>
                </a:solidFill>
                <a:latin typeface="Inter Variable"/>
              </a:rPr>
              <a:t>CHG-0023</a:t>
            </a:r>
          </a:p>
          <a:p>
            <a:pPr marL="0" lvl="1" algn="just"/>
            <a:r>
              <a:rPr lang="es-MX" sz="2600" b="1" dirty="0">
                <a:solidFill>
                  <a:srgbClr val="121512"/>
                </a:solidFill>
                <a:latin typeface="Inter Variable"/>
              </a:rPr>
              <a:t>Fecha: </a:t>
            </a:r>
            <a:r>
              <a:rPr lang="es-MX" sz="2600" dirty="0">
                <a:solidFill>
                  <a:srgbClr val="121512"/>
                </a:solidFill>
                <a:latin typeface="Inter Variable"/>
              </a:rPr>
              <a:t>10-06-2024</a:t>
            </a:r>
          </a:p>
          <a:p>
            <a:pPr marL="0" lvl="1" algn="just"/>
            <a:r>
              <a:rPr lang="es-MX" sz="2600" b="1" dirty="0">
                <a:solidFill>
                  <a:srgbClr val="121512"/>
                </a:solidFill>
                <a:latin typeface="Inter Variable"/>
              </a:rPr>
              <a:t>Solicitante: </a:t>
            </a:r>
            <a:r>
              <a:rPr lang="es-MX" sz="2600" dirty="0">
                <a:solidFill>
                  <a:srgbClr val="121512"/>
                </a:solidFill>
                <a:latin typeface="Inter Variable"/>
              </a:rPr>
              <a:t>Equipo de Desarrollo</a:t>
            </a:r>
          </a:p>
          <a:p>
            <a:pPr marL="0" lvl="1" algn="just"/>
            <a:r>
              <a:rPr lang="es-MX" sz="2600" b="1" dirty="0">
                <a:solidFill>
                  <a:srgbClr val="121512"/>
                </a:solidFill>
                <a:latin typeface="Inter Variable"/>
              </a:rPr>
              <a:t>Descripción del Cambio: </a:t>
            </a:r>
            <a:r>
              <a:rPr lang="es-MX" sz="2600" dirty="0">
                <a:solidFill>
                  <a:srgbClr val="121512"/>
                </a:solidFill>
                <a:latin typeface="Inter Variable"/>
              </a:rPr>
              <a:t>Actualización del algoritmo de procesamiento de datos en tiempo real.</a:t>
            </a:r>
          </a:p>
          <a:p>
            <a:pPr marL="0" lvl="1" algn="just"/>
            <a:r>
              <a:rPr lang="es-MX" sz="2600" b="1" dirty="0">
                <a:solidFill>
                  <a:srgbClr val="121512"/>
                </a:solidFill>
                <a:latin typeface="Inter Variable"/>
              </a:rPr>
              <a:t>Beneficios Esperados: </a:t>
            </a:r>
            <a:r>
              <a:rPr lang="es-MX" sz="2600" dirty="0">
                <a:solidFill>
                  <a:srgbClr val="121512"/>
                </a:solidFill>
                <a:latin typeface="Inter Variable"/>
              </a:rPr>
              <a:t>Mejora del rendimiento del sistema en un 20%, mayor precisión en el análisis de datos.</a:t>
            </a:r>
          </a:p>
          <a:p>
            <a:pPr marL="0" lvl="1" algn="just"/>
            <a:r>
              <a:rPr lang="es-MX" sz="2600" b="1" dirty="0">
                <a:solidFill>
                  <a:srgbClr val="121512"/>
                </a:solidFill>
                <a:latin typeface="Inter Variable"/>
              </a:rPr>
              <a:t>Costos: </a:t>
            </a:r>
            <a:r>
              <a:rPr lang="es-MX" sz="2600" dirty="0">
                <a:solidFill>
                  <a:srgbClr val="121512"/>
                </a:solidFill>
                <a:latin typeface="Inter Variable"/>
              </a:rPr>
              <a:t>$20,000</a:t>
            </a:r>
          </a:p>
          <a:p>
            <a:pPr marL="0" lvl="1" algn="just"/>
            <a:r>
              <a:rPr lang="es-MX" sz="2600" b="1" dirty="0">
                <a:solidFill>
                  <a:srgbClr val="121512"/>
                </a:solidFill>
                <a:latin typeface="Inter Variable"/>
              </a:rPr>
              <a:t>Recursos Necesarios: </a:t>
            </a:r>
            <a:r>
              <a:rPr lang="es-MX" sz="2600" dirty="0">
                <a:solidFill>
                  <a:srgbClr val="121512"/>
                </a:solidFill>
                <a:latin typeface="Inter Variable"/>
              </a:rPr>
              <a:t>3 desarrolladores adicionales durante 4 semanas.</a:t>
            </a:r>
          </a:p>
          <a:p>
            <a:pPr marL="0" lvl="1" algn="just"/>
            <a:r>
              <a:rPr lang="es-MX" sz="2600" b="1" dirty="0">
                <a:solidFill>
                  <a:srgbClr val="121512"/>
                </a:solidFill>
                <a:latin typeface="Inter Variable"/>
              </a:rPr>
              <a:t>Impacto en Cronograma: </a:t>
            </a:r>
            <a:r>
              <a:rPr lang="es-MX" sz="2600" dirty="0">
                <a:solidFill>
                  <a:srgbClr val="121512"/>
                </a:solidFill>
                <a:latin typeface="Inter Variable"/>
              </a:rPr>
              <a:t>Retraso de 2 </a:t>
            </a:r>
            <a:r>
              <a:rPr lang="es-MX" sz="2600" dirty="0" err="1">
                <a:solidFill>
                  <a:srgbClr val="121512"/>
                </a:solidFill>
                <a:latin typeface="Inter Variable"/>
              </a:rPr>
              <a:t>sem</a:t>
            </a:r>
            <a:r>
              <a:rPr lang="es-MX" sz="2600" dirty="0">
                <a:solidFill>
                  <a:srgbClr val="121512"/>
                </a:solidFill>
                <a:latin typeface="Inter Variable"/>
              </a:rPr>
              <a:t> en la entrega de la próxima versión.</a:t>
            </a:r>
          </a:p>
          <a:p>
            <a:pPr marL="0" lvl="1" algn="just"/>
            <a:r>
              <a:rPr lang="es-MX" sz="2600" b="1" dirty="0">
                <a:solidFill>
                  <a:srgbClr val="121512"/>
                </a:solidFill>
                <a:latin typeface="Inter Variable"/>
              </a:rPr>
              <a:t>Riesgos: </a:t>
            </a:r>
            <a:r>
              <a:rPr lang="es-MX" sz="2600" dirty="0">
                <a:solidFill>
                  <a:srgbClr val="121512"/>
                </a:solidFill>
                <a:latin typeface="Inter Variable"/>
              </a:rPr>
              <a:t>Riesgo de inestabilidad temporal del sistema, mitigado mediante pruebas exhaustivas.</a:t>
            </a:r>
          </a:p>
        </p:txBody>
      </p:sp>
    </p:spTree>
    <p:extLst>
      <p:ext uri="{BB962C8B-B14F-4D97-AF65-F5344CB8AC3E}">
        <p14:creationId xmlns:p14="http://schemas.microsoft.com/office/powerpoint/2010/main" val="42883327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6AC537-EC0D-7D07-4DA6-69D427BD9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353801" cy="1325563"/>
          </a:xfrm>
        </p:spPr>
        <p:txBody>
          <a:bodyPr>
            <a:normAutofit/>
          </a:bodyPr>
          <a:lstStyle/>
          <a:p>
            <a:r>
              <a:rPr lang="es-PE" sz="4000" b="1" dirty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Gestión de Conflictos y Negociación de Cambios</a:t>
            </a:r>
            <a:endParaRPr lang="es-MX" sz="4000" b="1" dirty="0">
              <a:solidFill>
                <a:srgbClr val="0070C0"/>
              </a:solidFill>
              <a:latin typeface="Calibri" panose="020F0502020204030204" pitchFamily="34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965B1F-E079-BC1C-1562-8A3BE1B47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60" y="1493261"/>
            <a:ext cx="11165274" cy="50882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MX" b="1" dirty="0">
                <a:solidFill>
                  <a:srgbClr val="121512"/>
                </a:solidFill>
                <a:latin typeface="Inter Variable"/>
              </a:rPr>
              <a:t>1.Gestión de Conflictos:</a:t>
            </a:r>
          </a:p>
          <a:p>
            <a:pPr marL="0" indent="0">
              <a:buNone/>
            </a:pPr>
            <a:r>
              <a:rPr lang="es-MX" b="1" dirty="0">
                <a:solidFill>
                  <a:srgbClr val="121512"/>
                </a:solidFill>
                <a:latin typeface="Inter Variable"/>
              </a:rPr>
              <a:t>Identificación de Conflictos:</a:t>
            </a:r>
          </a:p>
          <a:p>
            <a:pPr marL="0" indent="0">
              <a:buNone/>
            </a:pPr>
            <a:r>
              <a:rPr lang="es-MX" b="1" dirty="0">
                <a:solidFill>
                  <a:srgbClr val="121512"/>
                </a:solidFill>
                <a:latin typeface="Inter Variable"/>
              </a:rPr>
              <a:t>-Tipos Comunes: </a:t>
            </a:r>
            <a:r>
              <a:rPr lang="es-MX" dirty="0">
                <a:solidFill>
                  <a:srgbClr val="121512"/>
                </a:solidFill>
                <a:latin typeface="Inter Variable"/>
              </a:rPr>
              <a:t>Discrepancias sobre la priorización de los cambios, impactos en el cronograma y los recursos disponibles.</a:t>
            </a:r>
          </a:p>
          <a:p>
            <a:pPr marL="0" indent="0">
              <a:buNone/>
            </a:pPr>
            <a:r>
              <a:rPr lang="es-MX" b="1" dirty="0">
                <a:solidFill>
                  <a:srgbClr val="121512"/>
                </a:solidFill>
                <a:latin typeface="Inter Variable"/>
              </a:rPr>
              <a:t>Técnicas de Solución de Conflictos:</a:t>
            </a:r>
          </a:p>
          <a:p>
            <a:pPr marL="0" indent="0">
              <a:buNone/>
            </a:pPr>
            <a:r>
              <a:rPr lang="es-MX" b="1" dirty="0">
                <a:solidFill>
                  <a:srgbClr val="121512"/>
                </a:solidFill>
                <a:latin typeface="Inter Variable"/>
              </a:rPr>
              <a:t>-Negociación: </a:t>
            </a:r>
            <a:r>
              <a:rPr lang="es-MX" dirty="0">
                <a:solidFill>
                  <a:srgbClr val="121512"/>
                </a:solidFill>
                <a:latin typeface="Inter Variable"/>
              </a:rPr>
              <a:t>Facilitar el diálogo entre las partes involucradas para llegar a un acuerdo mutuamente beneficioso.</a:t>
            </a:r>
          </a:p>
          <a:p>
            <a:pPr marL="0" indent="0">
              <a:buNone/>
            </a:pPr>
            <a:r>
              <a:rPr lang="es-MX" b="1" dirty="0">
                <a:solidFill>
                  <a:srgbClr val="121512"/>
                </a:solidFill>
                <a:latin typeface="Inter Variable"/>
              </a:rPr>
              <a:t>-Mediación: </a:t>
            </a:r>
            <a:r>
              <a:rPr lang="es-MX" dirty="0">
                <a:solidFill>
                  <a:srgbClr val="121512"/>
                </a:solidFill>
                <a:latin typeface="Inter Variable"/>
              </a:rPr>
              <a:t>Utilizar un tercero neutral para ayudar a resolver el conflicto.</a:t>
            </a:r>
          </a:p>
          <a:p>
            <a:pPr marL="0" indent="0">
              <a:buNone/>
            </a:pPr>
            <a:r>
              <a:rPr lang="es-MX" b="1" dirty="0">
                <a:solidFill>
                  <a:srgbClr val="121512"/>
                </a:solidFill>
                <a:latin typeface="Inter Variable"/>
              </a:rPr>
              <a:t>-Arbitraje: </a:t>
            </a:r>
            <a:r>
              <a:rPr lang="es-MX" dirty="0">
                <a:solidFill>
                  <a:srgbClr val="121512"/>
                </a:solidFill>
                <a:latin typeface="Inter Variable"/>
              </a:rPr>
              <a:t>Un tercero toma una decisión después de escuchar a todas las partes.</a:t>
            </a:r>
          </a:p>
          <a:p>
            <a:pPr marL="0" indent="0">
              <a:buNone/>
            </a:pPr>
            <a:endParaRPr lang="es-MX" b="1" dirty="0">
              <a:solidFill>
                <a:srgbClr val="121512"/>
              </a:solidFill>
              <a:latin typeface="Inter Variable"/>
            </a:endParaRPr>
          </a:p>
        </p:txBody>
      </p:sp>
    </p:spTree>
    <p:extLst>
      <p:ext uri="{BB962C8B-B14F-4D97-AF65-F5344CB8AC3E}">
        <p14:creationId xmlns:p14="http://schemas.microsoft.com/office/powerpoint/2010/main" val="12822856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6AC537-EC0D-7D07-4DA6-69D427BD9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353801" cy="1325563"/>
          </a:xfrm>
        </p:spPr>
        <p:txBody>
          <a:bodyPr>
            <a:normAutofit/>
          </a:bodyPr>
          <a:lstStyle/>
          <a:p>
            <a:r>
              <a:rPr lang="es-PE" sz="4000" b="1" dirty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Gestión de Conflictos y Negociación de Cambios</a:t>
            </a:r>
            <a:endParaRPr lang="es-MX" sz="4000" b="1" dirty="0">
              <a:solidFill>
                <a:srgbClr val="0070C0"/>
              </a:solidFill>
              <a:latin typeface="Calibri" panose="020F0502020204030204" pitchFamily="34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965B1F-E079-BC1C-1562-8A3BE1B47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60" y="1493261"/>
            <a:ext cx="11165274" cy="50882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MX" b="1" dirty="0">
                <a:solidFill>
                  <a:srgbClr val="121512"/>
                </a:solidFill>
                <a:latin typeface="Inter Variable"/>
              </a:rPr>
              <a:t>2.Negociación de Cambios:</a:t>
            </a:r>
          </a:p>
          <a:p>
            <a:pPr marL="0" indent="0">
              <a:buNone/>
            </a:pPr>
            <a:r>
              <a:rPr lang="es-MX" b="1" dirty="0">
                <a:solidFill>
                  <a:srgbClr val="121512"/>
                </a:solidFill>
                <a:latin typeface="Inter Variable"/>
              </a:rPr>
              <a:t>Establecer Prioridades:</a:t>
            </a:r>
          </a:p>
          <a:p>
            <a:pPr marL="0" indent="0">
              <a:buNone/>
            </a:pPr>
            <a:r>
              <a:rPr lang="es-MX" b="1" dirty="0">
                <a:solidFill>
                  <a:srgbClr val="121512"/>
                </a:solidFill>
                <a:latin typeface="Inter Variable"/>
              </a:rPr>
              <a:t>-Priorización Basada en el Impacto: </a:t>
            </a:r>
            <a:r>
              <a:rPr lang="es-MX" dirty="0">
                <a:solidFill>
                  <a:srgbClr val="121512"/>
                </a:solidFill>
                <a:latin typeface="Inter Variable"/>
              </a:rPr>
              <a:t>Evaluar cómo los cambios afectan los objetivos críticos del proyecto y priorizar en consecuencia.</a:t>
            </a:r>
          </a:p>
          <a:p>
            <a:pPr marL="0" indent="0">
              <a:buNone/>
            </a:pPr>
            <a:r>
              <a:rPr lang="es-MX" b="1" dirty="0">
                <a:solidFill>
                  <a:srgbClr val="121512"/>
                </a:solidFill>
                <a:latin typeface="Inter Variable"/>
              </a:rPr>
              <a:t>-Intereses de los </a:t>
            </a:r>
            <a:r>
              <a:rPr lang="es-MX" b="1" dirty="0" err="1">
                <a:solidFill>
                  <a:srgbClr val="121512"/>
                </a:solidFill>
                <a:latin typeface="Inter Variable"/>
              </a:rPr>
              <a:t>Stakeholders</a:t>
            </a:r>
            <a:r>
              <a:rPr lang="es-MX" b="1" dirty="0">
                <a:solidFill>
                  <a:srgbClr val="121512"/>
                </a:solidFill>
                <a:latin typeface="Inter Variable"/>
              </a:rPr>
              <a:t>: </a:t>
            </a:r>
            <a:r>
              <a:rPr lang="es-MX" dirty="0">
                <a:solidFill>
                  <a:srgbClr val="121512"/>
                </a:solidFill>
                <a:latin typeface="Inter Variable"/>
              </a:rPr>
              <a:t>Considerar las necesidades y expectativas de los diferentes </a:t>
            </a:r>
            <a:r>
              <a:rPr lang="es-MX" dirty="0" err="1">
                <a:solidFill>
                  <a:srgbClr val="121512"/>
                </a:solidFill>
                <a:latin typeface="Inter Variable"/>
              </a:rPr>
              <a:t>stakeholders</a:t>
            </a:r>
            <a:r>
              <a:rPr lang="es-MX" dirty="0">
                <a:solidFill>
                  <a:srgbClr val="121512"/>
                </a:solidFill>
                <a:latin typeface="Inter Variable"/>
              </a:rPr>
              <a:t>.</a:t>
            </a:r>
          </a:p>
          <a:p>
            <a:pPr marL="0" indent="0">
              <a:buNone/>
            </a:pPr>
            <a:r>
              <a:rPr lang="es-MX" b="1" dirty="0">
                <a:solidFill>
                  <a:srgbClr val="121512"/>
                </a:solidFill>
                <a:latin typeface="Inter Variable"/>
              </a:rPr>
              <a:t>Técnicas de Negociación:</a:t>
            </a:r>
          </a:p>
          <a:p>
            <a:pPr marL="0" indent="0">
              <a:buNone/>
            </a:pPr>
            <a:r>
              <a:rPr lang="es-MX" b="1" dirty="0">
                <a:solidFill>
                  <a:srgbClr val="121512"/>
                </a:solidFill>
                <a:latin typeface="Inter Variable"/>
              </a:rPr>
              <a:t>-Ganar-Ganar: </a:t>
            </a:r>
            <a:r>
              <a:rPr lang="es-MX" dirty="0">
                <a:solidFill>
                  <a:srgbClr val="121512"/>
                </a:solidFill>
                <a:latin typeface="Inter Variable"/>
              </a:rPr>
              <a:t>Buscar soluciones en las que todas las partes se beneficien.</a:t>
            </a:r>
          </a:p>
          <a:p>
            <a:pPr marL="0" indent="0">
              <a:buNone/>
            </a:pPr>
            <a:r>
              <a:rPr lang="es-MX" b="1" dirty="0">
                <a:solidFill>
                  <a:srgbClr val="121512"/>
                </a:solidFill>
                <a:latin typeface="Inter Variable"/>
              </a:rPr>
              <a:t>-BATNA (</a:t>
            </a:r>
            <a:r>
              <a:rPr lang="es-MX" b="1" dirty="0" err="1">
                <a:solidFill>
                  <a:srgbClr val="121512"/>
                </a:solidFill>
                <a:latin typeface="Inter Variable"/>
              </a:rPr>
              <a:t>Best</a:t>
            </a:r>
            <a:r>
              <a:rPr lang="es-MX" b="1" dirty="0">
                <a:solidFill>
                  <a:srgbClr val="121512"/>
                </a:solidFill>
                <a:latin typeface="Inter Variable"/>
              </a:rPr>
              <a:t> Alternative </a:t>
            </a:r>
            <a:r>
              <a:rPr lang="es-MX" b="1" dirty="0" err="1">
                <a:solidFill>
                  <a:srgbClr val="121512"/>
                </a:solidFill>
                <a:latin typeface="Inter Variable"/>
              </a:rPr>
              <a:t>to</a:t>
            </a:r>
            <a:r>
              <a:rPr lang="es-MX" b="1" dirty="0">
                <a:solidFill>
                  <a:srgbClr val="121512"/>
                </a:solidFill>
                <a:latin typeface="Inter Variable"/>
              </a:rPr>
              <a:t> a </a:t>
            </a:r>
            <a:r>
              <a:rPr lang="es-MX" b="1" dirty="0" err="1">
                <a:solidFill>
                  <a:srgbClr val="121512"/>
                </a:solidFill>
                <a:latin typeface="Inter Variable"/>
              </a:rPr>
              <a:t>Negotiated</a:t>
            </a:r>
            <a:r>
              <a:rPr lang="es-MX" b="1" dirty="0">
                <a:solidFill>
                  <a:srgbClr val="121512"/>
                </a:solidFill>
                <a:latin typeface="Inter Variable"/>
              </a:rPr>
              <a:t> </a:t>
            </a:r>
            <a:r>
              <a:rPr lang="es-MX" b="1" dirty="0" err="1">
                <a:solidFill>
                  <a:srgbClr val="121512"/>
                </a:solidFill>
                <a:latin typeface="Inter Variable"/>
              </a:rPr>
              <a:t>Agreement</a:t>
            </a:r>
            <a:r>
              <a:rPr lang="es-MX" b="1" dirty="0">
                <a:solidFill>
                  <a:srgbClr val="121512"/>
                </a:solidFill>
                <a:latin typeface="Inter Variable"/>
              </a:rPr>
              <a:t>): </a:t>
            </a:r>
            <a:r>
              <a:rPr lang="es-MX" dirty="0">
                <a:solidFill>
                  <a:srgbClr val="121512"/>
                </a:solidFill>
                <a:latin typeface="Inter Variable"/>
              </a:rPr>
              <a:t>Identificar la mejor alternativa disponible si la negociación no tiene éxito.</a:t>
            </a:r>
          </a:p>
          <a:p>
            <a:pPr marL="0" indent="0">
              <a:buNone/>
            </a:pPr>
            <a:endParaRPr lang="es-MX" b="1" dirty="0">
              <a:solidFill>
                <a:srgbClr val="121512"/>
              </a:solidFill>
              <a:latin typeface="Inter Variable"/>
            </a:endParaRPr>
          </a:p>
          <a:p>
            <a:pPr marL="0" indent="0">
              <a:buNone/>
            </a:pPr>
            <a:endParaRPr lang="es-MX" b="1" dirty="0">
              <a:solidFill>
                <a:srgbClr val="121512"/>
              </a:solidFill>
              <a:latin typeface="Inter Variable"/>
            </a:endParaRPr>
          </a:p>
        </p:txBody>
      </p:sp>
    </p:spTree>
    <p:extLst>
      <p:ext uri="{BB962C8B-B14F-4D97-AF65-F5344CB8AC3E}">
        <p14:creationId xmlns:p14="http://schemas.microsoft.com/office/powerpoint/2010/main" val="39774105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6AC537-EC0D-7D07-4DA6-69D427BD9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353801" cy="1325563"/>
          </a:xfrm>
        </p:spPr>
        <p:txBody>
          <a:bodyPr>
            <a:normAutofit/>
          </a:bodyPr>
          <a:lstStyle/>
          <a:p>
            <a:r>
              <a:rPr lang="es-PE" sz="4000" b="1" dirty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Gestión de Conflictos y Negociación de Cambios</a:t>
            </a:r>
            <a:endParaRPr lang="es-MX" sz="4000" b="1" dirty="0">
              <a:solidFill>
                <a:srgbClr val="0070C0"/>
              </a:solidFill>
              <a:latin typeface="Calibri" panose="020F0502020204030204" pitchFamily="34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965B1F-E079-BC1C-1562-8A3BE1B47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60" y="1493261"/>
            <a:ext cx="11165274" cy="50882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MX" b="1" dirty="0">
                <a:solidFill>
                  <a:srgbClr val="121512"/>
                </a:solidFill>
                <a:latin typeface="Inter Variable"/>
              </a:rPr>
              <a:t>Comunicación Efectiva:</a:t>
            </a:r>
          </a:p>
          <a:p>
            <a:pPr marL="0" indent="0">
              <a:buNone/>
            </a:pPr>
            <a:r>
              <a:rPr lang="es-MX" b="1" dirty="0">
                <a:solidFill>
                  <a:srgbClr val="121512"/>
                </a:solidFill>
                <a:latin typeface="Inter Variable"/>
              </a:rPr>
              <a:t>-Transparencia: </a:t>
            </a:r>
            <a:r>
              <a:rPr lang="es-MX" dirty="0">
                <a:solidFill>
                  <a:srgbClr val="121512"/>
                </a:solidFill>
                <a:latin typeface="Inter Variable"/>
              </a:rPr>
              <a:t>Mantener a todas las partes informadas con respecto al progreso y estado de los cambios.</a:t>
            </a:r>
          </a:p>
          <a:p>
            <a:pPr marL="0" indent="0">
              <a:buNone/>
            </a:pPr>
            <a:r>
              <a:rPr lang="es-MX" b="1" dirty="0">
                <a:solidFill>
                  <a:srgbClr val="121512"/>
                </a:solidFill>
                <a:latin typeface="Inter Variable"/>
              </a:rPr>
              <a:t>-Escucha Activa: </a:t>
            </a:r>
            <a:r>
              <a:rPr lang="es-MX" dirty="0">
                <a:solidFill>
                  <a:srgbClr val="121512"/>
                </a:solidFill>
                <a:latin typeface="Inter Variable"/>
              </a:rPr>
              <a:t>Escuchar y comprender las preocupaciones y propuestas de las partes involucradas.</a:t>
            </a:r>
          </a:p>
          <a:p>
            <a:pPr marL="0" indent="0">
              <a:buNone/>
            </a:pPr>
            <a:r>
              <a:rPr lang="es-MX" b="1" dirty="0">
                <a:solidFill>
                  <a:srgbClr val="121512"/>
                </a:solidFill>
                <a:latin typeface="Inter Variable"/>
              </a:rPr>
              <a:t>-Proceso de Decisión Participativa: </a:t>
            </a:r>
            <a:r>
              <a:rPr lang="es-MX" dirty="0">
                <a:solidFill>
                  <a:srgbClr val="121512"/>
                </a:solidFill>
                <a:latin typeface="Inter Variable"/>
              </a:rPr>
              <a:t>Involucrar a los </a:t>
            </a:r>
            <a:r>
              <a:rPr lang="es-MX" dirty="0" err="1">
                <a:solidFill>
                  <a:srgbClr val="121512"/>
                </a:solidFill>
                <a:latin typeface="Inter Variable"/>
              </a:rPr>
              <a:t>stakeholders</a:t>
            </a:r>
            <a:r>
              <a:rPr lang="es-MX" dirty="0">
                <a:solidFill>
                  <a:srgbClr val="121512"/>
                </a:solidFill>
                <a:latin typeface="Inter Variable"/>
              </a:rPr>
              <a:t> en la toma de decisiones para asegurar su compromiso y aceptación.</a:t>
            </a:r>
          </a:p>
          <a:p>
            <a:pPr marL="0" indent="0">
              <a:buNone/>
            </a:pPr>
            <a:endParaRPr lang="es-MX" b="1" dirty="0">
              <a:solidFill>
                <a:srgbClr val="121512"/>
              </a:solidFill>
              <a:latin typeface="Inter Variable"/>
            </a:endParaRPr>
          </a:p>
          <a:p>
            <a:pPr marL="0" indent="0">
              <a:buNone/>
            </a:pPr>
            <a:endParaRPr lang="es-MX" b="1" dirty="0">
              <a:solidFill>
                <a:srgbClr val="121512"/>
              </a:solidFill>
              <a:latin typeface="Inter Variable"/>
            </a:endParaRPr>
          </a:p>
          <a:p>
            <a:pPr marL="0" indent="0">
              <a:buNone/>
            </a:pPr>
            <a:endParaRPr lang="es-MX" b="1" dirty="0">
              <a:solidFill>
                <a:srgbClr val="121512"/>
              </a:solidFill>
              <a:latin typeface="Inter Variable"/>
            </a:endParaRPr>
          </a:p>
        </p:txBody>
      </p:sp>
    </p:spTree>
    <p:extLst>
      <p:ext uri="{BB962C8B-B14F-4D97-AF65-F5344CB8AC3E}">
        <p14:creationId xmlns:p14="http://schemas.microsoft.com/office/powerpoint/2010/main" val="16325045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DA5B38-3C62-1B0C-5A3A-4C020C6F4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5400" y="2569845"/>
            <a:ext cx="4983480" cy="1325563"/>
          </a:xfrm>
        </p:spPr>
        <p:txBody>
          <a:bodyPr>
            <a:normAutofit/>
          </a:bodyPr>
          <a:lstStyle/>
          <a:p>
            <a:r>
              <a:rPr lang="es-MX" sz="6600" i="1" dirty="0"/>
              <a:t>¡¡¡A trabajar!!!</a:t>
            </a:r>
            <a:endParaRPr lang="es-PE" sz="6600" i="1" dirty="0"/>
          </a:p>
        </p:txBody>
      </p:sp>
    </p:spTree>
    <p:extLst>
      <p:ext uri="{BB962C8B-B14F-4D97-AF65-F5344CB8AC3E}">
        <p14:creationId xmlns:p14="http://schemas.microsoft.com/office/powerpoint/2010/main" val="1826249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6AC537-EC0D-7D07-4DA6-69D427BD9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353801" cy="1325563"/>
          </a:xfrm>
        </p:spPr>
        <p:txBody>
          <a:bodyPr>
            <a:normAutofit/>
          </a:bodyPr>
          <a:lstStyle/>
          <a:p>
            <a:r>
              <a:rPr lang="es-MX" dirty="0">
                <a:solidFill>
                  <a:srgbClr val="0070C0"/>
                </a:solidFill>
              </a:rPr>
              <a:t>Tema: </a:t>
            </a:r>
            <a:r>
              <a:rPr lang="es-PE" sz="4400" b="1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Gestión de Cambios</a:t>
            </a:r>
            <a:endParaRPr lang="es-PE" dirty="0">
              <a:solidFill>
                <a:srgbClr val="0070C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965B1F-E079-BC1C-1562-8A3BE1B47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131" y="2020497"/>
            <a:ext cx="10547829" cy="2476552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  <a:spcBef>
                <a:spcPct val="0"/>
              </a:spcBef>
            </a:pPr>
            <a:r>
              <a:rPr lang="es-PE" sz="3600" dirty="0">
                <a:latin typeface="+mj-lt"/>
                <a:ea typeface="+mj-ea"/>
                <a:cs typeface="+mj-cs"/>
              </a:rPr>
              <a:t>Procesos y Metodologías de Gestión de Cambios</a:t>
            </a:r>
          </a:p>
          <a:p>
            <a:pPr lvl="0">
              <a:lnSpc>
                <a:spcPct val="100000"/>
              </a:lnSpc>
              <a:spcBef>
                <a:spcPct val="0"/>
              </a:spcBef>
            </a:pPr>
            <a:r>
              <a:rPr lang="es-PE" sz="3600" dirty="0">
                <a:latin typeface="+mj-lt"/>
                <a:ea typeface="+mj-ea"/>
                <a:cs typeface="+mj-cs"/>
              </a:rPr>
              <a:t>Herramientas y Tecnologías de Gestión de Cambios</a:t>
            </a:r>
          </a:p>
          <a:p>
            <a:pPr lvl="0">
              <a:lnSpc>
                <a:spcPct val="100000"/>
              </a:lnSpc>
              <a:spcBef>
                <a:spcPct val="0"/>
              </a:spcBef>
            </a:pPr>
            <a:r>
              <a:rPr lang="es-PE" sz="3600" dirty="0">
                <a:latin typeface="+mj-lt"/>
                <a:ea typeface="+mj-ea"/>
                <a:cs typeface="+mj-cs"/>
              </a:rPr>
              <a:t>Análisis de Impacto de Cambios</a:t>
            </a:r>
          </a:p>
          <a:p>
            <a:pPr lvl="0">
              <a:lnSpc>
                <a:spcPct val="100000"/>
              </a:lnSpc>
              <a:spcBef>
                <a:spcPct val="0"/>
              </a:spcBef>
            </a:pPr>
            <a:r>
              <a:rPr lang="es-PE" sz="3600" dirty="0">
                <a:latin typeface="+mj-lt"/>
                <a:ea typeface="+mj-ea"/>
                <a:cs typeface="+mj-cs"/>
              </a:rPr>
              <a:t>Gestión de Conflictos y Negociación de Cambios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s-PE" sz="36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129538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6AC537-EC0D-7D07-4DA6-69D427BD9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353801" cy="1325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4000" b="1" dirty="0">
                <a:solidFill>
                  <a:srgbClr val="0070C0"/>
                </a:solidFill>
                <a:latin typeface="Calibri" panose="020F0502020204030204" pitchFamily="34" charset="0"/>
                <a:ea typeface="+mj-ea"/>
                <a:cs typeface="Times New Roman" panose="02020603050405020304" pitchFamily="18" charset="0"/>
              </a:rPr>
              <a:t>Gestión de Cambios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965B1F-E079-BC1C-1562-8A3BE1B47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6558" y="2265421"/>
            <a:ext cx="9935441" cy="38915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PE" sz="3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La </a:t>
            </a:r>
            <a:r>
              <a:rPr lang="es-PE" sz="32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gestión de cambios </a:t>
            </a:r>
            <a:r>
              <a:rPr lang="es-PE" sz="3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es una </a:t>
            </a:r>
            <a:r>
              <a:rPr lang="es-PE" sz="32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práctica esencial </a:t>
            </a:r>
            <a:r>
              <a:rPr lang="es-PE" sz="3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en el </a:t>
            </a:r>
            <a:r>
              <a:rPr lang="es-PE" sz="32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desarrollo de software </a:t>
            </a:r>
            <a:r>
              <a:rPr lang="es-PE" sz="3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y en la </a:t>
            </a:r>
            <a:r>
              <a:rPr lang="es-PE" sz="32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gestión de proyectos </a:t>
            </a:r>
            <a:r>
              <a:rPr lang="es-PE" sz="3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que permite manejar de manera estructurada las </a:t>
            </a:r>
            <a:r>
              <a:rPr lang="es-PE" sz="32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modificaciones</a:t>
            </a:r>
            <a:r>
              <a:rPr lang="es-PE" sz="3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en los </a:t>
            </a:r>
            <a:r>
              <a:rPr lang="es-PE" sz="32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requisitos</a:t>
            </a:r>
            <a:r>
              <a:rPr lang="es-PE" sz="3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los </a:t>
            </a:r>
            <a:r>
              <a:rPr lang="es-PE" sz="32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diseños</a:t>
            </a:r>
            <a:r>
              <a:rPr lang="es-PE" sz="3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y las </a:t>
            </a:r>
            <a:r>
              <a:rPr lang="es-PE" sz="32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implementaciones</a:t>
            </a:r>
            <a:r>
              <a:rPr lang="es-PE" sz="3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r>
              <a:rPr lang="es-PE" sz="3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Una </a:t>
            </a:r>
            <a:r>
              <a:rPr lang="es-PE" sz="32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gestión adecuada de los cambios </a:t>
            </a:r>
            <a:r>
              <a:rPr lang="es-PE" sz="3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asegura que el proyecto se mantenga en </a:t>
            </a:r>
            <a:r>
              <a:rPr lang="es-PE" sz="32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línea con los objetivos del negocio </a:t>
            </a:r>
            <a:r>
              <a:rPr lang="es-PE" sz="3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y las </a:t>
            </a:r>
            <a:r>
              <a:rPr lang="es-PE" sz="32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expectativas de los stakeholders</a:t>
            </a:r>
            <a:r>
              <a:rPr lang="es-PE" sz="3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</a:t>
            </a:r>
            <a:endParaRPr lang="es-MX" sz="4400" b="0" i="0" dirty="0">
              <a:solidFill>
                <a:srgbClr val="121512"/>
              </a:solidFill>
              <a:effectLst/>
              <a:highlight>
                <a:srgbClr val="FAFAFA"/>
              </a:highligh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5447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6AC537-EC0D-7D07-4DA6-69D427BD9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353801" cy="1325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4000" b="1" dirty="0">
                <a:solidFill>
                  <a:srgbClr val="0070C0"/>
                </a:solidFill>
                <a:latin typeface="Calibri" panose="020F0502020204030204" pitchFamily="34" charset="0"/>
                <a:ea typeface="+mj-ea"/>
                <a:cs typeface="Times New Roman" panose="02020603050405020304" pitchFamily="18" charset="0"/>
              </a:rPr>
              <a:t>Gestión de Cambios</a:t>
            </a:r>
          </a:p>
        </p:txBody>
      </p:sp>
      <p:pic>
        <p:nvPicPr>
          <p:cNvPr id="1026" name="Picture 2" descr="Gestión del cambio de un software de gestión ERP">
            <a:extLst>
              <a:ext uri="{FF2B5EF4-FFF2-40B4-BE49-F238E27FC236}">
                <a16:creationId xmlns:a16="http://schemas.microsoft.com/office/drawing/2014/main" id="{F650C96F-7FE9-1BA1-702F-26CE7CBDDA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34881"/>
            <a:ext cx="12110720" cy="494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3642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6AC537-EC0D-7D07-4DA6-69D427BD9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885" y="184372"/>
            <a:ext cx="11353801" cy="1325563"/>
          </a:xfrm>
        </p:spPr>
        <p:txBody>
          <a:bodyPr>
            <a:normAutofit/>
          </a:bodyPr>
          <a:lstStyle/>
          <a:p>
            <a:r>
              <a:rPr lang="es-MX" sz="4000" b="1" dirty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Procesos y metodologías de gestión de Cambios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AEDC1AD-84D4-98D0-4E30-B265500F0F90}"/>
              </a:ext>
            </a:extLst>
          </p:cNvPr>
          <p:cNvSpPr txBox="1"/>
          <p:nvPr/>
        </p:nvSpPr>
        <p:spPr>
          <a:xfrm>
            <a:off x="635885" y="1059699"/>
            <a:ext cx="11230050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42925" lvl="1" indent="-542925" algn="just">
              <a:buFont typeface="+mj-lt"/>
              <a:buAutoNum type="arabicPeriod"/>
            </a:pPr>
            <a:r>
              <a:rPr lang="es-MX" sz="2600" b="1" dirty="0">
                <a:solidFill>
                  <a:srgbClr val="121512"/>
                </a:solidFill>
                <a:latin typeface="Inter Variable"/>
              </a:rPr>
              <a:t>Proceso Formal de Gestión de Cambios:</a:t>
            </a:r>
          </a:p>
          <a:p>
            <a:pPr marL="0" lvl="1" algn="just"/>
            <a:r>
              <a:rPr lang="es-MX" sz="2600" b="1" dirty="0">
                <a:solidFill>
                  <a:srgbClr val="121512"/>
                </a:solidFill>
                <a:latin typeface="Inter Variable"/>
              </a:rPr>
              <a:t>Identificación del Cambio:</a:t>
            </a:r>
          </a:p>
          <a:p>
            <a:pPr marL="542925" lvl="1" indent="-542925" algn="just">
              <a:buFont typeface="Arial" panose="020B0604020202020204" pitchFamily="34" charset="0"/>
              <a:buChar char="•"/>
            </a:pPr>
            <a:r>
              <a:rPr lang="es-MX" sz="2600" b="1" dirty="0">
                <a:solidFill>
                  <a:srgbClr val="121512"/>
                </a:solidFill>
                <a:latin typeface="Inter Variable"/>
              </a:rPr>
              <a:t>Registro de la Solicitud: </a:t>
            </a:r>
            <a:r>
              <a:rPr lang="es-MX" sz="2600" dirty="0">
                <a:solidFill>
                  <a:srgbClr val="121512"/>
                </a:solidFill>
                <a:latin typeface="Inter Variable"/>
              </a:rPr>
              <a:t>Cualquier cambio sugerido o necesario debe ser registrado formalmente en un sistema de gestión. Este registro incluye la descripción del cambio, el motivo, el impacto esperado, y la identificación del solicitante.</a:t>
            </a:r>
          </a:p>
          <a:p>
            <a:pPr marL="542925" lvl="1" indent="-542925" algn="just">
              <a:buFont typeface="Arial" panose="020B0604020202020204" pitchFamily="34" charset="0"/>
              <a:buChar char="•"/>
            </a:pPr>
            <a:r>
              <a:rPr lang="es-MX" sz="2600" b="1" dirty="0">
                <a:solidFill>
                  <a:srgbClr val="121512"/>
                </a:solidFill>
                <a:latin typeface="Inter Variable"/>
              </a:rPr>
              <a:t>Clasificación: </a:t>
            </a:r>
            <a:r>
              <a:rPr lang="es-MX" sz="2600" dirty="0">
                <a:solidFill>
                  <a:srgbClr val="121512"/>
                </a:solidFill>
                <a:latin typeface="Inter Variable"/>
              </a:rPr>
              <a:t>Clasificar el tipo de cambio solicitado (corrección de defecto, mejora, nueva funcionalidad) para facilitar su evaluación.</a:t>
            </a:r>
          </a:p>
          <a:p>
            <a:pPr marL="0" lvl="1" algn="just"/>
            <a:r>
              <a:rPr lang="es-MX" sz="2600" b="1" dirty="0">
                <a:solidFill>
                  <a:srgbClr val="121512"/>
                </a:solidFill>
                <a:latin typeface="Inter Variable"/>
              </a:rPr>
              <a:t>Evaluación del Cambio:</a:t>
            </a:r>
          </a:p>
          <a:p>
            <a:pPr marL="542925" lvl="1" indent="-542925" algn="just">
              <a:buFont typeface="Arial" panose="020B0604020202020204" pitchFamily="34" charset="0"/>
              <a:buChar char="•"/>
            </a:pPr>
            <a:r>
              <a:rPr lang="es-MX" sz="2600" b="1" dirty="0">
                <a:solidFill>
                  <a:srgbClr val="121512"/>
                </a:solidFill>
                <a:latin typeface="Inter Variable"/>
              </a:rPr>
              <a:t>Análisis de Impacto: </a:t>
            </a:r>
            <a:r>
              <a:rPr lang="es-MX" sz="2600" dirty="0">
                <a:solidFill>
                  <a:srgbClr val="121512"/>
                </a:solidFill>
                <a:latin typeface="Inter Variable"/>
              </a:rPr>
              <a:t>Evaluar tanto el impacto técnico como el impacto en el negocio. Considerar los costos, riesgos, beneficios y el cronograma del proyecto.</a:t>
            </a:r>
          </a:p>
          <a:p>
            <a:pPr marL="542925" lvl="1" indent="-542925" algn="just">
              <a:buFont typeface="Arial" panose="020B0604020202020204" pitchFamily="34" charset="0"/>
              <a:buChar char="•"/>
            </a:pPr>
            <a:r>
              <a:rPr lang="es-MX" sz="2600" b="1" dirty="0">
                <a:solidFill>
                  <a:srgbClr val="121512"/>
                </a:solidFill>
                <a:latin typeface="Inter Variable"/>
              </a:rPr>
              <a:t>Consultar con Expertos: Involucrar a expertos técnicos y de negocio para una evaluación precisa y comprensiva.</a:t>
            </a:r>
          </a:p>
        </p:txBody>
      </p:sp>
    </p:spTree>
    <p:extLst>
      <p:ext uri="{BB962C8B-B14F-4D97-AF65-F5344CB8AC3E}">
        <p14:creationId xmlns:p14="http://schemas.microsoft.com/office/powerpoint/2010/main" val="3945494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6AC537-EC0D-7D07-4DA6-69D427BD9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885" y="184372"/>
            <a:ext cx="11353801" cy="1325563"/>
          </a:xfrm>
        </p:spPr>
        <p:txBody>
          <a:bodyPr>
            <a:normAutofit/>
          </a:bodyPr>
          <a:lstStyle/>
          <a:p>
            <a:r>
              <a:rPr lang="es-MX" sz="4000" b="1" dirty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Procesos y metodologías de gestión de Cambios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AEDC1AD-84D4-98D0-4E30-B265500F0F90}"/>
              </a:ext>
            </a:extLst>
          </p:cNvPr>
          <p:cNvSpPr txBox="1"/>
          <p:nvPr/>
        </p:nvSpPr>
        <p:spPr>
          <a:xfrm>
            <a:off x="635885" y="1435619"/>
            <a:ext cx="11230050" cy="529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algn="just"/>
            <a:r>
              <a:rPr lang="es-MX" sz="2600" b="1" dirty="0">
                <a:solidFill>
                  <a:srgbClr val="121512"/>
                </a:solidFill>
                <a:latin typeface="Inter Variable"/>
              </a:rPr>
              <a:t>Aprobación del Cambio:</a:t>
            </a:r>
          </a:p>
          <a:p>
            <a:pPr marL="542925" lvl="1" indent="-542925" algn="just">
              <a:buFont typeface="Arial" panose="020B0604020202020204" pitchFamily="34" charset="0"/>
              <a:buChar char="•"/>
            </a:pPr>
            <a:r>
              <a:rPr lang="es-MX" sz="2600" b="1" dirty="0">
                <a:solidFill>
                  <a:srgbClr val="121512"/>
                </a:solidFill>
                <a:latin typeface="Inter Variable"/>
              </a:rPr>
              <a:t>Comité de Control de Cambios (CCB): </a:t>
            </a:r>
            <a:r>
              <a:rPr lang="es-MX" sz="2600" dirty="0">
                <a:solidFill>
                  <a:srgbClr val="121512"/>
                </a:solidFill>
                <a:latin typeface="Inter Variable"/>
              </a:rPr>
              <a:t>Un grupo de </a:t>
            </a:r>
            <a:r>
              <a:rPr lang="es-MX" sz="2600" dirty="0" err="1">
                <a:solidFill>
                  <a:srgbClr val="121512"/>
                </a:solidFill>
                <a:latin typeface="Inter Variable"/>
              </a:rPr>
              <a:t>stakeholders</a:t>
            </a:r>
            <a:r>
              <a:rPr lang="es-MX" sz="2600" dirty="0">
                <a:solidFill>
                  <a:srgbClr val="121512"/>
                </a:solidFill>
                <a:latin typeface="Inter Variable"/>
              </a:rPr>
              <a:t> clave revisa la solicitud del cambio y la evaluación del impacto para tomar una decisión informada sobre la aprobación o rechazo del cambio.</a:t>
            </a:r>
          </a:p>
          <a:p>
            <a:pPr marL="0" lvl="1" algn="just"/>
            <a:r>
              <a:rPr lang="es-MX" sz="2600" b="1" dirty="0">
                <a:solidFill>
                  <a:srgbClr val="121512"/>
                </a:solidFill>
                <a:latin typeface="Inter Variable"/>
              </a:rPr>
              <a:t>Implementación del Cambio:</a:t>
            </a:r>
          </a:p>
          <a:p>
            <a:pPr marL="542925" lvl="1" indent="-542925" algn="just">
              <a:buFont typeface="Arial" panose="020B0604020202020204" pitchFamily="34" charset="0"/>
              <a:buChar char="•"/>
            </a:pPr>
            <a:r>
              <a:rPr lang="es-MX" sz="2600" b="1" dirty="0">
                <a:solidFill>
                  <a:srgbClr val="121512"/>
                </a:solidFill>
                <a:latin typeface="Inter Variable"/>
              </a:rPr>
              <a:t>Planificación: </a:t>
            </a:r>
            <a:r>
              <a:rPr lang="es-MX" sz="2600" dirty="0">
                <a:solidFill>
                  <a:srgbClr val="121512"/>
                </a:solidFill>
                <a:latin typeface="Inter Variable"/>
              </a:rPr>
              <a:t>Planificar las actividades necesarias para implementar el cambio, asignando recursos y estableciendo fechas límite.</a:t>
            </a:r>
          </a:p>
          <a:p>
            <a:pPr marL="542925" lvl="1" indent="-542925" algn="just">
              <a:buFont typeface="Arial" panose="020B0604020202020204" pitchFamily="34" charset="0"/>
              <a:buChar char="•"/>
            </a:pPr>
            <a:r>
              <a:rPr lang="es-MX" sz="2600" b="1" dirty="0">
                <a:solidFill>
                  <a:srgbClr val="121512"/>
                </a:solidFill>
                <a:latin typeface="Inter Variable"/>
              </a:rPr>
              <a:t>Ejecución: </a:t>
            </a:r>
            <a:r>
              <a:rPr lang="es-MX" sz="2600" dirty="0">
                <a:solidFill>
                  <a:srgbClr val="121512"/>
                </a:solidFill>
                <a:latin typeface="Inter Variable"/>
              </a:rPr>
              <a:t>Implementar el cambio siguiendo los procedimientos establecidos para asegurar su integración sin afectar negativamente al sistema.</a:t>
            </a:r>
          </a:p>
          <a:p>
            <a:pPr marL="0" lvl="1" algn="just"/>
            <a:r>
              <a:rPr lang="es-MX" sz="2600" b="1" dirty="0">
                <a:solidFill>
                  <a:srgbClr val="121512"/>
                </a:solidFill>
                <a:latin typeface="Inter Variable"/>
              </a:rPr>
              <a:t>Verificación y Validación del Cambio:</a:t>
            </a:r>
          </a:p>
          <a:p>
            <a:pPr marL="542925" lvl="1" indent="-542925" algn="just">
              <a:buFont typeface="Arial" panose="020B0604020202020204" pitchFamily="34" charset="0"/>
              <a:buChar char="•"/>
            </a:pPr>
            <a:r>
              <a:rPr lang="es-MX" sz="2600" b="1" dirty="0">
                <a:solidFill>
                  <a:srgbClr val="121512"/>
                </a:solidFill>
                <a:latin typeface="Inter Variable"/>
              </a:rPr>
              <a:t>Pruebas y Revisión: </a:t>
            </a:r>
            <a:r>
              <a:rPr lang="es-MX" sz="2600" dirty="0">
                <a:solidFill>
                  <a:srgbClr val="121512"/>
                </a:solidFill>
                <a:latin typeface="Inter Variable"/>
              </a:rPr>
              <a:t>Verificar que el cambio se ha implementado correctamente y validar que cumple con las expectativas a través de pruebas y revisiones.</a:t>
            </a:r>
          </a:p>
        </p:txBody>
      </p:sp>
    </p:spTree>
    <p:extLst>
      <p:ext uri="{BB962C8B-B14F-4D97-AF65-F5344CB8AC3E}">
        <p14:creationId xmlns:p14="http://schemas.microsoft.com/office/powerpoint/2010/main" val="4017440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6AC537-EC0D-7D07-4DA6-69D427BD9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885" y="184372"/>
            <a:ext cx="11353801" cy="1325563"/>
          </a:xfrm>
        </p:spPr>
        <p:txBody>
          <a:bodyPr>
            <a:normAutofit/>
          </a:bodyPr>
          <a:lstStyle/>
          <a:p>
            <a:r>
              <a:rPr lang="es-MX" sz="4000" b="1" dirty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Procesos y metodologías de gestión de Cambios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AEDC1AD-84D4-98D0-4E30-B265500F0F90}"/>
              </a:ext>
            </a:extLst>
          </p:cNvPr>
          <p:cNvSpPr txBox="1"/>
          <p:nvPr/>
        </p:nvSpPr>
        <p:spPr>
          <a:xfrm>
            <a:off x="635885" y="1435619"/>
            <a:ext cx="11230050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algn="just"/>
            <a:r>
              <a:rPr lang="es-MX" sz="2600" b="1" dirty="0">
                <a:solidFill>
                  <a:srgbClr val="121512"/>
                </a:solidFill>
                <a:latin typeface="Inter Variable"/>
              </a:rPr>
              <a:t>Documentación del Cambio:</a:t>
            </a:r>
          </a:p>
          <a:p>
            <a:pPr marL="542925" lvl="1" indent="-542925" algn="just">
              <a:buFont typeface="Arial" panose="020B0604020202020204" pitchFamily="34" charset="0"/>
              <a:buChar char="•"/>
            </a:pPr>
            <a:r>
              <a:rPr lang="es-MX" sz="2400" b="1" dirty="0">
                <a:solidFill>
                  <a:srgbClr val="121512"/>
                </a:solidFill>
                <a:latin typeface="Inter Variable"/>
              </a:rPr>
              <a:t>Actualización de Documentación: </a:t>
            </a:r>
            <a:r>
              <a:rPr lang="es-MX" sz="2400" dirty="0">
                <a:solidFill>
                  <a:srgbClr val="121512"/>
                </a:solidFill>
                <a:latin typeface="Inter Variable"/>
              </a:rPr>
              <a:t>Mantener un registro detallado de todos los cambios implementados, incluyendo motivos, impactos, y resultados de validación para referencia futura.</a:t>
            </a:r>
          </a:p>
          <a:p>
            <a:pPr marL="0" lvl="1" algn="just"/>
            <a:r>
              <a:rPr lang="es-MX" sz="2600" b="1" dirty="0">
                <a:solidFill>
                  <a:srgbClr val="121512"/>
                </a:solidFill>
                <a:latin typeface="Inter Variable"/>
              </a:rPr>
              <a:t>2.	Metodologías de Gestión de Cambios:</a:t>
            </a:r>
          </a:p>
          <a:p>
            <a:pPr marL="0" lvl="1" algn="just"/>
            <a:r>
              <a:rPr lang="es-MX" sz="2600" b="1" dirty="0">
                <a:solidFill>
                  <a:srgbClr val="121512"/>
                </a:solidFill>
                <a:latin typeface="Inter Variable"/>
              </a:rPr>
              <a:t>ITIL (</a:t>
            </a:r>
            <a:r>
              <a:rPr lang="es-MX" sz="2600" b="1" dirty="0" err="1">
                <a:solidFill>
                  <a:srgbClr val="121512"/>
                </a:solidFill>
                <a:latin typeface="Inter Variable"/>
              </a:rPr>
              <a:t>Information</a:t>
            </a:r>
            <a:r>
              <a:rPr lang="es-MX" sz="2600" b="1" dirty="0">
                <a:solidFill>
                  <a:srgbClr val="121512"/>
                </a:solidFill>
                <a:latin typeface="Inter Variable"/>
              </a:rPr>
              <a:t> </a:t>
            </a:r>
            <a:r>
              <a:rPr lang="es-MX" sz="2600" b="1" dirty="0" err="1">
                <a:solidFill>
                  <a:srgbClr val="121512"/>
                </a:solidFill>
                <a:latin typeface="Inter Variable"/>
              </a:rPr>
              <a:t>Technology</a:t>
            </a:r>
            <a:r>
              <a:rPr lang="es-MX" sz="2600" b="1" dirty="0">
                <a:solidFill>
                  <a:srgbClr val="121512"/>
                </a:solidFill>
                <a:latin typeface="Inter Variable"/>
              </a:rPr>
              <a:t> </a:t>
            </a:r>
            <a:r>
              <a:rPr lang="es-MX" sz="2600" b="1" dirty="0" err="1">
                <a:solidFill>
                  <a:srgbClr val="121512"/>
                </a:solidFill>
                <a:latin typeface="Inter Variable"/>
              </a:rPr>
              <a:t>Infrastructure</a:t>
            </a:r>
            <a:r>
              <a:rPr lang="es-MX" sz="2600" b="1" dirty="0">
                <a:solidFill>
                  <a:srgbClr val="121512"/>
                </a:solidFill>
                <a:latin typeface="Inter Variable"/>
              </a:rPr>
              <a:t> Library):</a:t>
            </a:r>
          </a:p>
          <a:p>
            <a:pPr marL="0" lvl="1" algn="just"/>
            <a:r>
              <a:rPr lang="es-MX" sz="2400" dirty="0">
                <a:solidFill>
                  <a:srgbClr val="121512"/>
                </a:solidFill>
                <a:latin typeface="Inter Variable"/>
              </a:rPr>
              <a:t>Proporciona un marco para la gestión de cambios en el contexto de GSTI, definiendo roles, responsabilidades y procedimientos estandarizados para manejar cambios.</a:t>
            </a:r>
          </a:p>
          <a:p>
            <a:pPr marL="0" lvl="1" algn="just"/>
            <a:r>
              <a:rPr lang="es-MX" sz="2600" b="1" dirty="0">
                <a:solidFill>
                  <a:srgbClr val="121512"/>
                </a:solidFill>
                <a:latin typeface="Inter Variable"/>
              </a:rPr>
              <a:t>SCRUM (Metodologías Ágiles):</a:t>
            </a:r>
          </a:p>
          <a:p>
            <a:pPr marL="0" lvl="1" algn="just"/>
            <a:r>
              <a:rPr lang="es-MX" sz="2400" dirty="0">
                <a:solidFill>
                  <a:srgbClr val="121512"/>
                </a:solidFill>
                <a:latin typeface="Inter Variable"/>
              </a:rPr>
              <a:t>En SCRUM, los cambios son gestionados de manera iterativa. Las nuevas prioridades pueden ser revisadas y ajustadas en cada sprint y durante las reuniones de planificación.</a:t>
            </a:r>
          </a:p>
          <a:p>
            <a:pPr marL="0" lvl="1" algn="just"/>
            <a:r>
              <a:rPr lang="es-MX" sz="2600" b="1" dirty="0">
                <a:solidFill>
                  <a:srgbClr val="121512"/>
                </a:solidFill>
                <a:latin typeface="Inter Variable"/>
              </a:rPr>
              <a:t>PMBOK (Project Management </a:t>
            </a:r>
            <a:r>
              <a:rPr lang="es-MX" sz="2600" b="1" dirty="0" err="1">
                <a:solidFill>
                  <a:srgbClr val="121512"/>
                </a:solidFill>
                <a:latin typeface="Inter Variable"/>
              </a:rPr>
              <a:t>Body</a:t>
            </a:r>
            <a:r>
              <a:rPr lang="es-MX" sz="2600" b="1" dirty="0">
                <a:solidFill>
                  <a:srgbClr val="121512"/>
                </a:solidFill>
                <a:latin typeface="Inter Variable"/>
              </a:rPr>
              <a:t> </a:t>
            </a:r>
            <a:r>
              <a:rPr lang="es-MX" sz="2600" b="1" dirty="0" err="1">
                <a:solidFill>
                  <a:srgbClr val="121512"/>
                </a:solidFill>
                <a:latin typeface="Inter Variable"/>
              </a:rPr>
              <a:t>of</a:t>
            </a:r>
            <a:r>
              <a:rPr lang="es-MX" sz="2600" b="1" dirty="0">
                <a:solidFill>
                  <a:srgbClr val="121512"/>
                </a:solidFill>
                <a:latin typeface="Inter Variable"/>
              </a:rPr>
              <a:t> </a:t>
            </a:r>
            <a:r>
              <a:rPr lang="es-MX" sz="2600" b="1" dirty="0" err="1">
                <a:solidFill>
                  <a:srgbClr val="121512"/>
                </a:solidFill>
                <a:latin typeface="Inter Variable"/>
              </a:rPr>
              <a:t>Knowledge</a:t>
            </a:r>
            <a:r>
              <a:rPr lang="es-MX" sz="2600" b="1" dirty="0">
                <a:solidFill>
                  <a:srgbClr val="121512"/>
                </a:solidFill>
                <a:latin typeface="Inter Variable"/>
              </a:rPr>
              <a:t>):</a:t>
            </a:r>
          </a:p>
          <a:p>
            <a:pPr marL="0" lvl="1" algn="just"/>
            <a:r>
              <a:rPr lang="es-MX" sz="2600" dirty="0">
                <a:solidFill>
                  <a:srgbClr val="121512"/>
                </a:solidFill>
                <a:latin typeface="Inter Variable"/>
              </a:rPr>
              <a:t>PMBOK incluye gestión de cambios como parte de la gestión de proyectos. Define procesos para evaluar, aprobar y implementar cambios de manera controlada.</a:t>
            </a:r>
          </a:p>
        </p:txBody>
      </p:sp>
    </p:spTree>
    <p:extLst>
      <p:ext uri="{BB962C8B-B14F-4D97-AF65-F5344CB8AC3E}">
        <p14:creationId xmlns:p14="http://schemas.microsoft.com/office/powerpoint/2010/main" val="3099016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6AC537-EC0D-7D07-4DA6-69D427BD9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885" y="184372"/>
            <a:ext cx="11353801" cy="1325563"/>
          </a:xfrm>
        </p:spPr>
        <p:txBody>
          <a:bodyPr>
            <a:normAutofit/>
          </a:bodyPr>
          <a:lstStyle/>
          <a:p>
            <a:r>
              <a:rPr lang="es-PE" sz="4000" b="1" dirty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Herramientas y Tecnologías de Gestión de Cambios</a:t>
            </a:r>
            <a:endParaRPr lang="es-MX" sz="4000" b="1" dirty="0">
              <a:solidFill>
                <a:srgbClr val="0070C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AEDC1AD-84D4-98D0-4E30-B265500F0F90}"/>
              </a:ext>
            </a:extLst>
          </p:cNvPr>
          <p:cNvSpPr txBox="1"/>
          <p:nvPr/>
        </p:nvSpPr>
        <p:spPr>
          <a:xfrm>
            <a:off x="635885" y="1435619"/>
            <a:ext cx="11230050" cy="529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algn="just"/>
            <a:r>
              <a:rPr lang="es-MX" sz="2600" b="1" dirty="0">
                <a:solidFill>
                  <a:srgbClr val="121512"/>
                </a:solidFill>
                <a:latin typeface="Inter Variable"/>
              </a:rPr>
              <a:t>1.Sistemas y Herramientas de Gestión de Cambios:</a:t>
            </a:r>
          </a:p>
          <a:p>
            <a:pPr marL="0" lvl="1" algn="just"/>
            <a:r>
              <a:rPr lang="es-MX" sz="2600" b="1" dirty="0">
                <a:solidFill>
                  <a:srgbClr val="121512"/>
                </a:solidFill>
                <a:latin typeface="Inter Variable"/>
              </a:rPr>
              <a:t>JIRA:</a:t>
            </a:r>
          </a:p>
          <a:p>
            <a:pPr marL="0" lvl="1" algn="just"/>
            <a:r>
              <a:rPr lang="es-MX" sz="2600" dirty="0">
                <a:solidFill>
                  <a:srgbClr val="121512"/>
                </a:solidFill>
                <a:latin typeface="Inter Variable"/>
              </a:rPr>
              <a:t>Registra, sigue y gestiona solicitudes de cambio. Organiza cambios en forma de historias de usuario, tareas y subtareas con estados y flujos de trabajo.</a:t>
            </a:r>
          </a:p>
          <a:p>
            <a:pPr marL="0" lvl="1" algn="just"/>
            <a:r>
              <a:rPr lang="es-MX" sz="2600" b="1" dirty="0" err="1">
                <a:solidFill>
                  <a:srgbClr val="121512"/>
                </a:solidFill>
                <a:latin typeface="Inter Variable"/>
              </a:rPr>
              <a:t>ServiceNow</a:t>
            </a:r>
            <a:r>
              <a:rPr lang="es-MX" sz="2600" b="1" dirty="0">
                <a:solidFill>
                  <a:srgbClr val="121512"/>
                </a:solidFill>
                <a:latin typeface="Inter Variable"/>
              </a:rPr>
              <a:t>:</a:t>
            </a:r>
          </a:p>
          <a:p>
            <a:pPr marL="0" lvl="1" algn="just"/>
            <a:r>
              <a:rPr lang="es-MX" sz="2600" dirty="0">
                <a:solidFill>
                  <a:srgbClr val="121512"/>
                </a:solidFill>
                <a:latin typeface="Inter Variable"/>
              </a:rPr>
              <a:t>Proporciona capacidades robustas para la gestión de cambios en servicios de TI, incluyendo flujos de trabajo automatizados y gestión de aprobaciones.</a:t>
            </a:r>
          </a:p>
          <a:p>
            <a:pPr marL="0" lvl="1" algn="just"/>
            <a:r>
              <a:rPr lang="es-MX" sz="2600" b="1" dirty="0">
                <a:solidFill>
                  <a:srgbClr val="121512"/>
                </a:solidFill>
                <a:latin typeface="Inter Variable"/>
              </a:rPr>
              <a:t>IBM </a:t>
            </a:r>
            <a:r>
              <a:rPr lang="es-MX" sz="2600" b="1" dirty="0" err="1">
                <a:solidFill>
                  <a:srgbClr val="121512"/>
                </a:solidFill>
                <a:latin typeface="Inter Variable"/>
              </a:rPr>
              <a:t>Rational</a:t>
            </a:r>
            <a:r>
              <a:rPr lang="es-MX" sz="2600" b="1" dirty="0">
                <a:solidFill>
                  <a:srgbClr val="121512"/>
                </a:solidFill>
                <a:latin typeface="Inter Variable"/>
              </a:rPr>
              <a:t> </a:t>
            </a:r>
            <a:r>
              <a:rPr lang="es-MX" sz="2600" b="1" dirty="0" err="1">
                <a:solidFill>
                  <a:srgbClr val="121512"/>
                </a:solidFill>
                <a:latin typeface="Inter Variable"/>
              </a:rPr>
              <a:t>ClearQuest</a:t>
            </a:r>
            <a:r>
              <a:rPr lang="es-MX" sz="2600" b="1" dirty="0">
                <a:solidFill>
                  <a:srgbClr val="121512"/>
                </a:solidFill>
                <a:latin typeface="Inter Variable"/>
              </a:rPr>
              <a:t>:</a:t>
            </a:r>
          </a:p>
          <a:p>
            <a:pPr marL="0" lvl="1" algn="just"/>
            <a:r>
              <a:rPr lang="es-MX" sz="2600" dirty="0">
                <a:solidFill>
                  <a:srgbClr val="121512"/>
                </a:solidFill>
                <a:latin typeface="Inter Variable"/>
              </a:rPr>
              <a:t>Ofrece una solución completa para la gestión de cambios, proporcionando capacidades de seguimiento, auditoría y reportes.</a:t>
            </a:r>
          </a:p>
          <a:p>
            <a:pPr marL="0" lvl="1" algn="just"/>
            <a:r>
              <a:rPr lang="es-MX" sz="2600" b="1" dirty="0">
                <a:solidFill>
                  <a:srgbClr val="121512"/>
                </a:solidFill>
                <a:latin typeface="Inter Variable"/>
              </a:rPr>
              <a:t>Git/GitHub/</a:t>
            </a:r>
            <a:r>
              <a:rPr lang="es-MX" sz="2600" b="1" dirty="0" err="1">
                <a:solidFill>
                  <a:srgbClr val="121512"/>
                </a:solidFill>
                <a:latin typeface="Inter Variable"/>
              </a:rPr>
              <a:t>GitLab</a:t>
            </a:r>
            <a:r>
              <a:rPr lang="es-MX" sz="2600" b="1" dirty="0">
                <a:solidFill>
                  <a:srgbClr val="121512"/>
                </a:solidFill>
                <a:latin typeface="Inter Variable"/>
              </a:rPr>
              <a:t>:</a:t>
            </a:r>
          </a:p>
          <a:p>
            <a:pPr marL="0" lvl="1" algn="just"/>
            <a:r>
              <a:rPr lang="es-MX" sz="2600" dirty="0">
                <a:solidFill>
                  <a:srgbClr val="121512"/>
                </a:solidFill>
                <a:latin typeface="Inter Variable"/>
              </a:rPr>
              <a:t>Para la gestión de cambios en el código fuente, permitiendo el control de versiones, revisiones de código y registros de auditoría detallados.</a:t>
            </a:r>
            <a:endParaRPr lang="es-MX" sz="2600" b="1" dirty="0">
              <a:solidFill>
                <a:srgbClr val="121512"/>
              </a:solidFill>
              <a:latin typeface="Inter Variable"/>
            </a:endParaRPr>
          </a:p>
        </p:txBody>
      </p:sp>
    </p:spTree>
    <p:extLst>
      <p:ext uri="{BB962C8B-B14F-4D97-AF65-F5344CB8AC3E}">
        <p14:creationId xmlns:p14="http://schemas.microsoft.com/office/powerpoint/2010/main" val="286532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6AC537-EC0D-7D07-4DA6-69D427BD9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885" y="184372"/>
            <a:ext cx="11353801" cy="1325563"/>
          </a:xfrm>
        </p:spPr>
        <p:txBody>
          <a:bodyPr>
            <a:normAutofit/>
          </a:bodyPr>
          <a:lstStyle/>
          <a:p>
            <a:r>
              <a:rPr lang="es-PE" sz="4000" b="1" dirty="0">
                <a:solidFill>
                  <a:srgbClr val="0070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Herramientas y Tecnologías de Gestión de Cambios</a:t>
            </a:r>
            <a:endParaRPr lang="es-MX" sz="4000" b="1" dirty="0">
              <a:solidFill>
                <a:srgbClr val="0070C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AEDC1AD-84D4-98D0-4E30-B265500F0F90}"/>
              </a:ext>
            </a:extLst>
          </p:cNvPr>
          <p:cNvSpPr txBox="1"/>
          <p:nvPr/>
        </p:nvSpPr>
        <p:spPr>
          <a:xfrm>
            <a:off x="635885" y="1435619"/>
            <a:ext cx="1123005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algn="just"/>
            <a:r>
              <a:rPr lang="es-MX" sz="2600" b="1" dirty="0">
                <a:solidFill>
                  <a:srgbClr val="121512"/>
                </a:solidFill>
                <a:latin typeface="Inter Variable"/>
              </a:rPr>
              <a:t>2. Herramientas de Integración Continua y Despliegue Continuo (CI/CD):</a:t>
            </a:r>
          </a:p>
          <a:p>
            <a:pPr marL="0" lvl="1" algn="just"/>
            <a:r>
              <a:rPr lang="es-MX" sz="2600" b="1" dirty="0">
                <a:solidFill>
                  <a:srgbClr val="121512"/>
                </a:solidFill>
                <a:latin typeface="Inter Variable"/>
              </a:rPr>
              <a:t>Jenkins:</a:t>
            </a:r>
          </a:p>
          <a:p>
            <a:pPr marL="0" lvl="1" algn="just"/>
            <a:r>
              <a:rPr lang="es-MX" sz="2600" dirty="0">
                <a:solidFill>
                  <a:srgbClr val="121512"/>
                </a:solidFill>
                <a:latin typeface="Inter Variable"/>
              </a:rPr>
              <a:t>Facilita CI/CD mediante la automatización de los procesos de construcción, pruebas y despliegue. Permite gestionar cambios en un flujo continuo de desarrollo.</a:t>
            </a:r>
          </a:p>
          <a:p>
            <a:pPr marL="0" lvl="1" algn="just"/>
            <a:r>
              <a:rPr lang="es-MX" sz="2600" b="1" dirty="0">
                <a:solidFill>
                  <a:srgbClr val="121512"/>
                </a:solidFill>
                <a:latin typeface="Inter Variable"/>
              </a:rPr>
              <a:t>Travis CI:</a:t>
            </a:r>
          </a:p>
          <a:p>
            <a:pPr marL="0" lvl="1" algn="just"/>
            <a:r>
              <a:rPr lang="es-MX" sz="2600" dirty="0">
                <a:solidFill>
                  <a:srgbClr val="121512"/>
                </a:solidFill>
                <a:latin typeface="Inter Variable"/>
              </a:rPr>
              <a:t>Integrado con GitHub, proporciona CI/CD automatizado para validar cambios antes de su integración y despliegue.</a:t>
            </a:r>
          </a:p>
          <a:p>
            <a:pPr marL="0" lvl="1" algn="just"/>
            <a:r>
              <a:rPr lang="es-MX" sz="2600" b="1" dirty="0">
                <a:solidFill>
                  <a:srgbClr val="121512"/>
                </a:solidFill>
                <a:latin typeface="Inter Variable"/>
              </a:rPr>
              <a:t>Azure DevOps:</a:t>
            </a:r>
          </a:p>
          <a:p>
            <a:pPr marL="0" lvl="1" algn="just"/>
            <a:r>
              <a:rPr lang="es-MX" sz="2600" dirty="0">
                <a:solidFill>
                  <a:srgbClr val="121512"/>
                </a:solidFill>
                <a:latin typeface="Inter Variable"/>
              </a:rPr>
              <a:t>Ofrece un conjunto completo de herramientas CI/CD y gestión de cambios, integrando control de versiones y automatización de pruebas y despliegues.</a:t>
            </a:r>
          </a:p>
          <a:p>
            <a:pPr marL="0" lvl="1" algn="just"/>
            <a:endParaRPr lang="es-MX" sz="2600" b="1" dirty="0">
              <a:solidFill>
                <a:srgbClr val="121512"/>
              </a:solidFill>
              <a:latin typeface="Inter Variable"/>
            </a:endParaRPr>
          </a:p>
        </p:txBody>
      </p:sp>
    </p:spTree>
    <p:extLst>
      <p:ext uri="{BB962C8B-B14F-4D97-AF65-F5344CB8AC3E}">
        <p14:creationId xmlns:p14="http://schemas.microsoft.com/office/powerpoint/2010/main" val="30881351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AFB650C598A704E886B5281936D5BA1" ma:contentTypeVersion="4" ma:contentTypeDescription="Crear nuevo documento." ma:contentTypeScope="" ma:versionID="f70e3a324378de26de73ff3db0b9d2c0">
  <xsd:schema xmlns:xsd="http://www.w3.org/2001/XMLSchema" xmlns:xs="http://www.w3.org/2001/XMLSchema" xmlns:p="http://schemas.microsoft.com/office/2006/metadata/properties" xmlns:ns2="4f5bd05a-7e2e-4540-ae46-127cb5b7296d" targetNamespace="http://schemas.microsoft.com/office/2006/metadata/properties" ma:root="true" ma:fieldsID="2675c1d141fd4699d1b72af5fcb185e9" ns2:_="">
    <xsd:import namespace="4f5bd05a-7e2e-4540-ae46-127cb5b7296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5bd05a-7e2e-4540-ae46-127cb5b7296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EF48141-A55B-4EB7-B4B1-C2DFA836E4B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79771FD-AEAA-45BB-B1F6-88E7A0AD501F}">
  <ds:schemaRefs>
    <ds:schemaRef ds:uri="http://schemas.microsoft.com/office/infopath/2007/PartnerControls"/>
    <ds:schemaRef ds:uri="http://schemas.microsoft.com/office/2006/metadata/properties"/>
    <ds:schemaRef ds:uri="http://purl.org/dc/dcmitype/"/>
    <ds:schemaRef ds:uri="http://purl.org/dc/elements/1.1/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4f5bd05a-7e2e-4540-ae46-127cb5b7296d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F91F91BF-7313-47F1-893B-15E139BBD9B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f5bd05a-7e2e-4540-ae46-127cb5b7296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1619</TotalTime>
  <Words>1412</Words>
  <Application>Microsoft Office PowerPoint</Application>
  <PresentationFormat>Panorámica</PresentationFormat>
  <Paragraphs>121</Paragraphs>
  <Slides>17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3" baseType="lpstr">
      <vt:lpstr>Aptos</vt:lpstr>
      <vt:lpstr>Aptos Display</vt:lpstr>
      <vt:lpstr>Arial</vt:lpstr>
      <vt:lpstr>Calibri</vt:lpstr>
      <vt:lpstr>Inter Variable</vt:lpstr>
      <vt:lpstr>Tema de Office</vt:lpstr>
      <vt:lpstr>Ingeniería de Requisitos</vt:lpstr>
      <vt:lpstr>Tema: Gestión de Cambios</vt:lpstr>
      <vt:lpstr>Gestión de Cambios</vt:lpstr>
      <vt:lpstr>Gestión de Cambios</vt:lpstr>
      <vt:lpstr>Procesos y metodologías de gestión de Cambios</vt:lpstr>
      <vt:lpstr>Procesos y metodologías de gestión de Cambios</vt:lpstr>
      <vt:lpstr>Procesos y metodologías de gestión de Cambios</vt:lpstr>
      <vt:lpstr>Herramientas y Tecnologías de Gestión de Cambios</vt:lpstr>
      <vt:lpstr>Herramientas y Tecnologías de Gestión de Cambios</vt:lpstr>
      <vt:lpstr>Herramientas y Tecnologías de Gestión de Cambios</vt:lpstr>
      <vt:lpstr>Análisis de Impacto de Cambios </vt:lpstr>
      <vt:lpstr>Análisis de Impacto de Cambios </vt:lpstr>
      <vt:lpstr>Análisis de Impacto de Cambios </vt:lpstr>
      <vt:lpstr>Gestión de Conflictos y Negociación de Cambios</vt:lpstr>
      <vt:lpstr>Gestión de Conflictos y Negociación de Cambios</vt:lpstr>
      <vt:lpstr>Gestión de Conflictos y Negociación de Cambios</vt:lpstr>
      <vt:lpstr>¡¡¡A trabajar!!!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Ingenieria de Requisitos</dc:title>
  <dc:creator>Ciro Rodríguez Rodríguez</dc:creator>
  <cp:lastModifiedBy>Ciro Rodriguez Rodriguez</cp:lastModifiedBy>
  <cp:revision>29</cp:revision>
  <dcterms:created xsi:type="dcterms:W3CDTF">2024-03-26T04:01:18Z</dcterms:created>
  <dcterms:modified xsi:type="dcterms:W3CDTF">2024-06-12T05:17:54Z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0x0101000AFB650C598A704E886B5281936D5BA1</vt:lpwstr>
  </property>
</Properties>
</file>