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80" r:id="rId5"/>
    <p:sldId id="281" r:id="rId6"/>
    <p:sldId id="396" r:id="rId7"/>
    <p:sldId id="447" r:id="rId8"/>
    <p:sldId id="457" r:id="rId9"/>
    <p:sldId id="458" r:id="rId10"/>
    <p:sldId id="448" r:id="rId11"/>
    <p:sldId id="459" r:id="rId12"/>
    <p:sldId id="460" r:id="rId13"/>
    <p:sldId id="449" r:id="rId14"/>
    <p:sldId id="450" r:id="rId15"/>
    <p:sldId id="461" r:id="rId16"/>
    <p:sldId id="451" r:id="rId17"/>
    <p:sldId id="462" r:id="rId18"/>
    <p:sldId id="467" r:id="rId19"/>
    <p:sldId id="466" r:id="rId20"/>
    <p:sldId id="463" r:id="rId21"/>
    <p:sldId id="464" r:id="rId22"/>
    <p:sldId id="465" r:id="rId23"/>
    <p:sldId id="468" r:id="rId24"/>
    <p:sldId id="469" r:id="rId25"/>
    <p:sldId id="470" r:id="rId26"/>
    <p:sldId id="471" r:id="rId27"/>
    <p:sldId id="472" r:id="rId28"/>
    <p:sldId id="473" r:id="rId29"/>
    <p:sldId id="474" r:id="rId30"/>
    <p:sldId id="476" r:id="rId31"/>
    <p:sldId id="475" r:id="rId32"/>
    <p:sldId id="446" r:id="rId3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8499" autoAdjust="0"/>
  </p:normalViewPr>
  <p:slideViewPr>
    <p:cSldViewPr snapToGrid="0">
      <p:cViewPr varScale="1">
        <p:scale>
          <a:sx n="94" d="100"/>
          <a:sy n="94" d="100"/>
        </p:scale>
        <p:origin x="11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F0108-2C04-483A-8A27-52701926E4E3}" type="datetimeFigureOut">
              <a:rPr lang="es-PE" smtClean="0"/>
              <a:t>18/06/2024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EF88-CF8C-444D-9BBB-A8E9F4482EAA}" type="slidenum">
              <a:rPr lang="es-PE" smtClean="0"/>
              <a:t>‹Nº›</a:t>
            </a:fld>
            <a:endParaRPr lang="es-PE"/>
          </a:p>
        </p:txBody>
      </p:sp>
    </p:spTree>
    <p:extLst>
      <p:ext uri="{BB962C8B-B14F-4D97-AF65-F5344CB8AC3E}">
        <p14:creationId xmlns:p14="http://schemas.microsoft.com/office/powerpoint/2010/main" val="313863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6</a:t>
            </a:fld>
            <a:endParaRPr lang="es-PE"/>
          </a:p>
        </p:txBody>
      </p:sp>
    </p:spTree>
    <p:extLst>
      <p:ext uri="{BB962C8B-B14F-4D97-AF65-F5344CB8AC3E}">
        <p14:creationId xmlns:p14="http://schemas.microsoft.com/office/powerpoint/2010/main" val="78775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sz="2400" kern="1200" dirty="0">
              <a:solidFill>
                <a:schemeClr val="tx1"/>
              </a:solidFill>
              <a:latin typeface="Calibri" panose="020F0502020204030204" pitchFamily="34" charset="0"/>
              <a:ea typeface="+mn-ea"/>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47A7EF88-CF8C-444D-9BBB-A8E9F4482EAA}" type="slidenum">
              <a:rPr lang="es-PE" smtClean="0"/>
              <a:t>12</a:t>
            </a:fld>
            <a:endParaRPr lang="es-PE"/>
          </a:p>
        </p:txBody>
      </p:sp>
    </p:spTree>
    <p:extLst>
      <p:ext uri="{BB962C8B-B14F-4D97-AF65-F5344CB8AC3E}">
        <p14:creationId xmlns:p14="http://schemas.microsoft.com/office/powerpoint/2010/main" val="341949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14</a:t>
            </a:fld>
            <a:endParaRPr lang="es-PE"/>
          </a:p>
        </p:txBody>
      </p:sp>
    </p:spTree>
    <p:extLst>
      <p:ext uri="{BB962C8B-B14F-4D97-AF65-F5344CB8AC3E}">
        <p14:creationId xmlns:p14="http://schemas.microsoft.com/office/powerpoint/2010/main" val="263781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15</a:t>
            </a:fld>
            <a:endParaRPr lang="es-PE"/>
          </a:p>
        </p:txBody>
      </p:sp>
    </p:spTree>
    <p:extLst>
      <p:ext uri="{BB962C8B-B14F-4D97-AF65-F5344CB8AC3E}">
        <p14:creationId xmlns:p14="http://schemas.microsoft.com/office/powerpoint/2010/main" val="296197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4B89A-BB20-D5EA-122D-6A5550CE5B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E50523-F029-8792-F7A8-860F8EDA6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0B801C-C4B2-7C40-3CF4-1F88E6CCBCBD}"/>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B1601EB1-EECE-4137-796E-D644DE7DF7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BD7285-596B-A514-D380-29D983BFDC0F}"/>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630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183AB-611D-9C61-76C8-28678AD45D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6705995-F21C-368A-5B2D-DC7A36A25D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9C24D3-3DD3-2033-D247-52DCB7BA41AB}"/>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60AFCE46-3502-6380-83C9-360AF6EE80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382E85-C411-A3F5-4EA2-37BEF3452B4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735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0418D-D6D5-7FE9-B99D-4A4580733B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30A536-19E6-E2DC-0C96-C96DEBCEBD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EF3E81-DFE4-BFFD-812C-659BF42509C6}"/>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DF744A5A-C6E9-C76D-C643-333E84CBFA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9550DB-4111-31C1-E65B-59541EC0612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219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FA74-8AD6-EAB2-FB51-DC18493E0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42EEF-2D23-814C-63BD-693B7AC9F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CAD6AFE-F53A-4E58-C003-E7E48436523B}"/>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827A36B2-B554-1155-DD9F-841BD37CF4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01CB0B-FDA6-ED37-5AA5-37D2EE95AC02}"/>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4107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CB828-13F1-1C00-F04F-E8025D4CE7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1746A27-A2BF-DF14-100A-32A9C0DA2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224EF2-CF75-93E1-CF80-0670923292E9}"/>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E68C7AC6-48B6-6940-DA89-FC7A8069F2A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8E0239-5F5C-A990-7F0F-9B470F6CF7F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164301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C83EA-9F28-E5D6-41C9-421B33EA68E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E75811A-EFCE-4442-A430-94744EE176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FCDBFA-1461-097F-1664-6BC8B330BD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12686B-B962-99B2-95AE-D2A6AE847237}"/>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6" name="Marcador de pie de página 5">
            <a:extLst>
              <a:ext uri="{FF2B5EF4-FFF2-40B4-BE49-F238E27FC236}">
                <a16:creationId xmlns:a16="http://schemas.microsoft.com/office/drawing/2014/main" id="{59BF057F-BB4F-AEEA-2985-AA2B5119067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21DF35-1B62-B085-9385-FF28319890E0}"/>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156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FBB4-FF07-2A9F-2627-1AFA1C658C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D912705-0EFD-0F28-F635-86656E0E7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B579A1-1774-02B9-EC8A-6333CC26A39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5E3B850-393A-800F-8BC0-5BA477006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CC4C66-FF4D-0F48-D69F-8B8354811F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F5066A-345D-0A97-F60C-CA9033A7F6D5}"/>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8" name="Marcador de pie de página 7">
            <a:extLst>
              <a:ext uri="{FF2B5EF4-FFF2-40B4-BE49-F238E27FC236}">
                <a16:creationId xmlns:a16="http://schemas.microsoft.com/office/drawing/2014/main" id="{A0B227EF-3C40-E77F-4912-CF0FAF451E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4803FD6-9BAF-0F47-40BE-3C276670A104}"/>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8933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6247-012A-0394-33AB-C65AB11981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8DB3290-9A15-4EB9-2F85-1A92C347ADC4}"/>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4" name="Marcador de pie de página 3">
            <a:extLst>
              <a:ext uri="{FF2B5EF4-FFF2-40B4-BE49-F238E27FC236}">
                <a16:creationId xmlns:a16="http://schemas.microsoft.com/office/drawing/2014/main" id="{62CF1215-95DA-2E8D-6EEB-0DEAC43792E9}"/>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87B98F0-F537-DAFE-8E7B-34C50E011A0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326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0F73FA-0A03-9DF7-6DFC-72813E5810BF}"/>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3" name="Marcador de pie de página 2">
            <a:extLst>
              <a:ext uri="{FF2B5EF4-FFF2-40B4-BE49-F238E27FC236}">
                <a16:creationId xmlns:a16="http://schemas.microsoft.com/office/drawing/2014/main" id="{87AC38A6-2A02-2910-0672-2EB66FC7751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5AD76C6-3C00-C8D1-31B3-3E13472F5D36}"/>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3853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BCBD-69B0-240D-53F4-6C70A1D37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15A6E0-D68D-A956-175F-6062EFCE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228B11-E9D6-4A5C-60F8-A9E68BF53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6EE8E1-51E8-81A4-69F9-7DF89E5B9FA7}"/>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6" name="Marcador de pie de página 5">
            <a:extLst>
              <a:ext uri="{FF2B5EF4-FFF2-40B4-BE49-F238E27FC236}">
                <a16:creationId xmlns:a16="http://schemas.microsoft.com/office/drawing/2014/main" id="{764FC71E-B69A-30AB-9F4E-AF924AECF7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B3CA4E-62B2-7209-08D0-73FBE10F1F5B}"/>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89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4DED1-7634-13C1-E79A-F66EDDBFC4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DC4E5DC-6CC6-3755-5CDE-19E228436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7AD73C0-F37A-656A-D344-B4BF1691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6525A9-80A4-F033-5491-A0B25F468274}"/>
              </a:ext>
            </a:extLst>
          </p:cNvPr>
          <p:cNvSpPr>
            <a:spLocks noGrp="1"/>
          </p:cNvSpPr>
          <p:nvPr>
            <p:ph type="dt" sz="half" idx="10"/>
          </p:nvPr>
        </p:nvSpPr>
        <p:spPr/>
        <p:txBody>
          <a:bodyPr/>
          <a:lstStyle/>
          <a:p>
            <a:fld id="{5F1CE0E0-F544-4D09-9A5D-01894343CCD3}" type="datetimeFigureOut">
              <a:rPr lang="es-PE" smtClean="0"/>
              <a:t>18/06/2024</a:t>
            </a:fld>
            <a:endParaRPr lang="es-PE"/>
          </a:p>
        </p:txBody>
      </p:sp>
      <p:sp>
        <p:nvSpPr>
          <p:cNvPr id="6" name="Marcador de pie de página 5">
            <a:extLst>
              <a:ext uri="{FF2B5EF4-FFF2-40B4-BE49-F238E27FC236}">
                <a16:creationId xmlns:a16="http://schemas.microsoft.com/office/drawing/2014/main" id="{BCCA862B-1FDE-C8E4-5DC2-DE9D85A223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8E7C521-3E8C-0E4C-3EE1-8BE97ACB0159}"/>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8034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91D6AB-982C-EE12-E300-6EE1C52DB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C07913-48ED-9743-46C1-CA12FDC7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5E8B74-E2B6-D369-54F7-7C07EBBA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CE0E0-F544-4D09-9A5D-01894343CCD3}" type="datetimeFigureOut">
              <a:rPr lang="es-PE" smtClean="0"/>
              <a:t>18/06/2024</a:t>
            </a:fld>
            <a:endParaRPr lang="es-PE"/>
          </a:p>
        </p:txBody>
      </p:sp>
      <p:sp>
        <p:nvSpPr>
          <p:cNvPr id="5" name="Marcador de pie de página 4">
            <a:extLst>
              <a:ext uri="{FF2B5EF4-FFF2-40B4-BE49-F238E27FC236}">
                <a16:creationId xmlns:a16="http://schemas.microsoft.com/office/drawing/2014/main" id="{7ACA9542-62AC-6DAC-EE2A-BD83671EE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8F1B02F6-0ED4-13F2-5A6E-B7F268629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1D9D3-6A34-4BA0-A5B2-5BF9256A294E}" type="slidenum">
              <a:rPr lang="es-PE" smtClean="0"/>
              <a:t>‹Nº›</a:t>
            </a:fld>
            <a:endParaRPr lang="es-PE"/>
          </a:p>
        </p:txBody>
      </p:sp>
    </p:spTree>
    <p:extLst>
      <p:ext uri="{BB962C8B-B14F-4D97-AF65-F5344CB8AC3E}">
        <p14:creationId xmlns:p14="http://schemas.microsoft.com/office/powerpoint/2010/main" val="390174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13</a:t>
            </a:r>
          </a:p>
          <a:p>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Trazabilidad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65742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pPr algn="just"/>
            <a:r>
              <a:rPr lang="es-PE" sz="4000" b="1" dirty="0">
                <a:solidFill>
                  <a:srgbClr val="0070C0"/>
                </a:solidFill>
                <a:latin typeface="Calibri" panose="020F0502020204030204" pitchFamily="34" charset="0"/>
                <a:cs typeface="Times New Roman" panose="02020603050405020304" pitchFamily="18" charset="0"/>
              </a:rPr>
              <a:t>Técnicas y Herramientas para Establecer la Trazabilidad de Requisitos</a:t>
            </a: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435619"/>
            <a:ext cx="11230050" cy="5293757"/>
          </a:xfrm>
          <a:prstGeom prst="rect">
            <a:avLst/>
          </a:prstGeom>
          <a:noFill/>
        </p:spPr>
        <p:txBody>
          <a:bodyPr wrap="square">
            <a:spAutoFit/>
          </a:bodyPr>
          <a:lstStyle/>
          <a:p>
            <a:pPr marL="0" lvl="1" algn="just"/>
            <a:r>
              <a:rPr lang="es-MX" sz="2600" b="1" dirty="0">
                <a:solidFill>
                  <a:srgbClr val="121512"/>
                </a:solidFill>
                <a:latin typeface="Inter Variable"/>
              </a:rPr>
              <a:t>1. Técnicas para Establecer la Trazabilidad de Requisitos:</a:t>
            </a:r>
          </a:p>
          <a:p>
            <a:pPr lvl="1" indent="-457200" algn="just">
              <a:buFont typeface="Arial" panose="020B0604020202020204" pitchFamily="34" charset="0"/>
              <a:buChar char="•"/>
            </a:pPr>
            <a:r>
              <a:rPr lang="es-MX" sz="2600" b="1" dirty="0">
                <a:solidFill>
                  <a:srgbClr val="121512"/>
                </a:solidFill>
                <a:latin typeface="Inter Variable"/>
              </a:rPr>
              <a:t>Diagramas UML:</a:t>
            </a:r>
          </a:p>
          <a:p>
            <a:pPr marL="0" lvl="1" algn="just">
              <a:tabLst>
                <a:tab pos="447675" algn="l"/>
              </a:tabLst>
            </a:pPr>
            <a:r>
              <a:rPr lang="es-MX" sz="2600" dirty="0">
                <a:solidFill>
                  <a:srgbClr val="121512"/>
                </a:solidFill>
                <a:latin typeface="Inter Variable"/>
              </a:rPr>
              <a:t>	Uso de diagramas de actividades, casos de uso, secuencia y clases para mostrar 	la relación entre requisitos y diseños.</a:t>
            </a:r>
          </a:p>
          <a:p>
            <a:pPr marL="0" lvl="1" algn="just" defTabSz="447675"/>
            <a:r>
              <a:rPr lang="es-MX" sz="2600" dirty="0">
                <a:solidFill>
                  <a:srgbClr val="121512"/>
                </a:solidFill>
                <a:latin typeface="Inter Variable"/>
              </a:rPr>
              <a:t>	Permite visualización gráfica de cómo los requisitos se integran en el sistema.   	</a:t>
            </a:r>
            <a:r>
              <a:rPr lang="es-MX" sz="2600" b="1" dirty="0">
                <a:solidFill>
                  <a:srgbClr val="121512"/>
                </a:solidFill>
                <a:latin typeface="Inter Variable"/>
              </a:rPr>
              <a:t>Ejemplo</a:t>
            </a:r>
            <a:r>
              <a:rPr lang="es-MX" sz="2600" dirty="0">
                <a:solidFill>
                  <a:srgbClr val="121512"/>
                </a:solidFill>
                <a:latin typeface="Inter Variable"/>
              </a:rPr>
              <a:t>: Diagrama de casos de uso en </a:t>
            </a:r>
            <a:r>
              <a:rPr lang="es-MX" sz="2600" b="1" dirty="0" err="1">
                <a:solidFill>
                  <a:srgbClr val="121512"/>
                </a:solidFill>
                <a:latin typeface="Inter Variable"/>
              </a:rPr>
              <a:t>Lucidchart</a:t>
            </a:r>
            <a:r>
              <a:rPr lang="es-MX" sz="2600" dirty="0">
                <a:solidFill>
                  <a:srgbClr val="121512"/>
                </a:solidFill>
                <a:latin typeface="Inter Variable"/>
              </a:rPr>
              <a:t>.</a:t>
            </a:r>
          </a:p>
          <a:p>
            <a:pPr lvl="1" indent="-457200" algn="just">
              <a:buFont typeface="Arial" panose="020B0604020202020204" pitchFamily="34" charset="0"/>
              <a:buChar char="•"/>
            </a:pPr>
            <a:r>
              <a:rPr lang="es-MX" sz="2600" b="1" dirty="0">
                <a:solidFill>
                  <a:srgbClr val="121512"/>
                </a:solidFill>
                <a:latin typeface="Inter Variable"/>
              </a:rPr>
              <a:t>Trazabilidad Bidireccional:</a:t>
            </a:r>
          </a:p>
          <a:p>
            <a:pPr marL="0" lvl="1" algn="just" defTabSz="447675"/>
            <a:r>
              <a:rPr lang="es-MX" sz="2600" dirty="0">
                <a:solidFill>
                  <a:srgbClr val="121512"/>
                </a:solidFill>
                <a:latin typeface="Inter Variable"/>
              </a:rPr>
              <a:t>      Implementación de trazabilidad tanto desde los requisitos hacia el desarrollo  	como desde los desarrollos hacia los requisitos.</a:t>
            </a:r>
          </a:p>
          <a:p>
            <a:pPr marL="0" lvl="1" algn="just" defTabSz="447675"/>
            <a:r>
              <a:rPr lang="es-MX" sz="2600" dirty="0">
                <a:solidFill>
                  <a:srgbClr val="121512"/>
                </a:solidFill>
                <a:latin typeface="Inter Variable"/>
              </a:rPr>
              <a:t>	Uso simultáneo de trazabilidad directa e inversa para un control completo de 	los cambios y su impacto. </a:t>
            </a:r>
          </a:p>
          <a:p>
            <a:pPr marL="0" lvl="1" algn="just" defTabSz="447675"/>
            <a:r>
              <a:rPr lang="es-MX" sz="2600" dirty="0">
                <a:solidFill>
                  <a:srgbClr val="121512"/>
                </a:solidFill>
                <a:latin typeface="Inter Variable"/>
              </a:rPr>
              <a:t>	</a:t>
            </a:r>
            <a:r>
              <a:rPr lang="es-MX" sz="2600" b="1" dirty="0">
                <a:solidFill>
                  <a:srgbClr val="121512"/>
                </a:solidFill>
                <a:latin typeface="Inter Variable"/>
              </a:rPr>
              <a:t>Ejemplo</a:t>
            </a:r>
            <a:r>
              <a:rPr lang="es-MX" sz="2600" dirty="0">
                <a:solidFill>
                  <a:srgbClr val="121512"/>
                </a:solidFill>
                <a:latin typeface="Inter Variable"/>
              </a:rPr>
              <a:t>: Vincular casos de prueba en </a:t>
            </a:r>
            <a:r>
              <a:rPr lang="es-MX" sz="2600" b="1" dirty="0">
                <a:solidFill>
                  <a:srgbClr val="121512"/>
                </a:solidFill>
                <a:latin typeface="Inter Variable"/>
              </a:rPr>
              <a:t>HP ALM</a:t>
            </a:r>
            <a:r>
              <a:rPr lang="es-MX" sz="2600" dirty="0">
                <a:solidFill>
                  <a:srgbClr val="121512"/>
                </a:solidFill>
                <a:latin typeface="Inter Variable"/>
              </a:rPr>
              <a:t>.</a:t>
            </a:r>
          </a:p>
          <a:p>
            <a:pPr marL="0" lvl="1" algn="just"/>
            <a:endParaRPr lang="es-MX" sz="2600" b="1" dirty="0">
              <a:solidFill>
                <a:srgbClr val="121512"/>
              </a:solidFill>
              <a:latin typeface="Inter Variable"/>
            </a:endParaRPr>
          </a:p>
        </p:txBody>
      </p:sp>
    </p:spTree>
    <p:extLst>
      <p:ext uri="{BB962C8B-B14F-4D97-AF65-F5344CB8AC3E}">
        <p14:creationId xmlns:p14="http://schemas.microsoft.com/office/powerpoint/2010/main" val="309901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326065" y="110056"/>
            <a:ext cx="11779635" cy="1325563"/>
          </a:xfrm>
        </p:spPr>
        <p:txBody>
          <a:bodyPr>
            <a:normAutofit fontScale="90000"/>
          </a:bodyPr>
          <a:lstStyle/>
          <a:p>
            <a:r>
              <a:rPr lang="es-PE" sz="4000" b="1" dirty="0">
                <a:solidFill>
                  <a:srgbClr val="0070C0"/>
                </a:solidFill>
                <a:latin typeface="Calibri" panose="020F0502020204030204" pitchFamily="34" charset="0"/>
                <a:cs typeface="Times New Roman" panose="02020603050405020304" pitchFamily="18" charset="0"/>
              </a:rPr>
              <a:t>Mantenimiento y Evolución de la Trazabilidad de Requisitos</a:t>
            </a:r>
            <a:br>
              <a:rPr lang="es-PE" sz="4000" b="1" dirty="0">
                <a:solidFill>
                  <a:srgbClr val="0070C0"/>
                </a:solidFill>
                <a:latin typeface="Calibri" panose="020F0502020204030204" pitchFamily="34" charset="0"/>
                <a:cs typeface="Times New Roman" panose="02020603050405020304" pitchFamily="18" charset="0"/>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225689"/>
            <a:ext cx="11230050" cy="5632311"/>
          </a:xfrm>
          <a:prstGeom prst="rect">
            <a:avLst/>
          </a:prstGeom>
          <a:noFill/>
        </p:spPr>
        <p:txBody>
          <a:bodyPr wrap="square">
            <a:spAutoFit/>
          </a:bodyPr>
          <a:lstStyle/>
          <a:p>
            <a:pPr marL="342900" lvl="0" indent="-342900" algn="just">
              <a:buFont typeface="+mj-lt"/>
              <a:buAutoNum type="arabicPeriod"/>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Mantenimiento de la Trazabilidad:</a:t>
            </a:r>
            <a:endParaRPr lang="es-PE" sz="2400" dirty="0">
              <a:latin typeface="Calibri" panose="020F0502020204030204" pitchFamily="34" charset="0"/>
              <a:ea typeface="Times New Roman" panose="02020603050405020304" pitchFamily="18" charset="0"/>
              <a:cs typeface="Times New Roman" panose="02020603050405020304" pitchFamily="18" charset="0"/>
            </a:endParaRPr>
          </a:p>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Actualización Continua:</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Mantener las matrices de trazabilidad y las relaciones entre los requisitos y artefactos del proyecto actualizadas. Crítico cada vez que se introduce un cambio en el sistema.</a:t>
            </a:r>
          </a:p>
          <a:p>
            <a:pPr marL="355600" lvl="2" indent="-355600" algn="just">
              <a:buSzPts val="1000"/>
              <a:buFont typeface="Wingdings" panose="05000000000000000000" pitchFamily="2" charset="2"/>
              <a:buChar char=""/>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Ejemplo</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 Actualizar documentos en </a:t>
            </a: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Confluence</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 y tickets en </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JIRA</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 con cambio aprobado.</a:t>
            </a:r>
          </a:p>
          <a:p>
            <a:pPr marL="0" lvl="2" algn="just">
              <a:buSzPts val="1000"/>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Revisiones Periódicas: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Realizar revisiones regulares de la trazabilidad, por ejemplo, al final de cada sprint en metodologías ágiles, para asegurar que todas las relaciones están al día y correctas.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Revisión mensual de matrices de trazabilidad por parte del equipo de QA.</a:t>
            </a:r>
          </a:p>
          <a:p>
            <a:pPr marL="0" lvl="2" algn="just">
              <a:buSzPts val="1000"/>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Validación Regular:</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Validar que todos los requisitos todavía se reflejan correctamente en los artefactos relacionados, especialmente después de cambios importantes.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Validar mediante revisiones de código y pruebas de regresión que los requisitos no se han comprometido.</a:t>
            </a:r>
          </a:p>
        </p:txBody>
      </p:sp>
    </p:spTree>
    <p:extLst>
      <p:ext uri="{BB962C8B-B14F-4D97-AF65-F5344CB8AC3E}">
        <p14:creationId xmlns:p14="http://schemas.microsoft.com/office/powerpoint/2010/main" val="28653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326065" y="110056"/>
            <a:ext cx="11779635" cy="1325563"/>
          </a:xfrm>
        </p:spPr>
        <p:txBody>
          <a:bodyPr>
            <a:normAutofit fontScale="90000"/>
          </a:bodyPr>
          <a:lstStyle/>
          <a:p>
            <a:r>
              <a:rPr lang="es-PE" sz="4000" b="1" dirty="0">
                <a:solidFill>
                  <a:srgbClr val="0070C0"/>
                </a:solidFill>
                <a:latin typeface="Calibri" panose="020F0502020204030204" pitchFamily="34" charset="0"/>
                <a:cs typeface="Times New Roman" panose="02020603050405020304" pitchFamily="18" charset="0"/>
              </a:rPr>
              <a:t>Mantenimiento y Evolución de la Trazabilidad de Requisitos</a:t>
            </a:r>
            <a:br>
              <a:rPr lang="es-PE" sz="4000" b="1" dirty="0">
                <a:solidFill>
                  <a:srgbClr val="0070C0"/>
                </a:solidFill>
                <a:latin typeface="Calibri" panose="020F0502020204030204" pitchFamily="34" charset="0"/>
                <a:cs typeface="Times New Roman" panose="02020603050405020304" pitchFamily="18" charset="0"/>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00857" y="968259"/>
            <a:ext cx="11230050" cy="5632311"/>
          </a:xfrm>
          <a:prstGeom prst="rect">
            <a:avLst/>
          </a:prstGeom>
          <a:noFill/>
        </p:spPr>
        <p:txBody>
          <a:bodyPr wrap="square">
            <a:spAutoFit/>
          </a:bodyPr>
          <a:lstStyle/>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2. Evolución de la Trazabilidad:</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SzPts val="1000"/>
              <a:tabLst>
                <a:tab pos="457200" algn="l"/>
              </a:tabLst>
            </a:pPr>
            <a:r>
              <a:rPr lang="es-PE" sz="2400" b="1" dirty="0">
                <a:latin typeface="Calibri" panose="020F0502020204030204" pitchFamily="34" charset="0"/>
                <a:cs typeface="Times New Roman" panose="02020603050405020304" pitchFamily="18" charset="0"/>
              </a:rPr>
              <a:t>Gestión de la Evolución de Requisitos:</a:t>
            </a: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El reconocimiento de que los requisitos pueden evolucionar requiere ajustar la trazabilidad. Actualizar las relaciones y matrices según los cambios en los requisitos.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Transformar </a:t>
            </a:r>
            <a:r>
              <a:rPr lang="es-PE" sz="2400" dirty="0" err="1">
                <a:latin typeface="Calibri" panose="020F0502020204030204" pitchFamily="34" charset="0"/>
                <a:cs typeface="Times New Roman" panose="02020603050405020304" pitchFamily="18" charset="0"/>
              </a:rPr>
              <a:t>Req</a:t>
            </a:r>
            <a:r>
              <a:rPr lang="es-PE" sz="2400" dirty="0">
                <a:latin typeface="Calibri" panose="020F0502020204030204" pitchFamily="34" charset="0"/>
                <a:cs typeface="Times New Roman" panose="02020603050405020304" pitchFamily="18" charset="0"/>
              </a:rPr>
              <a:t> y ajustar la trazabilidad después del </a:t>
            </a:r>
            <a:r>
              <a:rPr lang="es-PE" sz="2400" dirty="0" err="1">
                <a:latin typeface="Calibri" panose="020F0502020204030204" pitchFamily="34" charset="0"/>
                <a:cs typeface="Times New Roman" panose="02020603050405020304" pitchFamily="18" charset="0"/>
              </a:rPr>
              <a:t>feedback</a:t>
            </a:r>
            <a:r>
              <a:rPr lang="es-PE" sz="2400" dirty="0">
                <a:latin typeface="Calibri" panose="020F0502020204030204" pitchFamily="34" charset="0"/>
                <a:cs typeface="Times New Roman" panose="02020603050405020304" pitchFamily="18" charset="0"/>
              </a:rPr>
              <a:t> del cliente.</a:t>
            </a:r>
          </a:p>
          <a:p>
            <a:pPr marL="0" lvl="1" algn="just">
              <a:buSzPts val="1000"/>
              <a:tabLst>
                <a:tab pos="457200" algn="l"/>
              </a:tabLst>
            </a:pPr>
            <a:r>
              <a:rPr lang="es-PE" sz="2400" b="1" dirty="0">
                <a:latin typeface="Calibri" panose="020F0502020204030204" pitchFamily="34" charset="0"/>
                <a:cs typeface="Times New Roman" panose="02020603050405020304" pitchFamily="18" charset="0"/>
              </a:rPr>
              <a:t>Adaptación a Proyectos Ágiles:</a:t>
            </a: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Integrar prácticas ágiles para adaptar la trazabilidad a un entorno de desarrollo iterativo, permitiendo flexibilidad y rápida adaptación.</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Implementar seguimiento diario de la evolución del requisito en historias de usuarios durante el sprint.</a:t>
            </a:r>
          </a:p>
          <a:p>
            <a:pPr marL="0" lvl="1" algn="just">
              <a:buSzPts val="1000"/>
              <a:tabLst>
                <a:tab pos="457200" algn="l"/>
              </a:tabLst>
            </a:pPr>
            <a:r>
              <a:rPr lang="es-PE" sz="2400" b="1" dirty="0">
                <a:latin typeface="Calibri" panose="020F0502020204030204" pitchFamily="34" charset="0"/>
                <a:cs typeface="Times New Roman" panose="02020603050405020304" pitchFamily="18" charset="0"/>
              </a:rPr>
              <a:t>Herramientas de Automatización:</a:t>
            </a: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Utilizar herramientas que permitan una actualización automática o </a:t>
            </a:r>
            <a:r>
              <a:rPr lang="es-PE" sz="2400" dirty="0" err="1">
                <a:latin typeface="Calibri" panose="020F0502020204030204" pitchFamily="34" charset="0"/>
                <a:cs typeface="Times New Roman" panose="02020603050405020304" pitchFamily="18" charset="0"/>
              </a:rPr>
              <a:t>semi-automática</a:t>
            </a:r>
            <a:r>
              <a:rPr lang="es-PE" sz="2400" dirty="0">
                <a:latin typeface="Calibri" panose="020F0502020204030204" pitchFamily="34" charset="0"/>
                <a:cs typeface="Times New Roman" panose="02020603050405020304" pitchFamily="18" charset="0"/>
              </a:rPr>
              <a:t> de la trazabilidad para asegurar continuidad y reducir el esfuerzo manual.</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Uso de scripts para extraer información de JIRA y actualizar automáticamente las matrices de trazabilidad en </a:t>
            </a:r>
            <a:r>
              <a:rPr lang="es-PE" sz="2400" dirty="0" err="1">
                <a:latin typeface="Calibri" panose="020F0502020204030204" pitchFamily="34" charset="0"/>
                <a:cs typeface="Times New Roman" panose="02020603050405020304" pitchFamily="18" charset="0"/>
              </a:rPr>
              <a:t>Confluence</a:t>
            </a:r>
            <a:r>
              <a:rPr lang="es-PE" sz="24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5006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Autofit/>
          </a:bodyPr>
          <a:lstStyle/>
          <a:p>
            <a:r>
              <a:rPr lang="es-PE" sz="3200" b="1" dirty="0">
                <a:solidFill>
                  <a:srgbClr val="0070C0"/>
                </a:solidFill>
                <a:latin typeface="Calibri" panose="020F0502020204030204" pitchFamily="34" charset="0"/>
                <a:cs typeface="Times New Roman" panose="02020603050405020304" pitchFamily="18" charset="0"/>
              </a:rPr>
              <a:t>Herramientas y Automatización de la Trazabilidad de Requisitos</a:t>
            </a:r>
            <a:endParaRPr lang="es-MX" sz="32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435619"/>
            <a:ext cx="11230050" cy="5293757"/>
          </a:xfrm>
          <a:prstGeom prst="rect">
            <a:avLst/>
          </a:prstGeom>
          <a:noFill/>
        </p:spPr>
        <p:txBody>
          <a:bodyPr wrap="square">
            <a:spAutoFit/>
          </a:bodyPr>
          <a:lstStyle/>
          <a:p>
            <a:pPr marL="342900" lvl="0" indent="-342900" algn="just">
              <a:buFont typeface="+mj-lt"/>
              <a:buAutoNum type="arabicPeriod"/>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Herramientas de Trazabilidad:</a:t>
            </a:r>
            <a:endParaRPr lang="es-PE" sz="2400" dirty="0">
              <a:latin typeface="Calibri" panose="020F0502020204030204" pitchFamily="34" charset="0"/>
              <a:ea typeface="Times New Roman" panose="02020603050405020304" pitchFamily="18" charset="0"/>
              <a:cs typeface="Times New Roman" panose="02020603050405020304" pitchFamily="18" charset="0"/>
            </a:endParaRPr>
          </a:p>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JIRA con </a:t>
            </a: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Confluence</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Integración para gestionar requisitos, tareas y documentación, permitiendo trazabilidad automática entre tickets de trabajo y artefactos documentados.</a:t>
            </a:r>
          </a:p>
          <a:p>
            <a:pPr marL="0" lvl="2" algn="just">
              <a:buSzPts val="1000"/>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IBM </a:t>
            </a: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Rational</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 DOORS: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Herramienta robusta para la gestión de requisitos con capacidades avanzadas de trazabilidad y soporte para grandes proyectos complejos.</a:t>
            </a:r>
          </a:p>
          <a:p>
            <a:pPr marL="0" lvl="1" algn="just">
              <a:buSzPts val="1000"/>
              <a:tabLst>
                <a:tab pos="914400" algn="l"/>
              </a:tabLst>
            </a:pP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Helix</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 ALM:</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Solución integrada para la trazabilidad de requisitos y la gestión de pruebas y defectos.</a:t>
            </a:r>
          </a:p>
          <a:p>
            <a:pPr marL="0" lvl="1" algn="just">
              <a:buSzPts val="1000"/>
              <a:tabLst>
                <a:tab pos="914400" algn="l"/>
              </a:tabLst>
            </a:pP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ReqView</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Permite gestionar la trazabilidad de requisitos de forma eficiente y ligera, particularmente útil para proyectos medianos y pequeños.</a:t>
            </a:r>
          </a:p>
          <a:p>
            <a:pPr marL="0" lvl="1" algn="just"/>
            <a:endParaRPr lang="es-MX" sz="2600" b="1" dirty="0">
              <a:solidFill>
                <a:srgbClr val="121512"/>
              </a:solidFill>
              <a:latin typeface="Inter Variable"/>
            </a:endParaRPr>
          </a:p>
        </p:txBody>
      </p:sp>
    </p:spTree>
    <p:extLst>
      <p:ext uri="{BB962C8B-B14F-4D97-AF65-F5344CB8AC3E}">
        <p14:creationId xmlns:p14="http://schemas.microsoft.com/office/powerpoint/2010/main" val="308813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Autofit/>
          </a:bodyPr>
          <a:lstStyle/>
          <a:p>
            <a:r>
              <a:rPr lang="es-PE" sz="3200" b="1" dirty="0">
                <a:solidFill>
                  <a:srgbClr val="0070C0"/>
                </a:solidFill>
                <a:latin typeface="Calibri" panose="020F0502020204030204" pitchFamily="34" charset="0"/>
                <a:cs typeface="Times New Roman" panose="02020603050405020304" pitchFamily="18" charset="0"/>
              </a:rPr>
              <a:t>Herramientas y Automatización de la Trazabilidad de Requisitos</a:t>
            </a:r>
            <a:endParaRPr lang="es-MX" sz="32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090179"/>
            <a:ext cx="11230050" cy="6401753"/>
          </a:xfrm>
          <a:prstGeom prst="rect">
            <a:avLst/>
          </a:prstGeom>
          <a:noFill/>
        </p:spPr>
        <p:txBody>
          <a:bodyPr wrap="square">
            <a:spAutoFit/>
          </a:bodyPr>
          <a:lstStyle/>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2. Automatización de Trazabilidad:</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SzPts val="1000"/>
              <a:tabLst>
                <a:tab pos="457200" algn="l"/>
              </a:tabLst>
            </a:pPr>
            <a:r>
              <a:rPr lang="es-PE" sz="2400" b="1" dirty="0">
                <a:latin typeface="Calibri" panose="020F0502020204030204" pitchFamily="34" charset="0"/>
                <a:cs typeface="Times New Roman" panose="02020603050405020304" pitchFamily="18" charset="0"/>
              </a:rPr>
              <a:t>Scripts y </a:t>
            </a:r>
            <a:r>
              <a:rPr lang="es-PE" sz="2400" b="1" dirty="0" err="1">
                <a:latin typeface="Calibri" panose="020F0502020204030204" pitchFamily="34" charset="0"/>
                <a:cs typeface="Times New Roman" panose="02020603050405020304" pitchFamily="18" charset="0"/>
              </a:rPr>
              <a:t>APIs</a:t>
            </a:r>
            <a:r>
              <a:rPr lang="es-PE" sz="2400" b="1" dirty="0">
                <a:latin typeface="Calibri" panose="020F0502020204030204" pitchFamily="34" charset="0"/>
                <a:cs typeface="Times New Roman" panose="02020603050405020304" pitchFamily="18" charset="0"/>
              </a:rPr>
              <a:t>:</a:t>
            </a: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Utilización de scripts y </a:t>
            </a:r>
            <a:r>
              <a:rPr lang="es-PE" sz="2400" dirty="0" err="1">
                <a:latin typeface="Calibri" panose="020F0502020204030204" pitchFamily="34" charset="0"/>
                <a:cs typeface="Times New Roman" panose="02020603050405020304" pitchFamily="18" charset="0"/>
              </a:rPr>
              <a:t>APIs</a:t>
            </a:r>
            <a:r>
              <a:rPr lang="es-PE" sz="2400" dirty="0">
                <a:latin typeface="Calibri" panose="020F0502020204030204" pitchFamily="34" charset="0"/>
                <a:cs typeface="Times New Roman" panose="02020603050405020304" pitchFamily="18" charset="0"/>
              </a:rPr>
              <a:t> para automatizar el mantenimiento de matrices de trazabilidad, facilitando la incorporación de cambios.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Python scripts que recolectan datos de JIRA y actualizan tablas en </a:t>
            </a:r>
            <a:r>
              <a:rPr lang="es-PE" sz="2400" dirty="0" err="1">
                <a:latin typeface="Calibri" panose="020F0502020204030204" pitchFamily="34" charset="0"/>
                <a:cs typeface="Times New Roman" panose="02020603050405020304" pitchFamily="18" charset="0"/>
              </a:rPr>
              <a:t>Confluence</a:t>
            </a:r>
            <a:r>
              <a:rPr lang="es-PE" sz="2400" dirty="0">
                <a:latin typeface="Calibri" panose="020F0502020204030204" pitchFamily="34" charset="0"/>
                <a:cs typeface="Times New Roman" panose="02020603050405020304" pitchFamily="18" charset="0"/>
              </a:rPr>
              <a:t> automáticamente.</a:t>
            </a:r>
          </a:p>
          <a:p>
            <a:pPr marL="0" lvl="2" algn="just">
              <a:buSzPts val="1000"/>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Herramientas de Integración Continua (CI):</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Jenkins, </a:t>
            </a:r>
            <a:r>
              <a:rPr lang="es-PE" sz="2400" dirty="0" err="1">
                <a:latin typeface="Calibri" panose="020F0502020204030204" pitchFamily="34" charset="0"/>
                <a:cs typeface="Times New Roman" panose="02020603050405020304" pitchFamily="18" charset="0"/>
              </a:rPr>
              <a:t>GitLab</a:t>
            </a:r>
            <a:r>
              <a:rPr lang="es-PE" sz="2400" dirty="0">
                <a:latin typeface="Calibri" panose="020F0502020204030204" pitchFamily="34" charset="0"/>
                <a:cs typeface="Times New Roman" panose="02020603050405020304" pitchFamily="18" charset="0"/>
              </a:rPr>
              <a:t> CI/CD para automatizar la validación de trazabilidad cada vez que se realiza un </a:t>
            </a:r>
            <a:r>
              <a:rPr lang="es-PE" sz="2400" dirty="0" err="1">
                <a:latin typeface="Calibri" panose="020F0502020204030204" pitchFamily="34" charset="0"/>
                <a:cs typeface="Times New Roman" panose="02020603050405020304" pitchFamily="18" charset="0"/>
              </a:rPr>
              <a:t>commit</a:t>
            </a:r>
            <a:r>
              <a:rPr lang="es-PE" sz="2400" dirty="0">
                <a:latin typeface="Calibri" panose="020F0502020204030204" pitchFamily="34" charset="0"/>
                <a:cs typeface="Times New Roman" panose="02020603050405020304" pitchFamily="18" charset="0"/>
              </a:rPr>
              <a:t> o despliegue.</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Scripts en Jenkins que validan la relación entre códigos, pruebas y requisitos en cada integración.</a:t>
            </a:r>
          </a:p>
          <a:p>
            <a:pPr marL="0" lvl="2" algn="just">
              <a:buSzPts val="1000"/>
              <a:tabLst>
                <a:tab pos="1371600" algn="l"/>
              </a:tabLst>
            </a:pP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Plugins</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 y </a:t>
            </a: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Add-ons</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Utilización de </a:t>
            </a:r>
            <a:r>
              <a:rPr lang="es-PE" sz="2400" dirty="0" err="1">
                <a:latin typeface="Calibri" panose="020F0502020204030204" pitchFamily="34" charset="0"/>
                <a:cs typeface="Times New Roman" panose="02020603050405020304" pitchFamily="18" charset="0"/>
              </a:rPr>
              <a:t>plugins</a:t>
            </a:r>
            <a:r>
              <a:rPr lang="es-PE" sz="2400" dirty="0">
                <a:latin typeface="Calibri" panose="020F0502020204030204" pitchFamily="34" charset="0"/>
                <a:cs typeface="Times New Roman" panose="02020603050405020304" pitchFamily="18" charset="0"/>
              </a:rPr>
              <a:t> específicos en herramientas como JIRA para facilitar la trazabilidad automática y mantener actualizados los cambios.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'Jira Portfolio' mapea visualmente la relación trabajo, requisitos y entregables.</a:t>
            </a:r>
          </a:p>
          <a:p>
            <a:pPr marL="0" lvl="1" algn="just"/>
            <a:endParaRPr lang="es-MX" sz="2600" b="1" dirty="0">
              <a:solidFill>
                <a:srgbClr val="121512"/>
              </a:solidFill>
              <a:latin typeface="Inter Variable"/>
            </a:endParaRPr>
          </a:p>
        </p:txBody>
      </p:sp>
    </p:spTree>
    <p:extLst>
      <p:ext uri="{BB962C8B-B14F-4D97-AF65-F5344CB8AC3E}">
        <p14:creationId xmlns:p14="http://schemas.microsoft.com/office/powerpoint/2010/main" val="318530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Autofit/>
          </a:bodyPr>
          <a:lstStyle/>
          <a:p>
            <a:r>
              <a:rPr lang="es-PE" sz="3200" b="1" dirty="0">
                <a:solidFill>
                  <a:srgbClr val="0070C0"/>
                </a:solidFill>
                <a:latin typeface="Calibri" panose="020F0502020204030204" pitchFamily="34" charset="0"/>
                <a:cs typeface="Times New Roman" panose="02020603050405020304" pitchFamily="18" charset="0"/>
              </a:rPr>
              <a:t>Caso Práctico: Trazabilidad en el Sistema de Diagnóstico Médico Asistido por IA (SDMIA)</a:t>
            </a:r>
            <a:br>
              <a:rPr lang="es-PE" sz="3200" b="1" dirty="0">
                <a:solidFill>
                  <a:srgbClr val="0070C0"/>
                </a:solidFill>
                <a:latin typeface="Calibri" panose="020F0502020204030204" pitchFamily="34" charset="0"/>
                <a:cs typeface="Times New Roman" panose="02020603050405020304" pitchFamily="18" charset="0"/>
              </a:rPr>
            </a:br>
            <a:endParaRPr lang="es-MX" sz="32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090179"/>
            <a:ext cx="11230050" cy="6401753"/>
          </a:xfrm>
          <a:prstGeom prst="rect">
            <a:avLst/>
          </a:prstGeom>
          <a:noFill/>
        </p:spPr>
        <p:txBody>
          <a:bodyPr wrap="square">
            <a:spAutoFit/>
          </a:bodyPr>
          <a:lstStyle/>
          <a:p>
            <a:pPr algn="just"/>
            <a:r>
              <a:rPr lang="es-PE" sz="2400" dirty="0">
                <a:effectLst/>
                <a:latin typeface="Calibri" panose="020F0502020204030204" pitchFamily="34" charset="0"/>
                <a:ea typeface="Times New Roman" panose="02020603050405020304" pitchFamily="18" charset="0"/>
                <a:cs typeface="Times New Roman" panose="02020603050405020304" pitchFamily="18" charset="0"/>
              </a:rPr>
              <a:t>Al desarrollar un Sistema de Diagnóstico Médico Asistido por IA (SDMIA), se necesita asegurar que todos los requisitos, desde los iniciales hasta los de cumplimiento normativo, se implementen, validen y mantengan adecuadamente.</a:t>
            </a:r>
          </a:p>
          <a:p>
            <a:pPr algn="just"/>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Python scripts que recolectan datos de JIRA y actualizan tablas en </a:t>
            </a:r>
            <a:r>
              <a:rPr lang="es-PE" sz="2400" dirty="0" err="1">
                <a:latin typeface="Calibri" panose="020F0502020204030204" pitchFamily="34" charset="0"/>
                <a:cs typeface="Times New Roman" panose="02020603050405020304" pitchFamily="18" charset="0"/>
              </a:rPr>
              <a:t>Confluence</a:t>
            </a:r>
            <a:r>
              <a:rPr lang="es-PE" sz="2400" dirty="0">
                <a:latin typeface="Calibri" panose="020F0502020204030204" pitchFamily="34" charset="0"/>
                <a:cs typeface="Times New Roman" panose="02020603050405020304" pitchFamily="18" charset="0"/>
              </a:rPr>
              <a:t> automáticamente.</a:t>
            </a:r>
          </a:p>
          <a:p>
            <a:pPr marL="0" lvl="2" algn="just">
              <a:buSzPts val="1000"/>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Herramientas de Integración Continua (CI):</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Jenkins, </a:t>
            </a:r>
            <a:r>
              <a:rPr lang="es-PE" sz="2400" dirty="0" err="1">
                <a:latin typeface="Calibri" panose="020F0502020204030204" pitchFamily="34" charset="0"/>
                <a:cs typeface="Times New Roman" panose="02020603050405020304" pitchFamily="18" charset="0"/>
              </a:rPr>
              <a:t>GitLab</a:t>
            </a:r>
            <a:r>
              <a:rPr lang="es-PE" sz="2400" dirty="0">
                <a:latin typeface="Calibri" panose="020F0502020204030204" pitchFamily="34" charset="0"/>
                <a:cs typeface="Times New Roman" panose="02020603050405020304" pitchFamily="18" charset="0"/>
              </a:rPr>
              <a:t> CI/CD para automatizar la validación de trazabilidad cada vez que se realiza un </a:t>
            </a:r>
            <a:r>
              <a:rPr lang="es-PE" sz="2400" dirty="0" err="1">
                <a:latin typeface="Calibri" panose="020F0502020204030204" pitchFamily="34" charset="0"/>
                <a:cs typeface="Times New Roman" panose="02020603050405020304" pitchFamily="18" charset="0"/>
              </a:rPr>
              <a:t>commit</a:t>
            </a:r>
            <a:r>
              <a:rPr lang="es-PE" sz="2400" dirty="0">
                <a:latin typeface="Calibri" panose="020F0502020204030204" pitchFamily="34" charset="0"/>
                <a:cs typeface="Times New Roman" panose="02020603050405020304" pitchFamily="18" charset="0"/>
              </a:rPr>
              <a:t> o despliegue.</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Scripts en Jenkins que validan la relación entre códigos, pruebas y requisitos en cada integración.</a:t>
            </a:r>
          </a:p>
          <a:p>
            <a:pPr marL="0" lvl="2" algn="just">
              <a:buSzPts val="1000"/>
              <a:tabLst>
                <a:tab pos="1371600" algn="l"/>
              </a:tabLst>
            </a:pP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Plugins</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 y </a:t>
            </a:r>
            <a:r>
              <a:rPr lang="es-PE" sz="2400" b="1" dirty="0" err="1">
                <a:effectLst/>
                <a:latin typeface="Calibri" panose="020F0502020204030204" pitchFamily="34" charset="0"/>
                <a:ea typeface="Times New Roman" panose="02020603050405020304" pitchFamily="18" charset="0"/>
                <a:cs typeface="Times New Roman" panose="02020603050405020304" pitchFamily="18" charset="0"/>
              </a:rPr>
              <a:t>Add-ons</a:t>
            </a: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lgn="just">
              <a:buSzPts val="1000"/>
              <a:buFont typeface="Wingdings" panose="05000000000000000000" pitchFamily="2" charset="2"/>
              <a:buChar char=""/>
              <a:tabLst>
                <a:tab pos="1371600" algn="l"/>
              </a:tabLst>
            </a:pPr>
            <a:r>
              <a:rPr lang="es-PE" sz="2400" dirty="0">
                <a:latin typeface="Calibri" panose="020F0502020204030204" pitchFamily="34" charset="0"/>
                <a:cs typeface="Times New Roman" panose="02020603050405020304" pitchFamily="18" charset="0"/>
              </a:rPr>
              <a:t>Utilización de </a:t>
            </a:r>
            <a:r>
              <a:rPr lang="es-PE" sz="2400" dirty="0" err="1">
                <a:latin typeface="Calibri" panose="020F0502020204030204" pitchFamily="34" charset="0"/>
                <a:cs typeface="Times New Roman" panose="02020603050405020304" pitchFamily="18" charset="0"/>
              </a:rPr>
              <a:t>plugins</a:t>
            </a:r>
            <a:r>
              <a:rPr lang="es-PE" sz="2400" dirty="0">
                <a:latin typeface="Calibri" panose="020F0502020204030204" pitchFamily="34" charset="0"/>
                <a:cs typeface="Times New Roman" panose="02020603050405020304" pitchFamily="18" charset="0"/>
              </a:rPr>
              <a:t> específicos en herramientas como JIRA para facilitar la trazabilidad automática y mantener actualizados los cambios.</a:t>
            </a:r>
          </a:p>
          <a:p>
            <a:pPr marL="355600" lvl="2" indent="-355600" algn="just">
              <a:buSzPts val="1000"/>
              <a:buFont typeface="Wingdings" panose="05000000000000000000" pitchFamily="2" charset="2"/>
              <a:buChar char=""/>
              <a:tabLst>
                <a:tab pos="1371600" algn="l"/>
              </a:tabLst>
            </a:pPr>
            <a:r>
              <a:rPr lang="es-PE" sz="2400" b="1" dirty="0">
                <a:latin typeface="Calibri" panose="020F0502020204030204" pitchFamily="34" charset="0"/>
                <a:cs typeface="Times New Roman" panose="02020603050405020304" pitchFamily="18" charset="0"/>
              </a:rPr>
              <a:t>Ejemplo</a:t>
            </a:r>
            <a:r>
              <a:rPr lang="es-PE" sz="2400" dirty="0">
                <a:latin typeface="Calibri" panose="020F0502020204030204" pitchFamily="34" charset="0"/>
                <a:cs typeface="Times New Roman" panose="02020603050405020304" pitchFamily="18" charset="0"/>
              </a:rPr>
              <a:t>: 'Jira Portfolio' mapea visualmente la relación trabajo, requisitos y entregables.</a:t>
            </a:r>
          </a:p>
          <a:p>
            <a:pPr marL="0" lvl="1" algn="just"/>
            <a:endParaRPr lang="es-MX" sz="2600" b="1" dirty="0">
              <a:solidFill>
                <a:srgbClr val="121512"/>
              </a:solidFill>
              <a:latin typeface="Inter Variable"/>
            </a:endParaRPr>
          </a:p>
        </p:txBody>
      </p:sp>
    </p:spTree>
    <p:extLst>
      <p:ext uri="{BB962C8B-B14F-4D97-AF65-F5344CB8AC3E}">
        <p14:creationId xmlns:p14="http://schemas.microsoft.com/office/powerpoint/2010/main" val="310550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CD367-DFCB-42A9-F76E-5ED7811965D1}"/>
              </a:ext>
            </a:extLst>
          </p:cNvPr>
          <p:cNvSpPr>
            <a:spLocks noGrp="1"/>
          </p:cNvSpPr>
          <p:nvPr>
            <p:ph type="title"/>
          </p:nvPr>
        </p:nvSpPr>
        <p:spPr/>
        <p:txBody>
          <a:bodyPr/>
          <a:lstStyle/>
          <a:p>
            <a:endParaRPr lang="es-PE" dirty="0"/>
          </a:p>
        </p:txBody>
      </p:sp>
      <p:sp>
        <p:nvSpPr>
          <p:cNvPr id="3" name="Marcador de contenido 2">
            <a:extLst>
              <a:ext uri="{FF2B5EF4-FFF2-40B4-BE49-F238E27FC236}">
                <a16:creationId xmlns:a16="http://schemas.microsoft.com/office/drawing/2014/main" id="{F5763643-EB65-884C-55E4-6182B0227385}"/>
              </a:ext>
            </a:extLst>
          </p:cNvPr>
          <p:cNvSpPr>
            <a:spLocks noGrp="1"/>
          </p:cNvSpPr>
          <p:nvPr>
            <p:ph idx="1"/>
          </p:nvPr>
        </p:nvSpPr>
        <p:spPr/>
        <p:txBody>
          <a:bodyPr/>
          <a:lstStyle/>
          <a:p>
            <a:pPr marL="0" indent="0" algn="just">
              <a:buNone/>
            </a:pPr>
            <a:r>
              <a:rPr lang="es-MX" dirty="0"/>
              <a:t>La trazabilidad de requisitos es crucial para el éxito de proyectos complejos como el Sistema de Diagnóstico Médico Asistido por IA (SDMIA). </a:t>
            </a:r>
          </a:p>
          <a:p>
            <a:pPr marL="0" indent="0" algn="just">
              <a:buNone/>
            </a:pPr>
            <a:r>
              <a:rPr lang="es-MX" dirty="0"/>
              <a:t>Al establecer una estructura clara y utilizar herramientas y técnicas adecuadas, los estudiantes pueden asegurar una excelente gestión y validación de requisitos, garantizando que el sistema cumpla con todas las expectativas y normativas existentes. </a:t>
            </a:r>
          </a:p>
          <a:p>
            <a:pPr marL="0" indent="0" algn="just">
              <a:buNone/>
            </a:pPr>
            <a:r>
              <a:rPr lang="es-MX" dirty="0"/>
              <a:t>Esto permite una adaptación eficiente a los cambios y mejora la calidad y coherencia de cada componente del proyecto.</a:t>
            </a:r>
            <a:endParaRPr lang="es-PE" dirty="0"/>
          </a:p>
        </p:txBody>
      </p:sp>
    </p:spTree>
    <p:extLst>
      <p:ext uri="{BB962C8B-B14F-4D97-AF65-F5344CB8AC3E}">
        <p14:creationId xmlns:p14="http://schemas.microsoft.com/office/powerpoint/2010/main" val="138041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14</a:t>
            </a:r>
          </a:p>
          <a:p>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Validación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199528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dirty="0">
                <a:solidFill>
                  <a:srgbClr val="0070C0"/>
                </a:solidFill>
              </a:rPr>
              <a:t>Tema: </a:t>
            </a:r>
            <a:r>
              <a:rPr lang="es-PE"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Trazabilidad de Requisitos</a:t>
            </a:r>
            <a:endParaRPr lang="es-PE" dirty="0">
              <a:solidFill>
                <a:srgbClr val="0070C0"/>
              </a:solidFill>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1008379" y="2264336"/>
            <a:ext cx="11013439" cy="2846143"/>
          </a:xfrm>
        </p:spPr>
        <p:txBody>
          <a:bodyPr>
            <a:normAutofit fontScale="85000" lnSpcReduction="20000"/>
          </a:bodyPr>
          <a:lstStyle/>
          <a:p>
            <a:pPr algn="just">
              <a:lnSpc>
                <a:spcPct val="100000"/>
              </a:lnSpc>
              <a:spcBef>
                <a:spcPct val="0"/>
              </a:spcBef>
            </a:pPr>
            <a:r>
              <a:rPr lang="es-PE" sz="3600" dirty="0">
                <a:latin typeface="+mj-lt"/>
                <a:ea typeface="+mj-ea"/>
                <a:cs typeface="+mj-cs"/>
              </a:rPr>
              <a:t>Conceptos y Técnicas de Validación de Requisitos</a:t>
            </a:r>
          </a:p>
          <a:p>
            <a:pPr algn="just">
              <a:lnSpc>
                <a:spcPct val="100000"/>
              </a:lnSpc>
              <a:spcBef>
                <a:spcPct val="0"/>
              </a:spcBef>
            </a:pPr>
            <a:r>
              <a:rPr lang="es-PE" sz="3600" dirty="0">
                <a:latin typeface="+mj-lt"/>
                <a:ea typeface="+mj-ea"/>
                <a:cs typeface="+mj-cs"/>
              </a:rPr>
              <a:t>Planificación y Ejecución de Actividades de Validación de Requisitos</a:t>
            </a:r>
          </a:p>
          <a:p>
            <a:pPr algn="just">
              <a:lnSpc>
                <a:spcPct val="100000"/>
              </a:lnSpc>
              <a:spcBef>
                <a:spcPct val="0"/>
              </a:spcBef>
            </a:pPr>
            <a:r>
              <a:rPr lang="es-PE" sz="3600" dirty="0">
                <a:latin typeface="+mj-lt"/>
                <a:ea typeface="+mj-ea"/>
                <a:cs typeface="+mj-cs"/>
              </a:rPr>
              <a:t>Análisis e Interpretación de Resultados de Validación de Requisitos</a:t>
            </a:r>
          </a:p>
          <a:p>
            <a:pPr algn="just">
              <a:lnSpc>
                <a:spcPct val="100000"/>
              </a:lnSpc>
              <a:spcBef>
                <a:spcPct val="0"/>
              </a:spcBef>
            </a:pPr>
            <a:r>
              <a:rPr lang="es-PE" sz="3600" dirty="0">
                <a:latin typeface="+mj-lt"/>
                <a:ea typeface="+mj-ea"/>
                <a:cs typeface="+mj-cs"/>
              </a:rPr>
              <a:t>Seguimiento y Seguimiento de Acciones de Validación de Requisitos</a:t>
            </a:r>
          </a:p>
          <a:p>
            <a:pPr>
              <a:lnSpc>
                <a:spcPct val="100000"/>
              </a:lnSpc>
              <a:spcBef>
                <a:spcPct val="0"/>
              </a:spcBef>
            </a:pPr>
            <a:endParaRPr lang="es-PE" sz="2400" dirty="0">
              <a:latin typeface="+mj-lt"/>
              <a:ea typeface="+mj-ea"/>
              <a:cs typeface="+mj-cs"/>
            </a:endParaRPr>
          </a:p>
        </p:txBody>
      </p:sp>
    </p:spTree>
    <p:extLst>
      <p:ext uri="{BB962C8B-B14F-4D97-AF65-F5344CB8AC3E}">
        <p14:creationId xmlns:p14="http://schemas.microsoft.com/office/powerpoint/2010/main" val="150659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marL="0" indent="0">
              <a:buNone/>
            </a:pPr>
            <a:r>
              <a:rPr lang="es-MX" sz="4000" b="1" dirty="0">
                <a:solidFill>
                  <a:srgbClr val="0070C0"/>
                </a:solidFill>
                <a:latin typeface="Calibri" panose="020F0502020204030204" pitchFamily="34" charset="0"/>
                <a:cs typeface="Times New Roman" panose="02020603050405020304" pitchFamily="18" charset="0"/>
              </a:rPr>
              <a:t>Validación</a:t>
            </a:r>
            <a:r>
              <a:rPr lang="es-MX" sz="4000" b="1" dirty="0">
                <a:solidFill>
                  <a:srgbClr val="0070C0"/>
                </a:solidFill>
                <a:latin typeface="Calibri" panose="020F0502020204030204" pitchFamily="34" charset="0"/>
                <a:ea typeface="+mj-ea"/>
                <a:cs typeface="Times New Roman" panose="02020603050405020304" pitchFamily="18" charset="0"/>
              </a:rPr>
              <a:t>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66238" y="2021581"/>
            <a:ext cx="9935441" cy="3160019"/>
          </a:xfrm>
        </p:spPr>
        <p:txBody>
          <a:bodyPr>
            <a:noAutofit/>
          </a:bodyPr>
          <a:lstStyle/>
          <a:p>
            <a:pPr marL="0" indent="0" algn="just">
              <a:buNone/>
            </a:pPr>
            <a:r>
              <a:rPr lang="es-MX" sz="3200" b="0" i="0" dirty="0">
                <a:solidFill>
                  <a:srgbClr val="121512"/>
                </a:solidFill>
                <a:effectLst/>
                <a:highlight>
                  <a:srgbClr val="FAFAFA"/>
                </a:highlight>
                <a:latin typeface="Inter Variable"/>
              </a:rPr>
              <a:t>La validación de requisitos es un proceso esencial en el desarrollo de cualquier sistema o proyecto y tiene como objetivo </a:t>
            </a:r>
            <a:r>
              <a:rPr lang="es-MX" sz="3200" b="1" i="0" dirty="0">
                <a:solidFill>
                  <a:srgbClr val="121512"/>
                </a:solidFill>
                <a:effectLst/>
                <a:highlight>
                  <a:srgbClr val="FAFAFA"/>
                </a:highlight>
                <a:latin typeface="Inter Variable"/>
              </a:rPr>
              <a:t>asegurar que los requisitos definidos cumplen con las expectativas y necesidades de los usuarios y stakeholders</a:t>
            </a:r>
            <a:r>
              <a:rPr lang="es-MX" sz="3200" b="0" i="0" dirty="0">
                <a:solidFill>
                  <a:srgbClr val="121512"/>
                </a:solidFill>
                <a:effectLst/>
                <a:highlight>
                  <a:srgbClr val="FAFAFA"/>
                </a:highlight>
                <a:latin typeface="Inter Variable"/>
              </a:rPr>
              <a:t>. </a:t>
            </a:r>
            <a:endParaRPr lang="es-PE" sz="32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2312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dirty="0">
                <a:solidFill>
                  <a:srgbClr val="0070C0"/>
                </a:solidFill>
              </a:rPr>
              <a:t>Tema: </a:t>
            </a:r>
            <a:r>
              <a:rPr lang="es-PE"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Trazabilidad de Requisitos</a:t>
            </a:r>
            <a:endParaRPr lang="es-PE" dirty="0">
              <a:solidFill>
                <a:srgbClr val="0070C0"/>
              </a:solidFill>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1008379" y="2264336"/>
            <a:ext cx="11013439" cy="2846143"/>
          </a:xfrm>
        </p:spPr>
        <p:txBody>
          <a:bodyPr>
            <a:normAutofit fontScale="92500" lnSpcReduction="10000"/>
          </a:bodyPr>
          <a:lstStyle/>
          <a:p>
            <a:pPr lvl="0" algn="just">
              <a:lnSpc>
                <a:spcPct val="100000"/>
              </a:lnSpc>
              <a:spcBef>
                <a:spcPct val="0"/>
              </a:spcBef>
            </a:pPr>
            <a:r>
              <a:rPr lang="es-MX" sz="3600" dirty="0">
                <a:latin typeface="+mj-lt"/>
                <a:ea typeface="+mj-ea"/>
                <a:cs typeface="+mj-cs"/>
              </a:rPr>
              <a:t>Conceptos y Beneficios de la Trazabilidad de Requisitos</a:t>
            </a:r>
          </a:p>
          <a:p>
            <a:pPr lvl="0" algn="just">
              <a:lnSpc>
                <a:spcPct val="100000"/>
              </a:lnSpc>
              <a:spcBef>
                <a:spcPct val="0"/>
              </a:spcBef>
            </a:pPr>
            <a:r>
              <a:rPr lang="es-MX" sz="3600" dirty="0">
                <a:latin typeface="+mj-lt"/>
                <a:ea typeface="+mj-ea"/>
                <a:cs typeface="+mj-cs"/>
              </a:rPr>
              <a:t>Técnicas y Herramientas para Establecer la Trazabilidad de Requisitos</a:t>
            </a:r>
          </a:p>
          <a:p>
            <a:pPr lvl="0" algn="just">
              <a:lnSpc>
                <a:spcPct val="100000"/>
              </a:lnSpc>
              <a:spcBef>
                <a:spcPct val="0"/>
              </a:spcBef>
            </a:pPr>
            <a:r>
              <a:rPr lang="es-MX" sz="3600" dirty="0">
                <a:latin typeface="+mj-lt"/>
                <a:ea typeface="+mj-ea"/>
                <a:cs typeface="+mj-cs"/>
              </a:rPr>
              <a:t>Mantenimiento y Evolución de la Trazabilidad de Requisitos</a:t>
            </a:r>
          </a:p>
          <a:p>
            <a:pPr lvl="0" algn="just">
              <a:lnSpc>
                <a:spcPct val="100000"/>
              </a:lnSpc>
              <a:spcBef>
                <a:spcPct val="0"/>
              </a:spcBef>
            </a:pPr>
            <a:r>
              <a:rPr lang="es-MX" sz="3600" dirty="0">
                <a:latin typeface="+mj-lt"/>
                <a:ea typeface="+mj-ea"/>
                <a:cs typeface="+mj-cs"/>
              </a:rPr>
              <a:t>Herramientas y Automatización de la Trazabilidad de Requisitos</a:t>
            </a:r>
          </a:p>
          <a:p>
            <a:pPr>
              <a:lnSpc>
                <a:spcPct val="100000"/>
              </a:lnSpc>
              <a:spcBef>
                <a:spcPct val="0"/>
              </a:spcBef>
            </a:pPr>
            <a:endParaRPr lang="es-PE" sz="2400" dirty="0">
              <a:latin typeface="+mj-lt"/>
              <a:ea typeface="+mj-ea"/>
              <a:cs typeface="+mj-cs"/>
            </a:endParaRPr>
          </a:p>
        </p:txBody>
      </p:sp>
    </p:spTree>
    <p:extLst>
      <p:ext uri="{BB962C8B-B14F-4D97-AF65-F5344CB8AC3E}">
        <p14:creationId xmlns:p14="http://schemas.microsoft.com/office/powerpoint/2010/main" val="3129538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r>
              <a:rPr lang="es-MX" sz="4000" b="1" dirty="0">
                <a:solidFill>
                  <a:srgbClr val="0070C0"/>
                </a:solidFill>
                <a:latin typeface="Calibri" panose="020F0502020204030204" pitchFamily="34" charset="0"/>
                <a:cs typeface="Times New Roman" panose="02020603050405020304" pitchFamily="18" charset="0"/>
              </a:rPr>
              <a:t>Conceptos </a:t>
            </a:r>
            <a:r>
              <a:rPr lang="es-PE" sz="4000" b="1" dirty="0">
                <a:solidFill>
                  <a:srgbClr val="0070C0"/>
                </a:solidFill>
                <a:latin typeface="Calibri" panose="020F0502020204030204" pitchFamily="34" charset="0"/>
                <a:cs typeface="Times New Roman" panose="02020603050405020304" pitchFamily="18" charset="0"/>
              </a:rPr>
              <a:t>Técnicas de Validación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847153"/>
            <a:ext cx="11230050" cy="6063198"/>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1"/>
            <a:r>
              <a:rPr lang="es-PE" dirty="0"/>
              <a:t>Conceptos y </a:t>
            </a:r>
            <a:r>
              <a:rPr lang="es-PE" dirty="0" err="1"/>
              <a:t>Validacion</a:t>
            </a:r>
            <a:r>
              <a:rPr lang="es-PE" dirty="0"/>
              <a:t> de Requisitos:</a:t>
            </a:r>
          </a:p>
          <a:p>
            <a:pPr marL="0" lvl="1" indent="0">
              <a:buNone/>
            </a:pPr>
            <a:r>
              <a:rPr lang="es-PE" sz="2400" b="0" dirty="0">
                <a:effectLst/>
                <a:latin typeface="Calibri" panose="020F0502020204030204" pitchFamily="34" charset="0"/>
                <a:ea typeface="Times New Roman" panose="02020603050405020304" pitchFamily="18" charset="0"/>
                <a:cs typeface="Times New Roman" panose="02020603050405020304" pitchFamily="18" charset="0"/>
              </a:rPr>
              <a:t>La validación de requisitos es el proceso de confirmar que los requisitos especificados son correctos y completos, y que el sistema que se desarrollará satisfará dichos requisitos.</a:t>
            </a:r>
          </a:p>
          <a:p>
            <a:pPr marL="0" lvl="1" indent="0">
              <a:buNone/>
            </a:pP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Diferencia con Verificación: </a:t>
            </a:r>
            <a:r>
              <a:rPr lang="es-PE" sz="2400" b="0" dirty="0">
                <a:effectLst/>
                <a:latin typeface="Calibri" panose="020F0502020204030204" pitchFamily="34" charset="0"/>
                <a:ea typeface="Times New Roman" panose="02020603050405020304" pitchFamily="18" charset="0"/>
                <a:cs typeface="Times New Roman" panose="02020603050405020304" pitchFamily="18" charset="0"/>
              </a:rPr>
              <a:t>La verificación asegura que el producto se está construyendo correctamente (</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conforme a las especificaciones</a:t>
            </a:r>
            <a:r>
              <a:rPr lang="es-PE" sz="2400" b="0" dirty="0">
                <a:effectLst/>
                <a:latin typeface="Calibri" panose="020F0502020204030204" pitchFamily="34" charset="0"/>
                <a:ea typeface="Times New Roman" panose="02020603050405020304" pitchFamily="18" charset="0"/>
                <a:cs typeface="Times New Roman" panose="02020603050405020304" pitchFamily="18" charset="0"/>
              </a:rPr>
              <a:t>), mientras que la validación </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confirma</a:t>
            </a:r>
            <a:r>
              <a:rPr lang="es-PE" sz="2400" b="0" dirty="0">
                <a:effectLst/>
                <a:latin typeface="Calibri" panose="020F0502020204030204" pitchFamily="34" charset="0"/>
                <a:ea typeface="Times New Roman" panose="02020603050405020304" pitchFamily="18" charset="0"/>
                <a:cs typeface="Times New Roman" panose="02020603050405020304" pitchFamily="18" charset="0"/>
              </a:rPr>
              <a:t> que se está construyendo el producto correcto (</a:t>
            </a: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satisface las necesidades del usuario</a:t>
            </a:r>
            <a:r>
              <a:rPr lang="es-PE" sz="2400" b="0" dirty="0">
                <a:effectLst/>
                <a:latin typeface="Calibri" panose="020F0502020204030204" pitchFamily="34" charset="0"/>
                <a:ea typeface="Times New Roman" panose="02020603050405020304" pitchFamily="18" charset="0"/>
                <a:cs typeface="Times New Roman" panose="02020603050405020304" pitchFamily="18" charset="0"/>
              </a:rPr>
              <a:t>).</a:t>
            </a:r>
          </a:p>
          <a:p>
            <a:pPr lvl="1">
              <a:buAutoNum type="arabicPeriod" startAt="2"/>
              <a:tabLst>
                <a:tab pos="457200" algn="l"/>
              </a:tabLst>
            </a:pPr>
            <a:r>
              <a:rPr lang="es-PE" dirty="0"/>
              <a:t>Técnicas de Validación de Requisitos:</a:t>
            </a:r>
          </a:p>
          <a:p>
            <a:pPr marL="0" lvl="1" indent="0">
              <a:buNone/>
              <a:tabLst>
                <a:tab pos="457200" algn="l"/>
              </a:tabLst>
            </a:pPr>
            <a:r>
              <a:rPr lang="es-PE" sz="2400" dirty="0">
                <a:effectLst/>
                <a:latin typeface="Calibri" panose="020F0502020204030204" pitchFamily="34" charset="0"/>
                <a:ea typeface="Times New Roman" panose="02020603050405020304" pitchFamily="18" charset="0"/>
                <a:cs typeface="Times New Roman" panose="02020603050405020304" pitchFamily="18" charset="0"/>
              </a:rPr>
              <a:t>Revisiones de Requisitos:</a:t>
            </a:r>
          </a:p>
          <a:p>
            <a:pPr marL="355600" lvl="2" indent="-355600"/>
            <a:r>
              <a:rPr lang="es-PE" sz="2400" dirty="0">
                <a:ea typeface="+mn-ea"/>
              </a:rPr>
              <a:t>Descripción: Reuniones formales e informales en las que los requisitos son revisados y discutidos para identificar errores o incompletitudes.</a:t>
            </a:r>
          </a:p>
          <a:p>
            <a:pPr marL="355600" lvl="2" indent="-355600"/>
            <a:r>
              <a:rPr lang="es-PE" sz="2400" dirty="0">
                <a:ea typeface="+mn-ea"/>
              </a:rPr>
              <a:t>Métodos: Inspecciones, </a:t>
            </a:r>
            <a:r>
              <a:rPr lang="es-PE" sz="2400" dirty="0" err="1">
                <a:ea typeface="+mn-ea"/>
              </a:rPr>
              <a:t>walkthroughs</a:t>
            </a:r>
            <a:r>
              <a:rPr lang="es-PE" sz="2400" dirty="0">
                <a:ea typeface="+mn-ea"/>
              </a:rPr>
              <a:t>, y revisiones por pares.</a:t>
            </a:r>
          </a:p>
          <a:p>
            <a:pPr marL="0" lvl="2" indent="0">
              <a:buNone/>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Prototipos:</a:t>
            </a:r>
          </a:p>
          <a:p>
            <a:pPr marL="355600" lvl="2" indent="-355600"/>
            <a:r>
              <a:rPr lang="es-PE" sz="2400" dirty="0">
                <a:ea typeface="+mn-ea"/>
              </a:rPr>
              <a:t>Descripción: Creación de versiones tempranas del sistema o sus componentes que permiten a los </a:t>
            </a:r>
            <a:r>
              <a:rPr lang="es-PE" sz="2400" dirty="0" err="1">
                <a:ea typeface="+mn-ea"/>
              </a:rPr>
              <a:t>stakeholders</a:t>
            </a:r>
            <a:r>
              <a:rPr lang="es-PE" sz="2400" dirty="0">
                <a:ea typeface="+mn-ea"/>
              </a:rPr>
              <a:t> interactuar con el sistema y validar requisitos.</a:t>
            </a:r>
          </a:p>
          <a:p>
            <a:pPr marL="355600" lvl="2" indent="-355600"/>
            <a:r>
              <a:rPr lang="es-PE" sz="2400" dirty="0">
                <a:ea typeface="+mn-ea"/>
              </a:rPr>
              <a:t>Métodos: Prototipos de alta fidelidad, </a:t>
            </a:r>
            <a:r>
              <a:rPr lang="es-PE" sz="2400" dirty="0" err="1">
                <a:ea typeface="+mn-ea"/>
              </a:rPr>
              <a:t>wireframes</a:t>
            </a:r>
            <a:r>
              <a:rPr lang="es-PE" sz="2400" dirty="0">
                <a:ea typeface="+mn-ea"/>
              </a:rPr>
              <a:t> y maquetas interactivas.</a:t>
            </a:r>
          </a:p>
        </p:txBody>
      </p:sp>
    </p:spTree>
    <p:extLst>
      <p:ext uri="{BB962C8B-B14F-4D97-AF65-F5344CB8AC3E}">
        <p14:creationId xmlns:p14="http://schemas.microsoft.com/office/powerpoint/2010/main" val="236928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r>
              <a:rPr lang="es-MX" sz="4000" b="1" dirty="0">
                <a:solidFill>
                  <a:srgbClr val="0070C0"/>
                </a:solidFill>
                <a:latin typeface="Calibri" panose="020F0502020204030204" pitchFamily="34" charset="0"/>
                <a:cs typeface="Times New Roman" panose="02020603050405020304" pitchFamily="18" charset="0"/>
              </a:rPr>
              <a:t>Conceptos </a:t>
            </a:r>
            <a:r>
              <a:rPr lang="es-PE" sz="4000" b="1" dirty="0">
                <a:solidFill>
                  <a:srgbClr val="0070C0"/>
                </a:solidFill>
                <a:latin typeface="Calibri" panose="020F0502020204030204" pitchFamily="34" charset="0"/>
                <a:cs typeface="Times New Roman" panose="02020603050405020304" pitchFamily="18" charset="0"/>
              </a:rPr>
              <a:t>Técnicas de Validación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847153"/>
            <a:ext cx="11230050" cy="5293757"/>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1">
              <a:buAutoNum type="arabicPeriod" startAt="2"/>
              <a:tabLst>
                <a:tab pos="457200" algn="l"/>
              </a:tabLst>
            </a:pPr>
            <a:r>
              <a:rPr lang="es-PE" dirty="0"/>
              <a:t>Técnicas de Validación de Requisitos:</a:t>
            </a:r>
          </a:p>
          <a:p>
            <a:pPr marL="0" lvl="2" indent="0">
              <a:buNone/>
            </a:pPr>
            <a:r>
              <a:rPr lang="es-PE" sz="2400" b="1" dirty="0">
                <a:solidFill>
                  <a:schemeClr val="tx1"/>
                </a:solidFill>
                <a:latin typeface="Calibri" panose="020F0502020204030204" pitchFamily="34" charset="0"/>
                <a:cs typeface="Times New Roman" panose="02020603050405020304" pitchFamily="18" charset="0"/>
              </a:rPr>
              <a:t>Pruebas de Aceptación del Usuario (UAT):</a:t>
            </a:r>
          </a:p>
          <a:p>
            <a:pPr marL="355600" lvl="2" indent="-355600"/>
            <a:r>
              <a:rPr lang="es-PE" sz="2400" dirty="0">
                <a:ea typeface="+mn-ea"/>
              </a:rPr>
              <a:t>Descripción: Pruebas realizadas por los usuarios finales para validar que el sistema cumple con los requisitos y es adecuado para su uso.</a:t>
            </a:r>
          </a:p>
          <a:p>
            <a:pPr marL="0" lvl="2" indent="0">
              <a:buNone/>
            </a:pPr>
            <a:r>
              <a:rPr lang="es-PE" sz="2400" b="1" dirty="0"/>
              <a:t>Modelos y Simulaciones:</a:t>
            </a:r>
          </a:p>
          <a:p>
            <a:pPr marL="355600" lvl="2" indent="-355600"/>
            <a:r>
              <a:rPr lang="es-PE" sz="2400" dirty="0">
                <a:ea typeface="+mn-ea"/>
              </a:rPr>
              <a:t>Descripción: Uso de modelos y simulaciones para validar el comportamiento del sistema conforme a los requisitos.</a:t>
            </a:r>
          </a:p>
          <a:p>
            <a:pPr marL="355600" lvl="2" indent="-355600"/>
            <a:r>
              <a:rPr lang="es-PE" sz="2400" dirty="0">
                <a:ea typeface="+mn-ea"/>
              </a:rPr>
              <a:t>Métodos: Diagramas UML, simulaciones de casos de uso.</a:t>
            </a:r>
          </a:p>
          <a:p>
            <a:pPr marL="0" lvl="2" indent="0">
              <a:buNone/>
            </a:pPr>
            <a:r>
              <a:rPr lang="es-PE" sz="2400" b="1" dirty="0">
                <a:solidFill>
                  <a:schemeClr val="tx1"/>
                </a:solidFill>
                <a:latin typeface="Calibri" panose="020F0502020204030204" pitchFamily="34" charset="0"/>
                <a:cs typeface="Times New Roman" panose="02020603050405020304" pitchFamily="18" charset="0"/>
              </a:rPr>
              <a:t>Estudios de Caso y Entrevistas:</a:t>
            </a:r>
          </a:p>
          <a:p>
            <a:pPr marL="355600" lvl="2" indent="-355600"/>
            <a:r>
              <a:rPr lang="es-PE" sz="2400" dirty="0">
                <a:ea typeface="+mn-ea"/>
              </a:rPr>
              <a:t>Descripción: Recopilación de experiencias y </a:t>
            </a:r>
            <a:r>
              <a:rPr lang="es-PE" sz="2400" dirty="0" err="1">
                <a:ea typeface="+mn-ea"/>
              </a:rPr>
              <a:t>feedback</a:t>
            </a:r>
            <a:r>
              <a:rPr lang="es-PE" sz="2400" dirty="0">
                <a:ea typeface="+mn-ea"/>
              </a:rPr>
              <a:t> directo de usuarios y </a:t>
            </a:r>
            <a:r>
              <a:rPr lang="es-PE" sz="2400" dirty="0" err="1">
                <a:ea typeface="+mn-ea"/>
              </a:rPr>
              <a:t>stakeholders</a:t>
            </a:r>
            <a:r>
              <a:rPr lang="es-PE" sz="2400" dirty="0">
                <a:ea typeface="+mn-ea"/>
              </a:rPr>
              <a:t> para validar requisitos.</a:t>
            </a:r>
          </a:p>
          <a:p>
            <a:pPr marL="0" lvl="2" indent="0">
              <a:buNone/>
            </a:pPr>
            <a:r>
              <a:rPr lang="es-PE" sz="2400" b="1" dirty="0"/>
              <a:t>Análisis de Escenarios:</a:t>
            </a:r>
          </a:p>
          <a:p>
            <a:pPr marL="355600" lvl="2" indent="-355600"/>
            <a:r>
              <a:rPr lang="es-PE" sz="2400" dirty="0">
                <a:ea typeface="+mn-ea"/>
              </a:rPr>
              <a:t>Descripción: Evaluación de cómo el sistema satisface los requisitos bajo diferentes condiciones y escenarios de uso.</a:t>
            </a:r>
          </a:p>
        </p:txBody>
      </p:sp>
    </p:spTree>
    <p:extLst>
      <p:ext uri="{BB962C8B-B14F-4D97-AF65-F5344CB8AC3E}">
        <p14:creationId xmlns:p14="http://schemas.microsoft.com/office/powerpoint/2010/main" val="72241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fontScale="90000"/>
          </a:bodyPr>
          <a:lstStyle/>
          <a:p>
            <a:r>
              <a:rPr lang="es-PE" sz="4000" b="1" dirty="0">
                <a:solidFill>
                  <a:srgbClr val="0070C0"/>
                </a:solidFill>
                <a:latin typeface="Calibri" panose="020F0502020204030204" pitchFamily="34" charset="0"/>
                <a:cs typeface="Times New Roman" panose="02020603050405020304" pitchFamily="18" charset="0"/>
              </a:rPr>
              <a:t>Planificación y Ejecución de Actividades de Validación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4524315"/>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marL="342900" lvl="0" indent="-342900" algn="just">
              <a:buFont typeface="+mj-lt"/>
              <a:buAutoNum type="arabicPeriod"/>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Planificación de la Validación:</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1" indent="0" algn="just">
              <a:buSzPts val="1000"/>
              <a:buNone/>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Identificación de Requisitos Críticos: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r>
              <a:rPr lang="es-PE" sz="2400" dirty="0">
                <a:ea typeface="+mn-ea"/>
              </a:rPr>
              <a:t>Priorizar los requisitos en función de su importancia y riesgos asociados.</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Definición de Metodología:</a:t>
            </a:r>
          </a:p>
          <a:p>
            <a:pPr marL="355600" lvl="2" indent="-355600"/>
            <a:r>
              <a:rPr lang="es-PE" sz="2400" dirty="0">
                <a:ea typeface="+mn-ea"/>
              </a:rPr>
              <a:t>Elegir las técnicas de validación adecuadas (revisiones, prototipos, UAT) para los diferentes tipos de requisitos.</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Asignación de Recursos:</a:t>
            </a:r>
          </a:p>
          <a:p>
            <a:pPr marL="355600" lvl="2" indent="-355600"/>
            <a:r>
              <a:rPr lang="es-PE" sz="2400" dirty="0">
                <a:ea typeface="+mn-ea"/>
              </a:rPr>
              <a:t>Determinar los recursos necesarios (personas, herramientas, tiempo) para llevar a cabo las actividades de validación.</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Creación de un Plan de Validación:</a:t>
            </a:r>
          </a:p>
          <a:p>
            <a:pPr marL="355600" lvl="2" indent="-355600"/>
            <a:r>
              <a:rPr lang="es-PE" sz="2400" dirty="0">
                <a:ea typeface="+mn-ea"/>
              </a:rPr>
              <a:t>Documento que incluya un calendario de actividades, responsabilidades y métodos de validación.</a:t>
            </a:r>
          </a:p>
        </p:txBody>
      </p:sp>
    </p:spTree>
    <p:extLst>
      <p:ext uri="{BB962C8B-B14F-4D97-AF65-F5344CB8AC3E}">
        <p14:creationId xmlns:p14="http://schemas.microsoft.com/office/powerpoint/2010/main" val="38375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fontScale="90000"/>
          </a:bodyPr>
          <a:lstStyle/>
          <a:p>
            <a:r>
              <a:rPr lang="es-PE" sz="4000" b="1" dirty="0">
                <a:solidFill>
                  <a:srgbClr val="0070C0"/>
                </a:solidFill>
                <a:latin typeface="Calibri" panose="020F0502020204030204" pitchFamily="34" charset="0"/>
                <a:cs typeface="Times New Roman" panose="02020603050405020304" pitchFamily="18" charset="0"/>
              </a:rPr>
              <a:t>Planificación y Ejecución de Actividades de Validación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4893647"/>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2. Ejecución de la Validación:</a:t>
            </a:r>
            <a:endParaRPr lang="es-PE" sz="2400" b="1" dirty="0">
              <a:latin typeface="Calibri" panose="020F0502020204030204" pitchFamily="34" charset="0"/>
              <a:ea typeface="Times New Roman" panose="02020603050405020304" pitchFamily="18" charset="0"/>
              <a:cs typeface="Times New Roman" panose="02020603050405020304" pitchFamily="18" charset="0"/>
            </a:endParaRPr>
          </a:p>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Revisiones de Requisitos: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r>
              <a:rPr lang="es-PE" sz="2400" dirty="0">
                <a:ea typeface="+mn-ea"/>
              </a:rPr>
              <a:t>Realizar revisiones de documentos de requisitos con la participación de </a:t>
            </a:r>
            <a:r>
              <a:rPr lang="es-PE" sz="2400" dirty="0" err="1">
                <a:ea typeface="+mn-ea"/>
              </a:rPr>
              <a:t>stakeholders</a:t>
            </a:r>
            <a:r>
              <a:rPr lang="es-PE" sz="2400" dirty="0">
                <a:ea typeface="+mn-ea"/>
              </a:rPr>
              <a:t> clave.</a:t>
            </a:r>
          </a:p>
          <a:p>
            <a:pPr algn="just">
              <a:buSzPts val="1000"/>
              <a:tabLst>
                <a:tab pos="457200" algn="l"/>
              </a:tabLst>
            </a:pPr>
            <a:r>
              <a:rPr lang="es-PE" sz="2400" b="1" dirty="0">
                <a:latin typeface="Calibri" panose="020F0502020204030204" pitchFamily="34" charset="0"/>
                <a:cs typeface="Times New Roman" panose="02020603050405020304" pitchFamily="18" charset="0"/>
              </a:rPr>
              <a:t>Desarrollo de Prototipos:</a:t>
            </a:r>
          </a:p>
          <a:p>
            <a:pPr marL="355600" lvl="2" indent="-355600"/>
            <a:r>
              <a:rPr lang="es-PE" sz="2400" dirty="0">
                <a:ea typeface="+mn-ea"/>
              </a:rPr>
              <a:t>Crear prototipos funcionales y/o no funcionales para evaluar y validar los requisitos con los usuarios.</a:t>
            </a:r>
          </a:p>
          <a:p>
            <a:pPr marL="0" lvl="1" indent="0">
              <a:buSzPts val="1000"/>
              <a:buNone/>
              <a:tabLst>
                <a:tab pos="457200" algn="l"/>
              </a:tabLst>
            </a:pPr>
            <a:r>
              <a:rPr lang="es-PE" sz="2400" dirty="0">
                <a:solidFill>
                  <a:schemeClr val="tx1"/>
                </a:solidFill>
                <a:latin typeface="Calibri" panose="020F0502020204030204" pitchFamily="34" charset="0"/>
                <a:cs typeface="Times New Roman" panose="02020603050405020304" pitchFamily="18" charset="0"/>
              </a:rPr>
              <a:t>Pruebas de Aceptación del Usuario:</a:t>
            </a:r>
          </a:p>
          <a:p>
            <a:pPr marL="355600" lvl="2" indent="-355600"/>
            <a:r>
              <a:rPr lang="es-PE" sz="2400" dirty="0">
                <a:ea typeface="+mn-ea"/>
              </a:rPr>
              <a:t>Conducir UAT con usuarios finales en escenarios reales de uso.</a:t>
            </a:r>
          </a:p>
          <a:p>
            <a:pPr marL="0" lvl="1" indent="0">
              <a:buSzPts val="1000"/>
              <a:buNone/>
              <a:tabLst>
                <a:tab pos="457200" algn="l"/>
              </a:tabLst>
            </a:pPr>
            <a:r>
              <a:rPr lang="es-PE" sz="2400" dirty="0">
                <a:solidFill>
                  <a:schemeClr val="tx1"/>
                </a:solidFill>
                <a:latin typeface="Calibri" panose="020F0502020204030204" pitchFamily="34" charset="0"/>
                <a:cs typeface="Times New Roman" panose="02020603050405020304" pitchFamily="18" charset="0"/>
              </a:rPr>
              <a:t>Simulaciones y Modelos:</a:t>
            </a:r>
          </a:p>
          <a:p>
            <a:pPr marL="355600" lvl="2" indent="-355600"/>
            <a:r>
              <a:rPr lang="es-PE" sz="2400" dirty="0">
                <a:ea typeface="+mn-ea"/>
              </a:rPr>
              <a:t>Utilizar modelos y simulaciones para probar que el comportamiento del sistema cumple con los requisitos especificados.</a:t>
            </a:r>
          </a:p>
          <a:p>
            <a:pPr marL="0" lvl="1" indent="0">
              <a:buNone/>
              <a:tabLst>
                <a:tab pos="457200" algn="l"/>
              </a:tabLst>
            </a:pPr>
            <a:endParaRPr lang="es-PE" sz="2400" dirty="0">
              <a:ea typeface="+mn-ea"/>
            </a:endParaRPr>
          </a:p>
        </p:txBody>
      </p:sp>
    </p:spTree>
    <p:extLst>
      <p:ext uri="{BB962C8B-B14F-4D97-AF65-F5344CB8AC3E}">
        <p14:creationId xmlns:p14="http://schemas.microsoft.com/office/powerpoint/2010/main" val="235999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fontScale="90000"/>
          </a:bodyPr>
          <a:lstStyle/>
          <a:p>
            <a:r>
              <a:rPr lang="es-PE" sz="4000" b="1" dirty="0">
                <a:solidFill>
                  <a:srgbClr val="0070C0"/>
                </a:solidFill>
                <a:latin typeface="Calibri" panose="020F0502020204030204" pitchFamily="34" charset="0"/>
                <a:cs typeface="Times New Roman" panose="02020603050405020304" pitchFamily="18" charset="0"/>
              </a:rPr>
              <a:t>Planificación y Ejecución de Actividades de Validación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3046988"/>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3. Documentación de Resultados: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1" indent="0" algn="just">
              <a:buSzPts val="1000"/>
              <a:buNone/>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Registro de Observaciones: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r>
              <a:rPr lang="es-PE" sz="2400" dirty="0">
                <a:ea typeface="+mn-ea"/>
              </a:rPr>
              <a:t>Documentar todas las observaciones y hallazgos realizados durante las actividades de validación.</a:t>
            </a:r>
          </a:p>
          <a:p>
            <a:pPr marL="0" lvl="2" indent="0" algn="just">
              <a:buSzPts val="1000"/>
              <a:buNone/>
              <a:tabLst>
                <a:tab pos="13716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Reporte de Resultados: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r>
              <a:rPr lang="es-PE" sz="2400" dirty="0">
                <a:ea typeface="+mn-ea"/>
              </a:rPr>
              <a:t>Crear informes detallados que describan los resultados de las validaciones, incluyendo cualquier requisito que no se haya cumplido.</a:t>
            </a:r>
          </a:p>
          <a:p>
            <a:pPr marL="0" lvl="1" indent="0">
              <a:buNone/>
              <a:tabLst>
                <a:tab pos="457200" algn="l"/>
              </a:tabLst>
            </a:pPr>
            <a:endParaRPr lang="es-PE" sz="2400" dirty="0">
              <a:ea typeface="+mn-ea"/>
            </a:endParaRPr>
          </a:p>
        </p:txBody>
      </p:sp>
    </p:spTree>
    <p:extLst>
      <p:ext uri="{BB962C8B-B14F-4D97-AF65-F5344CB8AC3E}">
        <p14:creationId xmlns:p14="http://schemas.microsoft.com/office/powerpoint/2010/main" val="203962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r>
              <a:rPr lang="es-PE" sz="4000" b="1" dirty="0">
                <a:solidFill>
                  <a:srgbClr val="0070C0"/>
                </a:solidFill>
                <a:latin typeface="Calibri" panose="020F0502020204030204" pitchFamily="34" charset="0"/>
                <a:cs typeface="Times New Roman" panose="02020603050405020304" pitchFamily="18" charset="0"/>
              </a:rPr>
              <a:t>Análisis e Interpretación de Resultados de Validación de Requisitos</a:t>
            </a: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3785652"/>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marL="342900" lvl="0" indent="-342900" algn="just">
              <a:buFont typeface="+mj-lt"/>
              <a:buAutoNum type="arabicPeriod"/>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Análisis de Resultados de Validación:</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1" indent="0" algn="just">
              <a:buSzPts val="1000"/>
              <a:buNone/>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Revisión de Resultados: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2" indent="-355600"/>
            <a:r>
              <a:rPr lang="es-PE" sz="2400" dirty="0">
                <a:ea typeface="+mn-ea"/>
              </a:rPr>
              <a:t>Analizar los resultados obtenidos de las revisiones de requisitos, prototipos, UAT y modelos.</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Identificación de Problemas:</a:t>
            </a:r>
          </a:p>
          <a:p>
            <a:pPr marL="355600" lvl="2" indent="-355600"/>
            <a:r>
              <a:rPr lang="es-PE" sz="2400" dirty="0">
                <a:ea typeface="+mn-ea"/>
              </a:rPr>
              <a:t>Detectar cualquier requisito que no se haya validado correctamente o que muestre inconsistencias.</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Clasificación de Problemas:</a:t>
            </a:r>
          </a:p>
          <a:p>
            <a:pPr marL="355600" lvl="2" indent="-355600"/>
            <a:r>
              <a:rPr lang="es-PE" sz="2400" dirty="0">
                <a:ea typeface="+mn-ea"/>
              </a:rPr>
              <a:t>Clasificar los problemas en categorías tales como errores, omisiones, ambigüedades y necesidades adicionales.</a:t>
            </a:r>
          </a:p>
        </p:txBody>
      </p:sp>
    </p:spTree>
    <p:extLst>
      <p:ext uri="{BB962C8B-B14F-4D97-AF65-F5344CB8AC3E}">
        <p14:creationId xmlns:p14="http://schemas.microsoft.com/office/powerpoint/2010/main" val="2492422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pPr algn="l"/>
            <a:r>
              <a:rPr lang="es-PE" sz="3600" b="1" dirty="0">
                <a:solidFill>
                  <a:srgbClr val="0070C0"/>
                </a:solidFill>
                <a:latin typeface="Calibri" panose="020F0502020204030204" pitchFamily="34" charset="0"/>
                <a:cs typeface="Times New Roman" panose="02020603050405020304" pitchFamily="18" charset="0"/>
              </a:rPr>
              <a:t>Análisis e Interpretación de Resultados de Validación de Requisitos</a:t>
            </a:r>
            <a:endParaRPr lang="es-MX" sz="3600" b="1" i="0" dirty="0">
              <a:solidFill>
                <a:srgbClr val="121512"/>
              </a:solidFill>
              <a:effectLst/>
              <a:highlight>
                <a:srgbClr val="FAFAFA"/>
              </a:highlight>
              <a:latin typeface="Inter Variable"/>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6001643"/>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2. Interpretación de Resultados: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Evaluación del Impacto:</a:t>
            </a:r>
          </a:p>
          <a:p>
            <a:pPr marL="355600" lvl="2" indent="-355600"/>
            <a:r>
              <a:rPr lang="es-PE" sz="2400" dirty="0">
                <a:ea typeface="+mn-ea"/>
              </a:rPr>
              <a:t>Evaluar el impacto de los problemas identificados en el proyecto general, tiempo y costo.</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Priorización de Acciones:</a:t>
            </a:r>
          </a:p>
          <a:p>
            <a:pPr marL="355600" lvl="2" indent="-355600"/>
            <a:r>
              <a:rPr lang="es-PE" sz="2400" dirty="0">
                <a:ea typeface="+mn-ea"/>
              </a:rPr>
              <a:t>Ordenar los problemas identificados en términos de urgencia y criticidad para la resolución.</a:t>
            </a: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Decisión sobre Correcciones:</a:t>
            </a:r>
          </a:p>
          <a:p>
            <a:pPr marL="355600" lvl="2" indent="-355600"/>
            <a:r>
              <a:rPr lang="es-PE" sz="2400" dirty="0">
                <a:ea typeface="+mn-ea"/>
              </a:rPr>
              <a:t>Decidir qué acciones tomar para corregir los problemas identificados y asegurar el cumplimiento de los requisitos.</a:t>
            </a:r>
          </a:p>
          <a:p>
            <a:pPr lvl="0" algn="just">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3. Informe de Análisis: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1" indent="0">
              <a:buSzPts val="1000"/>
              <a:buNone/>
              <a:tabLst>
                <a:tab pos="914400" algn="l"/>
              </a:tabLst>
            </a:pPr>
            <a:r>
              <a:rPr lang="es-PE" sz="2400" dirty="0">
                <a:latin typeface="Calibri" panose="020F0502020204030204" pitchFamily="34" charset="0"/>
                <a:cs typeface="Times New Roman" panose="02020603050405020304" pitchFamily="18" charset="0"/>
              </a:rPr>
              <a:t>Contenido del Informe:</a:t>
            </a:r>
          </a:p>
          <a:p>
            <a:pPr marL="355600" lvl="2" indent="-355600"/>
            <a:r>
              <a:rPr lang="es-PE" sz="2400" dirty="0">
                <a:ea typeface="+mn-ea"/>
              </a:rPr>
              <a:t>Incluir un resumen de los resultados de la validación, análisis detallado de problemas y recomendaciones para corregirlos.</a:t>
            </a:r>
          </a:p>
          <a:p>
            <a:pPr marL="0" lvl="2" indent="0">
              <a:buNone/>
            </a:pPr>
            <a:r>
              <a:rPr lang="es-PE" sz="2400" dirty="0">
                <a:ea typeface="+mn-ea"/>
              </a:rPr>
              <a:t>     Ejemplo:</a:t>
            </a:r>
          </a:p>
          <a:p>
            <a:pPr marL="0" lvl="1" indent="0">
              <a:buNone/>
              <a:tabLst>
                <a:tab pos="457200" algn="l"/>
              </a:tabLst>
            </a:pPr>
            <a:endParaRPr lang="es-PE" sz="2400" dirty="0">
              <a:ea typeface="+mn-ea"/>
            </a:endParaRPr>
          </a:p>
        </p:txBody>
      </p:sp>
    </p:spTree>
    <p:extLst>
      <p:ext uri="{BB962C8B-B14F-4D97-AF65-F5344CB8AC3E}">
        <p14:creationId xmlns:p14="http://schemas.microsoft.com/office/powerpoint/2010/main" val="373665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r>
              <a:rPr lang="es-MX" sz="4000" b="1" dirty="0">
                <a:solidFill>
                  <a:srgbClr val="0070C0"/>
                </a:solidFill>
                <a:latin typeface="Calibri" panose="020F0502020204030204" pitchFamily="34" charset="0"/>
                <a:cs typeface="Times New Roman" panose="02020603050405020304" pitchFamily="18" charset="0"/>
              </a:rPr>
              <a:t>Seguimiento y Monitoreo de Acciones de Validación de Requisitos</a:t>
            </a: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5755422"/>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algn="l">
              <a:buFont typeface="+mj-lt"/>
              <a:buAutoNum type="arabicPeriod"/>
            </a:pPr>
            <a:r>
              <a:rPr lang="es-MX" sz="2800" b="1" i="0" dirty="0">
                <a:solidFill>
                  <a:srgbClr val="121512"/>
                </a:solidFill>
                <a:effectLst/>
                <a:highlight>
                  <a:srgbClr val="FAFAFA"/>
                </a:highlight>
                <a:latin typeface="Inter Variable"/>
              </a:rPr>
              <a:t>Seguimiento de Acciones de Validación:</a:t>
            </a:r>
            <a:endParaRPr lang="es-MX" sz="2800" dirty="0">
              <a:solidFill>
                <a:srgbClr val="121512"/>
              </a:solidFill>
              <a:highlight>
                <a:srgbClr val="FAFAFA"/>
              </a:highlight>
              <a:latin typeface="Inter Variable"/>
            </a:endParaRPr>
          </a:p>
          <a:p>
            <a:pPr algn="l"/>
            <a:r>
              <a:rPr lang="es-MX" sz="2400" b="1" i="0" dirty="0">
                <a:solidFill>
                  <a:srgbClr val="121512"/>
                </a:solidFill>
                <a:effectLst/>
                <a:highlight>
                  <a:srgbClr val="FAFAFA"/>
                </a:highlight>
                <a:latin typeface="Inter Variable"/>
              </a:rPr>
              <a:t>Plan de Acción:</a:t>
            </a:r>
            <a:endParaRPr lang="es-MX" sz="2400" b="0" i="0" dirty="0">
              <a:solidFill>
                <a:srgbClr val="121512"/>
              </a:solidFill>
              <a:effectLst/>
              <a:highlight>
                <a:srgbClr val="FAFAFA"/>
              </a:highlight>
              <a:latin typeface="Inter Variable"/>
            </a:endParaRPr>
          </a:p>
          <a:p>
            <a:pPr marL="355600" lvl="2" indent="-355600"/>
            <a:r>
              <a:rPr lang="es-MX" sz="2400" dirty="0">
                <a:ea typeface="+mn-ea"/>
              </a:rPr>
              <a:t>Desarrollar un plan de acción para abordar los problemas identificados en la fase de análisis.</a:t>
            </a:r>
          </a:p>
          <a:p>
            <a:pPr marL="0" lvl="1" indent="0" algn="l">
              <a:buNone/>
            </a:pPr>
            <a:r>
              <a:rPr lang="es-MX" sz="2400" dirty="0">
                <a:highlight>
                  <a:srgbClr val="FAFAFA"/>
                </a:highlight>
              </a:rPr>
              <a:t>Asignación de Responsabilidades:</a:t>
            </a:r>
          </a:p>
          <a:p>
            <a:pPr marL="355600" lvl="2" indent="-355600"/>
            <a:r>
              <a:rPr lang="es-MX" sz="2400" dirty="0">
                <a:ea typeface="+mn-ea"/>
              </a:rPr>
              <a:t>Asignar responsabilidades claras para la resolución de cada problema identificado.</a:t>
            </a:r>
          </a:p>
          <a:p>
            <a:pPr marL="0" lvl="1" indent="0" algn="l">
              <a:buNone/>
            </a:pPr>
            <a:r>
              <a:rPr lang="es-MX" sz="2400" dirty="0">
                <a:highlight>
                  <a:srgbClr val="FAFAFA"/>
                </a:highlight>
              </a:rPr>
              <a:t>Calendario de Seguimiento:</a:t>
            </a:r>
          </a:p>
          <a:p>
            <a:pPr marL="355600" lvl="2" indent="-355600"/>
            <a:r>
              <a:rPr lang="es-MX" sz="2400" dirty="0">
                <a:ea typeface="+mn-ea"/>
              </a:rPr>
              <a:t>Establecer un calendario para realizar seguimientos periódicos de las acciones correctivas.</a:t>
            </a:r>
          </a:p>
          <a:p>
            <a:r>
              <a:rPr lang="es-MX" sz="2800" b="1" dirty="0">
                <a:solidFill>
                  <a:srgbClr val="121512"/>
                </a:solidFill>
                <a:highlight>
                  <a:srgbClr val="FAFAFA"/>
                </a:highlight>
                <a:latin typeface="Inter Variable"/>
              </a:rPr>
              <a:t>2. Monitoreo del Progreso:</a:t>
            </a:r>
          </a:p>
          <a:p>
            <a:pPr marL="0" lvl="1" indent="0" algn="l">
              <a:buNone/>
            </a:pPr>
            <a:r>
              <a:rPr lang="es-MX" sz="2400" dirty="0">
                <a:highlight>
                  <a:srgbClr val="FAFAFA"/>
                </a:highlight>
              </a:rPr>
              <a:t>Reuniones de Seguimiento:</a:t>
            </a:r>
          </a:p>
          <a:p>
            <a:pPr marL="355600" lvl="2" indent="-355600"/>
            <a:r>
              <a:rPr lang="es-MX" sz="2400" dirty="0">
                <a:ea typeface="+mn-ea"/>
              </a:rPr>
              <a:t>Organizar reuniones regulares para revisar el progreso de las acciones correctivas.</a:t>
            </a:r>
          </a:p>
          <a:p>
            <a:pPr marL="0" lvl="1" indent="0" algn="l">
              <a:buNone/>
            </a:pPr>
            <a:r>
              <a:rPr lang="es-MX" sz="2400" dirty="0">
                <a:highlight>
                  <a:srgbClr val="FAFAFA"/>
                </a:highlight>
              </a:rPr>
              <a:t>Actualización del Estado:</a:t>
            </a:r>
          </a:p>
          <a:p>
            <a:pPr marL="355600" lvl="2" indent="-355600"/>
            <a:r>
              <a:rPr lang="es-MX" sz="2400" dirty="0">
                <a:ea typeface="+mn-ea"/>
              </a:rPr>
              <a:t>Mantener actualizado el estado de las acciones pendientes y completadas.</a:t>
            </a:r>
          </a:p>
          <a:p>
            <a:pPr marL="0" lvl="1" indent="0">
              <a:buNone/>
              <a:tabLst>
                <a:tab pos="457200" algn="l"/>
              </a:tabLst>
            </a:pPr>
            <a:endParaRPr lang="es-PE" sz="2400" dirty="0">
              <a:ea typeface="+mn-ea"/>
            </a:endParaRPr>
          </a:p>
        </p:txBody>
      </p:sp>
    </p:spTree>
    <p:extLst>
      <p:ext uri="{BB962C8B-B14F-4D97-AF65-F5344CB8AC3E}">
        <p14:creationId xmlns:p14="http://schemas.microsoft.com/office/powerpoint/2010/main" val="1497611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r>
              <a:rPr lang="es-MX" sz="4000" b="1" dirty="0">
                <a:solidFill>
                  <a:srgbClr val="0070C0"/>
                </a:solidFill>
                <a:latin typeface="Calibri" panose="020F0502020204030204" pitchFamily="34" charset="0"/>
                <a:cs typeface="Times New Roman" panose="02020603050405020304" pitchFamily="18" charset="0"/>
              </a:rPr>
              <a:t>Seguimiento y Monitoreo de Acciones de Validación de Requisitos</a:t>
            </a: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1375473"/>
            <a:ext cx="11230050" cy="4278094"/>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marL="0" lvl="1" indent="0" algn="l">
              <a:buNone/>
            </a:pPr>
            <a:r>
              <a:rPr lang="es-MX" sz="2400" dirty="0">
                <a:highlight>
                  <a:srgbClr val="FAFAFA"/>
                </a:highlight>
              </a:rPr>
              <a:t>Revisiones de Calidad:</a:t>
            </a:r>
          </a:p>
          <a:p>
            <a:pPr marL="355600" lvl="2" indent="-355600"/>
            <a:r>
              <a:rPr lang="es-MX" sz="2400" dirty="0">
                <a:ea typeface="+mn-ea"/>
              </a:rPr>
              <a:t>Realizar revisiones de calidad para asegurar que las acciones correctivas implementadas cumplen con los requisitos de validación.</a:t>
            </a:r>
          </a:p>
          <a:p>
            <a:r>
              <a:rPr lang="es-MX" sz="2800" b="1" dirty="0">
                <a:solidFill>
                  <a:srgbClr val="121512"/>
                </a:solidFill>
                <a:highlight>
                  <a:srgbClr val="FAFAFA"/>
                </a:highlight>
                <a:latin typeface="Inter Variable"/>
              </a:rPr>
              <a:t>3. Documentación del Seguimiento:</a:t>
            </a:r>
          </a:p>
          <a:p>
            <a:pPr marL="0" lvl="1" indent="0" algn="l">
              <a:buNone/>
            </a:pPr>
            <a:r>
              <a:rPr lang="es-MX" sz="2400" dirty="0">
                <a:highlight>
                  <a:srgbClr val="FAFAFA"/>
                </a:highlight>
              </a:rPr>
              <a:t>Registro de Cambios:</a:t>
            </a:r>
          </a:p>
          <a:p>
            <a:pPr marL="355600" lvl="2" indent="-355600"/>
            <a:r>
              <a:rPr lang="es-MX" sz="2400" dirty="0">
                <a:ea typeface="+mn-ea"/>
              </a:rPr>
              <a:t>Documentar cualquier cambio realizado como resultado de las actividades de seguimiento y monitoreo.</a:t>
            </a:r>
          </a:p>
          <a:p>
            <a:pPr marL="0" lvl="1" indent="0" algn="l">
              <a:buNone/>
            </a:pPr>
            <a:r>
              <a:rPr lang="es-MX" sz="2400" dirty="0">
                <a:highlight>
                  <a:srgbClr val="FAFAFA"/>
                </a:highlight>
              </a:rPr>
              <a:t>Informe de Seguimiento:</a:t>
            </a:r>
          </a:p>
          <a:p>
            <a:pPr marL="355600" lvl="2" indent="-355600"/>
            <a:r>
              <a:rPr lang="es-MX" sz="2400" dirty="0">
                <a:ea typeface="+mn-ea"/>
              </a:rPr>
              <a:t>Crear informes de seguimiento detallados que describan el progreso, los problemas resueltos y cualquier desviación del plan original.</a:t>
            </a:r>
          </a:p>
          <a:p>
            <a:pPr marL="0" lvl="1" indent="0">
              <a:buNone/>
              <a:tabLst>
                <a:tab pos="457200" algn="l"/>
              </a:tabLst>
            </a:pPr>
            <a:endParaRPr lang="es-PE" sz="2400" dirty="0">
              <a:ea typeface="+mn-ea"/>
            </a:endParaRPr>
          </a:p>
        </p:txBody>
      </p:sp>
    </p:spTree>
    <p:extLst>
      <p:ext uri="{BB962C8B-B14F-4D97-AF65-F5344CB8AC3E}">
        <p14:creationId xmlns:p14="http://schemas.microsoft.com/office/powerpoint/2010/main" val="333514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A5B38-3C62-1B0C-5A3A-4C020C6F4728}"/>
              </a:ext>
            </a:extLst>
          </p:cNvPr>
          <p:cNvSpPr>
            <a:spLocks noGrp="1"/>
          </p:cNvSpPr>
          <p:nvPr>
            <p:ph type="title"/>
          </p:nvPr>
        </p:nvSpPr>
        <p:spPr>
          <a:xfrm>
            <a:off x="3835400" y="2569845"/>
            <a:ext cx="4983480" cy="1325563"/>
          </a:xfrm>
        </p:spPr>
        <p:txBody>
          <a:bodyPr>
            <a:normAutofit/>
          </a:bodyPr>
          <a:lstStyle/>
          <a:p>
            <a:r>
              <a:rPr lang="es-MX" sz="6600" i="1" dirty="0"/>
              <a:t>¡¡¡A trabajar!!!</a:t>
            </a:r>
            <a:endParaRPr lang="es-PE" sz="6600" i="1" dirty="0"/>
          </a:p>
        </p:txBody>
      </p:sp>
    </p:spTree>
    <p:extLst>
      <p:ext uri="{BB962C8B-B14F-4D97-AF65-F5344CB8AC3E}">
        <p14:creationId xmlns:p14="http://schemas.microsoft.com/office/powerpoint/2010/main" val="182624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marL="0" indent="0">
              <a:buNone/>
            </a:pPr>
            <a:r>
              <a:rPr lang="es-MX" sz="4000" b="1" dirty="0">
                <a:solidFill>
                  <a:srgbClr val="0070C0"/>
                </a:solidFill>
                <a:latin typeface="Calibri" panose="020F0502020204030204" pitchFamily="34" charset="0"/>
                <a:ea typeface="+mj-ea"/>
                <a:cs typeface="Times New Roman" panose="02020603050405020304" pitchFamily="18" charset="0"/>
              </a:rPr>
              <a:t>Trazabilidad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66238" y="2021581"/>
            <a:ext cx="9935441" cy="3160019"/>
          </a:xfrm>
        </p:spPr>
        <p:txBody>
          <a:bodyPr>
            <a:noAutofit/>
          </a:bodyPr>
          <a:lstStyle/>
          <a:p>
            <a:pPr marL="0" indent="0" algn="just">
              <a:buNone/>
            </a:pPr>
            <a:r>
              <a:rPr lang="es-PE" sz="3200" dirty="0">
                <a:latin typeface="Aptos" panose="020B0004020202020204" pitchFamily="34" charset="0"/>
                <a:cs typeface="Times New Roman" panose="02020603050405020304" pitchFamily="18" charset="0"/>
              </a:rPr>
              <a:t>La trazabilidad de requisitos es el proceso de </a:t>
            </a:r>
            <a:r>
              <a:rPr lang="es-PE" sz="3200" b="1" dirty="0">
                <a:latin typeface="Aptos" panose="020B0004020202020204" pitchFamily="34" charset="0"/>
                <a:cs typeface="Times New Roman" panose="02020603050405020304" pitchFamily="18" charset="0"/>
              </a:rPr>
              <a:t>documentar</a:t>
            </a:r>
            <a:r>
              <a:rPr lang="es-PE" sz="3200" dirty="0">
                <a:latin typeface="Aptos" panose="020B0004020202020204" pitchFamily="34" charset="0"/>
                <a:cs typeface="Times New Roman" panose="02020603050405020304" pitchFamily="18" charset="0"/>
              </a:rPr>
              <a:t> y </a:t>
            </a:r>
            <a:r>
              <a:rPr lang="es-PE" sz="3200" b="1" dirty="0">
                <a:latin typeface="Aptos" panose="020B0004020202020204" pitchFamily="34" charset="0"/>
                <a:cs typeface="Times New Roman" panose="02020603050405020304" pitchFamily="18" charset="0"/>
              </a:rPr>
              <a:t>seguir la relación de los requisitos a lo largo de todo el ciclo de vida del proyecto</a:t>
            </a:r>
            <a:r>
              <a:rPr lang="es-PE" sz="3200" dirty="0">
                <a:latin typeface="Aptos" panose="020B0004020202020204" pitchFamily="34" charset="0"/>
                <a:cs typeface="Times New Roman" panose="02020603050405020304" pitchFamily="18" charset="0"/>
              </a:rPr>
              <a:t>. Este seguimiento </a:t>
            </a:r>
            <a:r>
              <a:rPr lang="es-PE" sz="3200" b="1" dirty="0">
                <a:latin typeface="Aptos" panose="020B0004020202020204" pitchFamily="34" charset="0"/>
                <a:cs typeface="Times New Roman" panose="02020603050405020304" pitchFamily="18" charset="0"/>
              </a:rPr>
              <a:t>asegura que todos los requerimientos se implementen correctamente y se validen de acuerdo con las expectativas y objetivos del proyecto</a:t>
            </a:r>
            <a:r>
              <a:rPr lang="es-PE" sz="3200" dirty="0">
                <a:latin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14544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50165"/>
            <a:ext cx="11353801" cy="1325563"/>
          </a:xfrm>
        </p:spPr>
        <p:txBody>
          <a:bodyPr>
            <a:normAutofit/>
          </a:bodyPr>
          <a:lstStyle/>
          <a:p>
            <a:pPr marL="0" indent="0">
              <a:buNone/>
            </a:pPr>
            <a:r>
              <a:rPr lang="es-MX" sz="4000" b="1" dirty="0">
                <a:solidFill>
                  <a:srgbClr val="0070C0"/>
                </a:solidFill>
                <a:latin typeface="Calibri" panose="020F0502020204030204" pitchFamily="34" charset="0"/>
                <a:ea typeface="+mj-ea"/>
                <a:cs typeface="Times New Roman" panose="02020603050405020304" pitchFamily="18" charset="0"/>
              </a:rPr>
              <a:t>Trazabilidad de Requisitos</a:t>
            </a:r>
          </a:p>
        </p:txBody>
      </p:sp>
      <p:pic>
        <p:nvPicPr>
          <p:cNvPr id="3" name="Picture 2" descr="Plantillas y ejemplos de gestión de requisitos y matriz de ...">
            <a:extLst>
              <a:ext uri="{FF2B5EF4-FFF2-40B4-BE49-F238E27FC236}">
                <a16:creationId xmlns:a16="http://schemas.microsoft.com/office/drawing/2014/main" id="{5E43A54F-F0DF-7BAF-D624-CBF819B52F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917" b="660"/>
          <a:stretch/>
        </p:blipFill>
        <p:spPr bwMode="auto">
          <a:xfrm>
            <a:off x="71120" y="945834"/>
            <a:ext cx="12080240" cy="588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64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50165"/>
            <a:ext cx="11353801" cy="1325563"/>
          </a:xfrm>
        </p:spPr>
        <p:txBody>
          <a:bodyPr>
            <a:normAutofit/>
          </a:bodyPr>
          <a:lstStyle/>
          <a:p>
            <a:pPr marL="0" indent="0">
              <a:buNone/>
            </a:pPr>
            <a:r>
              <a:rPr lang="es-MX" sz="4000" b="1" dirty="0">
                <a:solidFill>
                  <a:srgbClr val="0070C0"/>
                </a:solidFill>
                <a:latin typeface="Calibri" panose="020F0502020204030204" pitchFamily="34" charset="0"/>
                <a:ea typeface="+mj-ea"/>
                <a:cs typeface="Times New Roman" panose="02020603050405020304" pitchFamily="18" charset="0"/>
              </a:rPr>
              <a:t>Trazabilidad de Requisitos</a:t>
            </a:r>
          </a:p>
        </p:txBody>
      </p:sp>
      <p:pic>
        <p:nvPicPr>
          <p:cNvPr id="2050" name="Picture 2">
            <a:extLst>
              <a:ext uri="{FF2B5EF4-FFF2-40B4-BE49-F238E27FC236}">
                <a16:creationId xmlns:a16="http://schemas.microsoft.com/office/drawing/2014/main" id="{321EF199-7DF2-8700-9D72-C5C5C0666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61" y="1139269"/>
            <a:ext cx="9993077" cy="489620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480687D-CDF4-6AC2-FDA5-8DDB65E32C60}"/>
              </a:ext>
            </a:extLst>
          </p:cNvPr>
          <p:cNvSpPr txBox="1"/>
          <p:nvPr/>
        </p:nvSpPr>
        <p:spPr>
          <a:xfrm>
            <a:off x="0" y="6035475"/>
            <a:ext cx="12273280" cy="461665"/>
          </a:xfrm>
          <a:prstGeom prst="rect">
            <a:avLst/>
          </a:prstGeom>
          <a:noFill/>
        </p:spPr>
        <p:txBody>
          <a:bodyPr wrap="square" rtlCol="0">
            <a:spAutoFit/>
          </a:bodyPr>
          <a:lstStyle/>
          <a:p>
            <a:r>
              <a:rPr lang="es-MX" sz="2400"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El diagrama V clásico muestra cómo avanza y retrocede la trazabilidad en cada fase del desarrollo.</a:t>
            </a:r>
            <a:endParaRPr lang="es-PE"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73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50165"/>
            <a:ext cx="11353801" cy="1325563"/>
          </a:xfrm>
        </p:spPr>
        <p:txBody>
          <a:bodyPr>
            <a:normAutofit/>
          </a:bodyPr>
          <a:lstStyle/>
          <a:p>
            <a:pPr marL="0" indent="0">
              <a:buNone/>
            </a:pPr>
            <a:r>
              <a:rPr lang="es-MX" sz="4000" b="1" dirty="0">
                <a:solidFill>
                  <a:srgbClr val="0070C0"/>
                </a:solidFill>
                <a:latin typeface="Calibri" panose="020F0502020204030204" pitchFamily="34" charset="0"/>
                <a:ea typeface="+mj-ea"/>
                <a:cs typeface="Times New Roman" panose="02020603050405020304" pitchFamily="18" charset="0"/>
              </a:rPr>
              <a:t>Trazabilidad de Requisitos</a:t>
            </a:r>
          </a:p>
        </p:txBody>
      </p:sp>
      <p:sp>
        <p:nvSpPr>
          <p:cNvPr id="4" name="CuadroTexto 3">
            <a:extLst>
              <a:ext uri="{FF2B5EF4-FFF2-40B4-BE49-F238E27FC236}">
                <a16:creationId xmlns:a16="http://schemas.microsoft.com/office/drawing/2014/main" id="{4480687D-CDF4-6AC2-FDA5-8DDB65E32C60}"/>
              </a:ext>
            </a:extLst>
          </p:cNvPr>
          <p:cNvSpPr txBox="1"/>
          <p:nvPr/>
        </p:nvSpPr>
        <p:spPr>
          <a:xfrm>
            <a:off x="314960" y="5974933"/>
            <a:ext cx="11094720" cy="923330"/>
          </a:xfrm>
          <a:prstGeom prst="rect">
            <a:avLst/>
          </a:prstGeom>
          <a:noFill/>
        </p:spPr>
        <p:txBody>
          <a:bodyPr wrap="square" rtlCol="0">
            <a:spAutoFit/>
          </a:bodyPr>
          <a:lstStyle/>
          <a:p>
            <a:pPr algn="just"/>
            <a:r>
              <a:rPr lang="es-MX" b="0" dirty="0">
                <a:effectLst/>
                <a:highlight>
                  <a:srgbClr val="FFFFFF"/>
                </a:highlight>
                <a:latin typeface="lato" panose="020F0502020204030203" pitchFamily="34" charset="0"/>
              </a:rPr>
              <a:t>La otra parte importante de la trazabilidad de los requisitos son las pruebas de verificación y validación para demostrar la implementación de la especificación desde la fase de diseño correspondiente. La validación generalmente ocurre al final del ciclo de desarrollo durante la prueba de aceptación final con el cliente.</a:t>
            </a:r>
            <a:endParaRPr lang="es-PE"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B614B96B-51D5-D2FF-59F6-C905BC9A9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520" y="883066"/>
            <a:ext cx="8963978" cy="509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58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fontScale="90000"/>
          </a:bodyPr>
          <a:lstStyle/>
          <a:p>
            <a:r>
              <a:rPr lang="es-MX" sz="4000" b="1" dirty="0">
                <a:solidFill>
                  <a:srgbClr val="0070C0"/>
                </a:solidFill>
                <a:latin typeface="Calibri" panose="020F0502020204030204" pitchFamily="34" charset="0"/>
                <a:cs typeface="Times New Roman" panose="02020603050405020304" pitchFamily="18" charset="0"/>
              </a:rPr>
              <a:t>Conceptos y Beneficios de la Trazabilidad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847153"/>
            <a:ext cx="11230050" cy="5601533"/>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lvl="1"/>
            <a:r>
              <a:rPr lang="es-PE" dirty="0"/>
              <a:t>Conceptos de Trazabilidad de Requisitos:</a:t>
            </a:r>
          </a:p>
          <a:p>
            <a:pPr marL="0" lvl="2" indent="0">
              <a:buNone/>
            </a:pPr>
            <a:r>
              <a:rPr lang="es-PE" dirty="0"/>
              <a:t>Es el seguimiento de la relación entre los requisitos iniciales del proyecto y las diferentes etapas del </a:t>
            </a:r>
            <a:r>
              <a:rPr lang="es-PE" b="1" dirty="0"/>
              <a:t>desarrollo</a:t>
            </a:r>
            <a:r>
              <a:rPr lang="es-PE" dirty="0"/>
              <a:t>, </a:t>
            </a:r>
            <a:r>
              <a:rPr lang="es-PE" b="1" dirty="0"/>
              <a:t>prueba</a:t>
            </a:r>
            <a:r>
              <a:rPr lang="es-PE" dirty="0"/>
              <a:t>, </a:t>
            </a:r>
            <a:r>
              <a:rPr lang="es-PE" b="1" dirty="0"/>
              <a:t>implementación</a:t>
            </a:r>
            <a:r>
              <a:rPr lang="es-PE" dirty="0"/>
              <a:t> y </a:t>
            </a:r>
            <a:r>
              <a:rPr lang="es-PE" b="1" dirty="0"/>
              <a:t>mantenimiento</a:t>
            </a:r>
            <a:r>
              <a:rPr lang="es-PE" dirty="0"/>
              <a:t>. Se utiliza para garantizar que los requisitos se cumplan adecuadamente y cualquier cambio en los mismos se gestione de manera efectiva.</a:t>
            </a:r>
          </a:p>
          <a:p>
            <a:pPr marL="0" lvl="1" indent="0">
              <a:buNone/>
            </a:pPr>
            <a:r>
              <a:rPr lang="es-PE" sz="2400" dirty="0"/>
              <a:t>Trazabilidad Directa (Forward </a:t>
            </a:r>
            <a:r>
              <a:rPr lang="es-PE" sz="2400" dirty="0" err="1"/>
              <a:t>Traceability</a:t>
            </a:r>
            <a:r>
              <a:rPr lang="es-PE" sz="2400" dirty="0"/>
              <a:t>):</a:t>
            </a:r>
          </a:p>
          <a:p>
            <a:pPr marL="182563" lvl="2">
              <a:tabLst>
                <a:tab pos="182563" algn="l"/>
                <a:tab pos="1371600" algn="l"/>
              </a:tabLst>
            </a:pPr>
            <a:r>
              <a:rPr lang="es-PE" dirty="0"/>
              <a:t>Rastrea la progresión de los requisitos desde su definición hasta su implementación en el sistema final.</a:t>
            </a:r>
          </a:p>
          <a:p>
            <a:pPr marL="182563" lvl="2">
              <a:tabLst>
                <a:tab pos="182563" algn="l"/>
                <a:tab pos="1371600" algn="l"/>
              </a:tabLst>
            </a:pPr>
            <a:r>
              <a:rPr lang="es-PE" b="1" dirty="0"/>
              <a:t>Ejemplo</a:t>
            </a:r>
            <a:r>
              <a:rPr lang="es-PE" dirty="0"/>
              <a:t>: Un requisito de performance requiere no más de 2 segundos de tiempo de respuesta. Trazabilidad directa permitirá verificar que el requisito se ha mantenido consistentemente durante el diseño, implementación y pruebas.</a:t>
            </a:r>
          </a:p>
          <a:p>
            <a:pPr marL="0" lvl="1" indent="0">
              <a:buNone/>
            </a:pPr>
            <a:r>
              <a:rPr lang="es-PE" sz="2400" dirty="0"/>
              <a:t>Trazabilidad Inversa (</a:t>
            </a:r>
            <a:r>
              <a:rPr lang="es-PE" sz="2400" dirty="0" err="1"/>
              <a:t>Backward</a:t>
            </a:r>
            <a:r>
              <a:rPr lang="es-PE" sz="2400" dirty="0"/>
              <a:t> </a:t>
            </a:r>
            <a:r>
              <a:rPr lang="es-PE" sz="2400" dirty="0" err="1"/>
              <a:t>Traceability</a:t>
            </a:r>
            <a:r>
              <a:rPr lang="es-PE" sz="2400" dirty="0"/>
              <a:t>):</a:t>
            </a:r>
          </a:p>
          <a:p>
            <a:pPr marL="182563" lvl="2">
              <a:tabLst>
                <a:tab pos="182563" algn="l"/>
                <a:tab pos="1371600" algn="l"/>
              </a:tabLst>
            </a:pPr>
            <a:r>
              <a:rPr lang="es-PE" dirty="0"/>
              <a:t>Hace el seguimiento desde los productos desarrollados y la implementación final hacia los requisitos iniciales para asegurar que cada componente esté alineado con los requerimientos.</a:t>
            </a:r>
          </a:p>
          <a:p>
            <a:pPr marL="182563" lvl="2">
              <a:tabLst>
                <a:tab pos="182563" algn="l"/>
                <a:tab pos="1371600" algn="l"/>
              </a:tabLst>
            </a:pPr>
            <a:r>
              <a:rPr lang="es-PE" b="1" dirty="0"/>
              <a:t>Ejemplo</a:t>
            </a:r>
            <a:r>
              <a:rPr lang="es-PE" dirty="0"/>
              <a:t>: Revisar un caso de prueba que verifica si cumple con el requisito original especificado.</a:t>
            </a:r>
          </a:p>
          <a:p>
            <a:pPr marL="0" lvl="1" indent="0">
              <a:buNone/>
            </a:pPr>
            <a:r>
              <a:rPr lang="es-PE" sz="2400" dirty="0"/>
              <a:t>Trazabilidad de Paso Completo (</a:t>
            </a:r>
            <a:r>
              <a:rPr lang="es-PE" sz="2400" dirty="0" err="1"/>
              <a:t>End-to-End</a:t>
            </a:r>
            <a:r>
              <a:rPr lang="es-PE" sz="2400" dirty="0"/>
              <a:t> </a:t>
            </a:r>
            <a:r>
              <a:rPr lang="es-PE" sz="2400" dirty="0" err="1"/>
              <a:t>Traceability</a:t>
            </a:r>
            <a:r>
              <a:rPr lang="es-PE" sz="2400" dirty="0"/>
              <a:t>):</a:t>
            </a:r>
          </a:p>
          <a:p>
            <a:pPr marL="182563" lvl="2">
              <a:tabLst>
                <a:tab pos="182563" algn="l"/>
                <a:tab pos="1371600" algn="l"/>
              </a:tabLst>
            </a:pPr>
            <a:r>
              <a:rPr lang="es-PE" dirty="0"/>
              <a:t>Combina ambos tipos de trazabilidad, asegurando un ciclo de retroalimentación completo desde los requisitos iniciales, pasando por implementaciones y pruebas, hasta el producto final y su validación, y viceversa.</a:t>
            </a:r>
          </a:p>
        </p:txBody>
      </p:sp>
    </p:spTree>
    <p:extLst>
      <p:ext uri="{BB962C8B-B14F-4D97-AF65-F5344CB8AC3E}">
        <p14:creationId xmlns:p14="http://schemas.microsoft.com/office/powerpoint/2010/main" val="394549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fontScale="90000"/>
          </a:bodyPr>
          <a:lstStyle/>
          <a:p>
            <a:r>
              <a:rPr lang="es-MX" sz="4000" b="1" dirty="0">
                <a:solidFill>
                  <a:srgbClr val="0070C0"/>
                </a:solidFill>
                <a:latin typeface="Calibri" panose="020F0502020204030204" pitchFamily="34" charset="0"/>
                <a:cs typeface="Times New Roman" panose="02020603050405020304" pitchFamily="18" charset="0"/>
              </a:rPr>
              <a:t>Conceptos y Beneficios de la Trazabilidad de Requisitos</a:t>
            </a:r>
            <a:br>
              <a:rPr lang="es-MX" sz="4000" dirty="0">
                <a:latin typeface="+mj-lt"/>
                <a:ea typeface="+mj-ea"/>
                <a:cs typeface="+mj-cs"/>
              </a:rPr>
            </a:b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480975" y="847153"/>
            <a:ext cx="11230050" cy="5755422"/>
          </a:xfrm>
          <a:prstGeom prst="rect">
            <a:avLst/>
          </a:prstGeom>
          <a:noFill/>
        </p:spPr>
        <p:txBody>
          <a:bodyPr wrap="square">
            <a:spAutoFit/>
          </a:bodyPr>
          <a:lstStyle>
            <a:defPPr>
              <a:defRPr lang="es-PE"/>
            </a:defPPr>
            <a:lvl2pPr marL="542925" lvl="1" indent="-542925" algn="just">
              <a:buFont typeface="+mj-lt"/>
              <a:buAutoNum type="arabicPeriod"/>
              <a:defRPr sz="2600" b="1">
                <a:solidFill>
                  <a:srgbClr val="121512"/>
                </a:solidFill>
                <a:latin typeface="Inter Variable"/>
              </a:defRPr>
            </a:lvl2pPr>
            <a:lvl3pPr marL="720725" lvl="2" indent="-182563" algn="just">
              <a:buSzPts val="1000"/>
              <a:buFont typeface="Wingdings" panose="05000000000000000000" pitchFamily="2" charset="2"/>
              <a:buChar char=""/>
              <a:tabLst>
                <a:tab pos="1371600" algn="l"/>
              </a:tabLst>
              <a:defRPr sz="2000">
                <a:effectLst/>
                <a:latin typeface="Calibri" panose="020F0502020204030204" pitchFamily="34" charset="0"/>
                <a:ea typeface="Times New Roman" panose="02020603050405020304" pitchFamily="18" charset="0"/>
                <a:cs typeface="Times New Roman" panose="02020603050405020304" pitchFamily="18" charset="0"/>
              </a:defRPr>
            </a:lvl3pPr>
          </a:lstStyle>
          <a:p>
            <a:pPr marL="342900" lvl="0" indent="-342900" algn="just">
              <a:buFont typeface="+mj-lt"/>
              <a:buAutoNum type="arabicPeriod" startAt="2"/>
              <a:tabLst>
                <a:tab pos="4572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Beneficios de la Trazabilidad de Requisitos: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55600" lvl="1" indent="-355600" algn="just">
              <a:buSzPts val="1000"/>
              <a:buFont typeface="Courier New" panose="02070309020205020404" pitchFamily="49" charset="0"/>
              <a:buChar char="o"/>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Gestión de Cambios:</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238" lvl="3" indent="-274638" algn="just">
              <a:buSzPts val="1000"/>
              <a:buFont typeface="Wingdings" panose="05000000000000000000" pitchFamily="2" charset="2"/>
              <a:buChar char=""/>
              <a:tabLst>
                <a:tab pos="1371600" algn="l"/>
              </a:tabLst>
            </a:pPr>
            <a:r>
              <a:rPr lang="es-PE" sz="2200" dirty="0">
                <a:effectLst/>
                <a:latin typeface="Calibri" panose="020F0502020204030204" pitchFamily="34" charset="0"/>
                <a:ea typeface="Times New Roman" panose="02020603050405020304" pitchFamily="18" charset="0"/>
                <a:cs typeface="Times New Roman" panose="02020603050405020304" pitchFamily="18" charset="0"/>
              </a:rPr>
              <a:t>Facilita la evaluación del impacto de los cambios en los requisitos sobre el proyecto completo, permitiendo decisiones informadas y estratégicas.</a:t>
            </a:r>
          </a:p>
          <a:p>
            <a:pPr marL="355600" lvl="1" indent="-355600" algn="just">
              <a:buSzPts val="1000"/>
              <a:buFont typeface="Courier New" panose="02070309020205020404" pitchFamily="49" charset="0"/>
              <a:buChar char="o"/>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Cumplimiento Normativo:</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238" lvl="3" indent="-274638" algn="just">
              <a:buSzPts val="1000"/>
              <a:buFont typeface="Wingdings" panose="05000000000000000000" pitchFamily="2" charset="2"/>
              <a:buChar char=""/>
              <a:tabLst>
                <a:tab pos="1371600" algn="l"/>
              </a:tabLst>
            </a:pPr>
            <a:r>
              <a:rPr lang="es-PE" sz="2200" dirty="0">
                <a:latin typeface="Calibri" panose="020F0502020204030204" pitchFamily="34" charset="0"/>
                <a:cs typeface="Times New Roman" panose="02020603050405020304" pitchFamily="18" charset="0"/>
              </a:rPr>
              <a:t>Ayuda a garantizar el cumplimiento con normativas y estándares, especialmente en industrias reguladas como salud y finanzas.</a:t>
            </a:r>
          </a:p>
          <a:p>
            <a:pPr marL="355600" lvl="1" indent="-355600" algn="just">
              <a:buSzPts val="1000"/>
              <a:buFont typeface="Courier New" panose="02070309020205020404" pitchFamily="49" charset="0"/>
              <a:buChar char="o"/>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Aseguramiento de Calidad:</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238" lvl="3" indent="-274638" algn="just">
              <a:buSzPts val="1000"/>
              <a:buFont typeface="Wingdings" panose="05000000000000000000" pitchFamily="2" charset="2"/>
              <a:buChar char=""/>
              <a:tabLst>
                <a:tab pos="1371600" algn="l"/>
              </a:tabLst>
            </a:pPr>
            <a:r>
              <a:rPr lang="es-PE" sz="2200" dirty="0">
                <a:latin typeface="Calibri" panose="020F0502020204030204" pitchFamily="34" charset="0"/>
                <a:cs typeface="Times New Roman" panose="02020603050405020304" pitchFamily="18" charset="0"/>
              </a:rPr>
              <a:t>Asegura que todos los requisitos son abordados y validados, reduciendo el riesgo de errores y omisiones.</a:t>
            </a:r>
          </a:p>
          <a:p>
            <a:pPr marL="355600" lvl="1" indent="-355600" algn="just">
              <a:buSzPts val="1000"/>
              <a:buFont typeface="Courier New" panose="02070309020205020404" pitchFamily="49" charset="0"/>
              <a:buChar char="o"/>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Mejora de la Comunicación:</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238" lvl="3" indent="-274638" algn="just">
              <a:buSzPts val="1000"/>
              <a:buFont typeface="Wingdings" panose="05000000000000000000" pitchFamily="2" charset="2"/>
              <a:buChar char=""/>
              <a:tabLst>
                <a:tab pos="1371600" algn="l"/>
              </a:tabLst>
            </a:pPr>
            <a:r>
              <a:rPr lang="es-PE" sz="2200" dirty="0">
                <a:latin typeface="Calibri" panose="020F0502020204030204" pitchFamily="34" charset="0"/>
                <a:cs typeface="Times New Roman" panose="02020603050405020304" pitchFamily="18" charset="0"/>
              </a:rPr>
              <a:t>Clarifica la relación y responsabilidades entre diferentes equipos y </a:t>
            </a:r>
            <a:r>
              <a:rPr lang="es-PE" sz="2200" dirty="0" err="1">
                <a:latin typeface="Calibri" panose="020F0502020204030204" pitchFamily="34" charset="0"/>
                <a:cs typeface="Times New Roman" panose="02020603050405020304" pitchFamily="18" charset="0"/>
              </a:rPr>
              <a:t>stakeholders</a:t>
            </a:r>
            <a:r>
              <a:rPr lang="es-PE" sz="2200" dirty="0">
                <a:latin typeface="Calibri" panose="020F0502020204030204" pitchFamily="34" charset="0"/>
                <a:cs typeface="Times New Roman" panose="02020603050405020304" pitchFamily="18" charset="0"/>
              </a:rPr>
              <a:t>, mejorando la comprensión y la colaboración.</a:t>
            </a:r>
          </a:p>
          <a:p>
            <a:pPr marL="355600" lvl="1" indent="-355600" algn="just">
              <a:buSzPts val="1000"/>
              <a:buFont typeface="Courier New" panose="02070309020205020404" pitchFamily="49" charset="0"/>
              <a:buChar char="o"/>
              <a:tabLst>
                <a:tab pos="914400" algn="l"/>
              </a:tabLst>
            </a:pPr>
            <a:r>
              <a:rPr lang="es-PE" sz="2400" b="1" dirty="0">
                <a:effectLst/>
                <a:latin typeface="Calibri" panose="020F0502020204030204" pitchFamily="34" charset="0"/>
                <a:ea typeface="Times New Roman" panose="02020603050405020304" pitchFamily="18" charset="0"/>
                <a:cs typeface="Times New Roman" panose="02020603050405020304" pitchFamily="18" charset="0"/>
              </a:rPr>
              <a:t>Documentación Integral:</a:t>
            </a:r>
            <a:endParaRPr lang="es-PE"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238" lvl="3" indent="-274638" algn="just">
              <a:buSzPts val="1000"/>
              <a:buFont typeface="Wingdings" panose="05000000000000000000" pitchFamily="2" charset="2"/>
              <a:buChar char=""/>
              <a:tabLst>
                <a:tab pos="1371600" algn="l"/>
              </a:tabLst>
            </a:pPr>
            <a:r>
              <a:rPr lang="es-PE" sz="2200" dirty="0">
                <a:latin typeface="Calibri" panose="020F0502020204030204" pitchFamily="34" charset="0"/>
                <a:cs typeface="Times New Roman" panose="02020603050405020304" pitchFamily="18" charset="0"/>
              </a:rPr>
              <a:t>Proporciona una documentación detallada que puede ser utilizada para futuros proyectos, auditorías, y mejora continua.</a:t>
            </a:r>
          </a:p>
        </p:txBody>
      </p:sp>
    </p:spTree>
    <p:extLst>
      <p:ext uri="{BB962C8B-B14F-4D97-AF65-F5344CB8AC3E}">
        <p14:creationId xmlns:p14="http://schemas.microsoft.com/office/powerpoint/2010/main" val="246463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635885" y="184372"/>
            <a:ext cx="11353801" cy="1325563"/>
          </a:xfrm>
        </p:spPr>
        <p:txBody>
          <a:bodyPr>
            <a:normAutofit/>
          </a:bodyPr>
          <a:lstStyle/>
          <a:p>
            <a:pPr algn="just"/>
            <a:r>
              <a:rPr lang="es-PE" sz="4000" b="1" dirty="0">
                <a:solidFill>
                  <a:srgbClr val="0070C0"/>
                </a:solidFill>
                <a:latin typeface="Calibri" panose="020F0502020204030204" pitchFamily="34" charset="0"/>
                <a:cs typeface="Times New Roman" panose="02020603050405020304" pitchFamily="18" charset="0"/>
              </a:rPr>
              <a:t>Técnicas y Herramientas para Establecer la Trazabilidad de Requisitos</a:t>
            </a:r>
            <a:endParaRPr lang="es-MX" sz="4000" b="1" dirty="0">
              <a:solidFill>
                <a:srgbClr val="0070C0"/>
              </a:solidFill>
              <a:latin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AEDC1AD-84D4-98D0-4E30-B265500F0F90}"/>
              </a:ext>
            </a:extLst>
          </p:cNvPr>
          <p:cNvSpPr txBox="1"/>
          <p:nvPr/>
        </p:nvSpPr>
        <p:spPr>
          <a:xfrm>
            <a:off x="635885" y="1435619"/>
            <a:ext cx="11230050" cy="5293757"/>
          </a:xfrm>
          <a:prstGeom prst="rect">
            <a:avLst/>
          </a:prstGeom>
          <a:noFill/>
        </p:spPr>
        <p:txBody>
          <a:bodyPr wrap="square">
            <a:spAutoFit/>
          </a:bodyPr>
          <a:lstStyle/>
          <a:p>
            <a:pPr marL="0" lvl="1" algn="just"/>
            <a:r>
              <a:rPr lang="es-MX" sz="2600" b="1" dirty="0">
                <a:solidFill>
                  <a:srgbClr val="121512"/>
                </a:solidFill>
                <a:latin typeface="Inter Variable"/>
              </a:rPr>
              <a:t>1. Técnicas para Establecer la Trazabilidad de Requisitos:</a:t>
            </a:r>
          </a:p>
          <a:p>
            <a:pPr lvl="1" indent="-457200" algn="just">
              <a:buFont typeface="Arial" panose="020B0604020202020204" pitchFamily="34" charset="0"/>
              <a:buChar char="•"/>
            </a:pPr>
            <a:r>
              <a:rPr lang="es-MX" sz="2600" b="1" dirty="0">
                <a:solidFill>
                  <a:srgbClr val="121512"/>
                </a:solidFill>
                <a:latin typeface="Inter Variable"/>
              </a:rPr>
              <a:t>Matrices de Trazabilidad:</a:t>
            </a:r>
          </a:p>
          <a:p>
            <a:pPr marL="0" lvl="1" algn="just" defTabSz="447675"/>
            <a:r>
              <a:rPr lang="es-MX" sz="2600" dirty="0">
                <a:solidFill>
                  <a:srgbClr val="121512"/>
                </a:solidFill>
                <a:latin typeface="Inter Variable"/>
              </a:rPr>
              <a:t>      Tablas que muestran las relaciones entre requisitos y otros artefactos del 	proyecto (diseños, casos de prueba, código, etc.).</a:t>
            </a:r>
          </a:p>
          <a:p>
            <a:pPr marL="0" lvl="1" algn="just"/>
            <a:r>
              <a:rPr lang="es-MX" sz="2600" dirty="0">
                <a:solidFill>
                  <a:srgbClr val="121512"/>
                </a:solidFill>
                <a:latin typeface="Inter Variable"/>
              </a:rPr>
              <a:t>      Facilitan la visualización y gestión de las relaciones. </a:t>
            </a:r>
          </a:p>
          <a:p>
            <a:pPr marL="0" lvl="1" algn="just"/>
            <a:r>
              <a:rPr lang="es-MX" sz="2600" dirty="0">
                <a:solidFill>
                  <a:srgbClr val="121512"/>
                </a:solidFill>
                <a:latin typeface="Inter Variable"/>
              </a:rPr>
              <a:t>      </a:t>
            </a:r>
            <a:r>
              <a:rPr lang="es-MX" sz="2600" b="1" dirty="0">
                <a:solidFill>
                  <a:srgbClr val="121512"/>
                </a:solidFill>
                <a:latin typeface="Inter Variable"/>
              </a:rPr>
              <a:t>Ejemplo</a:t>
            </a:r>
            <a:r>
              <a:rPr lang="es-MX" sz="2600" dirty="0">
                <a:solidFill>
                  <a:srgbClr val="121512"/>
                </a:solidFill>
                <a:latin typeface="Inter Variable"/>
              </a:rPr>
              <a:t>: Matrices de trazabilidad en Excel o en herramientas como JIRA.</a:t>
            </a:r>
          </a:p>
          <a:p>
            <a:pPr lvl="1" indent="-457200" algn="just">
              <a:buFont typeface="Arial" panose="020B0604020202020204" pitchFamily="34" charset="0"/>
              <a:buChar char="•"/>
            </a:pPr>
            <a:r>
              <a:rPr lang="es-MX" sz="2600" b="1" dirty="0">
                <a:solidFill>
                  <a:srgbClr val="121512"/>
                </a:solidFill>
                <a:latin typeface="Inter Variable"/>
              </a:rPr>
              <a:t>Historias de Usuarios y Casos de Uso:</a:t>
            </a:r>
          </a:p>
          <a:p>
            <a:pPr marL="0" lvl="1" algn="just" defTabSz="447675"/>
            <a:r>
              <a:rPr lang="es-MX" sz="2600" dirty="0">
                <a:solidFill>
                  <a:srgbClr val="121512"/>
                </a:solidFill>
                <a:latin typeface="Inter Variable"/>
              </a:rPr>
              <a:t>      Relatan historias de usuario y casos de uso detallados que pueden vincularse       	claramente a los RF y RNF.</a:t>
            </a:r>
          </a:p>
          <a:p>
            <a:pPr marL="0" lvl="1" algn="just" defTabSz="447675"/>
            <a:r>
              <a:rPr lang="es-MX" sz="2600" dirty="0">
                <a:solidFill>
                  <a:srgbClr val="121512"/>
                </a:solidFill>
                <a:latin typeface="Inter Variable"/>
              </a:rPr>
              <a:t>	Crear historias y casos claramente vinculados a los requisitos para asegurar    	cobertura total de aspectos. </a:t>
            </a:r>
          </a:p>
          <a:p>
            <a:pPr marL="0" lvl="1" algn="just" defTabSz="447675"/>
            <a:r>
              <a:rPr lang="es-MX" sz="2600" b="1" dirty="0">
                <a:solidFill>
                  <a:srgbClr val="121512"/>
                </a:solidFill>
                <a:latin typeface="Inter Variable"/>
              </a:rPr>
              <a:t>	Ejemplo</a:t>
            </a:r>
            <a:r>
              <a:rPr lang="es-MX" sz="2600" dirty="0">
                <a:solidFill>
                  <a:srgbClr val="121512"/>
                </a:solidFill>
                <a:latin typeface="Inter Variable"/>
              </a:rPr>
              <a:t>: Historias de usuarios en JIRA.</a:t>
            </a:r>
          </a:p>
          <a:p>
            <a:pPr marL="0" lvl="1" algn="just"/>
            <a:endParaRPr lang="es-MX" sz="2600" b="1" dirty="0">
              <a:solidFill>
                <a:srgbClr val="121512"/>
              </a:solidFill>
              <a:latin typeface="Inter Variable"/>
            </a:endParaRPr>
          </a:p>
        </p:txBody>
      </p:sp>
    </p:spTree>
    <p:extLst>
      <p:ext uri="{BB962C8B-B14F-4D97-AF65-F5344CB8AC3E}">
        <p14:creationId xmlns:p14="http://schemas.microsoft.com/office/powerpoint/2010/main" val="29426922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1F91BF-7313-47F1-893B-15E139BBD9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5bd05a-7e2e-4540-ae46-127cb5b729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9771FD-AEAA-45BB-B1F6-88E7A0AD501F}">
  <ds:schemaRef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4f5bd05a-7e2e-4540-ae46-127cb5b7296d"/>
    <ds:schemaRef ds:uri="http://purl.org/dc/terms/"/>
  </ds:schemaRefs>
</ds:datastoreItem>
</file>

<file path=customXml/itemProps3.xml><?xml version="1.0" encoding="utf-8"?>
<ds:datastoreItem xmlns:ds="http://schemas.openxmlformats.org/officeDocument/2006/customXml" ds:itemID="{6EF48141-A55B-4EB7-B4B1-C2DFA836E4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1759</TotalTime>
  <Words>2563</Words>
  <Application>Microsoft Office PowerPoint</Application>
  <PresentationFormat>Panorámica</PresentationFormat>
  <Paragraphs>221</Paragraphs>
  <Slides>29</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Aptos</vt:lpstr>
      <vt:lpstr>Aptos Display</vt:lpstr>
      <vt:lpstr>Arial</vt:lpstr>
      <vt:lpstr>Calibri</vt:lpstr>
      <vt:lpstr>Courier New</vt:lpstr>
      <vt:lpstr>Inter Variable</vt:lpstr>
      <vt:lpstr>lato</vt:lpstr>
      <vt:lpstr>Wingdings</vt:lpstr>
      <vt:lpstr>Tema de Office</vt:lpstr>
      <vt:lpstr>Ingeniería de Requisitos</vt:lpstr>
      <vt:lpstr>Tema: Trazabilidad de Requisitos</vt:lpstr>
      <vt:lpstr>Trazabilidad de Requisitos</vt:lpstr>
      <vt:lpstr>Trazabilidad de Requisitos</vt:lpstr>
      <vt:lpstr>Trazabilidad de Requisitos</vt:lpstr>
      <vt:lpstr>Trazabilidad de Requisitos</vt:lpstr>
      <vt:lpstr>Conceptos y Beneficios de la Trazabilidad de Requisitos </vt:lpstr>
      <vt:lpstr>Conceptos y Beneficios de la Trazabilidad de Requisitos </vt:lpstr>
      <vt:lpstr>Técnicas y Herramientas para Establecer la Trazabilidad de Requisitos</vt:lpstr>
      <vt:lpstr>Técnicas y Herramientas para Establecer la Trazabilidad de Requisitos</vt:lpstr>
      <vt:lpstr>Mantenimiento y Evolución de la Trazabilidad de Requisitos </vt:lpstr>
      <vt:lpstr>Mantenimiento y Evolución de la Trazabilidad de Requisitos </vt:lpstr>
      <vt:lpstr>Herramientas y Automatización de la Trazabilidad de Requisitos</vt:lpstr>
      <vt:lpstr>Herramientas y Automatización de la Trazabilidad de Requisitos</vt:lpstr>
      <vt:lpstr>Caso Práctico: Trazabilidad en el Sistema de Diagnóstico Médico Asistido por IA (SDMIA) </vt:lpstr>
      <vt:lpstr>Presentación de PowerPoint</vt:lpstr>
      <vt:lpstr>Ingeniería de Requisitos</vt:lpstr>
      <vt:lpstr>Tema: Trazabilidad de Requisitos</vt:lpstr>
      <vt:lpstr>Validación de Requisitos</vt:lpstr>
      <vt:lpstr>Conceptos Técnicas de Validación de Requisitos </vt:lpstr>
      <vt:lpstr>Conceptos Técnicas de Validación de Requisitos </vt:lpstr>
      <vt:lpstr>Planificación y Ejecución de Actividades de Validación de Requisitos </vt:lpstr>
      <vt:lpstr>Planificación y Ejecución de Actividades de Validación de Requisitos </vt:lpstr>
      <vt:lpstr>Planificación y Ejecución de Actividades de Validación de Requisitos </vt:lpstr>
      <vt:lpstr>Análisis e Interpretación de Resultados de Validación de Requisitos</vt:lpstr>
      <vt:lpstr>Análisis e Interpretación de Resultados de Validación de Requisitos</vt:lpstr>
      <vt:lpstr>Seguimiento y Monitoreo de Acciones de Validación de Requisitos</vt:lpstr>
      <vt:lpstr>Seguimiento y Monitoreo de Acciones de Validación de Requisitos</vt:lpstr>
      <vt:lpstr>¡¡¡A trabajar!!!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Requisitos</dc:title>
  <dc:creator>Ciro Rodríguez Rodríguez</dc:creator>
  <cp:lastModifiedBy>Ciro Rodriguez Rodriguez</cp:lastModifiedBy>
  <cp:revision>31</cp:revision>
  <dcterms:created xsi:type="dcterms:W3CDTF">2024-03-26T04:01:18Z</dcterms:created>
  <dcterms:modified xsi:type="dcterms:W3CDTF">2024-06-19T06:25:45Z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