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845" r:id="rId2"/>
    <p:sldId id="350" r:id="rId3"/>
    <p:sldId id="314" r:id="rId4"/>
    <p:sldId id="257" r:id="rId5"/>
    <p:sldId id="311" r:id="rId6"/>
    <p:sldId id="31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15" r:id="rId21"/>
    <p:sldId id="271" r:id="rId22"/>
    <p:sldId id="272" r:id="rId23"/>
    <p:sldId id="273" r:id="rId24"/>
    <p:sldId id="274" r:id="rId25"/>
    <p:sldId id="275" r:id="rId26"/>
    <p:sldId id="276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76252" autoAdjust="0"/>
  </p:normalViewPr>
  <p:slideViewPr>
    <p:cSldViewPr snapToGrid="0">
      <p:cViewPr varScale="1">
        <p:scale>
          <a:sx n="85" d="100"/>
          <a:sy n="85" d="100"/>
        </p:scale>
        <p:origin x="20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B2570-C639-45AA-9CD8-1C25DE8ACA3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5528F32-BE02-4B0C-ACDF-966B46CE8528}">
      <dgm:prSet/>
      <dgm:spPr/>
      <dgm:t>
        <a:bodyPr/>
        <a:lstStyle/>
        <a:p>
          <a:r>
            <a:rPr lang="es-MX"/>
            <a:t>¿Qué es buen software?</a:t>
          </a:r>
        </a:p>
      </dgm:t>
    </dgm:pt>
    <dgm:pt modelId="{37E4D9B0-C231-4B63-BAB9-BE45E6863244}" type="parTrans" cxnId="{B21215D8-0537-43E9-995F-03DA77A5A1DE}">
      <dgm:prSet/>
      <dgm:spPr/>
      <dgm:t>
        <a:bodyPr/>
        <a:lstStyle/>
        <a:p>
          <a:endParaRPr lang="es-MX"/>
        </a:p>
      </dgm:t>
    </dgm:pt>
    <dgm:pt modelId="{13D1E4A2-7C0B-4264-8AAC-523D6093B2A7}" type="sibTrans" cxnId="{B21215D8-0537-43E9-995F-03DA77A5A1DE}">
      <dgm:prSet/>
      <dgm:spPr/>
      <dgm:t>
        <a:bodyPr/>
        <a:lstStyle/>
        <a:p>
          <a:endParaRPr lang="es-MX"/>
        </a:p>
      </dgm:t>
    </dgm:pt>
    <dgm:pt modelId="{523CAA13-0B1C-4E65-AB19-BEF43BD3FBBF}">
      <dgm:prSet/>
      <dgm:spPr/>
      <dgm:t>
        <a:bodyPr/>
        <a:lstStyle/>
        <a:p>
          <a:r>
            <a:rPr lang="es-ES"/>
            <a:t>¿Qué es el Proceso de Software?</a:t>
          </a:r>
          <a:endParaRPr lang="es-MX"/>
        </a:p>
      </dgm:t>
    </dgm:pt>
    <dgm:pt modelId="{DD00CC36-DB4C-403B-90F5-73B1713BF5A1}" type="parTrans" cxnId="{B15569EE-1D6D-4724-8821-23D5BE756C13}">
      <dgm:prSet/>
      <dgm:spPr/>
      <dgm:t>
        <a:bodyPr/>
        <a:lstStyle/>
        <a:p>
          <a:endParaRPr lang="es-MX"/>
        </a:p>
      </dgm:t>
    </dgm:pt>
    <dgm:pt modelId="{42F4326A-16E4-4266-B109-B5132F1563D4}" type="sibTrans" cxnId="{B15569EE-1D6D-4724-8821-23D5BE756C13}">
      <dgm:prSet/>
      <dgm:spPr/>
      <dgm:t>
        <a:bodyPr/>
        <a:lstStyle/>
        <a:p>
          <a:endParaRPr lang="es-MX"/>
        </a:p>
      </dgm:t>
    </dgm:pt>
    <dgm:pt modelId="{76F9DA46-4BDD-4CC5-9845-16101A245CFF}">
      <dgm:prSet/>
      <dgm:spPr/>
      <dgm:t>
        <a:bodyPr/>
        <a:lstStyle/>
        <a:p>
          <a:r>
            <a:rPr lang="es-MX"/>
            <a:t>Características del proceso</a:t>
          </a:r>
        </a:p>
      </dgm:t>
    </dgm:pt>
    <dgm:pt modelId="{B0AC21D6-EAB7-4C7D-94F7-7B89D55744A4}" type="parTrans" cxnId="{1F5FE034-7C7E-49CD-AF45-8C1061D58DE3}">
      <dgm:prSet/>
      <dgm:spPr/>
      <dgm:t>
        <a:bodyPr/>
        <a:lstStyle/>
        <a:p>
          <a:endParaRPr lang="es-MX"/>
        </a:p>
      </dgm:t>
    </dgm:pt>
    <dgm:pt modelId="{51D8BB42-0CEE-4B7F-955F-B6D83A926FDB}" type="sibTrans" cxnId="{1F5FE034-7C7E-49CD-AF45-8C1061D58DE3}">
      <dgm:prSet/>
      <dgm:spPr/>
      <dgm:t>
        <a:bodyPr/>
        <a:lstStyle/>
        <a:p>
          <a:endParaRPr lang="es-MX"/>
        </a:p>
      </dgm:t>
    </dgm:pt>
    <dgm:pt modelId="{7504434B-DF37-446C-B945-FB2B8B885A9F}">
      <dgm:prSet/>
      <dgm:spPr/>
      <dgm:t>
        <a:bodyPr/>
        <a:lstStyle/>
        <a:p>
          <a:r>
            <a:rPr lang="es-MX"/>
            <a:t>Modelo Lineal-Secuencial o de Cascada</a:t>
          </a:r>
        </a:p>
      </dgm:t>
    </dgm:pt>
    <dgm:pt modelId="{4B1DC866-3506-41AF-B4A5-EDF67AA918E9}" type="parTrans" cxnId="{EE9F24CF-1B1A-45D8-B888-873561E21F30}">
      <dgm:prSet/>
      <dgm:spPr/>
      <dgm:t>
        <a:bodyPr/>
        <a:lstStyle/>
        <a:p>
          <a:endParaRPr lang="es-MX"/>
        </a:p>
      </dgm:t>
    </dgm:pt>
    <dgm:pt modelId="{00B67738-87B4-48C3-95BB-D287CF7CB632}" type="sibTrans" cxnId="{EE9F24CF-1B1A-45D8-B888-873561E21F30}">
      <dgm:prSet/>
      <dgm:spPr/>
      <dgm:t>
        <a:bodyPr/>
        <a:lstStyle/>
        <a:p>
          <a:endParaRPr lang="es-MX"/>
        </a:p>
      </dgm:t>
    </dgm:pt>
    <dgm:pt modelId="{51E1F347-574E-4F96-A9ED-78252A22E35F}">
      <dgm:prSet/>
      <dgm:spPr/>
      <dgm:t>
        <a:bodyPr/>
        <a:lstStyle/>
        <a:p>
          <a:r>
            <a:rPr lang="es-MX"/>
            <a:t>El Desarrollo Ágil</a:t>
          </a:r>
        </a:p>
      </dgm:t>
    </dgm:pt>
    <dgm:pt modelId="{3DCA4E33-1CE0-457B-A504-49CD7B686BC2}" type="parTrans" cxnId="{CE2C67B1-D420-416B-B259-5D4469CD9833}">
      <dgm:prSet/>
      <dgm:spPr/>
      <dgm:t>
        <a:bodyPr/>
        <a:lstStyle/>
        <a:p>
          <a:endParaRPr lang="es-MX"/>
        </a:p>
      </dgm:t>
    </dgm:pt>
    <dgm:pt modelId="{C68846CE-B417-4BB2-AF7F-5A3D1029A5F5}" type="sibTrans" cxnId="{CE2C67B1-D420-416B-B259-5D4469CD9833}">
      <dgm:prSet/>
      <dgm:spPr/>
      <dgm:t>
        <a:bodyPr/>
        <a:lstStyle/>
        <a:p>
          <a:endParaRPr lang="es-MX"/>
        </a:p>
      </dgm:t>
    </dgm:pt>
    <dgm:pt modelId="{D385D4DB-DE48-46F4-931F-4CCA201137C3}" type="pres">
      <dgm:prSet presAssocID="{E4DB2570-C639-45AA-9CD8-1C25DE8ACA38}" presName="Name0" presStyleCnt="0">
        <dgm:presLayoutVars>
          <dgm:dir/>
          <dgm:resizeHandles val="exact"/>
        </dgm:presLayoutVars>
      </dgm:prSet>
      <dgm:spPr/>
    </dgm:pt>
    <dgm:pt modelId="{0053544B-CCA4-42F7-8BE6-74EEA0E3F1B2}" type="pres">
      <dgm:prSet presAssocID="{B5528F32-BE02-4B0C-ACDF-966B46CE8528}" presName="node" presStyleLbl="node1" presStyleIdx="0" presStyleCnt="5">
        <dgm:presLayoutVars>
          <dgm:bulletEnabled val="1"/>
        </dgm:presLayoutVars>
      </dgm:prSet>
      <dgm:spPr/>
    </dgm:pt>
    <dgm:pt modelId="{B8BD0AF9-0CF1-42E1-9012-37EC64A862AC}" type="pres">
      <dgm:prSet presAssocID="{13D1E4A2-7C0B-4264-8AAC-523D6093B2A7}" presName="sibTrans" presStyleLbl="sibTrans1D1" presStyleIdx="0" presStyleCnt="4"/>
      <dgm:spPr/>
    </dgm:pt>
    <dgm:pt modelId="{0870CCB7-95F5-40F4-8815-208CB9B98EA6}" type="pres">
      <dgm:prSet presAssocID="{13D1E4A2-7C0B-4264-8AAC-523D6093B2A7}" presName="connectorText" presStyleLbl="sibTrans1D1" presStyleIdx="0" presStyleCnt="4"/>
      <dgm:spPr/>
    </dgm:pt>
    <dgm:pt modelId="{F53FE597-0076-4027-BB73-71AADC4AAFE9}" type="pres">
      <dgm:prSet presAssocID="{523CAA13-0B1C-4E65-AB19-BEF43BD3FBBF}" presName="node" presStyleLbl="node1" presStyleIdx="1" presStyleCnt="5">
        <dgm:presLayoutVars>
          <dgm:bulletEnabled val="1"/>
        </dgm:presLayoutVars>
      </dgm:prSet>
      <dgm:spPr/>
    </dgm:pt>
    <dgm:pt modelId="{AA9D966D-C86E-4780-BB89-02BB1CE53564}" type="pres">
      <dgm:prSet presAssocID="{42F4326A-16E4-4266-B109-B5132F1563D4}" presName="sibTrans" presStyleLbl="sibTrans1D1" presStyleIdx="1" presStyleCnt="4"/>
      <dgm:spPr/>
    </dgm:pt>
    <dgm:pt modelId="{C9CF3BDE-89C4-4A0E-9E58-D5477CAAB8F1}" type="pres">
      <dgm:prSet presAssocID="{42F4326A-16E4-4266-B109-B5132F1563D4}" presName="connectorText" presStyleLbl="sibTrans1D1" presStyleIdx="1" presStyleCnt="4"/>
      <dgm:spPr/>
    </dgm:pt>
    <dgm:pt modelId="{9649A3FF-90AC-468C-9EBB-ABC0D86800F5}" type="pres">
      <dgm:prSet presAssocID="{76F9DA46-4BDD-4CC5-9845-16101A245CFF}" presName="node" presStyleLbl="node1" presStyleIdx="2" presStyleCnt="5">
        <dgm:presLayoutVars>
          <dgm:bulletEnabled val="1"/>
        </dgm:presLayoutVars>
      </dgm:prSet>
      <dgm:spPr/>
    </dgm:pt>
    <dgm:pt modelId="{E906DF20-1F92-4F1C-8670-A5F7C0E5C8F1}" type="pres">
      <dgm:prSet presAssocID="{51D8BB42-0CEE-4B7F-955F-B6D83A926FDB}" presName="sibTrans" presStyleLbl="sibTrans1D1" presStyleIdx="2" presStyleCnt="4"/>
      <dgm:spPr/>
    </dgm:pt>
    <dgm:pt modelId="{C27D6411-9FA1-4382-A726-3CB5334A3CD3}" type="pres">
      <dgm:prSet presAssocID="{51D8BB42-0CEE-4B7F-955F-B6D83A926FDB}" presName="connectorText" presStyleLbl="sibTrans1D1" presStyleIdx="2" presStyleCnt="4"/>
      <dgm:spPr/>
    </dgm:pt>
    <dgm:pt modelId="{775E41A8-6A33-4D80-BDC3-292DA1D61209}" type="pres">
      <dgm:prSet presAssocID="{7504434B-DF37-446C-B945-FB2B8B885A9F}" presName="node" presStyleLbl="node1" presStyleIdx="3" presStyleCnt="5">
        <dgm:presLayoutVars>
          <dgm:bulletEnabled val="1"/>
        </dgm:presLayoutVars>
      </dgm:prSet>
      <dgm:spPr/>
    </dgm:pt>
    <dgm:pt modelId="{40444867-A5F7-4447-877C-245EAB9D702C}" type="pres">
      <dgm:prSet presAssocID="{00B67738-87B4-48C3-95BB-D287CF7CB632}" presName="sibTrans" presStyleLbl="sibTrans1D1" presStyleIdx="3" presStyleCnt="4"/>
      <dgm:spPr/>
    </dgm:pt>
    <dgm:pt modelId="{E1AA9AB4-F075-4554-A02F-498C31D31594}" type="pres">
      <dgm:prSet presAssocID="{00B67738-87B4-48C3-95BB-D287CF7CB632}" presName="connectorText" presStyleLbl="sibTrans1D1" presStyleIdx="3" presStyleCnt="4"/>
      <dgm:spPr/>
    </dgm:pt>
    <dgm:pt modelId="{79CB4E13-85F0-477D-8DC5-220FA72D6123}" type="pres">
      <dgm:prSet presAssocID="{51E1F347-574E-4F96-A9ED-78252A22E35F}" presName="node" presStyleLbl="node1" presStyleIdx="4" presStyleCnt="5">
        <dgm:presLayoutVars>
          <dgm:bulletEnabled val="1"/>
        </dgm:presLayoutVars>
      </dgm:prSet>
      <dgm:spPr/>
    </dgm:pt>
  </dgm:ptLst>
  <dgm:cxnLst>
    <dgm:cxn modelId="{11893A0E-E681-4974-9C60-CDE4A652CC1F}" type="presOf" srcId="{51E1F347-574E-4F96-A9ED-78252A22E35F}" destId="{79CB4E13-85F0-477D-8DC5-220FA72D6123}" srcOrd="0" destOrd="0" presId="urn:microsoft.com/office/officeart/2005/8/layout/bProcess3"/>
    <dgm:cxn modelId="{7A658C15-8D54-461D-9795-0E0AAD61FFC2}" type="presOf" srcId="{51D8BB42-0CEE-4B7F-955F-B6D83A926FDB}" destId="{C27D6411-9FA1-4382-A726-3CB5334A3CD3}" srcOrd="1" destOrd="0" presId="urn:microsoft.com/office/officeart/2005/8/layout/bProcess3"/>
    <dgm:cxn modelId="{421B6133-0F1A-425E-B108-D681EB742D1F}" type="presOf" srcId="{42F4326A-16E4-4266-B109-B5132F1563D4}" destId="{C9CF3BDE-89C4-4A0E-9E58-D5477CAAB8F1}" srcOrd="1" destOrd="0" presId="urn:microsoft.com/office/officeart/2005/8/layout/bProcess3"/>
    <dgm:cxn modelId="{1F5FE034-7C7E-49CD-AF45-8C1061D58DE3}" srcId="{E4DB2570-C639-45AA-9CD8-1C25DE8ACA38}" destId="{76F9DA46-4BDD-4CC5-9845-16101A245CFF}" srcOrd="2" destOrd="0" parTransId="{B0AC21D6-EAB7-4C7D-94F7-7B89D55744A4}" sibTransId="{51D8BB42-0CEE-4B7F-955F-B6D83A926FDB}"/>
    <dgm:cxn modelId="{7CB79036-7207-4A3B-931C-974AC0FFE649}" type="presOf" srcId="{51D8BB42-0CEE-4B7F-955F-B6D83A926FDB}" destId="{E906DF20-1F92-4F1C-8670-A5F7C0E5C8F1}" srcOrd="0" destOrd="0" presId="urn:microsoft.com/office/officeart/2005/8/layout/bProcess3"/>
    <dgm:cxn modelId="{391F1060-50C4-41B5-A391-8ED07BB886F4}" type="presOf" srcId="{13D1E4A2-7C0B-4264-8AAC-523D6093B2A7}" destId="{0870CCB7-95F5-40F4-8815-208CB9B98EA6}" srcOrd="1" destOrd="0" presId="urn:microsoft.com/office/officeart/2005/8/layout/bProcess3"/>
    <dgm:cxn modelId="{DBB92264-5E99-46B2-B8E7-138C2F6CB764}" type="presOf" srcId="{7504434B-DF37-446C-B945-FB2B8B885A9F}" destId="{775E41A8-6A33-4D80-BDC3-292DA1D61209}" srcOrd="0" destOrd="0" presId="urn:microsoft.com/office/officeart/2005/8/layout/bProcess3"/>
    <dgm:cxn modelId="{667CF864-D6D8-4A63-BE3D-6F53180765DF}" type="presOf" srcId="{76F9DA46-4BDD-4CC5-9845-16101A245CFF}" destId="{9649A3FF-90AC-468C-9EBB-ABC0D86800F5}" srcOrd="0" destOrd="0" presId="urn:microsoft.com/office/officeart/2005/8/layout/bProcess3"/>
    <dgm:cxn modelId="{06892A4B-A894-48EA-85EC-EB599F05200C}" type="presOf" srcId="{42F4326A-16E4-4266-B109-B5132F1563D4}" destId="{AA9D966D-C86E-4780-BB89-02BB1CE53564}" srcOrd="0" destOrd="0" presId="urn:microsoft.com/office/officeart/2005/8/layout/bProcess3"/>
    <dgm:cxn modelId="{66AAD651-5F9F-45DD-B953-DC7F5A9B4540}" type="presOf" srcId="{B5528F32-BE02-4B0C-ACDF-966B46CE8528}" destId="{0053544B-CCA4-42F7-8BE6-74EEA0E3F1B2}" srcOrd="0" destOrd="0" presId="urn:microsoft.com/office/officeart/2005/8/layout/bProcess3"/>
    <dgm:cxn modelId="{C286F678-0D40-438A-94DE-17526768F29D}" type="presOf" srcId="{00B67738-87B4-48C3-95BB-D287CF7CB632}" destId="{E1AA9AB4-F075-4554-A02F-498C31D31594}" srcOrd="1" destOrd="0" presId="urn:microsoft.com/office/officeart/2005/8/layout/bProcess3"/>
    <dgm:cxn modelId="{CE2C67B1-D420-416B-B259-5D4469CD9833}" srcId="{E4DB2570-C639-45AA-9CD8-1C25DE8ACA38}" destId="{51E1F347-574E-4F96-A9ED-78252A22E35F}" srcOrd="4" destOrd="0" parTransId="{3DCA4E33-1CE0-457B-A504-49CD7B686BC2}" sibTransId="{C68846CE-B417-4BB2-AF7F-5A3D1029A5F5}"/>
    <dgm:cxn modelId="{FA11CFB3-8865-4CC3-B098-DA4E225D768A}" type="presOf" srcId="{E4DB2570-C639-45AA-9CD8-1C25DE8ACA38}" destId="{D385D4DB-DE48-46F4-931F-4CCA201137C3}" srcOrd="0" destOrd="0" presId="urn:microsoft.com/office/officeart/2005/8/layout/bProcess3"/>
    <dgm:cxn modelId="{E1E85FB4-798E-4CB8-97E0-C779C4B045F1}" type="presOf" srcId="{523CAA13-0B1C-4E65-AB19-BEF43BD3FBBF}" destId="{F53FE597-0076-4027-BB73-71AADC4AAFE9}" srcOrd="0" destOrd="0" presId="urn:microsoft.com/office/officeart/2005/8/layout/bProcess3"/>
    <dgm:cxn modelId="{954A31B7-6831-4E86-A488-F2B44261D6B4}" type="presOf" srcId="{13D1E4A2-7C0B-4264-8AAC-523D6093B2A7}" destId="{B8BD0AF9-0CF1-42E1-9012-37EC64A862AC}" srcOrd="0" destOrd="0" presId="urn:microsoft.com/office/officeart/2005/8/layout/bProcess3"/>
    <dgm:cxn modelId="{EE9F24CF-1B1A-45D8-B888-873561E21F30}" srcId="{E4DB2570-C639-45AA-9CD8-1C25DE8ACA38}" destId="{7504434B-DF37-446C-B945-FB2B8B885A9F}" srcOrd="3" destOrd="0" parTransId="{4B1DC866-3506-41AF-B4A5-EDF67AA918E9}" sibTransId="{00B67738-87B4-48C3-95BB-D287CF7CB632}"/>
    <dgm:cxn modelId="{B21215D8-0537-43E9-995F-03DA77A5A1DE}" srcId="{E4DB2570-C639-45AA-9CD8-1C25DE8ACA38}" destId="{B5528F32-BE02-4B0C-ACDF-966B46CE8528}" srcOrd="0" destOrd="0" parTransId="{37E4D9B0-C231-4B63-BAB9-BE45E6863244}" sibTransId="{13D1E4A2-7C0B-4264-8AAC-523D6093B2A7}"/>
    <dgm:cxn modelId="{9A0A17E3-8ED2-4227-B8E4-505943FD48E8}" type="presOf" srcId="{00B67738-87B4-48C3-95BB-D287CF7CB632}" destId="{40444867-A5F7-4447-877C-245EAB9D702C}" srcOrd="0" destOrd="0" presId="urn:microsoft.com/office/officeart/2005/8/layout/bProcess3"/>
    <dgm:cxn modelId="{B15569EE-1D6D-4724-8821-23D5BE756C13}" srcId="{E4DB2570-C639-45AA-9CD8-1C25DE8ACA38}" destId="{523CAA13-0B1C-4E65-AB19-BEF43BD3FBBF}" srcOrd="1" destOrd="0" parTransId="{DD00CC36-DB4C-403B-90F5-73B1713BF5A1}" sibTransId="{42F4326A-16E4-4266-B109-B5132F1563D4}"/>
    <dgm:cxn modelId="{B3D7D0FC-3443-45D9-B90C-E6AB5A368DEA}" type="presParOf" srcId="{D385D4DB-DE48-46F4-931F-4CCA201137C3}" destId="{0053544B-CCA4-42F7-8BE6-74EEA0E3F1B2}" srcOrd="0" destOrd="0" presId="urn:microsoft.com/office/officeart/2005/8/layout/bProcess3"/>
    <dgm:cxn modelId="{576EE19B-30ED-445A-A937-2CCC54DFAEFB}" type="presParOf" srcId="{D385D4DB-DE48-46F4-931F-4CCA201137C3}" destId="{B8BD0AF9-0CF1-42E1-9012-37EC64A862AC}" srcOrd="1" destOrd="0" presId="urn:microsoft.com/office/officeart/2005/8/layout/bProcess3"/>
    <dgm:cxn modelId="{7D30F58A-6D50-4D2E-9AA0-8787CD8455F3}" type="presParOf" srcId="{B8BD0AF9-0CF1-42E1-9012-37EC64A862AC}" destId="{0870CCB7-95F5-40F4-8815-208CB9B98EA6}" srcOrd="0" destOrd="0" presId="urn:microsoft.com/office/officeart/2005/8/layout/bProcess3"/>
    <dgm:cxn modelId="{6C0DA0E2-DB7B-4EC2-B875-40AC9B2932F9}" type="presParOf" srcId="{D385D4DB-DE48-46F4-931F-4CCA201137C3}" destId="{F53FE597-0076-4027-BB73-71AADC4AAFE9}" srcOrd="2" destOrd="0" presId="urn:microsoft.com/office/officeart/2005/8/layout/bProcess3"/>
    <dgm:cxn modelId="{8BA7D0AD-B2D4-429F-A249-488A59B0F8D3}" type="presParOf" srcId="{D385D4DB-DE48-46F4-931F-4CCA201137C3}" destId="{AA9D966D-C86E-4780-BB89-02BB1CE53564}" srcOrd="3" destOrd="0" presId="urn:microsoft.com/office/officeart/2005/8/layout/bProcess3"/>
    <dgm:cxn modelId="{BD7F02DA-90E3-44B1-8592-DFDE2A50D54D}" type="presParOf" srcId="{AA9D966D-C86E-4780-BB89-02BB1CE53564}" destId="{C9CF3BDE-89C4-4A0E-9E58-D5477CAAB8F1}" srcOrd="0" destOrd="0" presId="urn:microsoft.com/office/officeart/2005/8/layout/bProcess3"/>
    <dgm:cxn modelId="{6302BBA7-E3D3-45DC-A6CB-ABD8C2AEEE97}" type="presParOf" srcId="{D385D4DB-DE48-46F4-931F-4CCA201137C3}" destId="{9649A3FF-90AC-468C-9EBB-ABC0D86800F5}" srcOrd="4" destOrd="0" presId="urn:microsoft.com/office/officeart/2005/8/layout/bProcess3"/>
    <dgm:cxn modelId="{1EFF3FA0-F914-4368-89E0-3525269730C5}" type="presParOf" srcId="{D385D4DB-DE48-46F4-931F-4CCA201137C3}" destId="{E906DF20-1F92-4F1C-8670-A5F7C0E5C8F1}" srcOrd="5" destOrd="0" presId="urn:microsoft.com/office/officeart/2005/8/layout/bProcess3"/>
    <dgm:cxn modelId="{32B78753-0A93-44DE-A378-4C3EAE3C9877}" type="presParOf" srcId="{E906DF20-1F92-4F1C-8670-A5F7C0E5C8F1}" destId="{C27D6411-9FA1-4382-A726-3CB5334A3CD3}" srcOrd="0" destOrd="0" presId="urn:microsoft.com/office/officeart/2005/8/layout/bProcess3"/>
    <dgm:cxn modelId="{415E5A3F-52B3-4739-A375-D820CACE08BD}" type="presParOf" srcId="{D385D4DB-DE48-46F4-931F-4CCA201137C3}" destId="{775E41A8-6A33-4D80-BDC3-292DA1D61209}" srcOrd="6" destOrd="0" presId="urn:microsoft.com/office/officeart/2005/8/layout/bProcess3"/>
    <dgm:cxn modelId="{8D96F94F-F542-459E-BB03-896EC6E692D3}" type="presParOf" srcId="{D385D4DB-DE48-46F4-931F-4CCA201137C3}" destId="{40444867-A5F7-4447-877C-245EAB9D702C}" srcOrd="7" destOrd="0" presId="urn:microsoft.com/office/officeart/2005/8/layout/bProcess3"/>
    <dgm:cxn modelId="{AA3DD375-652D-4103-B43F-69E89473C229}" type="presParOf" srcId="{40444867-A5F7-4447-877C-245EAB9D702C}" destId="{E1AA9AB4-F075-4554-A02F-498C31D31594}" srcOrd="0" destOrd="0" presId="urn:microsoft.com/office/officeart/2005/8/layout/bProcess3"/>
    <dgm:cxn modelId="{E181E6B8-FD51-476B-AA0A-13AABF109C21}" type="presParOf" srcId="{D385D4DB-DE48-46F4-931F-4CCA201137C3}" destId="{79CB4E13-85F0-477D-8DC5-220FA72D612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D0AF9-0CF1-42E1-9012-37EC64A862AC}">
      <dsp:nvSpPr>
        <dsp:cNvPr id="0" name=""/>
        <dsp:cNvSpPr/>
      </dsp:nvSpPr>
      <dsp:spPr>
        <a:xfrm>
          <a:off x="2976625" y="799791"/>
          <a:ext cx="6155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5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268239" y="842280"/>
        <a:ext cx="32306" cy="6461"/>
      </dsp:txXfrm>
    </dsp:sp>
    <dsp:sp modelId="{0053544B-CCA4-42F7-8BE6-74EEA0E3F1B2}">
      <dsp:nvSpPr>
        <dsp:cNvPr id="0" name=""/>
        <dsp:cNvSpPr/>
      </dsp:nvSpPr>
      <dsp:spPr>
        <a:xfrm>
          <a:off x="169146" y="2727"/>
          <a:ext cx="2809279" cy="168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¿Qué es buen software?</a:t>
          </a:r>
        </a:p>
      </dsp:txBody>
      <dsp:txXfrm>
        <a:off x="169146" y="2727"/>
        <a:ext cx="2809279" cy="1685567"/>
      </dsp:txXfrm>
    </dsp:sp>
    <dsp:sp modelId="{AA9D966D-C86E-4780-BB89-02BB1CE53564}">
      <dsp:nvSpPr>
        <dsp:cNvPr id="0" name=""/>
        <dsp:cNvSpPr/>
      </dsp:nvSpPr>
      <dsp:spPr>
        <a:xfrm>
          <a:off x="6432039" y="799791"/>
          <a:ext cx="6155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5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6723653" y="842280"/>
        <a:ext cx="32306" cy="6461"/>
      </dsp:txXfrm>
    </dsp:sp>
    <dsp:sp modelId="{F53FE597-0076-4027-BB73-71AADC4AAFE9}">
      <dsp:nvSpPr>
        <dsp:cNvPr id="0" name=""/>
        <dsp:cNvSpPr/>
      </dsp:nvSpPr>
      <dsp:spPr>
        <a:xfrm>
          <a:off x="3624560" y="2727"/>
          <a:ext cx="2809279" cy="168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¿Qué es el Proceso de Software?</a:t>
          </a:r>
          <a:endParaRPr lang="es-MX" sz="3000" kern="1200"/>
        </a:p>
      </dsp:txBody>
      <dsp:txXfrm>
        <a:off x="3624560" y="2727"/>
        <a:ext cx="2809279" cy="1685567"/>
      </dsp:txXfrm>
    </dsp:sp>
    <dsp:sp modelId="{E906DF20-1F92-4F1C-8670-A5F7C0E5C8F1}">
      <dsp:nvSpPr>
        <dsp:cNvPr id="0" name=""/>
        <dsp:cNvSpPr/>
      </dsp:nvSpPr>
      <dsp:spPr>
        <a:xfrm>
          <a:off x="1573785" y="1686495"/>
          <a:ext cx="6910828" cy="615534"/>
        </a:xfrm>
        <a:custGeom>
          <a:avLst/>
          <a:gdLst/>
          <a:ahLst/>
          <a:cxnLst/>
          <a:rect l="0" t="0" r="0" b="0"/>
          <a:pathLst>
            <a:path>
              <a:moveTo>
                <a:pt x="6910828" y="0"/>
              </a:moveTo>
              <a:lnTo>
                <a:pt x="6910828" y="324867"/>
              </a:lnTo>
              <a:lnTo>
                <a:pt x="0" y="324867"/>
              </a:lnTo>
              <a:lnTo>
                <a:pt x="0" y="6155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855675" y="1991031"/>
        <a:ext cx="347048" cy="6461"/>
      </dsp:txXfrm>
    </dsp:sp>
    <dsp:sp modelId="{9649A3FF-90AC-468C-9EBB-ABC0D86800F5}">
      <dsp:nvSpPr>
        <dsp:cNvPr id="0" name=""/>
        <dsp:cNvSpPr/>
      </dsp:nvSpPr>
      <dsp:spPr>
        <a:xfrm>
          <a:off x="7079974" y="2727"/>
          <a:ext cx="2809279" cy="168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Características del proceso</a:t>
          </a:r>
        </a:p>
      </dsp:txBody>
      <dsp:txXfrm>
        <a:off x="7079974" y="2727"/>
        <a:ext cx="2809279" cy="1685567"/>
      </dsp:txXfrm>
    </dsp:sp>
    <dsp:sp modelId="{40444867-A5F7-4447-877C-245EAB9D702C}">
      <dsp:nvSpPr>
        <dsp:cNvPr id="0" name=""/>
        <dsp:cNvSpPr/>
      </dsp:nvSpPr>
      <dsp:spPr>
        <a:xfrm>
          <a:off x="2976625" y="3131493"/>
          <a:ext cx="6155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5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268239" y="3173982"/>
        <a:ext cx="32306" cy="6461"/>
      </dsp:txXfrm>
    </dsp:sp>
    <dsp:sp modelId="{775E41A8-6A33-4D80-BDC3-292DA1D61209}">
      <dsp:nvSpPr>
        <dsp:cNvPr id="0" name=""/>
        <dsp:cNvSpPr/>
      </dsp:nvSpPr>
      <dsp:spPr>
        <a:xfrm>
          <a:off x="169146" y="2334429"/>
          <a:ext cx="2809279" cy="168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Modelo Lineal-Secuencial o de Cascada</a:t>
          </a:r>
        </a:p>
      </dsp:txBody>
      <dsp:txXfrm>
        <a:off x="169146" y="2334429"/>
        <a:ext cx="2809279" cy="1685567"/>
      </dsp:txXfrm>
    </dsp:sp>
    <dsp:sp modelId="{79CB4E13-85F0-477D-8DC5-220FA72D6123}">
      <dsp:nvSpPr>
        <dsp:cNvPr id="0" name=""/>
        <dsp:cNvSpPr/>
      </dsp:nvSpPr>
      <dsp:spPr>
        <a:xfrm>
          <a:off x="3624560" y="2334429"/>
          <a:ext cx="2809279" cy="168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El Desarrollo Ágil</a:t>
          </a:r>
        </a:p>
      </dsp:txBody>
      <dsp:txXfrm>
        <a:off x="3624560" y="2334429"/>
        <a:ext cx="2809279" cy="1685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761A-093C-4C53-8B1A-BC4503C0299B}" type="datetimeFigureOut">
              <a:rPr lang="es-ES" smtClean="0"/>
              <a:t>13/06/2023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210CF-379E-4031-B777-2FCF677D73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8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assurance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SQA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210CF-379E-4031-B777-2FCF677D73D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77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6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06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84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62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54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78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34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52CA75-C932-4BBF-B7DB-E722E4495C01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55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382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52CA75-C932-4BBF-B7DB-E722E4495C01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7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23272"/>
          </a:xfrm>
        </p:spPr>
        <p:txBody>
          <a:bodyPr/>
          <a:lstStyle/>
          <a:p>
            <a:pPr algn="r"/>
            <a:r>
              <a:rPr lang="es-MX"/>
              <a:t>Semana 12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Introducción al Desarrollo de Software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597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Importancia de las características del producto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La importancia relativa de las características depende en el tipo de producto y en el ambiente en el que será utilizado.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En algunos casos, algunos atributos pueden dominar.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3200" dirty="0"/>
              <a:t>En sistemas de seguridad críticos de tiempo real, los atributos clave pueden ser la confiabilidad y la eficiencia.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Los costos tienden a crecer exponencialmente si son requeridos altos niveles de alguna característica.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0480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Proceso de Software?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/>
              <a:t>El conjunto de actividades, métodos, prácticas y transformaciones que la gente usa para desarrollar y mantener el software y los productos asociados a éste (planes del proyecto, documentos de diseño, código, casos de prueba y manuales de usuario)</a:t>
            </a:r>
          </a:p>
          <a:p>
            <a:pPr algn="r"/>
            <a:r>
              <a:rPr lang="es-ES" dirty="0"/>
              <a:t>“</a:t>
            </a:r>
            <a:r>
              <a:rPr lang="es-ES" dirty="0" err="1"/>
              <a:t>Capability</a:t>
            </a:r>
            <a:r>
              <a:rPr lang="es-ES" dirty="0"/>
              <a:t> </a:t>
            </a:r>
            <a:r>
              <a:rPr lang="es-ES" dirty="0" err="1"/>
              <a:t>Maturity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Software, v1.1”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73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DEL PROCESO DE SOFTWARE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29A20B5-D361-4DC4-990D-4EBA858A3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7391"/>
            <a:ext cx="10058400" cy="32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Una Definición De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sz="2800" dirty="0"/>
              <a:t>La forma en que gente, procedimientos, métodos, equipo, y herramientas se integran para producir un resultado final deseado.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866851-5786-4DCB-9619-8E83C2E6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902226"/>
            <a:ext cx="10058400" cy="33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Proceso de Software?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sz="3600" dirty="0"/>
              <a:t>Si no sabes hacia dónde vas, cualquier camino te servirá.</a:t>
            </a:r>
          </a:p>
          <a:p>
            <a:pPr algn="r"/>
            <a:r>
              <a:rPr lang="es-ES" dirty="0"/>
              <a:t>Proverbio Chino</a:t>
            </a:r>
          </a:p>
          <a:p>
            <a:pPr algn="ctr"/>
            <a:r>
              <a:rPr lang="es-ES" sz="3200" dirty="0"/>
              <a:t>Sino sabes dónde estás, un mapa no te ayudará.</a:t>
            </a:r>
          </a:p>
          <a:p>
            <a:pPr algn="r"/>
            <a:r>
              <a:rPr lang="es-ES" dirty="0"/>
              <a:t>Watts S. Humphrey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7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s-ES" dirty="0"/>
              <a:t>¿Qué es el Proceso de Software?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La Clave: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3200" dirty="0"/>
              <a:t>¿Qué tan bueno es mi proceso de software?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3200" dirty="0"/>
              <a:t>¿Qué debo hacer para mejorarlo?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3200" dirty="0"/>
              <a:t>¿Por dónde empiezo?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1750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Proceso de Software?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/>
              <a:t>¿Cómo se mejora un proceso de software?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200" dirty="0"/>
              <a:t>Conocer el estado actual del proceso de desarrollo.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200" dirty="0"/>
              <a:t>Desarrollar una visión del proceso deseado.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200" dirty="0"/>
              <a:t>Establecer una lista en orden de prioridad de las acciones necesarias para mejorar el proceso.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200" dirty="0"/>
              <a:t>Producir un plan para realizar las acciones necesarias.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200" dirty="0"/>
              <a:t>Comprometer los recursos necesarios.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200" dirty="0"/>
              <a:t>Volver al paso 1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3529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Necesidad de Medir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sz="2800" dirty="0"/>
              <a:t>“Cuando lo que estás diciendo puedes medirlo y expresarlo en números, sabes algo acerca de eso; pero cuando no puedes medirlo, no puedes expresarlo en números, tu conocimiento es escaso e insatisfactorio; puede ser el comienzo del conocimiento, pero has avanzado muy poco al estrado de la ciencia.”</a:t>
            </a:r>
          </a:p>
          <a:p>
            <a:pPr algn="ctr"/>
            <a:endParaRPr lang="es-ES" sz="2800" dirty="0"/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Lord Kelvin (hace más de un siglo)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Kelvin, William Thomson, </a:t>
            </a:r>
            <a:r>
              <a:rPr lang="es-ES" dirty="0" err="1"/>
              <a:t>Baron</a:t>
            </a:r>
            <a:r>
              <a:rPr lang="es-ES" dirty="0"/>
              <a:t>, 1824-1907. Popular </a:t>
            </a:r>
            <a:r>
              <a:rPr lang="es-ES" dirty="0" err="1"/>
              <a:t>lectures</a:t>
            </a:r>
            <a:r>
              <a:rPr lang="es-ES" dirty="0"/>
              <a:t> and </a:t>
            </a:r>
            <a:r>
              <a:rPr lang="es-ES" dirty="0" err="1"/>
              <a:t>addresses</a:t>
            </a:r>
            <a:r>
              <a:rPr lang="es-ES" dirty="0"/>
              <a:t>.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Vol. 1. </a:t>
            </a:r>
            <a:r>
              <a:rPr lang="es-ES" dirty="0" err="1"/>
              <a:t>Constitution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matter</a:t>
            </a:r>
            <a:r>
              <a:rPr lang="es-ES" dirty="0"/>
              <a:t>. London ; New York : Macmillan, 1889-1894. </a:t>
            </a:r>
            <a:r>
              <a:rPr lang="es-ES" dirty="0" err="1"/>
              <a:t>Nature</a:t>
            </a:r>
            <a:r>
              <a:rPr lang="es-ES" dirty="0"/>
              <a:t> series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411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Proceso Provee Un Marco-De-Trabajo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Una concentración en la gente causa resistencia al cambio - la gente naturalmente desea trabajar bien.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Una concentración en herramientas que no encajan en el proceso lleva a una automatización deficiente - y acaba en el desuso.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Una concentración en procedimientos que no sincronizan con el proceso lleva a procedimientos inutilizables - y acaba en el desuso.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71785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del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25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Entendible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2800" dirty="0"/>
              <a:t>¿Se encuentra el proceso bien definido y es entendible?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Visible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2800" dirty="0"/>
              <a:t>¿El proceso es visible al exterior ?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Soportable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2800" dirty="0"/>
              <a:t>¿Puede el proceso ser soportado por herramientas CASE?.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Aceptable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2800" dirty="0"/>
              <a:t>¿El proceso es aceptado por aquellos involucrados en él?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Confiable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2800" dirty="0"/>
              <a:t>¿Los errores del proceso son descubiertos antes de que se conviertan en errores del producto?</a:t>
            </a:r>
          </a:p>
        </p:txBody>
      </p:sp>
    </p:spTree>
    <p:extLst>
      <p:ext uri="{BB962C8B-B14F-4D97-AF65-F5344CB8AC3E}">
        <p14:creationId xmlns:p14="http://schemas.microsoft.com/office/powerpoint/2010/main" val="27246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5A216-BAD0-4AAE-9ECA-683D76B4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BF4FDAB-E211-4ED7-AB15-D7BFCF891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55431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123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del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Robusto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2800" dirty="0"/>
              <a:t>¿Puede continuar el proceso a pesar de problemas inesperados?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 err="1"/>
              <a:t>Mantenible</a:t>
            </a:r>
            <a:endParaRPr lang="es-ES" sz="280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2800" dirty="0"/>
              <a:t>¿Puede el proceso evolucionar para cumplir con los objetivos organizacionales?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Rapidez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2800" dirty="0"/>
              <a:t>¿Qué tan rápido puede producirse el sistema?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24069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600" dirty="0"/>
              <a:t>Un conjunto estructurado de actividades que se requiere realizar para desarrollar un sistema de software: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600" dirty="0"/>
              <a:t>Especificación - establecer los requerimientos y restricciones del sistema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600" dirty="0"/>
              <a:t>Diseño - Producir un modelo “en papel” del sistema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600" dirty="0"/>
              <a:t>Manufactura - construir el sistema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600" dirty="0"/>
              <a:t>Prueba - verificar que el sistema cumpla con las especificaciones requeridas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600" dirty="0"/>
              <a:t>Instalación - entregar el sistema al usuario y asegurar su operatividad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600" dirty="0"/>
              <a:t>Mantenimiento - reparar fallos en el sistema cuando sean descubiertos</a:t>
            </a: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360407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en el Modelo del Proceso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Normalmente, las especificaciones son incompletas o anómalas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No existe una distinción precisa entre la especificación, el diseño y la manufactura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Solo hasta que el sistema se ha producido se puede probar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El software no siempre se puede reemplazar durante el mantenimiento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40382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Fases Genéricas del Proceso de Software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Definición:   el Qué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Desarrollo:   el Cómo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3200" dirty="0"/>
              <a:t>Mantenimiento:   el Cambio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3200" dirty="0"/>
              <a:t>Corrección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3200" dirty="0"/>
              <a:t>Adaptación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3200" dirty="0"/>
              <a:t>Mejora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3200" dirty="0"/>
              <a:t>Prevención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68145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Ciclos de Vida para el Proceso de Software</a:t>
            </a:r>
            <a:br>
              <a:rPr lang="es-ES" dirty="0"/>
            </a:br>
            <a:r>
              <a:rPr lang="es-ES" sz="3600" dirty="0"/>
              <a:t>Paradigmas de la Ingeniería de Software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327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3200" dirty="0"/>
              <a:t>Modelo Lineal-Secuencial o de Cascada (Predictivo)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3200" dirty="0"/>
              <a:t>El Desarrollo Ágil (</a:t>
            </a:r>
            <a:r>
              <a:rPr lang="es-ES" sz="3200" dirty="0" err="1"/>
              <a:t>Adpatativo</a:t>
            </a:r>
            <a:r>
              <a:rPr lang="es-E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711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Lineal-Secuencial o de Cascada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50DCBDE-55E3-48B1-A7A4-577741CC2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9689990" cy="44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Lineal-Secuencial o de Cascada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Problemas y Riesgos: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3200" dirty="0"/>
              <a:t>Alto riesgo en sistemas nuevos debido a problemas en las especificaciones y en el diseño.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3200" dirty="0"/>
              <a:t>Bajo riesgo para desarrollos bien comprendidos utilizando tecnología conocida.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96165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Documentos del Modelo de Cascada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F9D4ADD-8821-44F5-85B9-E84B75E2E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752710"/>
              </p:ext>
            </p:extLst>
          </p:nvPr>
        </p:nvGraphicFramePr>
        <p:xfrm>
          <a:off x="1248534" y="1864001"/>
          <a:ext cx="9907146" cy="40862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14902">
                  <a:extLst>
                    <a:ext uri="{9D8B030D-6E8A-4147-A177-3AD203B41FA5}">
                      <a16:colId xmlns:a16="http://schemas.microsoft.com/office/drawing/2014/main" val="1456352437"/>
                    </a:ext>
                  </a:extLst>
                </a:gridCol>
                <a:gridCol w="6692244">
                  <a:extLst>
                    <a:ext uri="{9D8B030D-6E8A-4147-A177-3AD203B41FA5}">
                      <a16:colId xmlns:a16="http://schemas.microsoft.com/office/drawing/2014/main" val="223374686"/>
                    </a:ext>
                  </a:extLst>
                </a:gridCol>
              </a:tblGrid>
              <a:tr h="29597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Actividad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Documentos Producidos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9814630"/>
                  </a:ext>
                </a:extLst>
              </a:tr>
              <a:tr h="29597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Análisis de Requerimientos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Documento de Requerimientos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496750"/>
                  </a:ext>
                </a:extLst>
              </a:tr>
              <a:tr h="29597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Definición de Requerimientos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Documento de Requerimientos.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9729330"/>
                  </a:ext>
                </a:extLst>
              </a:tr>
              <a:tr h="29597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Especificación del Sistema.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Especificación Funcional, Plan de Pruebas de Aceptación.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4892249"/>
                  </a:ext>
                </a:extLst>
              </a:tr>
              <a:tr h="29597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Diseño Arquitectural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Especificación de la Arquitectura, y Plan de Pruebas del Sistema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9407640"/>
                  </a:ext>
                </a:extLst>
              </a:tr>
              <a:tr h="29597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Diseño de Interfaces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Especificación de la Interfaces y Plan de pruebas de Integración.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149687"/>
                  </a:ext>
                </a:extLst>
              </a:tr>
              <a:tr h="29597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Diseño Detallado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Especificación del diseño y Plan de prueba de Unidades.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714745"/>
                  </a:ext>
                </a:extLst>
              </a:tr>
              <a:tr h="29597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Codificación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Código de Programa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054650"/>
                  </a:ext>
                </a:extLst>
              </a:tr>
              <a:tr h="29597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Prueba de Unidades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Reporte de prueba de unidades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802697"/>
                  </a:ext>
                </a:extLst>
              </a:tr>
              <a:tr h="29597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Prueba de Módulos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Reporte de prueba de módulos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3448569"/>
                  </a:ext>
                </a:extLst>
              </a:tr>
              <a:tr h="29597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Prueba de Integración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Reporte de prueba de integración y Manual de usuario final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0216440"/>
                  </a:ext>
                </a:extLst>
              </a:tr>
              <a:tr h="29597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>
                          <a:effectLst/>
                        </a:rPr>
                        <a:t>Prueba del Sistema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Reporte de prueba del sistema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3335654"/>
                  </a:ext>
                </a:extLst>
              </a:tr>
              <a:tr h="295976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u="none" strike="noStrike" dirty="0">
                          <a:effectLst/>
                        </a:rPr>
                        <a:t>Prueba de Aceptación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Sistema final mas  la documentación.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7150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39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Visibilidad del Modelo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FECE6A3-D494-47E4-827C-0DA0A0AF3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363697"/>
              </p:ext>
            </p:extLst>
          </p:nvPr>
        </p:nvGraphicFramePr>
        <p:xfrm>
          <a:off x="1209053" y="1841638"/>
          <a:ext cx="10058399" cy="422247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4809">
                  <a:extLst>
                    <a:ext uri="{9D8B030D-6E8A-4147-A177-3AD203B41FA5}">
                      <a16:colId xmlns:a16="http://schemas.microsoft.com/office/drawing/2014/main" val="2651740219"/>
                    </a:ext>
                  </a:extLst>
                </a:gridCol>
                <a:gridCol w="7113590">
                  <a:extLst>
                    <a:ext uri="{9D8B030D-6E8A-4147-A177-3AD203B41FA5}">
                      <a16:colId xmlns:a16="http://schemas.microsoft.com/office/drawing/2014/main" val="3658474050"/>
                    </a:ext>
                  </a:extLst>
                </a:gridCol>
              </a:tblGrid>
              <a:tr h="517249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u="none" strike="noStrike" dirty="0">
                          <a:effectLst/>
                        </a:rPr>
                        <a:t>Modelo de Proceso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u="none" strike="noStrike">
                          <a:effectLst/>
                        </a:rPr>
                        <a:t>Visibilidad del Proceso</a:t>
                      </a:r>
                      <a:endParaRPr lang="es-MX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082924"/>
                  </a:ext>
                </a:extLst>
              </a:tr>
              <a:tr h="691391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u="none" strike="noStrike">
                          <a:effectLst/>
                        </a:rPr>
                        <a:t>Modelo de Cascada</a:t>
                      </a:r>
                      <a:endParaRPr lang="es-MX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>
                          <a:effectLst/>
                        </a:rPr>
                        <a:t>Buena visibilidad, cada actividad produce un documento o resultado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249014"/>
                  </a:ext>
                </a:extLst>
              </a:tr>
              <a:tr h="691391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u="none" strike="noStrike">
                          <a:effectLst/>
                        </a:rPr>
                        <a:t>Desarrollo Evolutivo</a:t>
                      </a:r>
                      <a:endParaRPr lang="es-MX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>
                          <a:effectLst/>
                        </a:rPr>
                        <a:t>Visibilidad pobre, muy caro al producir documentos en cada iteración.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2565192"/>
                  </a:ext>
                </a:extLst>
              </a:tr>
              <a:tr h="691391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u="none" strike="noStrike">
                          <a:effectLst/>
                        </a:rPr>
                        <a:t>Modelos Formales</a:t>
                      </a:r>
                      <a:endParaRPr lang="es-MX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Buena visibilidad, en cada fase deben producirse documentos.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1238453"/>
                  </a:ext>
                </a:extLst>
              </a:tr>
              <a:tr h="691391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>
                          <a:effectLst/>
                        </a:rPr>
                        <a:t>Desarrollo orientado a la reutilización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>
                          <a:effectLst/>
                        </a:rPr>
                        <a:t>Visibilidad moderada. Importante contar con documentación de componentes reutilizables.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9215350"/>
                  </a:ext>
                </a:extLst>
              </a:tr>
              <a:tr h="691391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u="none" strike="noStrike">
                          <a:effectLst/>
                        </a:rPr>
                        <a:t>Modelo de Espiral</a:t>
                      </a:r>
                      <a:endParaRPr lang="es-MX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Buena visibilidad, cada segmento y cada anillo del espiral debe producir un documento.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726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1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Desarrollo Ágil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Representa un balance entre la rigurosidad de la Ingeniería de Software y la necesidad de cambio y rapidez del mundo de negocios actual.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Los Procesos de Desarrollo Ágil pueden entregar sistemas exitosos más rápido.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Hace énfasis en la comunicación continua y la colaboración entre desarrolladores y clientes.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Tiene una filosofía que se orienta a la satisfacción del cliente, la entrega de software por incrementos, los pequeños equipos, métodos informales, y productos de trabajo mínimos.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Tiene guías que se enfocan en la entrega a tiempo de un software que esté operativo de manera incremental más que en el análisis y diseño del mismo (pero sin dejar de hacerlo!)</a:t>
            </a: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7579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D324A-1F9D-4CF2-AF1F-13CC8C7A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18F68-25FB-4258-BBA4-E4E2465D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77772"/>
            <a:ext cx="10058400" cy="1744394"/>
          </a:xfrm>
        </p:spPr>
        <p:txBody>
          <a:bodyPr>
            <a:normAutofit/>
          </a:bodyPr>
          <a:lstStyle/>
          <a:p>
            <a:r>
              <a:rPr lang="es-ES" sz="3600" dirty="0"/>
              <a:t>Calidad del producto, proceso y el producto en el contexto del negocio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781742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Manifiesto para el desarrollo ágil de software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278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3000" i="1" dirty="0"/>
              <a:t>Al hacerlo nosotros mismos y al ayudar a otros, hemos descubierto mejores maneras de desarrollar software. Por medio de este trabajo, hemos llegado a valorar: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000" dirty="0"/>
              <a:t>Los individuos y sus interacciones más que los procesos y las herramientas.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000" dirty="0"/>
              <a:t>El software en operación más que la documentación completa.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000" dirty="0"/>
              <a:t>La colaboración con el cliente más que la negociación del contrato.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000" dirty="0"/>
              <a:t>La respuesta al cambio más que el seguimiento de un plan.</a:t>
            </a:r>
          </a:p>
        </p:txBody>
      </p:sp>
    </p:spTree>
    <p:extLst>
      <p:ext uri="{BB962C8B-B14F-4D97-AF65-F5344CB8AC3E}">
        <p14:creationId xmlns:p14="http://schemas.microsoft.com/office/powerpoint/2010/main" val="369189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3200" dirty="0"/>
              <a:t>Respuesta a los cambios durante el desarrollo del proyecto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3200" dirty="0"/>
              <a:t>Los planes deben ser flexibles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3200" dirty="0"/>
              <a:t>Comunicación entre desarrolladores y clientes más fácil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3200" dirty="0"/>
              <a:t>Elimina la separación entre desarrolladores y clientes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3200" dirty="0"/>
              <a:t>Énfasis en la entrega rápida más que en los productos de software intermedios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0108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Procesos Ágiles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3200" dirty="0"/>
              <a:t>Tres suposiciones básicas: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3200" dirty="0"/>
              <a:t>Es difícil predecir qué requerimientos o prioridades cambiarán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3200" dirty="0"/>
              <a:t>Para muchos tipos de software, las actividades de diseño y construcción (programación) están entrelazadas (la construcción se utiliza para probar el diseño)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3200" dirty="0"/>
              <a:t>El análisis, diseño y pruebas no son tan predecibles (desde la perspectiva de planificación) cómo uno quisiera.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288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Factores Humanos en Desarrollo Ágil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3200" dirty="0"/>
              <a:t>Características necesarias de los miembros de un equipo: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3200" dirty="0"/>
              <a:t>Competencia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3200" dirty="0"/>
              <a:t>Enfoque común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3200" dirty="0"/>
              <a:t>Colaboración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3200" dirty="0"/>
              <a:t>Habilidad para tomar decisiones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3200" dirty="0"/>
              <a:t>Habilidad para resolver problemas ambiguos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3200" dirty="0"/>
              <a:t>Confianza y respeto mutuos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3200" dirty="0"/>
              <a:t>Auto-organización (disciplina)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1381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de Procesos Ágiles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Extreme </a:t>
            </a:r>
            <a:r>
              <a:rPr lang="es-MX" sz="3200" dirty="0" err="1"/>
              <a:t>Programming</a:t>
            </a:r>
            <a:r>
              <a:rPr lang="es-MX" sz="3200" dirty="0"/>
              <a:t> (XP)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 err="1"/>
              <a:t>Adaptive</a:t>
            </a:r>
            <a:r>
              <a:rPr lang="es-MX" sz="3200" dirty="0"/>
              <a:t> Software </a:t>
            </a:r>
            <a:r>
              <a:rPr lang="es-MX" sz="3200" dirty="0" err="1"/>
              <a:t>Development</a:t>
            </a:r>
            <a:r>
              <a:rPr lang="es-MX" sz="3200" dirty="0"/>
              <a:t> (ASD)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Dynamic </a:t>
            </a:r>
            <a:r>
              <a:rPr lang="es-MX" sz="3200" dirty="0" err="1"/>
              <a:t>Systems</a:t>
            </a:r>
            <a:r>
              <a:rPr lang="es-MX" sz="3200" dirty="0"/>
              <a:t> </a:t>
            </a:r>
            <a:r>
              <a:rPr lang="es-MX" sz="3200" dirty="0" err="1"/>
              <a:t>Development</a:t>
            </a:r>
            <a:r>
              <a:rPr lang="es-MX" sz="3200" dirty="0"/>
              <a:t> </a:t>
            </a:r>
            <a:r>
              <a:rPr lang="es-MX" sz="3200" dirty="0" err="1"/>
              <a:t>Method</a:t>
            </a:r>
            <a:r>
              <a:rPr lang="es-MX" sz="3200" dirty="0"/>
              <a:t> (DSDM)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Scrum o Melé  (pequeños equipos, compartir conocimiento informalmente)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 err="1"/>
              <a:t>Crystal</a:t>
            </a:r>
            <a:endParaRPr lang="es-MX" sz="3200" dirty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 err="1"/>
              <a:t>Feature</a:t>
            </a:r>
            <a:r>
              <a:rPr lang="es-MX" sz="3200" dirty="0"/>
              <a:t> </a:t>
            </a:r>
            <a:r>
              <a:rPr lang="es-MX" sz="3200" dirty="0" err="1"/>
              <a:t>Driven</a:t>
            </a:r>
            <a:r>
              <a:rPr lang="es-MX" sz="3200" dirty="0"/>
              <a:t> </a:t>
            </a:r>
            <a:r>
              <a:rPr lang="es-MX" sz="3200" dirty="0" err="1"/>
              <a:t>Development</a:t>
            </a:r>
            <a:r>
              <a:rPr lang="es-MX" sz="3200" dirty="0"/>
              <a:t> (FDD)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Agile </a:t>
            </a:r>
            <a:r>
              <a:rPr lang="es-MX" sz="3200" dirty="0" err="1"/>
              <a:t>Modeling</a:t>
            </a:r>
            <a:r>
              <a:rPr lang="es-MX" sz="3200" dirty="0"/>
              <a:t> (AM)</a:t>
            </a:r>
          </a:p>
        </p:txBody>
      </p:sp>
    </p:spTree>
    <p:extLst>
      <p:ext uri="{BB962C8B-B14F-4D97-AF65-F5344CB8AC3E}">
        <p14:creationId xmlns:p14="http://schemas.microsoft.com/office/powerpoint/2010/main" val="24294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 err="1"/>
              <a:t>Pressman</a:t>
            </a:r>
            <a:r>
              <a:rPr lang="es-MX" sz="3200" dirty="0"/>
              <a:t>, Roger S. Ingeniería del Software: Un Enfoque Práctico. 7ma. Ed. McGraw-Hill. 2010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 err="1"/>
              <a:t>Sommerville</a:t>
            </a:r>
            <a:r>
              <a:rPr lang="es-MX" sz="3200" dirty="0"/>
              <a:t>, Ian. Software </a:t>
            </a:r>
            <a:r>
              <a:rPr lang="es-MX" sz="3200" dirty="0" err="1"/>
              <a:t>Engineering</a:t>
            </a:r>
            <a:r>
              <a:rPr lang="es-MX" sz="3200" dirty="0"/>
              <a:t>. 7th Ed. Pearson </a:t>
            </a:r>
            <a:r>
              <a:rPr lang="es-MX" sz="3200" dirty="0" err="1"/>
              <a:t>Education</a:t>
            </a:r>
            <a:r>
              <a:rPr lang="es-MX" sz="3200" dirty="0"/>
              <a:t>. 2004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 err="1"/>
              <a:t>Pfleeger</a:t>
            </a:r>
            <a:r>
              <a:rPr lang="es-MX" sz="3200" dirty="0"/>
              <a:t> and </a:t>
            </a:r>
            <a:r>
              <a:rPr lang="es-MX" sz="3200" dirty="0" err="1"/>
              <a:t>Atlee</a:t>
            </a:r>
            <a:r>
              <a:rPr lang="es-MX" sz="3200" dirty="0"/>
              <a:t>, Software </a:t>
            </a:r>
            <a:r>
              <a:rPr lang="es-MX" sz="3200" dirty="0" err="1"/>
              <a:t>Engineering</a:t>
            </a:r>
            <a:r>
              <a:rPr lang="es-MX" sz="3200" dirty="0"/>
              <a:t>: </a:t>
            </a:r>
            <a:r>
              <a:rPr lang="es-MX" sz="3200" dirty="0" err="1"/>
              <a:t>Theory</a:t>
            </a:r>
            <a:r>
              <a:rPr lang="es-MX" sz="3200" dirty="0"/>
              <a:t> and </a:t>
            </a:r>
            <a:r>
              <a:rPr lang="es-MX" sz="3200" dirty="0" err="1"/>
              <a:t>Practice</a:t>
            </a:r>
            <a:r>
              <a:rPr lang="es-MX" sz="3200" dirty="0"/>
              <a:t>. 2009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Cursos de José Antonio Robles Flores . ESAN 2015.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863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buen software?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3200" dirty="0"/>
              <a:t>Tres maneras de considerar la calidad: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3200" dirty="0"/>
              <a:t>La calidad del producto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3200" dirty="0"/>
              <a:t>La calidad del proceso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3200" dirty="0"/>
              <a:t>La calidad del producto en el contexto de los negocios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497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buen software?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La calidad del proceso de desarrollo y mantenimiento es tan importante como la calidad del producto.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El proceso de desarrollo debe ser modelado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El modelamiento permitirá atender cuestionamientos como: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800" dirty="0"/>
              <a:t>¿Dónde se encuentra un tipo particular de falla?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800" dirty="0"/>
              <a:t>¿Cómo encontrar fallas desde un inicio?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800" dirty="0"/>
              <a:t>¿Cuáles son las actividades alternativas?</a:t>
            </a:r>
          </a:p>
          <a:p>
            <a:pPr marL="201168" lvl="1" indent="0" algn="r">
              <a:buNone/>
            </a:pPr>
            <a:r>
              <a:rPr lang="es-ES" sz="2000" dirty="0" err="1"/>
              <a:t>Pfleeger</a:t>
            </a:r>
            <a:r>
              <a:rPr lang="es-ES" sz="2000" dirty="0"/>
              <a:t> and </a:t>
            </a:r>
            <a:r>
              <a:rPr lang="es-ES" sz="2000" dirty="0" err="1"/>
              <a:t>Atlee</a:t>
            </a:r>
            <a:r>
              <a:rPr lang="es-ES" sz="2000" dirty="0"/>
              <a:t>, Software </a:t>
            </a:r>
            <a:r>
              <a:rPr lang="es-ES" sz="2000" dirty="0" err="1"/>
              <a:t>Engineering</a:t>
            </a:r>
            <a:r>
              <a:rPr lang="es-ES" sz="2000" dirty="0"/>
              <a:t>: </a:t>
            </a:r>
            <a:r>
              <a:rPr lang="es-ES" sz="2000" dirty="0" err="1"/>
              <a:t>Theory</a:t>
            </a:r>
            <a:r>
              <a:rPr lang="es-ES" sz="2000" dirty="0"/>
              <a:t> and </a:t>
            </a:r>
            <a:r>
              <a:rPr lang="es-ES" sz="2000" dirty="0" err="1"/>
              <a:t>Practice</a:t>
            </a:r>
            <a:r>
              <a:rPr lang="es-ES" sz="2000" dirty="0"/>
              <a:t>. 2009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29726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buen software?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La calidad en el contexto de negocios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El valor de negocio es tan importante como el valor técnico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El valor de negocio (en relación al valor técnico) debe ser cuantificado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Un enfoque común: ROI (retorno a la inversión)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El ROI se interpreta de diferentes maneras: reducción de costos, previendo ahorros, mejorando la productividad, costos en términos de esfuerzo y recursos.</a:t>
            </a:r>
          </a:p>
          <a:p>
            <a:pPr algn="r"/>
            <a:r>
              <a:rPr lang="es-ES" dirty="0" err="1"/>
              <a:t>Pfleeger</a:t>
            </a:r>
            <a:r>
              <a:rPr lang="es-ES" dirty="0"/>
              <a:t> and </a:t>
            </a:r>
            <a:r>
              <a:rPr lang="es-ES" dirty="0" err="1"/>
              <a:t>Atlee</a:t>
            </a:r>
            <a:r>
              <a:rPr lang="es-ES" dirty="0"/>
              <a:t>, Software </a:t>
            </a:r>
            <a:r>
              <a:rPr lang="es-ES" dirty="0" err="1"/>
              <a:t>Engineering</a:t>
            </a:r>
            <a:r>
              <a:rPr lang="es-ES" dirty="0"/>
              <a:t>: </a:t>
            </a:r>
            <a:r>
              <a:rPr lang="es-ES" dirty="0" err="1"/>
              <a:t>Theory</a:t>
            </a:r>
            <a:r>
              <a:rPr lang="es-ES" dirty="0"/>
              <a:t> and </a:t>
            </a:r>
            <a:r>
              <a:rPr lang="es-ES" dirty="0" err="1"/>
              <a:t>Practice</a:t>
            </a:r>
            <a:r>
              <a:rPr lang="es-ES" dirty="0"/>
              <a:t>. 2009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63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Proceso del Software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B516E54-2E39-48E7-B592-18C80D03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4155" y="1737360"/>
            <a:ext cx="10058399" cy="442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Productos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Productos genéricos.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800" dirty="0"/>
              <a:t>Productos que son producidos por una organización para ser vendidos al mercado.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Productos hechos a medida.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800" dirty="0"/>
              <a:t>Sistemas que son desarrollados bajo pedido a un desarrollador específico.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La mayor parte del gasto del software es en productos genéricos, pero hay más esfuerzo en el desarrollo de los sistemas hechos a medida.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36727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los Productos de Software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37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/>
              <a:t>Mantenibles</a:t>
            </a:r>
            <a:r>
              <a:rPr lang="es-ES" sz="2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400" dirty="0"/>
              <a:t>Debe ser posible que el software evolucione y que siga cumpliendo con sus especificaciones.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Confiabilidad.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400" dirty="0"/>
              <a:t>El software no debe causar daños físicos o económicos en el caso de fallos.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Eficiencia.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400" dirty="0"/>
              <a:t>El software no debe desperdiciar los recursos del sistema.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Utilización adecuada.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400" dirty="0"/>
              <a:t>El software debe contar con una interfaz de usuario adecuada y su documentación.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4476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A412F11535AE143804F2A8F4B1B0F68" ma:contentTypeVersion="3" ma:contentTypeDescription="Crear nuevo documento." ma:contentTypeScope="" ma:versionID="8aea40970edb9a912c5e767de69289ab">
  <xsd:schema xmlns:xsd="http://www.w3.org/2001/XMLSchema" xmlns:xs="http://www.w3.org/2001/XMLSchema" xmlns:p="http://schemas.microsoft.com/office/2006/metadata/properties" xmlns:ns2="c0e83ce4-78d4-4725-a433-f136327a8719" targetNamespace="http://schemas.microsoft.com/office/2006/metadata/properties" ma:root="true" ma:fieldsID="24bbbe4bf236256e1167b2179ff38976" ns2:_="">
    <xsd:import namespace="c0e83ce4-78d4-4725-a433-f136327a87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83ce4-78d4-4725-a433-f136327a87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A0C273-A51C-4528-A0E1-33F225F5FC27}"/>
</file>

<file path=customXml/itemProps2.xml><?xml version="1.0" encoding="utf-8"?>
<ds:datastoreItem xmlns:ds="http://schemas.openxmlformats.org/officeDocument/2006/customXml" ds:itemID="{9E95D966-F0E6-4509-8628-C7E986DE2021}"/>
</file>

<file path=customXml/itemProps3.xml><?xml version="1.0" encoding="utf-8"?>
<ds:datastoreItem xmlns:ds="http://schemas.openxmlformats.org/officeDocument/2006/customXml" ds:itemID="{225BD143-AB2E-402D-AB95-D52811F7E881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</TotalTime>
  <Words>1818</Words>
  <Application>Microsoft Office PowerPoint</Application>
  <PresentationFormat>Panorámica</PresentationFormat>
  <Paragraphs>218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Calibri</vt:lpstr>
      <vt:lpstr>Calibri Light</vt:lpstr>
      <vt:lpstr>Wingdings</vt:lpstr>
      <vt:lpstr>Retrospección</vt:lpstr>
      <vt:lpstr>Semana 12</vt:lpstr>
      <vt:lpstr>Presentación de PowerPoint</vt:lpstr>
      <vt:lpstr>TEMA</vt:lpstr>
      <vt:lpstr>¿Qué es buen software?</vt:lpstr>
      <vt:lpstr>¿Qué es buen software?</vt:lpstr>
      <vt:lpstr>¿Qué es buen software?</vt:lpstr>
      <vt:lpstr>El Proceso del Software</vt:lpstr>
      <vt:lpstr>Productos de Software</vt:lpstr>
      <vt:lpstr>Características de los Productos de Software</vt:lpstr>
      <vt:lpstr>Importancia de las características del producto</vt:lpstr>
      <vt:lpstr>¿Qué es el Proceso de Software?</vt:lpstr>
      <vt:lpstr>MODELO DEL PROCESO DE SOFTWARE</vt:lpstr>
      <vt:lpstr>Una Definición De Proceso</vt:lpstr>
      <vt:lpstr>¿Qué es el Proceso de Software?</vt:lpstr>
      <vt:lpstr> ¿Qué es el Proceso de Software?</vt:lpstr>
      <vt:lpstr>¿Qué es el Proceso de Software?</vt:lpstr>
      <vt:lpstr>La Necesidad de Medir</vt:lpstr>
      <vt:lpstr>El Proceso Provee Un Marco-De-Trabajo</vt:lpstr>
      <vt:lpstr>Características del proceso</vt:lpstr>
      <vt:lpstr>Características del proceso</vt:lpstr>
      <vt:lpstr>El Proceso</vt:lpstr>
      <vt:lpstr>Problemas en el Modelo del Proceso</vt:lpstr>
      <vt:lpstr>Fases Genéricas del Proceso de Software</vt:lpstr>
      <vt:lpstr>Ciclos de Vida para el Proceso de Software Paradigmas de la Ingeniería de Software</vt:lpstr>
      <vt:lpstr>Modelo Lineal-Secuencial o de Cascada</vt:lpstr>
      <vt:lpstr>Modelo Lineal-Secuencial o de Cascada</vt:lpstr>
      <vt:lpstr>Documentos del Modelo de Cascada</vt:lpstr>
      <vt:lpstr>Visibilidad del Modelo</vt:lpstr>
      <vt:lpstr>El Desarrollo Ágil</vt:lpstr>
      <vt:lpstr>El Manifiesto para el desarrollo ágil de software</vt:lpstr>
      <vt:lpstr>Agilidad</vt:lpstr>
      <vt:lpstr>Procesos Ágiles</vt:lpstr>
      <vt:lpstr>Factores Humanos en Desarrollo Ágil</vt:lpstr>
      <vt:lpstr>Modelos de Procesos Ágiles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Lezama</dc:creator>
  <cp:lastModifiedBy>Pedro Martín Lezama Gonzales</cp:lastModifiedBy>
  <cp:revision>32</cp:revision>
  <dcterms:created xsi:type="dcterms:W3CDTF">2018-02-11T23:56:06Z</dcterms:created>
  <dcterms:modified xsi:type="dcterms:W3CDTF">2023-06-13T14:25:19Z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0x0101006A412F11535AE143804F2A8F4B1B0F68</vt:lpwstr>
  </property>
</Properties>
</file>