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8" r:id="rId3"/>
    <p:sldMasterId id="2147483690" r:id="rId4"/>
  </p:sldMasterIdLst>
  <p:notesMasterIdLst>
    <p:notesMasterId r:id="rId13"/>
  </p:notesMasterIdLst>
  <p:handoutMasterIdLst>
    <p:handoutMasterId r:id="rId14"/>
  </p:handoutMasterIdLst>
  <p:sldIdLst>
    <p:sldId id="301" r:id="rId5"/>
    <p:sldId id="303" r:id="rId6"/>
    <p:sldId id="302" r:id="rId7"/>
    <p:sldId id="304" r:id="rId8"/>
    <p:sldId id="306" r:id="rId9"/>
    <p:sldId id="305" r:id="rId10"/>
    <p:sldId id="307" r:id="rId11"/>
    <p:sldId id="308" r:id="rId12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01" autoAdjust="0"/>
    <p:restoredTop sz="89732" autoAdjust="0"/>
  </p:normalViewPr>
  <p:slideViewPr>
    <p:cSldViewPr>
      <p:cViewPr varScale="1">
        <p:scale>
          <a:sx n="103" d="100"/>
          <a:sy n="103" d="100"/>
        </p:scale>
        <p:origin x="150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F37E1-976C-4D68-AAA1-E18BCAC423B3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F533-2A2D-4D77-8B65-2DF21E0EF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88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5A04-DEC0-490E-BE54-AD23B90E8F9F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0520D-9A8A-4E05-BB16-8C1AC1960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5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11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03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7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05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362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40983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32230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552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873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985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591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677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127822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337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41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6823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35704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8603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56461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6954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7885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04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018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8179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103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97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786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3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9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73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3392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47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.ti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 smtClean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  <a:endParaRPr lang="en-US" altLang="zh-TW" smtClean="0"/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  <p:bldLst>
      <p:bldP spid="400387" grpId="0" animBg="1"/>
      <p:bldP spid="9" grpId="0" animBg="1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 userDrawn="1"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 userDrawn="1"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 smtClean="0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smtClean="0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smtClean="0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smtClean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smtClean="0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 smtClean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smtClean="0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 smtClean="0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smtClean="0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 smtClean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smtClean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smtClean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 smtClean="0">
                <a:latin typeface="Arial Black" pitchFamily="34" charset="0"/>
              </a:rPr>
              <a:t>               </a:t>
            </a:r>
            <a:r>
              <a:rPr kumimoji="0" lang="en-US" altLang="zh-TW" sz="1200" i="1" smtClean="0">
                <a:latin typeface="Arial Black" pitchFamily="34" charset="0"/>
              </a:rPr>
              <a:t> </a:t>
            </a:r>
            <a:r>
              <a:rPr kumimoji="0" lang="en-US" altLang="zh-TW" sz="1200" b="1" i="1" smtClean="0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smtClean="0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 userDrawn="1"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 userDrawn="1"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smtClean="0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109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2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DSD</a:t>
            </a:r>
            <a:r>
              <a:rPr lang="zh-TW" altLang="en-US" dirty="0" smtClean="0"/>
              <a:t> </a:t>
            </a:r>
            <a:r>
              <a:rPr lang="en-US" altLang="zh-TW" dirty="0" smtClean="0"/>
              <a:t>HW2</a:t>
            </a:r>
            <a:endParaRPr lang="zh-TW" altLang="en-US" dirty="0"/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/>
          <a:p>
            <a:r>
              <a:rPr lang="en-US" altLang="zh-TW" dirty="0"/>
              <a:t>Speaker: </a:t>
            </a:r>
            <a:r>
              <a:rPr lang="zh-TW" altLang="en-US" dirty="0" smtClean="0"/>
              <a:t>施敬彥</a:t>
            </a:r>
            <a:endParaRPr lang="en-US" altLang="zh-TW" dirty="0" smtClean="0"/>
          </a:p>
          <a:p>
            <a:r>
              <a:rPr lang="en-US" altLang="zh-TW" dirty="0" smtClean="0"/>
              <a:t>Date:</a:t>
            </a:r>
            <a:r>
              <a:rPr lang="zh-TW" altLang="en-US" dirty="0" smtClean="0"/>
              <a:t> </a:t>
            </a:r>
            <a:r>
              <a:rPr lang="en-US" altLang="zh-TW" dirty="0" smtClean="0"/>
              <a:t>2018/03/29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325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1: 8-bit Arithmetic Logic Unit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Implement 8-bit ALU with following functions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99" y="2132856"/>
            <a:ext cx="5544953" cy="4344144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068960"/>
            <a:ext cx="2808312" cy="219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2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1: 8-bit Arithmetic Logic Unit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(1) Implement RTL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b="1" i="1" dirty="0" smtClean="0"/>
              <a:t>use continuous assignment, assign</a:t>
            </a:r>
            <a:r>
              <a:rPr lang="en-US" altLang="zh-TW" dirty="0" smtClean="0"/>
              <a:t>) model of the ALU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(2) </a:t>
            </a:r>
            <a:r>
              <a:rPr lang="en-US" altLang="zh-TW" dirty="0"/>
              <a:t>Implement </a:t>
            </a:r>
            <a:r>
              <a:rPr lang="en-US" altLang="zh-TW" dirty="0" smtClean="0"/>
              <a:t>RTL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b="1" i="1" dirty="0"/>
              <a:t>use </a:t>
            </a:r>
            <a:r>
              <a:rPr lang="en-US" altLang="zh-TW" b="1" i="1" dirty="0" smtClean="0"/>
              <a:t>event-driven procedure, always block</a:t>
            </a:r>
            <a:r>
              <a:rPr lang="en-US" altLang="zh-TW" dirty="0" smtClean="0"/>
              <a:t>) </a:t>
            </a:r>
            <a:r>
              <a:rPr lang="en-US" altLang="zh-TW" dirty="0"/>
              <a:t>model of the ALU</a:t>
            </a:r>
            <a:endParaRPr lang="zh-TW" altLang="en-US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(3) Modify the given test bench to verify all functions in your design are correct</a:t>
            </a:r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533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2. 8x8 Register 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Implement a 8 x 8 register file which can support read and write operation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158" y="2708920"/>
            <a:ext cx="6025136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5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Flip-flop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Combinational circuit</a:t>
            </a:r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Sequential circuit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1" y="2492896"/>
            <a:ext cx="2305372" cy="1095528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1" y="4825452"/>
            <a:ext cx="2737420" cy="103837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5"/>
          <a:srcRect t="14504" b="45028"/>
          <a:stretch/>
        </p:blipFill>
        <p:spPr>
          <a:xfrm>
            <a:off x="4062862" y="3212976"/>
            <a:ext cx="4818085" cy="1612476"/>
          </a:xfrm>
          <a:prstGeom prst="rect">
            <a:avLst/>
          </a:prstGeom>
        </p:spPr>
      </p:pic>
      <p:cxnSp>
        <p:nvCxnSpPr>
          <p:cNvPr id="13" name="直線單箭頭接點 12"/>
          <p:cNvCxnSpPr>
            <a:stCxn id="5" idx="3"/>
          </p:cNvCxnSpPr>
          <p:nvPr/>
        </p:nvCxnSpPr>
        <p:spPr bwMode="auto">
          <a:xfrm>
            <a:off x="3276973" y="3040660"/>
            <a:ext cx="2735187" cy="17231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文字方塊 13"/>
          <p:cNvSpPr txBox="1"/>
          <p:nvPr/>
        </p:nvSpPr>
        <p:spPr>
          <a:xfrm>
            <a:off x="7021554" y="2751311"/>
            <a:ext cx="792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a_w</a:t>
            </a:r>
            <a:r>
              <a:rPr lang="en-US" altLang="zh-TW" dirty="0" smtClean="0"/>
              <a:t>,</a:t>
            </a:r>
          </a:p>
          <a:p>
            <a:r>
              <a:rPr lang="en-US" altLang="zh-TW" dirty="0" err="1"/>
              <a:t>b</a:t>
            </a:r>
            <a:r>
              <a:rPr lang="en-US" altLang="zh-TW" dirty="0" err="1" smtClean="0"/>
              <a:t>_w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92280" y="4536103"/>
            <a:ext cx="792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a_w</a:t>
            </a:r>
            <a:r>
              <a:rPr lang="en-US" altLang="zh-TW" dirty="0" smtClean="0"/>
              <a:t>,</a:t>
            </a:r>
          </a:p>
          <a:p>
            <a:r>
              <a:rPr lang="en-US" altLang="zh-TW" dirty="0" err="1"/>
              <a:t>b</a:t>
            </a:r>
            <a:r>
              <a:rPr lang="en-US" altLang="zh-TW" dirty="0" err="1" smtClean="0"/>
              <a:t>_w</a:t>
            </a:r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42" name="群組 41"/>
          <p:cNvGrpSpPr/>
          <p:nvPr/>
        </p:nvGrpSpPr>
        <p:grpSpPr>
          <a:xfrm>
            <a:off x="5628315" y="5134465"/>
            <a:ext cx="1860009" cy="1310581"/>
            <a:chOff x="5628315" y="5134465"/>
            <a:chExt cx="1860009" cy="1310581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8315" y="5309397"/>
              <a:ext cx="1860009" cy="1135649"/>
            </a:xfrm>
            <a:prstGeom prst="rect">
              <a:avLst/>
            </a:prstGeom>
          </p:spPr>
        </p:pic>
        <p:sp>
          <p:nvSpPr>
            <p:cNvPr id="16" name="橢圓形圖說文字 15"/>
            <p:cNvSpPr/>
            <p:nvPr/>
          </p:nvSpPr>
          <p:spPr bwMode="auto">
            <a:xfrm>
              <a:off x="5641553" y="5134465"/>
              <a:ext cx="1641649" cy="1278627"/>
            </a:xfrm>
            <a:prstGeom prst="wedgeEllipseCallout">
              <a:avLst>
                <a:gd name="adj1" fmla="val 3607"/>
                <a:gd name="adj2" fmla="val -83447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-1824012" y="3636640"/>
            <a:ext cx="864996" cy="304943"/>
            <a:chOff x="-1824012" y="3636640"/>
            <a:chExt cx="864996" cy="304943"/>
          </a:xfrm>
        </p:grpSpPr>
        <p:cxnSp>
          <p:nvCxnSpPr>
            <p:cNvPr id="21" name="直線接點 20"/>
            <p:cNvCxnSpPr/>
            <p:nvPr/>
          </p:nvCxnSpPr>
          <p:spPr bwMode="auto">
            <a:xfrm>
              <a:off x="-1824012" y="3933056"/>
              <a:ext cx="28803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線接點 24"/>
            <p:cNvCxnSpPr/>
            <p:nvPr/>
          </p:nvCxnSpPr>
          <p:spPr bwMode="auto">
            <a:xfrm flipH="1" flipV="1">
              <a:off x="-1539148" y="3636640"/>
              <a:ext cx="8384" cy="2964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7" name="直線接點 26"/>
            <p:cNvCxnSpPr/>
            <p:nvPr/>
          </p:nvCxnSpPr>
          <p:spPr bwMode="auto">
            <a:xfrm>
              <a:off x="-1530764" y="3636640"/>
              <a:ext cx="28803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線接點 29"/>
            <p:cNvCxnSpPr/>
            <p:nvPr/>
          </p:nvCxnSpPr>
          <p:spPr bwMode="auto">
            <a:xfrm flipH="1" flipV="1">
              <a:off x="-1249082" y="3645167"/>
              <a:ext cx="8384" cy="2964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線接點 31"/>
            <p:cNvCxnSpPr/>
            <p:nvPr/>
          </p:nvCxnSpPr>
          <p:spPr bwMode="auto">
            <a:xfrm>
              <a:off x="-1247048" y="3928883"/>
              <a:ext cx="28803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" name="群組 33"/>
          <p:cNvGrpSpPr/>
          <p:nvPr/>
        </p:nvGrpSpPr>
        <p:grpSpPr>
          <a:xfrm>
            <a:off x="6953265" y="6280422"/>
            <a:ext cx="864996" cy="304943"/>
            <a:chOff x="-1824012" y="3636640"/>
            <a:chExt cx="864996" cy="304943"/>
          </a:xfrm>
        </p:grpSpPr>
        <p:cxnSp>
          <p:nvCxnSpPr>
            <p:cNvPr id="35" name="直線接點 34"/>
            <p:cNvCxnSpPr/>
            <p:nvPr/>
          </p:nvCxnSpPr>
          <p:spPr bwMode="auto">
            <a:xfrm>
              <a:off x="-1824012" y="3933056"/>
              <a:ext cx="28803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線接點 35"/>
            <p:cNvCxnSpPr/>
            <p:nvPr/>
          </p:nvCxnSpPr>
          <p:spPr bwMode="auto">
            <a:xfrm flipH="1" flipV="1">
              <a:off x="-1539148" y="3636640"/>
              <a:ext cx="8384" cy="2964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37" name="直線接點 36"/>
            <p:cNvCxnSpPr/>
            <p:nvPr/>
          </p:nvCxnSpPr>
          <p:spPr bwMode="auto">
            <a:xfrm>
              <a:off x="-1530764" y="3636640"/>
              <a:ext cx="28803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線接點 37"/>
            <p:cNvCxnSpPr/>
            <p:nvPr/>
          </p:nvCxnSpPr>
          <p:spPr bwMode="auto">
            <a:xfrm flipH="1" flipV="1">
              <a:off x="-1249082" y="3645167"/>
              <a:ext cx="8384" cy="2964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線接點 38"/>
            <p:cNvCxnSpPr/>
            <p:nvPr/>
          </p:nvCxnSpPr>
          <p:spPr bwMode="auto">
            <a:xfrm>
              <a:off x="-1247048" y="3928883"/>
              <a:ext cx="28803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0" name="文字方塊 39"/>
          <p:cNvSpPr txBox="1"/>
          <p:nvPr/>
        </p:nvSpPr>
        <p:spPr>
          <a:xfrm>
            <a:off x="5355465" y="4510389"/>
            <a:ext cx="792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a_r</a:t>
            </a:r>
            <a:r>
              <a:rPr lang="en-US" altLang="zh-TW" dirty="0" smtClean="0"/>
              <a:t>,</a:t>
            </a:r>
          </a:p>
          <a:p>
            <a:r>
              <a:rPr lang="en-US" altLang="zh-TW" dirty="0" err="1" smtClean="0"/>
              <a:t>b_r</a:t>
            </a:r>
            <a:endParaRPr lang="en-US" altLang="zh-TW" dirty="0" smtClean="0"/>
          </a:p>
          <a:p>
            <a:endParaRPr lang="zh-TW" altLang="en-US" dirty="0"/>
          </a:p>
        </p:txBody>
      </p:sp>
      <p:cxnSp>
        <p:nvCxnSpPr>
          <p:cNvPr id="41" name="直線單箭頭接點 40"/>
          <p:cNvCxnSpPr/>
          <p:nvPr/>
        </p:nvCxnSpPr>
        <p:spPr bwMode="auto">
          <a:xfrm flipV="1">
            <a:off x="3754689" y="4693803"/>
            <a:ext cx="2571393" cy="72144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文字方塊 42"/>
          <p:cNvSpPr txBox="1"/>
          <p:nvPr/>
        </p:nvSpPr>
        <p:spPr>
          <a:xfrm>
            <a:off x="6850463" y="1637123"/>
            <a:ext cx="164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a_w</a:t>
            </a:r>
            <a:r>
              <a:rPr lang="en-US" altLang="zh-TW" dirty="0"/>
              <a:t> </a:t>
            </a:r>
            <a:r>
              <a:rPr lang="en-US" altLang="zh-TW" dirty="0" smtClean="0"/>
              <a:t>-&gt; </a:t>
            </a:r>
            <a:r>
              <a:rPr lang="en-US" altLang="zh-TW" dirty="0" err="1" smtClean="0"/>
              <a:t>a_nxt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6850462" y="2042807"/>
            <a:ext cx="164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a_r</a:t>
            </a:r>
            <a:r>
              <a:rPr lang="en-US" altLang="zh-TW" dirty="0" smtClean="0"/>
              <a:t> -&gt; 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240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40" grpId="0"/>
      <p:bldP spid="43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</a:t>
            </a:r>
            <a:r>
              <a:rPr lang="en-US" altLang="zh-TW" dirty="0" smtClean="0"/>
              <a:t>3. Simple Calculator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24472"/>
            <a:ext cx="7933814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2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Continuous </a:t>
            </a:r>
            <a:r>
              <a:rPr lang="en-US" altLang="zh-TW" dirty="0"/>
              <a:t>assignment</a:t>
            </a:r>
          </a:p>
          <a:p>
            <a:pPr lvl="1"/>
            <a:r>
              <a:rPr lang="en-US" altLang="zh-TW" dirty="0" smtClean="0"/>
              <a:t>Can </a:t>
            </a:r>
            <a:r>
              <a:rPr lang="en-US" altLang="zh-TW" dirty="0"/>
              <a:t>be only for nets, not for </a:t>
            </a:r>
            <a:r>
              <a:rPr lang="en-US" altLang="zh-TW" dirty="0" smtClean="0"/>
              <a:t>register</a:t>
            </a:r>
          </a:p>
          <a:p>
            <a:r>
              <a:rPr lang="en-US" altLang="zh-TW" dirty="0"/>
              <a:t>always statement</a:t>
            </a:r>
          </a:p>
          <a:p>
            <a:pPr lvl="1"/>
            <a:r>
              <a:rPr lang="en-US" altLang="zh-TW" dirty="0"/>
              <a:t>only </a:t>
            </a:r>
            <a:r>
              <a:rPr lang="en-US" altLang="zh-TW" dirty="0" err="1"/>
              <a:t>reg</a:t>
            </a:r>
            <a:r>
              <a:rPr lang="en-US" altLang="zh-TW" dirty="0"/>
              <a:t> data type(left hand side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Don’t use non-synthesizable syntax</a:t>
            </a:r>
            <a:endParaRPr lang="en-US" altLang="zh-TW" dirty="0"/>
          </a:p>
          <a:p>
            <a:r>
              <a:rPr lang="en-US" altLang="zh-TW" dirty="0" smtClean="0"/>
              <a:t>Port</a:t>
            </a:r>
          </a:p>
          <a:p>
            <a:pPr lvl="1"/>
            <a:r>
              <a:rPr lang="en-US" altLang="zh-TW" dirty="0"/>
              <a:t>input</a:t>
            </a:r>
          </a:p>
          <a:p>
            <a:pPr lvl="2"/>
            <a:r>
              <a:rPr lang="en-US" altLang="zh-TW" dirty="0"/>
              <a:t>within the module, input must be declared as type wire(net), externally, they can connect to a type </a:t>
            </a:r>
            <a:r>
              <a:rPr lang="en-US" altLang="zh-TW" dirty="0" err="1"/>
              <a:t>reg</a:t>
            </a:r>
            <a:r>
              <a:rPr lang="en-US" altLang="zh-TW" dirty="0"/>
              <a:t> or wire</a:t>
            </a:r>
          </a:p>
          <a:p>
            <a:pPr lvl="1"/>
            <a:r>
              <a:rPr lang="en-US" altLang="zh-TW" dirty="0" err="1"/>
              <a:t>ouput</a:t>
            </a:r>
            <a:endParaRPr lang="en-US" altLang="zh-TW" dirty="0"/>
          </a:p>
          <a:p>
            <a:pPr lvl="2"/>
            <a:r>
              <a:rPr lang="en-US" altLang="zh-TW" dirty="0"/>
              <a:t>within the module, output can be declared as type </a:t>
            </a:r>
            <a:r>
              <a:rPr lang="en-US" altLang="zh-TW" dirty="0" err="1"/>
              <a:t>reg</a:t>
            </a:r>
            <a:r>
              <a:rPr lang="en-US" altLang="zh-TW" dirty="0"/>
              <a:t> or wire(default wire), externally they must always connect to net(wire)</a:t>
            </a:r>
          </a:p>
          <a:p>
            <a:pPr lvl="2"/>
            <a:r>
              <a:rPr lang="en-US" altLang="zh-TW" dirty="0"/>
              <a:t>if </a:t>
            </a:r>
            <a:r>
              <a:rPr lang="en-US" altLang="zh-TW" dirty="0" err="1"/>
              <a:t>inout</a:t>
            </a:r>
            <a:r>
              <a:rPr lang="en-US" altLang="zh-TW" dirty="0"/>
              <a:t> or output port used in an initial or always statement, the port must be </a:t>
            </a:r>
            <a:r>
              <a:rPr lang="en-US" altLang="zh-TW" dirty="0" err="1"/>
              <a:t>redeclared</a:t>
            </a:r>
            <a:r>
              <a:rPr lang="en-US" altLang="zh-TW" dirty="0"/>
              <a:t> as type </a:t>
            </a:r>
            <a:r>
              <a:rPr lang="en-US" altLang="zh-TW" dirty="0" err="1"/>
              <a:t>reg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079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FileZilla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Download</a:t>
            </a:r>
          </a:p>
          <a:p>
            <a:pPr lvl="1"/>
            <a:r>
              <a:rPr lang="en-US" altLang="zh-TW" dirty="0"/>
              <a:t>https://sourceforge.net/projects/filezilla/files/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85"/>
          <a:stretch/>
        </p:blipFill>
        <p:spPr>
          <a:xfrm>
            <a:off x="215516" y="3317926"/>
            <a:ext cx="8712968" cy="903162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206" y="5079104"/>
            <a:ext cx="3181794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18298"/>
      </p:ext>
    </p:extLst>
  </p:cSld>
  <p:clrMapOvr>
    <a:masterClrMapping/>
  </p:clrMapOvr>
</p:sld>
</file>

<file path=ppt/theme/theme1.xml><?xml version="1.0" encoding="utf-8"?>
<a:theme xmlns:a="http://schemas.openxmlformats.org/drawingml/2006/main" name="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20140724_James_IC Training Final Project_v2</Template>
  <TotalTime>1633</TotalTime>
  <Words>225</Words>
  <Application>Microsoft Office PowerPoint</Application>
  <PresentationFormat>如螢幕大小 (4:3)</PresentationFormat>
  <Paragraphs>48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8</vt:i4>
      </vt:variant>
    </vt:vector>
  </HeadingPairs>
  <TitlesOfParts>
    <vt:vector size="20" baseType="lpstr">
      <vt:lpstr>新細明體</vt:lpstr>
      <vt:lpstr>標楷體</vt:lpstr>
      <vt:lpstr>Arial</vt:lpstr>
      <vt:lpstr>Arial Black</vt:lpstr>
      <vt:lpstr>Calibri</vt:lpstr>
      <vt:lpstr>Symbol</vt:lpstr>
      <vt:lpstr>Tahoma</vt:lpstr>
      <vt:lpstr>Wingdings</vt:lpstr>
      <vt:lpstr>20140724_James_IC Training Final Project_v2</vt:lpstr>
      <vt:lpstr>1_Access Lab</vt:lpstr>
      <vt:lpstr>2_Access Lab</vt:lpstr>
      <vt:lpstr>1_Blends</vt:lpstr>
      <vt:lpstr>DSD HW2</vt:lpstr>
      <vt:lpstr>Problem 1: 8-bit Arithmetic Logic Unit</vt:lpstr>
      <vt:lpstr>Problem 1: 8-bit Arithmetic Logic Unit</vt:lpstr>
      <vt:lpstr>Problem 2. 8x8 Register File</vt:lpstr>
      <vt:lpstr>Flip-flop</vt:lpstr>
      <vt:lpstr>Problem 3. Simple Calculator</vt:lpstr>
      <vt:lpstr>Note</vt:lpstr>
      <vt:lpstr>FileZilla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 Training  Final Project</dc:title>
  <dc:creator>user</dc:creator>
  <cp:lastModifiedBy>Windows 使用者</cp:lastModifiedBy>
  <cp:revision>96</cp:revision>
  <cp:lastPrinted>2014-07-17T05:39:02Z</cp:lastPrinted>
  <dcterms:created xsi:type="dcterms:W3CDTF">2014-07-23T04:37:50Z</dcterms:created>
  <dcterms:modified xsi:type="dcterms:W3CDTF">2018-03-29T07:25:49Z</dcterms:modified>
</cp:coreProperties>
</file>