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88" r:id="rId10"/>
    <p:sldId id="262" r:id="rId11"/>
    <p:sldId id="265" r:id="rId12"/>
    <p:sldId id="266" r:id="rId13"/>
    <p:sldId id="267" r:id="rId14"/>
    <p:sldId id="269" r:id="rId15"/>
    <p:sldId id="270" r:id="rId16"/>
    <p:sldId id="271" r:id="rId17"/>
    <p:sldId id="289" r:id="rId18"/>
    <p:sldId id="29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91" r:id="rId27"/>
    <p:sldId id="279" r:id="rId28"/>
    <p:sldId id="292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2E167-2B3D-46F5-A3F3-8E02B7450B61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8ED2D-A04F-47DD-8A8E-20BDB5235B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0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包裝了一個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，並且幾乎支持所有的定義在其上的操作。一旦完成了你的運算，你可以調用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.backward()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來自動計算出所有的梯度。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Data: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grad: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關於這個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的梯度、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creator: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若為宣告的則為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、經過計算的則為是一個記憶體位置。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8ED2D-A04F-47DD-8A8E-20BDB5235B8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724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8ED2D-A04F-47DD-8A8E-20BDB5235B8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82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包中已有實作數種的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這裡使用一個簡單的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(MSE)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來計算均方差。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8ED2D-A04F-47DD-8A8E-20BDB5235B8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000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Resize , 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RandomCrop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 Normalize , 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ToTensor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8ED2D-A04F-47DD-8A8E-20BDB5235B8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68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包裝了一個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，並且幾乎支持所有的定義在其上的操作。一旦完成了你的運算，你可以調用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.backward()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來自動計算出所有的梯度。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Data: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grad: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關於這個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的梯度、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creator: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若為宣告的則為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、經過計算的則為是一個記憶體位置。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8ED2D-A04F-47DD-8A8E-20BDB5235B8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62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8ED2D-A04F-47DD-8A8E-20BDB5235B8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14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這是一個簡單的前饋神經網絡。從前面獲取到輸入的結果，從一層傳遞到另一層，最後輸出最後結果。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8ED2D-A04F-47DD-8A8E-20BDB5235B8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066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8ED2D-A04F-47DD-8A8E-20BDB5235B8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05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你可以在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函数中使用所有的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中的操作。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8ED2D-A04F-47DD-8A8E-20BDB5235B8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677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你可以在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函数中使用所有的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中的操作。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8ED2D-A04F-47DD-8A8E-20BDB5235B8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656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你可以在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函数中使用所有的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中的操作。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8ED2D-A04F-47DD-8A8E-20BDB5235B8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68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到現在我們已經明白的部分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定義了一個神經網絡。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處理了輸入以及實現了反饋。</a:t>
            </a: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8ED2D-A04F-47DD-8A8E-20BDB5235B8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5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36EC9-BE06-4EB7-AE64-11268D656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4634FE-DDA5-4D19-BCC9-D584A7646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26075D-96B7-4495-8790-62E13059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7ECA-ACAC-475A-AD33-DA31572E7753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D8BB9D-300D-4AE5-8021-03753029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A6DA14-3B8D-4EE0-9BC4-E87F8EC9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7D9-94D1-4C54-9323-3C9BFAF4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28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EA842-E8E4-4C75-A0CD-851B51D7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4CBC88-FFBC-4D32-BBF2-6F6607AFE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E9DAE8-0047-4702-8A7D-A8A1C9F4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7ECA-ACAC-475A-AD33-DA31572E7753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41D2B8-1595-4726-BC41-D666D2DC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0B5549-D5BB-4A32-8DAA-666069AE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7D9-94D1-4C54-9323-3C9BFAF4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5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E6DE1AB-844D-4B2E-AF5B-92421F4DA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06FDCA-F052-4276-A987-7B4F2CC6D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88C1D4-1B52-48A6-A031-3622E600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7ECA-ACAC-475A-AD33-DA31572E7753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E8A1EB-ECAA-49E5-ABA4-38CC29E1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E1B602-35DA-43B9-9F55-93229F4D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7D9-94D1-4C54-9323-3C9BFAF4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9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648DB-8B10-4D1B-B9F5-69548561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8CF4FA-5039-4E83-9249-2831FE9A1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7D3FE6-8F1A-4A21-AA4D-61FE125C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7ECA-ACAC-475A-AD33-DA31572E7753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5BCB13-45C0-4595-B640-C772B15F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C52D9E-F6C2-4C03-BD50-2FC1C12F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7D9-94D1-4C54-9323-3C9BFAF4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57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83758-A548-41E7-BA61-F9CA1C01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CBEC27-2313-4BFA-8EFE-F44AC64F0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E1E095-55CD-43AB-AC01-33C1992F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7ECA-ACAC-475A-AD33-DA31572E7753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1BE9D4-7893-4E50-B837-A0DF6F1E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3DFB8F-FD44-4729-B9DA-0F579A53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7D9-94D1-4C54-9323-3C9BFAF4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0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3F23C-B347-47DE-8528-3C3A0BA9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B3B2A3-64C7-40DC-94BF-05638979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864772-EC81-48D8-ADFC-35E2CB12A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5E3DFE-34B6-45A1-A11E-776DDD8A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7ECA-ACAC-475A-AD33-DA31572E7753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54DC16-52BC-45E8-B45D-3EE8F46F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F1E219-3C90-48A3-A644-0DD5DDEA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7D9-94D1-4C54-9323-3C9BFAF4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26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591E6-9CAF-4A82-9CEC-BAE94D2E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7DFAC8-EADF-4B72-A583-0C1B5EE33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D267C7-505D-476B-954D-ECCE32D27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065319-F8D6-4E9F-BCF2-24EA56839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C5D4717-409A-4133-918E-ED98C393B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FBFBEA6-E7D8-41EC-A200-F8C0AAF3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7ECA-ACAC-475A-AD33-DA31572E7753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B10F79-BFC2-4FA0-9E22-2A94BFA1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622698A-0F49-4A1B-BBB7-F70AC2FE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7D9-94D1-4C54-9323-3C9BFAF4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4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B764C-FEEE-4956-B197-B1CF7DBE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57C477-1779-469D-B89D-39D24A6C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7ECA-ACAC-475A-AD33-DA31572E7753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35D8B0-F292-4C86-ACF6-88FF1CA5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995A06-35E7-461A-9BA7-CB8C6C9B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7D9-94D1-4C54-9323-3C9BFAF4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56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B8C088-0C3C-4FC1-8735-48E7BA0C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7ECA-ACAC-475A-AD33-DA31572E7753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401869C-6E86-4716-8B39-2707B439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774FAD-801A-4F2F-ACDF-FA492509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7D9-94D1-4C54-9323-3C9BFAF4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9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BEBA4-3C6A-434F-A9CF-B7CC123B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2A2751-E9A4-4DA5-ADD7-3A3D3D9F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EEB2C7-5BD6-4891-9995-9FF59E4F6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568374-7ED2-4BCB-B160-226C0042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7ECA-ACAC-475A-AD33-DA31572E7753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B51942-9BAE-4EA6-8207-07C76187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927155-D3C4-4FCD-BE03-BBF9C767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7D9-94D1-4C54-9323-3C9BFAF4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29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FC9B6-FA12-4E40-BF5F-0FED72FC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00B1DF2-70F0-40CB-B9B5-701B0F5C6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3CF945-6361-4796-8BEF-14A1F0267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B559DC-7004-4C14-896F-E5D5359E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7ECA-ACAC-475A-AD33-DA31572E7753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8F7A9C-9850-46B7-82D0-80AD6BAD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EBB557-6418-41BF-AC51-B738AF93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7D9-94D1-4C54-9323-3C9BFAF4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52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14C4E5-0487-44E8-AEF3-649F5FD2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279CD1-5649-4F52-93DD-E181C5FC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CAAE4C-7986-44F2-ACEC-5718A7AF5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77ECA-ACAC-475A-AD33-DA31572E7753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C59900-5DF7-4CFF-B5A5-BA9B108F5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0A313B-5849-48D0-8A49-AD292DF95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267D9-94D1-4C54-9323-3C9BFAF4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78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zhihu.com/?target=http%3A//pytorch.org/docs/autograd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pytorch.org/docs/stable/nn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5572330" TargetMode="External"/><Relationship Id="rId2" Type="http://schemas.openxmlformats.org/officeDocument/2006/relationships/hyperlink" Target="https://pytorch.org/tutorials/beginner/blitz/cifar10_tutorial.html#sphx-glr-beginner-blitz-cifar10-tutorial-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C9394-D980-445A-B48F-E1584E4D3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/>
              <a:t>Pytorch</a:t>
            </a:r>
            <a:r>
              <a:rPr lang="en-US" altLang="zh-TW" b="1" dirty="0"/>
              <a:t> Tutorial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D6495E-D6F7-4ADB-9E8C-C5A542ADC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/>
              <a:t>2019/10/23</a:t>
            </a:r>
          </a:p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7853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69E7-436F-4226-8DCA-A3A4A2D2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Numpy</a:t>
            </a:r>
            <a:r>
              <a:rPr lang="en-US" altLang="zh-TW" b="1" dirty="0"/>
              <a:t> bridge</a:t>
            </a:r>
            <a:r>
              <a:rPr lang="zh-TW" altLang="en-US" b="1" dirty="0"/>
              <a:t> </a:t>
            </a:r>
            <a:r>
              <a:rPr lang="en-US" altLang="zh-TW" b="1" dirty="0"/>
              <a:t>&amp;</a:t>
            </a:r>
            <a:r>
              <a:rPr lang="zh-TW" altLang="en-US" b="1" dirty="0"/>
              <a:t> </a:t>
            </a:r>
            <a:r>
              <a:rPr lang="en-US" altLang="zh-TW" b="1" dirty="0"/>
              <a:t>CUDA</a:t>
            </a:r>
            <a:r>
              <a:rPr lang="zh-TW" altLang="en-US" b="1" dirty="0"/>
              <a:t> </a:t>
            </a:r>
            <a:r>
              <a:rPr lang="en-US" altLang="zh-TW" b="1" dirty="0"/>
              <a:t>Tensor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C359C-6D81-42A4-93E5-1F924FEC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Tensor </a:t>
            </a:r>
            <a:r>
              <a:rPr lang="zh-TW" altLang="en-US" dirty="0"/>
              <a:t>可以和 </a:t>
            </a:r>
            <a:r>
              <a:rPr lang="en-US" altLang="zh-TW" dirty="0" err="1"/>
              <a:t>Numpy</a:t>
            </a:r>
            <a:r>
              <a:rPr lang="zh-TW" altLang="en-US" dirty="0"/>
              <a:t> 的 </a:t>
            </a:r>
            <a:r>
              <a:rPr lang="en-US" altLang="zh-TW" dirty="0"/>
              <a:t>array</a:t>
            </a:r>
            <a:r>
              <a:rPr lang="zh-TW" altLang="en-US" dirty="0"/>
              <a:t> 互相轉換，但是兩者之間會共享他們的儲存空間。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除了 </a:t>
            </a:r>
            <a:r>
              <a:rPr lang="en-US" altLang="zh-TW" dirty="0" err="1"/>
              <a:t>CharTensor</a:t>
            </a:r>
            <a:r>
              <a:rPr lang="zh-TW" altLang="en-US" dirty="0"/>
              <a:t>，所有 </a:t>
            </a:r>
            <a:r>
              <a:rPr lang="en-US" altLang="zh-TW" dirty="0"/>
              <a:t>Tensor</a:t>
            </a:r>
            <a:r>
              <a:rPr lang="zh-TW" altLang="en-US" dirty="0"/>
              <a:t> 都能在 </a:t>
            </a:r>
            <a:r>
              <a:rPr lang="en-US" altLang="zh-TW" dirty="0"/>
              <a:t>CPU</a:t>
            </a:r>
            <a:r>
              <a:rPr lang="zh-TW" altLang="en-US" dirty="0"/>
              <a:t> 和 </a:t>
            </a:r>
            <a:r>
              <a:rPr lang="en-US" altLang="zh-TW" dirty="0"/>
              <a:t>GPU</a:t>
            </a:r>
            <a:r>
              <a:rPr lang="zh-TW" altLang="en-US" dirty="0"/>
              <a:t> 間轉換。</a:t>
            </a:r>
            <a:endParaRPr lang="en-US" altLang="zh-TW" dirty="0"/>
          </a:p>
          <a:p>
            <a:pPr lvl="1"/>
            <a:r>
              <a:rPr lang="zh-TW" altLang="en-US" dirty="0"/>
              <a:t>當 </a:t>
            </a:r>
            <a:r>
              <a:rPr lang="en-US" altLang="zh-TW" dirty="0"/>
              <a:t>CUDA</a:t>
            </a:r>
            <a:r>
              <a:rPr lang="zh-TW" altLang="en-US" dirty="0"/>
              <a:t> 可用時，我們可以使用 </a:t>
            </a:r>
            <a:r>
              <a:rPr lang="en-US" altLang="zh-TW" dirty="0"/>
              <a:t>GPU</a:t>
            </a:r>
            <a:r>
              <a:rPr lang="zh-TW" altLang="en-US" dirty="0"/>
              <a:t> 來加速運算。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3657600" lvl="8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                                         </a:t>
            </a:r>
          </a:p>
          <a:p>
            <a:pPr lvl="1"/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F3A8D6-96B7-416F-8F21-14FA05AB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61" y="4550551"/>
            <a:ext cx="3964799" cy="15104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89C9554-4EF7-43A9-9028-3BAF1E1EB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81" y="4254562"/>
            <a:ext cx="7818031" cy="22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9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69E7-436F-4226-8DCA-A3A4A2D2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Autograd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C359C-6D81-42A4-93E5-1F924FEC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err="1"/>
              <a:t>Pytorch</a:t>
            </a:r>
            <a:r>
              <a:rPr lang="zh-TW" altLang="en-US" dirty="0"/>
              <a:t> 中的神經網路都是來自於 </a:t>
            </a:r>
            <a:r>
              <a:rPr lang="en-US" altLang="zh-TW" dirty="0" err="1"/>
              <a:t>autograd</a:t>
            </a:r>
            <a:r>
              <a:rPr lang="zh-TW" altLang="en-US" dirty="0"/>
              <a:t> 這個 </a:t>
            </a:r>
            <a:r>
              <a:rPr lang="en-US" altLang="zh-TW" dirty="0"/>
              <a:t>package</a:t>
            </a:r>
            <a:r>
              <a:rPr lang="zh-TW" altLang="en-US" dirty="0"/>
              <a:t>。在訓練神經網路前，我們必須先了解 </a:t>
            </a:r>
            <a:r>
              <a:rPr lang="en-US" altLang="zh-TW" dirty="0" err="1"/>
              <a:t>autograd</a:t>
            </a:r>
            <a:r>
              <a:rPr lang="zh-TW" altLang="en-US" dirty="0"/>
              <a:t> 的概念。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Autograd</a:t>
            </a:r>
            <a:r>
              <a:rPr lang="zh-TW" altLang="en-US" dirty="0"/>
              <a:t> 提供了 </a:t>
            </a:r>
            <a:r>
              <a:rPr lang="en-US" altLang="zh-TW" dirty="0"/>
              <a:t>Tensor</a:t>
            </a:r>
            <a:r>
              <a:rPr lang="zh-TW" altLang="en-US" dirty="0"/>
              <a:t> 所有操作自動求導的方法。</a:t>
            </a:r>
            <a:endParaRPr lang="en-US" altLang="zh-TW" dirty="0"/>
          </a:p>
          <a:p>
            <a:pPr lvl="1"/>
            <a:r>
              <a:rPr lang="zh-TW" altLang="en-US" dirty="0"/>
              <a:t>其中 </a:t>
            </a:r>
            <a:r>
              <a:rPr lang="en-US" altLang="zh-TW" dirty="0"/>
              <a:t>Variable</a:t>
            </a:r>
            <a:r>
              <a:rPr lang="zh-TW" altLang="en-US" dirty="0"/>
              <a:t> 是最為重要的一類。</a:t>
            </a:r>
            <a:endParaRPr lang="en-US" altLang="zh-TW" dirty="0"/>
          </a:p>
          <a:p>
            <a:pPr lvl="1"/>
            <a:r>
              <a:rPr lang="zh-TW" altLang="en-US" dirty="0"/>
              <a:t>每個 </a:t>
            </a:r>
            <a:r>
              <a:rPr lang="en-US" altLang="zh-TW" dirty="0"/>
              <a:t>Variable</a:t>
            </a:r>
            <a:r>
              <a:rPr lang="zh-TW" altLang="en-US" dirty="0"/>
              <a:t> 都有一個 </a:t>
            </a:r>
            <a:r>
              <a:rPr lang="en-US" altLang="zh-TW" dirty="0"/>
              <a:t>creator</a:t>
            </a:r>
            <a:r>
              <a:rPr lang="zh-TW" altLang="en-US" dirty="0"/>
              <a:t>，其引用了創建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Variable</a:t>
            </a:r>
            <a:r>
              <a:rPr lang="zh-TW" altLang="en-US" dirty="0"/>
              <a:t> 的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grad_fn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b="1" dirty="0"/>
          </a:p>
        </p:txBody>
      </p:sp>
      <p:pic>
        <p:nvPicPr>
          <p:cNvPr id="1028" name="Picture 4" descr="https://pic4.zhimg.com/80/v2-08e0530dfd6879ff2bee56cfc5cc5073_hd.jpg">
            <a:extLst>
              <a:ext uri="{FF2B5EF4-FFF2-40B4-BE49-F238E27FC236}">
                <a16:creationId xmlns:a16="http://schemas.microsoft.com/office/drawing/2014/main" id="{184385F3-17BC-4088-AB34-640CBECAE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5" y="3848988"/>
            <a:ext cx="3426780" cy="232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C165BB05-0394-4839-BEFB-7791EDB94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C1D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DAD8D2"/>
                </a:solidFill>
                <a:effectLst/>
                <a:latin typeface="Arial" panose="020B0604020202020204" pitchFamily="34" charset="0"/>
                <a:ea typeface="FreightSans"/>
              </a:rPr>
              <a:t> </a:t>
            </a:r>
            <a:r>
              <a:rPr kumimoji="0" lang="zh-TW" altLang="zh-TW" sz="900" b="0" i="0" u="none" strike="noStrike" cap="none" normalizeH="0" baseline="0">
                <a:ln>
                  <a:noFill/>
                </a:ln>
                <a:solidFill>
                  <a:srgbClr val="C1BCB3"/>
                </a:solidFill>
                <a:effectLst/>
                <a:latin typeface="Arial Unicode MS"/>
                <a:ea typeface="IBMPlexMono"/>
              </a:rPr>
              <a:t>Function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DAD8D2"/>
                </a:solidFill>
                <a:effectLst/>
                <a:ea typeface="FreightSans"/>
              </a:rPr>
              <a:t>.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907162-3705-463E-B07A-E6C71DF4889B}"/>
              </a:ext>
            </a:extLst>
          </p:cNvPr>
          <p:cNvSpPr txBox="1"/>
          <p:nvPr/>
        </p:nvSpPr>
        <p:spPr>
          <a:xfrm>
            <a:off x="838200" y="6330462"/>
            <a:ext cx="1045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more ref. about Function:  </a:t>
            </a:r>
            <a:r>
              <a:rPr lang="en-US" altLang="zh-TW" dirty="0">
                <a:hlinkClick r:id="rId4"/>
              </a:rPr>
              <a:t>pytorch.org/docs/autograd.html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475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69E7-436F-4226-8DCA-A3A4A2D2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Creator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C359C-6D81-42A4-93E5-1F924FEC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an</a:t>
            </a:r>
            <a:r>
              <a:rPr lang="zh-TW" altLang="en-US" dirty="0"/>
              <a:t> </a:t>
            </a:r>
            <a:r>
              <a:rPr lang="en-US" altLang="zh-TW" dirty="0"/>
              <a:t>example:</a:t>
            </a:r>
          </a:p>
          <a:p>
            <a:endParaRPr lang="en-US" altLang="zh-TW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65BB05-0394-4839-BEFB-7791EDB94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C1D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DAD8D2"/>
                </a:solidFill>
                <a:effectLst/>
                <a:latin typeface="Arial" panose="020B0604020202020204" pitchFamily="34" charset="0"/>
                <a:ea typeface="FreightSans"/>
              </a:rPr>
              <a:t> 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1BCB3"/>
                </a:solidFill>
                <a:effectLst/>
                <a:latin typeface="Arial Unicode MS"/>
                <a:ea typeface="IBMPlexMono"/>
              </a:rPr>
              <a:t>Function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DAD8D2"/>
                </a:solidFill>
                <a:effectLst/>
                <a:ea typeface="FreightSans"/>
              </a:rPr>
              <a:t>.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D507A7-FC85-49F2-AB4C-7FEBF965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71" y="2382752"/>
            <a:ext cx="6940858" cy="44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69E7-436F-4226-8DCA-A3A4A2D2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Gradients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C359C-6D81-42A4-93E5-1F924FEC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如果我們要對 </a:t>
            </a:r>
            <a:r>
              <a:rPr lang="en-US" altLang="zh-TW" dirty="0"/>
              <a:t>Tensor</a:t>
            </a:r>
            <a:r>
              <a:rPr lang="zh-TW" altLang="en-US" dirty="0"/>
              <a:t> 的值做求導計算，我們可以在 </a:t>
            </a:r>
            <a:r>
              <a:rPr lang="en-US" altLang="zh-TW" dirty="0"/>
              <a:t>Variable</a:t>
            </a:r>
            <a:r>
              <a:rPr lang="zh-TW" altLang="en-US" dirty="0"/>
              <a:t> 使用 </a:t>
            </a:r>
            <a:r>
              <a:rPr lang="en-US" altLang="zh-TW" dirty="0"/>
              <a:t>.backward()</a:t>
            </a:r>
            <a:r>
              <a:rPr lang="zh-TW" altLang="en-US" dirty="0"/>
              <a:t>。首先我們必須先將 </a:t>
            </a:r>
            <a:r>
              <a:rPr lang="en-US" altLang="zh-TW" dirty="0"/>
              <a:t>Tensor</a:t>
            </a:r>
            <a:r>
              <a:rPr lang="zh-TW" altLang="en-US" dirty="0"/>
              <a:t> 的 </a:t>
            </a:r>
            <a:r>
              <a:rPr lang="en-US" altLang="zh-TW" b="1" dirty="0" err="1"/>
              <a:t>requires_grad</a:t>
            </a:r>
            <a:r>
              <a:rPr lang="zh-TW" altLang="en-US" b="1" dirty="0"/>
              <a:t> </a:t>
            </a:r>
            <a:r>
              <a:rPr lang="zh-TW" altLang="en-US" dirty="0"/>
              <a:t>設定成 </a:t>
            </a:r>
            <a:r>
              <a:rPr lang="en-US" altLang="zh-TW" dirty="0"/>
              <a:t>True:</a:t>
            </a:r>
          </a:p>
          <a:p>
            <a:pPr lvl="1"/>
            <a:r>
              <a:rPr lang="en-US" altLang="zh-TW" dirty="0"/>
              <a:t>Note:</a:t>
            </a:r>
            <a:r>
              <a:rPr lang="zh-TW" altLang="en-US" dirty="0"/>
              <a:t> </a:t>
            </a:r>
            <a:r>
              <a:rPr lang="en-US" altLang="zh-TW" dirty="0"/>
              <a:t>backward()</a:t>
            </a:r>
            <a:r>
              <a:rPr lang="zh-TW" altLang="en-US" dirty="0"/>
              <a:t> 的意義就等同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於 </a:t>
            </a:r>
            <a:r>
              <a:rPr lang="en-US" altLang="zh-TW" dirty="0"/>
              <a:t>backward(</a:t>
            </a:r>
            <a:r>
              <a:rPr lang="en-US" altLang="zh-TW" dirty="0" err="1"/>
              <a:t>torch.Tensor</a:t>
            </a:r>
            <a:r>
              <a:rPr lang="en-US" altLang="zh-TW" dirty="0"/>
              <a:t>([1.0]))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65BB05-0394-4839-BEFB-7791EDB94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C1D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DAD8D2"/>
                </a:solidFill>
                <a:effectLst/>
                <a:latin typeface="Arial" panose="020B0604020202020204" pitchFamily="34" charset="0"/>
                <a:ea typeface="FreightSans"/>
              </a:rPr>
              <a:t> 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1BCB3"/>
                </a:solidFill>
                <a:effectLst/>
                <a:latin typeface="Arial Unicode MS"/>
                <a:ea typeface="IBMPlexMono"/>
              </a:rPr>
              <a:t>Function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DAD8D2"/>
                </a:solidFill>
                <a:effectLst/>
                <a:ea typeface="FreightSans"/>
              </a:rPr>
              <a:t>.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C6AE952-AA05-4832-B8BF-DFACC4589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573" y="3047180"/>
            <a:ext cx="5009344" cy="7531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27862A1-44AF-49A6-8C1B-00677E32B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709" y="4214057"/>
            <a:ext cx="3500149" cy="6189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80B4FCA-D040-474E-8BD7-38CEE4473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190" y="5246737"/>
            <a:ext cx="2535477" cy="70130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3FEA95D-F53D-4A62-94F5-AB44DEDC7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925934"/>
            <a:ext cx="6436401" cy="285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6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69E7-436F-4226-8DCA-A3A4A2D2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Neural Network (NN)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C359C-6D81-42A4-93E5-1F924FEC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torch.nn</a:t>
            </a:r>
            <a:r>
              <a:rPr lang="zh-TW" altLang="en-US" dirty="0"/>
              <a:t> 來建立神經網路。而 </a:t>
            </a:r>
            <a:r>
              <a:rPr lang="en-US" altLang="zh-TW" dirty="0" err="1"/>
              <a:t>nn</a:t>
            </a:r>
            <a:r>
              <a:rPr lang="zh-TW" altLang="en-US" dirty="0"/>
              <a:t> 建立在 </a:t>
            </a:r>
            <a:r>
              <a:rPr lang="en-US" altLang="zh-TW" dirty="0" err="1"/>
              <a:t>autograd</a:t>
            </a:r>
            <a:r>
              <a:rPr lang="zh-TW" altLang="en-US" dirty="0"/>
              <a:t> 的基礎來進行模型的定義及微分。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65BB05-0394-4839-BEFB-7791EDB94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C1D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DAD8D2"/>
                </a:solidFill>
                <a:effectLst/>
                <a:latin typeface="Arial" panose="020B0604020202020204" pitchFamily="34" charset="0"/>
                <a:ea typeface="FreightSans"/>
              </a:rPr>
              <a:t> 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1BCB3"/>
                </a:solidFill>
                <a:effectLst/>
                <a:latin typeface="Arial Unicode MS"/>
                <a:ea typeface="IBMPlexMono"/>
              </a:rPr>
              <a:t>Function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DAD8D2"/>
                </a:solidFill>
                <a:effectLst/>
                <a:ea typeface="FreightSans"/>
              </a:rPr>
              <a:t>.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convnet">
            <a:extLst>
              <a:ext uri="{FF2B5EF4-FFF2-40B4-BE49-F238E27FC236}">
                <a16:creationId xmlns:a16="http://schemas.microsoft.com/office/drawing/2014/main" id="{5E9A54D9-96A3-4D69-9535-9983BD549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88" y="3000652"/>
            <a:ext cx="10026623" cy="276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36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69E7-436F-4226-8DCA-A3A4A2D2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Neural Network (NN)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C359C-6D81-42A4-93E5-1F924FEC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一個典型的 </a:t>
            </a:r>
            <a:r>
              <a:rPr lang="en-US" altLang="zh-TW" dirty="0"/>
              <a:t>NN</a:t>
            </a:r>
            <a:r>
              <a:rPr lang="zh-TW" altLang="en-US" dirty="0"/>
              <a:t> 訓練過程大概如下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lvl="1"/>
            <a:r>
              <a:rPr lang="zh-TW" altLang="en-US" dirty="0"/>
              <a:t>定義一個 </a:t>
            </a:r>
            <a:r>
              <a:rPr lang="en-US" altLang="zh-TW" dirty="0"/>
              <a:t>NN</a:t>
            </a:r>
            <a:r>
              <a:rPr lang="zh-TW" altLang="en-US" dirty="0"/>
              <a:t>，其中有能夠學習的參數或權重。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並用這個 </a:t>
            </a:r>
            <a:r>
              <a:rPr lang="en-US" altLang="zh-TW" dirty="0"/>
              <a:t>NN</a:t>
            </a:r>
            <a:r>
              <a:rPr lang="zh-TW" altLang="en-US" dirty="0"/>
              <a:t> 對輸入的 </a:t>
            </a:r>
            <a:r>
              <a:rPr lang="en-US" altLang="zh-TW" dirty="0"/>
              <a:t>data</a:t>
            </a:r>
            <a:r>
              <a:rPr lang="zh-TW" altLang="en-US" dirty="0"/>
              <a:t> 進行迭代處理。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計算 </a:t>
            </a:r>
            <a:r>
              <a:rPr lang="en-US" altLang="zh-TW" dirty="0"/>
              <a:t>Loss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將 </a:t>
            </a:r>
            <a:r>
              <a:rPr lang="en-US" altLang="zh-TW" dirty="0"/>
              <a:t>Gradients</a:t>
            </a:r>
            <a:r>
              <a:rPr lang="zh-TW" altLang="en-US" dirty="0"/>
              <a:t> 回傳給 </a:t>
            </a:r>
            <a:r>
              <a:rPr lang="en-US" altLang="zh-TW" dirty="0"/>
              <a:t>NN</a:t>
            </a:r>
            <a:r>
              <a:rPr lang="zh-TW" altLang="en-US" dirty="0"/>
              <a:t> 的參數並做更新。</a:t>
            </a:r>
            <a:endParaRPr lang="en-US" altLang="zh-TW" dirty="0"/>
          </a:p>
          <a:p>
            <a:pPr lvl="2"/>
            <a:r>
              <a:rPr lang="zh-TW" altLang="en-US" dirty="0"/>
              <a:t>通常使用簡單的更新規則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w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w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 err="1"/>
              <a:t>lr</a:t>
            </a:r>
            <a:r>
              <a:rPr lang="zh-TW" altLang="en-US" dirty="0"/>
              <a:t> * </a:t>
            </a:r>
            <a:r>
              <a:rPr lang="en-US" altLang="zh-TW" dirty="0"/>
              <a:t>gradient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65BB05-0394-4839-BEFB-7791EDB94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C1D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DAD8D2"/>
                </a:solidFill>
                <a:effectLst/>
                <a:latin typeface="Arial" panose="020B0604020202020204" pitchFamily="34" charset="0"/>
                <a:ea typeface="FreightSans"/>
              </a:rPr>
              <a:t> 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1BCB3"/>
                </a:solidFill>
                <a:effectLst/>
                <a:latin typeface="Arial Unicode MS"/>
                <a:ea typeface="IBMPlexMono"/>
              </a:rPr>
              <a:t>Function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DAD8D2"/>
                </a:solidFill>
                <a:effectLst/>
                <a:ea typeface="FreightSans"/>
              </a:rPr>
              <a:t>.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0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69E7-436F-4226-8DCA-A3A4A2D2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Neural Network (NN)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C359C-6D81-42A4-93E5-1F924FEC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Example:</a:t>
            </a:r>
            <a:r>
              <a:rPr lang="zh-TW" altLang="en-US" dirty="0"/>
              <a:t> 根據前面所提到的架構圖來定義 </a:t>
            </a:r>
            <a:r>
              <a:rPr lang="en-US" altLang="zh-TW" dirty="0"/>
              <a:t>NN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先</a:t>
            </a:r>
            <a:r>
              <a:rPr lang="en-US" altLang="zh-TW" dirty="0"/>
              <a:t> import </a:t>
            </a:r>
            <a:r>
              <a:rPr lang="zh-TW" altLang="en-US" dirty="0"/>
              <a:t>相關 </a:t>
            </a:r>
            <a:r>
              <a:rPr lang="en-US" altLang="zh-TW" dirty="0"/>
              <a:t>packages</a:t>
            </a:r>
          </a:p>
          <a:p>
            <a:pPr lvl="1"/>
            <a:r>
              <a:rPr lang="zh-TW" altLang="en-US" dirty="0"/>
              <a:t>接著開始建立我們的 </a:t>
            </a:r>
            <a:r>
              <a:rPr lang="en-US" altLang="zh-TW" dirty="0"/>
              <a:t>NN</a:t>
            </a:r>
            <a:r>
              <a:rPr lang="zh-TW" altLang="en-US" dirty="0"/>
              <a:t> 模型。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65BB05-0394-4839-BEFB-7791EDB94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C1D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DAD8D2"/>
                </a:solidFill>
                <a:effectLst/>
                <a:latin typeface="Arial" panose="020B0604020202020204" pitchFamily="34" charset="0"/>
                <a:ea typeface="FreightSans"/>
              </a:rPr>
              <a:t> 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1BCB3"/>
                </a:solidFill>
                <a:effectLst/>
                <a:latin typeface="Arial Unicode MS"/>
                <a:ea typeface="IBMPlexMono"/>
              </a:rPr>
              <a:t>Function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DAD8D2"/>
                </a:solidFill>
                <a:effectLst/>
                <a:ea typeface="FreightSans"/>
              </a:rPr>
              <a:t>.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A4B5A31-775B-4F98-8DF1-D0257B72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66" y="2334827"/>
            <a:ext cx="4130572" cy="97086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B292795-556D-4698-8CCB-69B6DDC58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344" y="3440625"/>
            <a:ext cx="8105311" cy="322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2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69E7-436F-4226-8DCA-A3A4A2D2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Neural Network (NN)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C359C-6D81-42A4-93E5-1F924FEC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接著我們只要定義 </a:t>
            </a:r>
            <a:r>
              <a:rPr lang="en-US" altLang="zh-TW" dirty="0"/>
              <a:t>forward</a:t>
            </a:r>
            <a:r>
              <a:rPr lang="zh-TW" altLang="en-US" dirty="0"/>
              <a:t>，隨後呼叫 </a:t>
            </a:r>
            <a:r>
              <a:rPr lang="en-US" altLang="zh-TW" dirty="0"/>
              <a:t>backward()</a:t>
            </a:r>
            <a:r>
              <a:rPr lang="zh-TW" altLang="en-US" dirty="0"/>
              <a:t> 會自動計算。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65BB05-0394-4839-BEFB-7791EDB94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C1D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DAD8D2"/>
                </a:solidFill>
                <a:effectLst/>
                <a:latin typeface="Arial" panose="020B0604020202020204" pitchFamily="34" charset="0"/>
                <a:ea typeface="FreightSans"/>
              </a:rPr>
              <a:t> 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1BCB3"/>
                </a:solidFill>
                <a:effectLst/>
                <a:latin typeface="Arial Unicode MS"/>
                <a:ea typeface="IBMPlexMono"/>
              </a:rPr>
              <a:t>Function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DAD8D2"/>
                </a:solidFill>
                <a:effectLst/>
                <a:ea typeface="FreightSans"/>
              </a:rPr>
              <a:t>.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1B6612-8982-4E1B-AF1F-60CD608F8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39" y="2801534"/>
            <a:ext cx="8107721" cy="29423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0740FFB-0A28-4F06-9D03-E4C668860530}"/>
              </a:ext>
            </a:extLst>
          </p:cNvPr>
          <p:cNvSpPr/>
          <p:nvPr/>
        </p:nvSpPr>
        <p:spPr>
          <a:xfrm>
            <a:off x="4918230" y="4261282"/>
            <a:ext cx="2565646" cy="319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37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69E7-436F-4226-8DCA-A3A4A2D2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Neural Network (NN)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C359C-6D81-42A4-93E5-1F924FEC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forward </a:t>
            </a:r>
            <a:r>
              <a:rPr lang="zh-TW" altLang="en-US" dirty="0"/>
              <a:t>中使用到的自定義 </a:t>
            </a:r>
            <a:r>
              <a:rPr lang="en-US" altLang="zh-TW" dirty="0"/>
              <a:t>function</a:t>
            </a:r>
            <a:r>
              <a:rPr lang="zh-TW" altLang="en-US" dirty="0"/>
              <a:t> 實作。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65BB05-0394-4839-BEFB-7791EDB94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C1D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DAD8D2"/>
                </a:solidFill>
                <a:effectLst/>
                <a:latin typeface="Arial" panose="020B0604020202020204" pitchFamily="34" charset="0"/>
                <a:ea typeface="FreightSans"/>
              </a:rPr>
              <a:t> 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1BCB3"/>
                </a:solidFill>
                <a:effectLst/>
                <a:latin typeface="Arial Unicode MS"/>
                <a:ea typeface="IBMPlexMono"/>
              </a:rPr>
              <a:t>Function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DAD8D2"/>
                </a:solidFill>
                <a:effectLst/>
                <a:ea typeface="FreightSans"/>
              </a:rPr>
              <a:t>.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FAE1130-402A-443A-A9F2-3DA0590E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71" y="2646869"/>
            <a:ext cx="10142857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3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4909C-19EC-437F-8130-22FFD5A5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Neural Network (NN)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CFC0490-EFC1-4975-916A-ABEEEF3E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Network</a:t>
            </a:r>
            <a:r>
              <a:rPr lang="zh-TW" altLang="en-US" dirty="0"/>
              <a:t> 架構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C1E9041B-3804-42F9-9B43-A1D3A7A2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6929"/>
            <a:ext cx="11167137" cy="30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8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69E7-436F-4226-8DCA-A3A4A2D2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Outline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C359C-6D81-42A4-93E5-1F924FEC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/>
              <a:t>Pytorch</a:t>
            </a:r>
            <a:endParaRPr lang="en-US" altLang="zh-TW" dirty="0"/>
          </a:p>
          <a:p>
            <a:r>
              <a:rPr lang="zh-TW" altLang="en-US" dirty="0"/>
              <a:t>什麼是 </a:t>
            </a:r>
            <a:r>
              <a:rPr lang="en-US" altLang="zh-TW" dirty="0" err="1"/>
              <a:t>Pytorch</a:t>
            </a:r>
            <a:r>
              <a:rPr lang="en-US" altLang="zh-TW" dirty="0"/>
              <a:t>?</a:t>
            </a:r>
          </a:p>
          <a:p>
            <a:r>
              <a:rPr lang="en-US" altLang="zh-TW" dirty="0" err="1"/>
              <a:t>Autograd</a:t>
            </a:r>
            <a:r>
              <a:rPr lang="en-US" altLang="zh-TW" dirty="0"/>
              <a:t> – </a:t>
            </a:r>
            <a:r>
              <a:rPr lang="zh-TW" altLang="en-US" dirty="0"/>
              <a:t>自動求導</a:t>
            </a:r>
            <a:endParaRPr lang="en-US" altLang="zh-TW" dirty="0"/>
          </a:p>
          <a:p>
            <a:r>
              <a:rPr lang="en-US" altLang="zh-TW" dirty="0"/>
              <a:t>Neural Networks</a:t>
            </a:r>
            <a:r>
              <a:rPr lang="zh-TW" altLang="en-US" dirty="0"/>
              <a:t> </a:t>
            </a:r>
            <a:r>
              <a:rPr lang="en-US" altLang="zh-TW" dirty="0"/>
              <a:t>(NN)</a:t>
            </a:r>
          </a:p>
          <a:p>
            <a:r>
              <a:rPr lang="zh-TW" altLang="en-US" dirty="0"/>
              <a:t>訓練一個簡單的 </a:t>
            </a:r>
            <a:r>
              <a:rPr lang="en-US" altLang="zh-TW" dirty="0"/>
              <a:t>Classifier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812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4909C-19EC-437F-8130-22FFD5A5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Neural Network (NN)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CFC0490-EFC1-4975-916A-ABEEEF3E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模型中可以學習的參數會儲存在 </a:t>
            </a:r>
            <a:r>
              <a:rPr lang="en-US" altLang="zh-TW" dirty="0"/>
              <a:t>.parameter() </a:t>
            </a:r>
            <a:r>
              <a:rPr lang="zh-TW" altLang="en-US" dirty="0"/>
              <a:t>中。</a:t>
            </a:r>
            <a:endParaRPr lang="en-US" altLang="zh-TW" dirty="0"/>
          </a:p>
          <a:p>
            <a:r>
              <a:rPr lang="zh-TW" altLang="en-US" dirty="0"/>
              <a:t>使用一張隨機生成的 </a:t>
            </a:r>
            <a:r>
              <a:rPr lang="en-US" altLang="zh-TW" dirty="0"/>
              <a:t>32</a:t>
            </a:r>
            <a:r>
              <a:rPr lang="zh-TW" altLang="en-US" dirty="0"/>
              <a:t>*</a:t>
            </a:r>
            <a:r>
              <a:rPr lang="en-US" altLang="zh-TW" dirty="0"/>
              <a:t>32</a:t>
            </a:r>
            <a:r>
              <a:rPr lang="zh-TW" altLang="en-US" dirty="0"/>
              <a:t> </a:t>
            </a:r>
            <a:r>
              <a:rPr lang="en-US" altLang="zh-TW" dirty="0"/>
              <a:t>input </a:t>
            </a:r>
            <a:r>
              <a:rPr lang="zh-TW" altLang="en-US" dirty="0"/>
              <a:t>來丟入剛剛設計的 </a:t>
            </a:r>
            <a:r>
              <a:rPr lang="en-US" altLang="zh-TW" dirty="0"/>
              <a:t>NN</a:t>
            </a:r>
            <a:r>
              <a:rPr lang="zh-TW" altLang="en-US" dirty="0"/>
              <a:t> 中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04CD9D-4261-4102-BEBB-FB331D9C9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67" y="2914068"/>
            <a:ext cx="6887461" cy="15336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535726-7A80-446C-88E9-083BA99B2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51" y="4447713"/>
            <a:ext cx="11638095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6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4909C-19EC-437F-8130-22FFD5A5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Neural Network (NN)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CFC0490-EFC1-4975-916A-ABEEEF3E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接著對 </a:t>
            </a:r>
            <a:r>
              <a:rPr lang="en-US" altLang="zh-TW" dirty="0"/>
              <a:t>NN</a:t>
            </a:r>
            <a:r>
              <a:rPr lang="zh-TW" altLang="en-US" dirty="0"/>
              <a:t> 所有的參數梯度進行歸零，並計算一個 </a:t>
            </a:r>
            <a:r>
              <a:rPr lang="en-US" altLang="zh-TW" dirty="0"/>
              <a:t>1~10</a:t>
            </a:r>
            <a:r>
              <a:rPr lang="zh-TW" altLang="en-US" dirty="0"/>
              <a:t>之間的隨機梯度來進行 </a:t>
            </a:r>
            <a:r>
              <a:rPr lang="en-US" altLang="zh-TW" dirty="0"/>
              <a:t>backward: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這裡需要注意的是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Torch</a:t>
            </a:r>
            <a:r>
              <a:rPr lang="zh-TW" altLang="en-US" dirty="0"/>
              <a:t> 的 </a:t>
            </a:r>
            <a:r>
              <a:rPr lang="en-US" altLang="zh-TW" dirty="0" err="1"/>
              <a:t>nn</a:t>
            </a:r>
            <a:r>
              <a:rPr lang="zh-TW" altLang="en-US" dirty="0"/>
              <a:t> </a:t>
            </a:r>
            <a:r>
              <a:rPr lang="en-US" altLang="zh-TW" dirty="0"/>
              <a:t>package</a:t>
            </a:r>
            <a:r>
              <a:rPr lang="zh-TW" altLang="en-US" dirty="0"/>
              <a:t> 只能接受 </a:t>
            </a:r>
            <a:r>
              <a:rPr lang="en-US" altLang="zh-TW" dirty="0"/>
              <a:t>mini-batch</a:t>
            </a:r>
            <a:r>
              <a:rPr lang="zh-TW" altLang="en-US" dirty="0"/>
              <a:t> 的樣本數據，而非單一個樣本。</a:t>
            </a:r>
            <a:endParaRPr lang="en-US" altLang="zh-TW" dirty="0"/>
          </a:p>
          <a:p>
            <a:pPr lvl="1"/>
            <a:r>
              <a:rPr lang="zh-TW" altLang="en-US" dirty="0"/>
              <a:t>如果需要拿單一個樣本，需要加上 </a:t>
            </a:r>
            <a:r>
              <a:rPr lang="en-US" altLang="zh-TW" dirty="0"/>
              <a:t>.</a:t>
            </a:r>
            <a:r>
              <a:rPr lang="en-US" altLang="zh-TW" dirty="0" err="1"/>
              <a:t>unsqueeze</a:t>
            </a:r>
            <a:r>
              <a:rPr lang="en-US" altLang="zh-TW" dirty="0"/>
              <a:t>(0)</a:t>
            </a:r>
            <a:r>
              <a:rPr lang="zh-TW" altLang="en-US" dirty="0"/>
              <a:t> 來加上一個假維度 </a:t>
            </a:r>
            <a:r>
              <a:rPr lang="en-US" altLang="zh-TW" dirty="0"/>
              <a:t>(</a:t>
            </a:r>
            <a:r>
              <a:rPr lang="zh-TW" altLang="en-US" dirty="0"/>
              <a:t>加上一個 </a:t>
            </a:r>
            <a:r>
              <a:rPr lang="en-US" altLang="zh-TW" dirty="0"/>
              <a:t>batch</a:t>
            </a:r>
            <a:r>
              <a:rPr lang="zh-TW" altLang="en-US" dirty="0"/>
              <a:t> 的維度</a:t>
            </a:r>
            <a:r>
              <a:rPr lang="en-US" altLang="zh-TW" dirty="0"/>
              <a:t>)</a:t>
            </a:r>
            <a:r>
              <a:rPr lang="zh-TW" altLang="en-US" dirty="0"/>
              <a:t> 就可以了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5F714F6-C663-4FB5-A152-6034C7B7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60" y="2887877"/>
            <a:ext cx="6997537" cy="108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55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3D683-D90A-4AF1-BA52-3674010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Recap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9F8E1-671F-4D71-8FF0-737D35F6F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err="1"/>
              <a:t>torch.tensor</a:t>
            </a:r>
            <a:endParaRPr lang="en-US" altLang="zh-TW" dirty="0"/>
          </a:p>
          <a:p>
            <a:pPr lvl="1"/>
            <a:r>
              <a:rPr lang="zh-TW" altLang="en-US" dirty="0"/>
              <a:t>一個多維度的 </a:t>
            </a:r>
            <a:r>
              <a:rPr lang="en-US" altLang="zh-TW" dirty="0"/>
              <a:t>array</a:t>
            </a:r>
            <a:r>
              <a:rPr lang="zh-TW" altLang="en-US" dirty="0"/>
              <a:t>、且能利用 </a:t>
            </a:r>
            <a:r>
              <a:rPr lang="en-US" altLang="zh-TW" dirty="0" err="1"/>
              <a:t>autograd</a:t>
            </a:r>
            <a:r>
              <a:rPr lang="zh-TW" altLang="en-US" dirty="0"/>
              <a:t> </a:t>
            </a:r>
            <a:r>
              <a:rPr lang="en-US" altLang="zh-TW" dirty="0"/>
              <a:t>(ex:</a:t>
            </a:r>
            <a:r>
              <a:rPr lang="zh-TW" altLang="en-US" dirty="0"/>
              <a:t> </a:t>
            </a:r>
            <a:r>
              <a:rPr lang="en-US" altLang="zh-TW" dirty="0"/>
              <a:t>backward())</a:t>
            </a:r>
            <a:r>
              <a:rPr lang="zh-TW" altLang="en-US" dirty="0"/>
              <a:t> 來計算梯度並記錄下來。</a:t>
            </a:r>
            <a:endParaRPr lang="en-US" altLang="zh-TW" dirty="0"/>
          </a:p>
          <a:p>
            <a:r>
              <a:rPr lang="en-US" altLang="zh-TW" dirty="0" err="1"/>
              <a:t>nn.Module</a:t>
            </a:r>
            <a:endParaRPr lang="en-US" altLang="zh-TW" dirty="0"/>
          </a:p>
          <a:p>
            <a:pPr lvl="1"/>
            <a:r>
              <a:rPr lang="en-US" altLang="zh-TW" dirty="0"/>
              <a:t>Neural</a:t>
            </a:r>
            <a:r>
              <a:rPr lang="zh-TW" altLang="en-US" dirty="0"/>
              <a:t> </a:t>
            </a:r>
            <a:r>
              <a:rPr lang="en-US" altLang="zh-TW" dirty="0"/>
              <a:t>Network</a:t>
            </a:r>
            <a:r>
              <a:rPr lang="zh-TW" altLang="en-US" dirty="0"/>
              <a:t> </a:t>
            </a:r>
            <a:r>
              <a:rPr lang="en-US" altLang="zh-TW" dirty="0"/>
              <a:t>module</a:t>
            </a:r>
          </a:p>
          <a:p>
            <a:pPr lvl="1"/>
            <a:r>
              <a:rPr lang="zh-TW" altLang="en-US" dirty="0"/>
              <a:t>便利的數據封裝、能將數據移到 </a:t>
            </a:r>
            <a:r>
              <a:rPr lang="en-US" altLang="zh-TW" dirty="0"/>
              <a:t>GPU</a:t>
            </a:r>
            <a:r>
              <a:rPr lang="zh-TW" altLang="en-US" dirty="0"/>
              <a:t> 運算。</a:t>
            </a:r>
            <a:endParaRPr lang="en-US" altLang="zh-TW" dirty="0"/>
          </a:p>
          <a:p>
            <a:r>
              <a:rPr lang="en-US" altLang="zh-TW" dirty="0" err="1"/>
              <a:t>nn.Parameter</a:t>
            </a:r>
            <a:endParaRPr lang="en-US" altLang="zh-TW" dirty="0"/>
          </a:p>
          <a:p>
            <a:pPr lvl="1"/>
            <a:r>
              <a:rPr lang="zh-TW" altLang="en-US" dirty="0"/>
              <a:t>一種 </a:t>
            </a:r>
            <a:r>
              <a:rPr lang="en-US" altLang="zh-TW" dirty="0"/>
              <a:t>Tensor</a:t>
            </a:r>
            <a:r>
              <a:rPr lang="zh-TW" altLang="en-US" dirty="0"/>
              <a:t> 變量，當將任何值丟入 </a:t>
            </a:r>
            <a:r>
              <a:rPr lang="en-US" altLang="zh-TW" dirty="0"/>
              <a:t>Module</a:t>
            </a:r>
            <a:r>
              <a:rPr lang="zh-TW" altLang="en-US" dirty="0"/>
              <a:t> 裡就會自動生成參數。</a:t>
            </a:r>
            <a:endParaRPr lang="en-US" altLang="zh-TW" dirty="0"/>
          </a:p>
          <a:p>
            <a:r>
              <a:rPr lang="en-US" altLang="zh-TW" dirty="0" err="1"/>
              <a:t>Autograd.Function</a:t>
            </a:r>
            <a:endParaRPr lang="en-US" altLang="zh-TW" dirty="0"/>
          </a:p>
          <a:p>
            <a:pPr lvl="1"/>
            <a:r>
              <a:rPr lang="zh-TW" altLang="en-US" dirty="0"/>
              <a:t>實作 </a:t>
            </a:r>
            <a:r>
              <a:rPr lang="en-US" altLang="zh-TW" dirty="0" err="1"/>
              <a:t>autograd</a:t>
            </a:r>
            <a:r>
              <a:rPr lang="zh-TW" altLang="en-US" dirty="0"/>
              <a:t> 中 </a:t>
            </a:r>
            <a:r>
              <a:rPr lang="en-US" altLang="zh-TW" dirty="0"/>
              <a:t>forward</a:t>
            </a:r>
            <a:r>
              <a:rPr lang="zh-TW" altLang="en-US" dirty="0"/>
              <a:t> 和 </a:t>
            </a:r>
            <a:r>
              <a:rPr lang="en-US" altLang="zh-TW" dirty="0"/>
              <a:t>backward</a:t>
            </a:r>
            <a:r>
              <a:rPr lang="zh-TW" altLang="en-US" dirty="0"/>
              <a:t> 的定義。</a:t>
            </a:r>
            <a:endParaRPr lang="en-US" altLang="zh-TW" dirty="0"/>
          </a:p>
          <a:p>
            <a:pPr lvl="1"/>
            <a:r>
              <a:rPr lang="zh-TW" altLang="en-US" dirty="0"/>
              <a:t>每個 </a:t>
            </a:r>
            <a:r>
              <a:rPr lang="en-US" altLang="zh-TW" dirty="0"/>
              <a:t>Variable</a:t>
            </a:r>
            <a:r>
              <a:rPr lang="zh-TW" altLang="en-US" dirty="0"/>
              <a:t> 的操作都會生成至少一個獨立的 </a:t>
            </a:r>
            <a:r>
              <a:rPr lang="en-US" altLang="zh-TW" dirty="0"/>
              <a:t>Function</a:t>
            </a:r>
            <a:r>
              <a:rPr lang="zh-TW" altLang="en-US" dirty="0"/>
              <a:t> 節點，以及操作的紀錄。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3042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4BB43-9F96-41B6-B84C-744A0B70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Still</a:t>
            </a:r>
            <a:r>
              <a:rPr lang="zh-TW" altLang="en-US" b="1" dirty="0"/>
              <a:t> </a:t>
            </a:r>
            <a:r>
              <a:rPr lang="en-US" altLang="zh-TW" b="1" dirty="0"/>
              <a:t>Left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682AD-EFE8-4891-86D0-1CD27B15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 </a:t>
            </a:r>
            <a:r>
              <a:rPr lang="en-US" altLang="zh-TW" dirty="0"/>
              <a:t>loss</a:t>
            </a:r>
          </a:p>
          <a:p>
            <a:r>
              <a:rPr lang="zh-TW" altLang="en-US" dirty="0"/>
              <a:t>更新 </a:t>
            </a:r>
            <a:r>
              <a:rPr lang="en-US" altLang="zh-TW" dirty="0"/>
              <a:t>NN</a:t>
            </a:r>
            <a:r>
              <a:rPr lang="zh-TW" altLang="en-US" dirty="0"/>
              <a:t> 的參數</a:t>
            </a:r>
          </a:p>
        </p:txBody>
      </p:sp>
    </p:spTree>
    <p:extLst>
      <p:ext uri="{BB962C8B-B14F-4D97-AF65-F5344CB8AC3E}">
        <p14:creationId xmlns:p14="http://schemas.microsoft.com/office/powerpoint/2010/main" val="2521139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4BB43-9F96-41B6-B84C-744A0B70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Loss</a:t>
            </a:r>
            <a:r>
              <a:rPr lang="zh-TW" altLang="en-US" b="1" dirty="0"/>
              <a:t> </a:t>
            </a:r>
            <a:r>
              <a:rPr lang="en-US" altLang="zh-TW" b="1" dirty="0"/>
              <a:t>function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682AD-EFE8-4891-86D0-1CD27B15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Loss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計算 </a:t>
            </a:r>
            <a:r>
              <a:rPr lang="en-US" altLang="zh-TW" dirty="0"/>
              <a:t>output</a:t>
            </a:r>
            <a:r>
              <a:rPr lang="zh-TW" altLang="en-US" dirty="0"/>
              <a:t> 和 </a:t>
            </a:r>
            <a:r>
              <a:rPr lang="en-US" altLang="zh-TW" dirty="0"/>
              <a:t>ground</a:t>
            </a:r>
            <a:r>
              <a:rPr lang="zh-TW" altLang="en-US" dirty="0"/>
              <a:t> </a:t>
            </a:r>
            <a:r>
              <a:rPr lang="en-US" altLang="zh-TW" dirty="0"/>
              <a:t>truth</a:t>
            </a:r>
            <a:r>
              <a:rPr lang="zh-TW" altLang="en-US" dirty="0"/>
              <a:t> </a:t>
            </a:r>
            <a:r>
              <a:rPr lang="en-US" altLang="zh-TW" dirty="0"/>
              <a:t>(GT)</a:t>
            </a:r>
            <a:r>
              <a:rPr lang="zh-TW" altLang="en-US" dirty="0"/>
              <a:t> 之間的差距。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A35346-261D-484E-9EC8-964F3E85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713" y="2415058"/>
            <a:ext cx="8828571" cy="23714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C6752A-CF72-4A1C-9735-C3A7FA77D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93" y="4921424"/>
            <a:ext cx="7219613" cy="16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10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E532F-09E1-48F9-BC8D-E138508F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Loss</a:t>
            </a:r>
            <a:r>
              <a:rPr lang="zh-TW" altLang="en-US" b="1" dirty="0"/>
              <a:t> </a:t>
            </a:r>
            <a:r>
              <a:rPr lang="en-US" altLang="zh-TW" b="1" dirty="0"/>
              <a:t>function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3F4E0-9A4F-48E8-89D0-C95693F2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我們可以用 </a:t>
            </a:r>
            <a:r>
              <a:rPr lang="en-US" altLang="zh-TW" dirty="0"/>
              <a:t>.</a:t>
            </a:r>
            <a:r>
              <a:rPr lang="en-US" altLang="zh-TW" dirty="0" err="1"/>
              <a:t>grad_fn</a:t>
            </a:r>
            <a:r>
              <a:rPr lang="zh-TW" altLang="en-US" dirty="0"/>
              <a:t> 來查看 </a:t>
            </a:r>
            <a:r>
              <a:rPr lang="en-US" altLang="zh-TW" dirty="0"/>
              <a:t>loss</a:t>
            </a:r>
            <a:r>
              <a:rPr lang="zh-TW" altLang="en-US" dirty="0"/>
              <a:t> 整體的流程圖，如下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209878-D0F3-4686-9736-4654EE556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95" y="2980160"/>
            <a:ext cx="10062809" cy="141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54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E532F-09E1-48F9-BC8D-E138508F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Loss</a:t>
            </a:r>
            <a:r>
              <a:rPr lang="zh-TW" altLang="en-US" b="1" dirty="0"/>
              <a:t> </a:t>
            </a:r>
            <a:r>
              <a:rPr lang="en-US" altLang="zh-TW" b="1" dirty="0"/>
              <a:t>function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3F4E0-9A4F-48E8-89D0-C95693F2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以及去查看 </a:t>
            </a:r>
            <a:r>
              <a:rPr lang="en-US" altLang="zh-TW" dirty="0"/>
              <a:t>backward </a:t>
            </a:r>
            <a:r>
              <a:rPr lang="zh-TW" altLang="en-US" dirty="0"/>
              <a:t>的每一項。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AF4235-4A88-415E-B141-3A4633A2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1" y="2560900"/>
            <a:ext cx="10323979" cy="10434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145B569-B813-48BC-A557-C1E2740AA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112" y="3845233"/>
            <a:ext cx="6787776" cy="26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52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66BF5-0519-4D6F-BFDF-E10959D5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Backprop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7E1AB-5D22-47C8-9A4B-9C8D6F6E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為了去反向傳播 </a:t>
            </a:r>
            <a:r>
              <a:rPr lang="en-US" altLang="zh-TW" dirty="0"/>
              <a:t>error</a:t>
            </a:r>
            <a:r>
              <a:rPr lang="zh-TW" altLang="en-US" dirty="0"/>
              <a:t> 值，我們可以使用 </a:t>
            </a:r>
            <a:r>
              <a:rPr lang="en-US" altLang="zh-TW" dirty="0" err="1"/>
              <a:t>loss.backward</a:t>
            </a:r>
            <a:r>
              <a:rPr lang="en-US" altLang="zh-TW" dirty="0"/>
              <a:t>()</a:t>
            </a:r>
            <a:r>
              <a:rPr lang="zh-TW" altLang="en-US" dirty="0"/>
              <a:t> 來傳遞。</a:t>
            </a:r>
            <a:endParaRPr lang="en-US" altLang="zh-TW" dirty="0"/>
          </a:p>
          <a:p>
            <a:pPr lvl="1"/>
            <a:r>
              <a:rPr lang="zh-TW" altLang="en-US" dirty="0"/>
              <a:t>首先必須清掉已存在的 </a:t>
            </a:r>
            <a:r>
              <a:rPr lang="en-US" altLang="zh-TW" dirty="0"/>
              <a:t>gradients</a:t>
            </a:r>
            <a:r>
              <a:rPr lang="zh-TW" altLang="en-US" dirty="0"/>
              <a:t>，否則每次計算都會累加先前已計算的 </a:t>
            </a:r>
            <a:r>
              <a:rPr lang="en-US" altLang="zh-TW" dirty="0"/>
              <a:t>gradients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F10BBD-7AFF-40A2-8B8F-23FF3924C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66" y="3138868"/>
            <a:ext cx="9466667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87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66BF5-0519-4D6F-BFDF-E10959D5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Result of Backprop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7E1AB-5D22-47C8-9A4B-9C8D6F6E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為了去反向傳播 </a:t>
            </a:r>
            <a:r>
              <a:rPr lang="en-US" altLang="zh-TW" dirty="0"/>
              <a:t>error</a:t>
            </a:r>
            <a:r>
              <a:rPr lang="zh-TW" altLang="en-US" dirty="0"/>
              <a:t> 值，我們可以使用 </a:t>
            </a:r>
            <a:r>
              <a:rPr lang="en-US" altLang="zh-TW" dirty="0" err="1"/>
              <a:t>loss.backward</a:t>
            </a:r>
            <a:r>
              <a:rPr lang="en-US" altLang="zh-TW" dirty="0"/>
              <a:t>()</a:t>
            </a:r>
            <a:r>
              <a:rPr lang="zh-TW" altLang="en-US" dirty="0"/>
              <a:t> 來傳遞。</a:t>
            </a:r>
            <a:endParaRPr lang="en-US" altLang="zh-TW" dirty="0"/>
          </a:p>
          <a:p>
            <a:pPr lvl="1"/>
            <a:r>
              <a:rPr lang="zh-TW" altLang="en-US" dirty="0"/>
              <a:t>首先必須清掉已存在的 </a:t>
            </a:r>
            <a:r>
              <a:rPr lang="en-US" altLang="zh-TW" dirty="0"/>
              <a:t>gradients</a:t>
            </a:r>
            <a:r>
              <a:rPr lang="zh-TW" altLang="en-US" dirty="0"/>
              <a:t>，否則每次計算都會累加先前已計算的 </a:t>
            </a:r>
            <a:r>
              <a:rPr lang="en-US" altLang="zh-TW" dirty="0"/>
              <a:t>gradients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57DC66-1B0B-414F-B1C5-456990A44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10" y="3429000"/>
            <a:ext cx="9628979" cy="25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10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EB043-678F-4B9B-99A9-2939C9E2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Update the weights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6A0B13-9B83-4C7A-95E5-B414F4735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一個最簡單的更新方法就是 </a:t>
            </a:r>
            <a:r>
              <a:rPr lang="en-US" altLang="zh-TW" dirty="0"/>
              <a:t>SGD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隨機梯度下降法</a:t>
            </a:r>
            <a:r>
              <a:rPr lang="en-US" altLang="zh-TW" dirty="0"/>
              <a:t>):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能以 </a:t>
            </a:r>
            <a:r>
              <a:rPr lang="en-US" altLang="zh-TW" dirty="0"/>
              <a:t>python</a:t>
            </a:r>
            <a:r>
              <a:rPr lang="zh-TW" altLang="en-US" dirty="0"/>
              <a:t> 來簡單的實作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也有其他更新權重的方式，例如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Adam</a:t>
            </a:r>
            <a:r>
              <a:rPr lang="zh-TW" altLang="en-US" dirty="0"/>
              <a:t>、</a:t>
            </a:r>
            <a:r>
              <a:rPr lang="en-US" altLang="zh-TW" dirty="0" err="1"/>
              <a:t>RMSProp</a:t>
            </a:r>
            <a:r>
              <a:rPr lang="en-US" altLang="zh-TW" dirty="0"/>
              <a:t>…</a:t>
            </a:r>
            <a:r>
              <a:rPr lang="zh-TW" altLang="en-US" dirty="0"/>
              <a:t>等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9B9C80-FF93-4D62-9C51-29F83B973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189" y="2626991"/>
            <a:ext cx="7536837" cy="4718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3FFB42-5E9F-46DD-9D39-950356B09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774" y="4001294"/>
            <a:ext cx="7227665" cy="11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4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69E7-436F-4226-8DCA-A3A4A2D2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安裝 </a:t>
            </a:r>
            <a:r>
              <a:rPr lang="en-US" altLang="zh-TW" b="1" dirty="0" err="1"/>
              <a:t>Pytorch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C359C-6D81-42A4-93E5-1F924FEC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Pytorch</a:t>
            </a:r>
            <a:r>
              <a:rPr lang="zh-TW" altLang="en-US" dirty="0"/>
              <a:t> 官網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https://pytorch.org/get-started/locally/</a:t>
            </a:r>
            <a:endParaRPr lang="en-US" altLang="zh-TW" dirty="0"/>
          </a:p>
          <a:p>
            <a:pPr lvl="1"/>
            <a:r>
              <a:rPr lang="zh-TW" altLang="en-US" dirty="0"/>
              <a:t>根據電腦選取相對應選項，並將下面的指令貼到 </a:t>
            </a:r>
            <a:r>
              <a:rPr lang="en-US" altLang="zh-TW" dirty="0"/>
              <a:t>Anaconda</a:t>
            </a:r>
            <a:r>
              <a:rPr lang="zh-TW" altLang="en-US" dirty="0"/>
              <a:t> </a:t>
            </a:r>
            <a:r>
              <a:rPr lang="en-US" altLang="zh-TW" dirty="0"/>
              <a:t>Prompt </a:t>
            </a:r>
            <a:r>
              <a:rPr lang="zh-TW" altLang="en-US" dirty="0"/>
              <a:t>即可進行安裝。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E26F5B-3383-417A-9E4E-9AE262227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034" y="3218344"/>
            <a:ext cx="9257932" cy="29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59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9031D-3FF1-40CD-9756-B5EA5691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Update the weights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5CD87-9F43-42B5-B073-360CD83E3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接著利用 </a:t>
            </a:r>
            <a:r>
              <a:rPr lang="en-US" altLang="zh-TW" dirty="0"/>
              <a:t>SGD</a:t>
            </a:r>
            <a:r>
              <a:rPr lang="zh-TW" altLang="en-US" dirty="0"/>
              <a:t> 繼續實作先前範例的下一步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								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								</a:t>
            </a:r>
            <a:r>
              <a:rPr lang="zh-TW" altLang="en-US" dirty="0"/>
              <a:t>即可更新 </a:t>
            </a:r>
            <a:r>
              <a:rPr lang="en-US" altLang="zh-TW" dirty="0"/>
              <a:t>NN</a:t>
            </a:r>
            <a:r>
              <a:rPr lang="zh-TW" altLang="en-US" dirty="0"/>
              <a:t> 的參數。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379887-F9F6-4D7F-B93C-6439E74D54A6}"/>
              </a:ext>
            </a:extLst>
          </p:cNvPr>
          <p:cNvSpPr txBox="1"/>
          <p:nvPr/>
        </p:nvSpPr>
        <p:spPr>
          <a:xfrm>
            <a:off x="838200" y="6223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More ref. : </a:t>
            </a:r>
            <a:r>
              <a:rPr lang="en-US" altLang="zh-TW" dirty="0">
                <a:hlinkClick r:id="rId2"/>
              </a:rPr>
              <a:t>https://pytorch.org/docs/stable/nn.html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1A9DE1-F72D-4D7A-B03E-837CCF851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19" y="2509323"/>
            <a:ext cx="6826928" cy="349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93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4A0BA-C4B0-4B05-9D77-4BFEFFB7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Dataset?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DAF67-594E-4652-A48D-8619ABB3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有了實作簡單 </a:t>
            </a:r>
            <a:r>
              <a:rPr lang="en-US" altLang="zh-TW" dirty="0"/>
              <a:t>NN</a:t>
            </a:r>
            <a:r>
              <a:rPr lang="zh-TW" altLang="en-US" dirty="0"/>
              <a:t> </a:t>
            </a:r>
            <a:r>
              <a:rPr lang="en-US" altLang="zh-TW" dirty="0"/>
              <a:t>network</a:t>
            </a:r>
            <a:r>
              <a:rPr lang="zh-TW" altLang="en-US" dirty="0"/>
              <a:t> 的基本能力，那麼我們 </a:t>
            </a:r>
            <a:r>
              <a:rPr lang="en-US" altLang="zh-TW" dirty="0"/>
              <a:t>data</a:t>
            </a:r>
            <a:r>
              <a:rPr lang="zh-TW" altLang="en-US" dirty="0"/>
              <a:t> 應該怎麼準備？</a:t>
            </a:r>
          </a:p>
        </p:txBody>
      </p:sp>
    </p:spTree>
    <p:extLst>
      <p:ext uri="{BB962C8B-B14F-4D97-AF65-F5344CB8AC3E}">
        <p14:creationId xmlns:p14="http://schemas.microsoft.com/office/powerpoint/2010/main" val="2868951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4A0BA-C4B0-4B05-9D77-4BFEFFB7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Dataset?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DAF67-594E-4652-A48D-8619ABB3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有了實作簡單 </a:t>
            </a:r>
            <a:r>
              <a:rPr lang="en-US" altLang="zh-TW" dirty="0"/>
              <a:t>NN</a:t>
            </a:r>
            <a:r>
              <a:rPr lang="zh-TW" altLang="en-US" dirty="0"/>
              <a:t> </a:t>
            </a:r>
            <a:r>
              <a:rPr lang="en-US" altLang="zh-TW" dirty="0"/>
              <a:t>network</a:t>
            </a:r>
            <a:r>
              <a:rPr lang="zh-TW" altLang="en-US" dirty="0"/>
              <a:t> 的基本能力，那麼我們 </a:t>
            </a:r>
            <a:r>
              <a:rPr lang="en-US" altLang="zh-TW" dirty="0"/>
              <a:t>data</a:t>
            </a:r>
            <a:r>
              <a:rPr lang="zh-TW" altLang="en-US" dirty="0"/>
              <a:t> 應該怎麼準備？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一般而言，</a:t>
            </a:r>
            <a:r>
              <a:rPr lang="en-US" altLang="zh-TW" dirty="0"/>
              <a:t>data</a:t>
            </a:r>
            <a:r>
              <a:rPr lang="zh-TW" altLang="en-US" dirty="0"/>
              <a:t> 能夠是圖像、聲音、文字、影片等，我們會藉由</a:t>
            </a:r>
            <a:r>
              <a:rPr lang="en-US" altLang="zh-TW" dirty="0"/>
              <a:t>python</a:t>
            </a:r>
            <a:r>
              <a:rPr lang="zh-TW" altLang="en-US" dirty="0"/>
              <a:t> 中其他的 </a:t>
            </a:r>
            <a:r>
              <a:rPr lang="en-US" altLang="zh-TW" dirty="0"/>
              <a:t>packages</a:t>
            </a:r>
            <a:r>
              <a:rPr lang="zh-TW" altLang="en-US" dirty="0"/>
              <a:t> 將他們轉成 </a:t>
            </a:r>
            <a:r>
              <a:rPr lang="en-US" altLang="zh-TW" dirty="0" err="1"/>
              <a:t>numpy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zh-TW" altLang="en-US" dirty="0"/>
              <a:t> 再轉成 </a:t>
            </a:r>
            <a:r>
              <a:rPr lang="en-US" altLang="zh-TW" dirty="0"/>
              <a:t>Tensor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圖像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pillow</a:t>
            </a:r>
            <a:r>
              <a:rPr lang="zh-TW" altLang="en-US" dirty="0"/>
              <a:t>、</a:t>
            </a:r>
            <a:r>
              <a:rPr lang="en-US" altLang="zh-TW" dirty="0"/>
              <a:t>OpenCV</a:t>
            </a:r>
          </a:p>
          <a:p>
            <a:pPr lvl="1"/>
            <a:r>
              <a:rPr lang="zh-TW" altLang="en-US" dirty="0"/>
              <a:t>聲音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scipy</a:t>
            </a:r>
            <a:r>
              <a:rPr lang="zh-TW" altLang="en-US" dirty="0"/>
              <a:t>、</a:t>
            </a:r>
            <a:r>
              <a:rPr lang="en-US" altLang="zh-TW" dirty="0" err="1"/>
              <a:t>librosa</a:t>
            </a:r>
            <a:endParaRPr lang="en-US" altLang="zh-TW" dirty="0"/>
          </a:p>
          <a:p>
            <a:pPr lvl="1"/>
            <a:r>
              <a:rPr lang="zh-TW" altLang="en-US" dirty="0"/>
              <a:t>文字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、</a:t>
            </a:r>
            <a:r>
              <a:rPr lang="en-US" altLang="zh-TW" dirty="0" err="1"/>
              <a:t>cython</a:t>
            </a:r>
            <a:r>
              <a:rPr lang="zh-TW" altLang="en-US" dirty="0"/>
              <a:t>、</a:t>
            </a:r>
            <a:r>
              <a:rPr lang="en-US" altLang="zh-TW" dirty="0"/>
              <a:t>NLTK</a:t>
            </a:r>
            <a:r>
              <a:rPr lang="zh-TW" altLang="en-US" dirty="0"/>
              <a:t>、</a:t>
            </a:r>
            <a:r>
              <a:rPr lang="en-US" altLang="zh-TW" dirty="0" err="1"/>
              <a:t>SpaCy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00377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4A0BA-C4B0-4B05-9D77-4BFEFFB7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現成的 </a:t>
            </a:r>
            <a:r>
              <a:rPr lang="en-US" altLang="zh-TW" b="1" dirty="0"/>
              <a:t>datasets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DAF67-594E-4652-A48D-8619ABB3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然而現在也有很多現成的 </a:t>
            </a:r>
            <a:r>
              <a:rPr lang="en-US" altLang="zh-TW" dirty="0"/>
              <a:t>datasets</a:t>
            </a:r>
            <a:r>
              <a:rPr lang="zh-TW" altLang="en-US" dirty="0"/>
              <a:t>，我們可利用 </a:t>
            </a:r>
            <a:r>
              <a:rPr lang="en-US" altLang="zh-TW" dirty="0" err="1"/>
              <a:t>torchvision</a:t>
            </a:r>
            <a:r>
              <a:rPr lang="zh-TW" altLang="en-US" dirty="0"/>
              <a:t> 這個 </a:t>
            </a:r>
            <a:r>
              <a:rPr lang="en-US" altLang="zh-TW" dirty="0"/>
              <a:t>package</a:t>
            </a:r>
            <a:r>
              <a:rPr lang="zh-TW" altLang="en-US" dirty="0"/>
              <a:t> 來使用這些 </a:t>
            </a:r>
            <a:r>
              <a:rPr lang="en-US" altLang="zh-TW" dirty="0"/>
              <a:t>datasets</a:t>
            </a:r>
            <a:r>
              <a:rPr lang="zh-TW" altLang="en-US" dirty="0"/>
              <a:t>，像是 </a:t>
            </a:r>
            <a:r>
              <a:rPr lang="en-US" altLang="zh-TW" dirty="0" err="1"/>
              <a:t>Imagenet</a:t>
            </a:r>
            <a:r>
              <a:rPr lang="zh-TW" altLang="en-US" dirty="0"/>
              <a:t>、</a:t>
            </a:r>
            <a:r>
              <a:rPr lang="en-US" altLang="zh-TW" dirty="0"/>
              <a:t>CIFAR10</a:t>
            </a:r>
            <a:r>
              <a:rPr lang="zh-TW" altLang="en-US" dirty="0"/>
              <a:t>、</a:t>
            </a:r>
            <a:r>
              <a:rPr lang="en-US" altLang="zh-TW" dirty="0"/>
              <a:t>MNIST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除此之外，它也提供了圖像的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transform</a:t>
            </a:r>
            <a:r>
              <a:rPr lang="zh-TW" altLang="en-US" dirty="0"/>
              <a:t> 等便利功能。</a:t>
            </a:r>
            <a:endParaRPr lang="en-US" altLang="zh-TW" dirty="0"/>
          </a:p>
          <a:p>
            <a:pPr lvl="1"/>
            <a:r>
              <a:rPr lang="en-US" altLang="zh-TW" dirty="0" err="1"/>
              <a:t>torchvision.datasets</a:t>
            </a:r>
            <a:r>
              <a:rPr lang="zh-TW" altLang="en-US" dirty="0"/>
              <a:t>、</a:t>
            </a:r>
            <a:r>
              <a:rPr lang="en-US" altLang="zh-TW" dirty="0" err="1"/>
              <a:t>torch.util.data.DataLoader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有了現成的 </a:t>
            </a:r>
            <a:r>
              <a:rPr lang="en-US" altLang="zh-TW" dirty="0"/>
              <a:t>datasets</a:t>
            </a:r>
            <a:r>
              <a:rPr lang="zh-TW" altLang="en-US" dirty="0"/>
              <a:t> 以及 </a:t>
            </a:r>
            <a:r>
              <a:rPr lang="en-US" altLang="zh-TW" dirty="0"/>
              <a:t>NN</a:t>
            </a:r>
            <a:r>
              <a:rPr lang="zh-TW" altLang="en-US" dirty="0"/>
              <a:t> 實作能力，我們可以來設計一個模型來訓練分類器。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4561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4D8E1-F568-43D0-ACC9-754CD35A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訓練一個簡單的 </a:t>
            </a:r>
            <a:r>
              <a:rPr lang="en-US" altLang="zh-TW" b="1" dirty="0"/>
              <a:t>Classifier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00344-EC6B-40EF-8309-A6300CA49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這裡我們使用 </a:t>
            </a:r>
            <a:r>
              <a:rPr lang="en-US" altLang="zh-TW" dirty="0"/>
              <a:t>CIFAR10</a:t>
            </a:r>
            <a:r>
              <a:rPr lang="zh-TW" altLang="en-US" dirty="0"/>
              <a:t> </a:t>
            </a:r>
            <a:r>
              <a:rPr lang="en-US" altLang="zh-TW" dirty="0"/>
              <a:t>Datasets</a:t>
            </a:r>
          </a:p>
          <a:p>
            <a:pPr marL="0" indent="0">
              <a:buNone/>
            </a:pPr>
            <a:r>
              <a:rPr lang="zh-TW" altLang="en-US" dirty="0"/>
              <a:t>，主要要訓練分類的類別有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airplane, automobile, bird, cat, </a:t>
            </a:r>
          </a:p>
          <a:p>
            <a:pPr marL="457200" lvl="1" indent="0">
              <a:buNone/>
            </a:pPr>
            <a:r>
              <a:rPr lang="en-US" altLang="zh-TW" dirty="0"/>
              <a:t>deer, dog, frog, horse, ship, truck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Data</a:t>
            </a:r>
            <a:r>
              <a:rPr lang="zh-TW" altLang="en-US" dirty="0"/>
              <a:t> 都是 </a:t>
            </a:r>
            <a:r>
              <a:rPr lang="en-US" altLang="zh-TW" dirty="0"/>
              <a:t>32</a:t>
            </a:r>
            <a:r>
              <a:rPr lang="zh-TW" altLang="en-US" dirty="0"/>
              <a:t> * </a:t>
            </a:r>
            <a:r>
              <a:rPr lang="en-US" altLang="zh-TW" dirty="0"/>
              <a:t>32</a:t>
            </a:r>
            <a:r>
              <a:rPr lang="zh-TW" altLang="en-US" dirty="0"/>
              <a:t> </a:t>
            </a:r>
            <a:r>
              <a:rPr lang="en-US" altLang="zh-TW" dirty="0"/>
              <a:t>pixel</a:t>
            </a:r>
            <a:r>
              <a:rPr lang="zh-TW" altLang="en-US" dirty="0"/>
              <a:t>、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channels</a:t>
            </a:r>
            <a:r>
              <a:rPr lang="zh-TW" altLang="en-US" dirty="0"/>
              <a:t> </a:t>
            </a:r>
            <a:r>
              <a:rPr lang="en-US" altLang="zh-TW" dirty="0"/>
              <a:t>(RGB)</a:t>
            </a:r>
            <a:r>
              <a:rPr lang="zh-TW" altLang="en-US" dirty="0"/>
              <a:t> 的圖片。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028" name="Picture 4" descr="cifar10">
            <a:extLst>
              <a:ext uri="{FF2B5EF4-FFF2-40B4-BE49-F238E27FC236}">
                <a16:creationId xmlns:a16="http://schemas.microsoft.com/office/drawing/2014/main" id="{7E26F5F6-83C2-4D59-B2C7-20C85A5DD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19" y="1825625"/>
            <a:ext cx="6010924" cy="469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67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BADCC-AB34-419E-9F15-909CB066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實作流程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B55C6-4EFC-4763-BEEA-81EDE6021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 利用 </a:t>
            </a:r>
            <a:r>
              <a:rPr lang="en-US" altLang="zh-TW" dirty="0" err="1"/>
              <a:t>torchvision</a:t>
            </a:r>
            <a:r>
              <a:rPr lang="zh-TW" altLang="en-US" dirty="0"/>
              <a:t> 來讀取並預處理 </a:t>
            </a:r>
            <a:r>
              <a:rPr lang="en-US" altLang="zh-TW" dirty="0"/>
              <a:t>CIFAR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datasets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 定義一個 </a:t>
            </a:r>
            <a:r>
              <a:rPr lang="en-US" altLang="zh-TW" dirty="0"/>
              <a:t>Convolution</a:t>
            </a:r>
            <a:r>
              <a:rPr lang="zh-TW" altLang="en-US" dirty="0"/>
              <a:t> </a:t>
            </a:r>
            <a:r>
              <a:rPr lang="en-US" altLang="zh-TW" dirty="0"/>
              <a:t>NN (CNN)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定義一個 </a:t>
            </a:r>
            <a:r>
              <a:rPr lang="en-US" altLang="zh-TW" dirty="0"/>
              <a:t>loss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 利用定義好的 </a:t>
            </a:r>
            <a:r>
              <a:rPr lang="en-US" altLang="zh-TW" dirty="0"/>
              <a:t>CNN </a:t>
            </a:r>
            <a:r>
              <a:rPr lang="zh-TW" altLang="en-US" dirty="0"/>
              <a:t>來訓練 </a:t>
            </a:r>
            <a:r>
              <a:rPr lang="en-US" altLang="zh-TW" dirty="0"/>
              <a:t>Data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 用 </a:t>
            </a:r>
            <a:r>
              <a:rPr lang="en-US" altLang="zh-TW" dirty="0"/>
              <a:t>testing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來測試 </a:t>
            </a:r>
            <a:r>
              <a:rPr lang="en-US" altLang="zh-TW" dirty="0"/>
              <a:t>CNN</a:t>
            </a:r>
            <a:r>
              <a:rPr lang="zh-TW" altLang="en-US" dirty="0"/>
              <a:t> 的效果如何。</a:t>
            </a:r>
          </a:p>
        </p:txBody>
      </p:sp>
    </p:spTree>
    <p:extLst>
      <p:ext uri="{BB962C8B-B14F-4D97-AF65-F5344CB8AC3E}">
        <p14:creationId xmlns:p14="http://schemas.microsoft.com/office/powerpoint/2010/main" val="453800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30472-A3C2-4776-8D37-764B7C9A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Reference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7D1B9F-D7C8-480F-9D77-986B5AF4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https://pytorch.org/tutorials/beginner/blitz/cifar10_tutorial.html#sphx-glr-beginner-blitz-cifar10-tutorial-py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https://zhuanlan.zhihu.com/p/25572330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329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69E7-436F-4226-8DCA-A3A4A2D2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安裝 </a:t>
            </a:r>
            <a:r>
              <a:rPr lang="en-US" altLang="zh-TW" b="1" dirty="0" err="1"/>
              <a:t>Pytorch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C359C-6D81-42A4-93E5-1F924FEC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安裝完後，確認是否安裝成功。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假設有 </a:t>
            </a:r>
            <a:r>
              <a:rPr lang="en-US" altLang="zh-TW" dirty="0"/>
              <a:t>CUDA</a:t>
            </a:r>
            <a:r>
              <a:rPr lang="zh-TW" altLang="en-US" dirty="0"/>
              <a:t>，輸入如上圖三行指令，如果都沒報錯且 </a:t>
            </a:r>
            <a:r>
              <a:rPr lang="en-US" altLang="zh-TW" dirty="0"/>
              <a:t>CUDA</a:t>
            </a:r>
            <a:r>
              <a:rPr lang="zh-TW" altLang="en-US" dirty="0"/>
              <a:t> 回傳 </a:t>
            </a:r>
            <a:r>
              <a:rPr lang="en-US" altLang="zh-TW" dirty="0"/>
              <a:t>True</a:t>
            </a:r>
            <a:r>
              <a:rPr lang="zh-TW" altLang="en-US" dirty="0"/>
              <a:t> 代表 </a:t>
            </a:r>
            <a:r>
              <a:rPr lang="en-US" altLang="zh-TW" dirty="0" err="1"/>
              <a:t>pytorch</a:t>
            </a:r>
            <a:r>
              <a:rPr lang="zh-TW" altLang="en-US" dirty="0"/>
              <a:t> 安裝成功。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A18999B-33FF-40DA-8DF9-3B8F9078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5" y="2635990"/>
            <a:ext cx="10959430" cy="188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8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69E7-436F-4226-8DCA-A3A4A2D2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什麼是 </a:t>
            </a:r>
            <a:r>
              <a:rPr lang="en-US" altLang="zh-TW" b="1" dirty="0" err="1"/>
              <a:t>Pytorch</a:t>
            </a:r>
            <a:r>
              <a:rPr lang="en-US" altLang="zh-TW" b="1" dirty="0"/>
              <a:t>?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C359C-6D81-42A4-93E5-1F924FEC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一個基於 </a:t>
            </a:r>
            <a:r>
              <a:rPr lang="en-US" altLang="zh-TW" dirty="0"/>
              <a:t>python</a:t>
            </a:r>
            <a:r>
              <a:rPr lang="zh-TW" altLang="en-US" dirty="0"/>
              <a:t> 的 </a:t>
            </a:r>
            <a:r>
              <a:rPr lang="en-US" altLang="zh-TW" dirty="0"/>
              <a:t>package</a:t>
            </a:r>
            <a:r>
              <a:rPr lang="zh-TW" altLang="en-US" dirty="0"/>
              <a:t>，主要有兩種用途：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/>
              <a:t>取代 </a:t>
            </a:r>
            <a:r>
              <a:rPr lang="en-US" altLang="zh-TW" b="1" dirty="0" err="1"/>
              <a:t>Numpy</a:t>
            </a:r>
            <a:r>
              <a:rPr lang="zh-TW" altLang="en-US" dirty="0"/>
              <a:t> 且能應用 </a:t>
            </a:r>
            <a:r>
              <a:rPr lang="en-US" altLang="zh-TW" b="1" dirty="0"/>
              <a:t>GPU</a:t>
            </a:r>
            <a:r>
              <a:rPr lang="zh-TW" altLang="en-US" dirty="0"/>
              <a:t> 來計算。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提供高靈活性和效率的</a:t>
            </a:r>
            <a:r>
              <a:rPr lang="zh-TW" altLang="en-US" b="1" dirty="0"/>
              <a:t>深度學習</a:t>
            </a:r>
            <a:r>
              <a:rPr lang="zh-TW" altLang="en-US" dirty="0"/>
              <a:t>實驗平台。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408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69E7-436F-4226-8DCA-A3A4A2D2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Getting Started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C359C-6D81-42A4-93E5-1F924FEC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Tensors (</a:t>
            </a:r>
            <a:r>
              <a:rPr lang="zh-TW" altLang="en-US" b="1" dirty="0"/>
              <a:t>張量</a:t>
            </a:r>
            <a:r>
              <a:rPr lang="en-US" altLang="zh-TW" b="1" dirty="0"/>
              <a:t>)</a:t>
            </a:r>
          </a:p>
          <a:p>
            <a:pPr lvl="1"/>
            <a:r>
              <a:rPr lang="en-US" altLang="zh-TW" dirty="0"/>
              <a:t>Tensors</a:t>
            </a:r>
            <a:r>
              <a:rPr lang="zh-TW" altLang="en-US" dirty="0"/>
              <a:t> 和 </a:t>
            </a:r>
            <a:r>
              <a:rPr lang="en-US" altLang="zh-TW" dirty="0" err="1"/>
              <a:t>Numpy</a:t>
            </a:r>
            <a:r>
              <a:rPr lang="zh-TW" altLang="en-US" dirty="0"/>
              <a:t> 的 </a:t>
            </a:r>
            <a:r>
              <a:rPr lang="en-US" altLang="zh-TW" dirty="0" err="1"/>
              <a:t>ndarrays</a:t>
            </a:r>
            <a:r>
              <a:rPr lang="zh-TW" altLang="en-US" dirty="0"/>
              <a:t> 相似，但是 </a:t>
            </a:r>
            <a:r>
              <a:rPr lang="en-US" altLang="zh-TW" dirty="0"/>
              <a:t>Tensors</a:t>
            </a:r>
            <a:r>
              <a:rPr lang="zh-TW" altLang="en-US" dirty="0"/>
              <a:t> 的好處就是能使用 </a:t>
            </a:r>
            <a:r>
              <a:rPr lang="en-US" altLang="zh-TW" dirty="0"/>
              <a:t>GPU</a:t>
            </a:r>
            <a:r>
              <a:rPr lang="zh-TW" altLang="en-US" dirty="0"/>
              <a:t> 來加速運算。</a:t>
            </a:r>
            <a:endParaRPr lang="en-US" altLang="zh-TW" b="1" dirty="0"/>
          </a:p>
          <a:p>
            <a:r>
              <a:rPr lang="en-US" altLang="zh-TW" dirty="0"/>
              <a:t>Example:</a:t>
            </a:r>
          </a:p>
          <a:p>
            <a:endParaRPr lang="en-US" altLang="zh-TW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86E06D-EB09-42D0-96A1-7172B91B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285" y="2766993"/>
            <a:ext cx="5321284" cy="392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5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69E7-436F-4226-8DCA-A3A4A2D2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Getting Started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C359C-6D81-42A4-93E5-1F924FEC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相關語法</a:t>
            </a:r>
            <a:endParaRPr lang="en-US" altLang="zh-TW" dirty="0"/>
          </a:p>
          <a:p>
            <a:pPr lvl="1"/>
            <a:r>
              <a:rPr lang="en-US" altLang="zh-TW" dirty="0" err="1"/>
              <a:t>torch.rand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torch.zeros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torch.ones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torch.Tensor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torch.add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x.add</a:t>
            </a:r>
            <a:r>
              <a:rPr lang="en-US" altLang="zh-TW" dirty="0"/>
              <a:t>_() # in-place</a:t>
            </a:r>
          </a:p>
          <a:p>
            <a:pPr lvl="1"/>
            <a:r>
              <a:rPr lang="en-US" altLang="zh-TW" dirty="0" err="1"/>
              <a:t>x.item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etc</a:t>
            </a:r>
            <a:r>
              <a:rPr lang="en-US" altLang="zh-TW" dirty="0"/>
              <a:t>…</a:t>
            </a:r>
          </a:p>
          <a:p>
            <a:pPr lvl="1"/>
            <a:endParaRPr lang="en-US" altLang="zh-TW" dirty="0"/>
          </a:p>
          <a:p>
            <a:pPr lvl="1"/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55715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69E7-436F-4226-8DCA-A3A4A2D2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Numpy</a:t>
            </a:r>
            <a:r>
              <a:rPr lang="en-US" altLang="zh-TW" b="1" dirty="0"/>
              <a:t> bridge</a:t>
            </a:r>
            <a:r>
              <a:rPr lang="zh-TW" altLang="en-US" b="1" dirty="0"/>
              <a:t> </a:t>
            </a:r>
            <a:r>
              <a:rPr lang="en-US" altLang="zh-TW" b="1" dirty="0"/>
              <a:t>&amp;</a:t>
            </a:r>
            <a:r>
              <a:rPr lang="zh-TW" altLang="en-US" b="1" dirty="0"/>
              <a:t> </a:t>
            </a:r>
            <a:r>
              <a:rPr lang="en-US" altLang="zh-TW" b="1" dirty="0"/>
              <a:t>CUDA</a:t>
            </a:r>
            <a:r>
              <a:rPr lang="zh-TW" altLang="en-US" b="1" dirty="0"/>
              <a:t> </a:t>
            </a:r>
            <a:r>
              <a:rPr lang="en-US" altLang="zh-TW" b="1" dirty="0"/>
              <a:t>Tensor bridge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C359C-6D81-42A4-93E5-1F924FEC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Tensor </a:t>
            </a:r>
            <a:r>
              <a:rPr lang="zh-TW" altLang="en-US" dirty="0"/>
              <a:t>可以和 </a:t>
            </a:r>
            <a:r>
              <a:rPr lang="en-US" altLang="zh-TW" dirty="0" err="1"/>
              <a:t>Numpy</a:t>
            </a:r>
            <a:r>
              <a:rPr lang="zh-TW" altLang="en-US" dirty="0"/>
              <a:t> 的 </a:t>
            </a:r>
            <a:r>
              <a:rPr lang="en-US" altLang="zh-TW" dirty="0"/>
              <a:t>array</a:t>
            </a:r>
            <a:r>
              <a:rPr lang="zh-TW" altLang="en-US" dirty="0"/>
              <a:t> 互相轉換，但是兩者之間會共享他們的儲存空間。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5A6DAD-384A-4C69-810E-F0015E4BD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468" y="2817789"/>
            <a:ext cx="5021063" cy="34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32E66-03CB-42F5-95C8-FC13A6AA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Result</a:t>
            </a:r>
            <a:br>
              <a:rPr lang="en-US" altLang="zh-TW" b="1" dirty="0"/>
            </a:br>
            <a:r>
              <a:rPr lang="zh-TW" altLang="en-US" b="1" dirty="0"/>
              <a:t>─────────────────────────────────────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06919CB-76B7-440F-A70F-64900F18B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2977" y="1615961"/>
            <a:ext cx="3946045" cy="51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5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1605</Words>
  <Application>Microsoft Office PowerPoint</Application>
  <PresentationFormat>寬螢幕</PresentationFormat>
  <Paragraphs>230</Paragraphs>
  <Slides>36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Arial Unicode MS</vt:lpstr>
      <vt:lpstr>Arial</vt:lpstr>
      <vt:lpstr>Calibri</vt:lpstr>
      <vt:lpstr>Calibri Light</vt:lpstr>
      <vt:lpstr>Office 佈景主題</vt:lpstr>
      <vt:lpstr>Pytorch Tutorial ───────────────────────</vt:lpstr>
      <vt:lpstr>Outline ─────────────────────────────────────</vt:lpstr>
      <vt:lpstr>安裝 Pytorch ─────────────────────────────────────</vt:lpstr>
      <vt:lpstr>安裝 Pytorch ─────────────────────────────────────</vt:lpstr>
      <vt:lpstr>什麼是 Pytorch? ─────────────────────────────────────</vt:lpstr>
      <vt:lpstr>Getting Started ─────────────────────────────────────</vt:lpstr>
      <vt:lpstr>Getting Started ─────────────────────────────────────</vt:lpstr>
      <vt:lpstr>Numpy bridge &amp; CUDA Tensor bridge ─────────────────────────────────────</vt:lpstr>
      <vt:lpstr>Result ─────────────────────────────────────</vt:lpstr>
      <vt:lpstr>Numpy bridge &amp; CUDA Tensor ─────────────────────────────────────</vt:lpstr>
      <vt:lpstr>Autograd ─────────────────────────────────────</vt:lpstr>
      <vt:lpstr>Creator ─────────────────────────────────────</vt:lpstr>
      <vt:lpstr>Gradients ─────────────────────────────────────</vt:lpstr>
      <vt:lpstr>Neural Network (NN) ─────────────────────────────────────</vt:lpstr>
      <vt:lpstr>Neural Network (NN) ─────────────────────────────────────</vt:lpstr>
      <vt:lpstr>Neural Network (NN) ─────────────────────────────────────</vt:lpstr>
      <vt:lpstr>Neural Network (NN) ─────────────────────────────────────</vt:lpstr>
      <vt:lpstr>Neural Network (NN) ─────────────────────────────────────</vt:lpstr>
      <vt:lpstr>Neural Network (NN) ─────────────────────────────────────</vt:lpstr>
      <vt:lpstr>Neural Network (NN) ─────────────────────────────────────</vt:lpstr>
      <vt:lpstr>Neural Network (NN) ─────────────────────────────────────</vt:lpstr>
      <vt:lpstr>Recap ─────────────────────────────────────</vt:lpstr>
      <vt:lpstr>Still Left ─────────────────────────────────────</vt:lpstr>
      <vt:lpstr>Loss function ─────────────────────────────────────</vt:lpstr>
      <vt:lpstr>Loss function ─────────────────────────────────────</vt:lpstr>
      <vt:lpstr>Loss function ─────────────────────────────────────</vt:lpstr>
      <vt:lpstr>Backprop ─────────────────────────────────────</vt:lpstr>
      <vt:lpstr>Result of Backprop ─────────────────────────────────────</vt:lpstr>
      <vt:lpstr>Update the weights ─────────────────────────────────────</vt:lpstr>
      <vt:lpstr>Update the weights ─────────────────────────────────────</vt:lpstr>
      <vt:lpstr>Dataset? ─────────────────────────────────────</vt:lpstr>
      <vt:lpstr>Dataset? ─────────────────────────────────────</vt:lpstr>
      <vt:lpstr>現成的 datasets ─────────────────────────────────────</vt:lpstr>
      <vt:lpstr>訓練一個簡單的 Classifier ─────────────────────────────────────</vt:lpstr>
      <vt:lpstr>實作流程 ─────────────────────────────────────</vt:lpstr>
      <vt:lpstr>Reference ─────────────────────────────────────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Tutorial ───────────────────────</dc:title>
  <dc:creator>維廷</dc:creator>
  <cp:lastModifiedBy>霠霠 霠霠</cp:lastModifiedBy>
  <cp:revision>150</cp:revision>
  <dcterms:created xsi:type="dcterms:W3CDTF">2019-10-15T05:13:22Z</dcterms:created>
  <dcterms:modified xsi:type="dcterms:W3CDTF">2019-10-17T10:08:42Z</dcterms:modified>
</cp:coreProperties>
</file>