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2" r:id="rId3"/>
    <p:sldId id="340" r:id="rId5"/>
    <p:sldId id="377" r:id="rId6"/>
    <p:sldId id="380" r:id="rId7"/>
    <p:sldId id="381" r:id="rId8"/>
    <p:sldId id="378" r:id="rId9"/>
    <p:sldId id="382" r:id="rId10"/>
    <p:sldId id="383" r:id="rId11"/>
    <p:sldId id="379" r:id="rId12"/>
    <p:sldId id="384" r:id="rId13"/>
    <p:sldId id="385" r:id="rId14"/>
    <p:sldId id="386" r:id="rId15"/>
    <p:sldId id="306" r:id="rId16"/>
  </p:sldIdLst>
  <p:sldSz cx="12198350" cy="685927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  <a:srgbClr val="374760"/>
    <a:srgbClr val="374742"/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9" autoAdjust="0"/>
    <p:restoredTop sz="9466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96"/>
        <p:guide pos="3787"/>
        <p:guide pos="304"/>
        <p:guide pos="1887"/>
        <p:guide pos="11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693490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805" y="115570"/>
            <a:ext cx="942975" cy="84201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0">
    <p:wipe/>
  </p:transition>
  <p:timing>
    <p:tnLst>
      <p:par>
        <p:cTn id="1" dur="indefinite" restart="never" nodeType="tmRoot"/>
      </p:par>
    </p:tnLst>
  </p:timing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" y="-477"/>
            <a:ext cx="12193647" cy="686064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363970" y="1704975"/>
            <a:ext cx="4700905" cy="122809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920187" y="3142348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3734" y="3485544"/>
            <a:ext cx="2680970" cy="612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从入门到入院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68084" y="5121322"/>
            <a:ext cx="2896870" cy="4127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讲课人：黄丰瑞，林树立</a:t>
            </a:r>
            <a:endParaRPr lang="zh-CN" altLang="en-US" sz="1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334645"/>
            <a:ext cx="1560195" cy="156019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891fe710eff9aef8941e063b (1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673100"/>
            <a:ext cx="8948420" cy="671131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891fe710eff9aef8941e063b (1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673100"/>
            <a:ext cx="8907145" cy="668020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940" y="1465580"/>
            <a:ext cx="101104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helloworld</a:t>
            </a:r>
            <a:endParaRPr 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模板语法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</a:t>
            </a: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style</a:t>
            </a: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的绑定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条件渲染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列表渲染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事件处理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demo-</a:t>
            </a: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实现简单的</a:t>
            </a:r>
            <a:r>
              <a:rPr lang="en-US" altLang="zh-CN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tab</a:t>
            </a: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切换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生命周期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组件化使用</a:t>
            </a:r>
            <a:endParaRPr lang="zh-CN" altLang="en-US"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" y="-477"/>
            <a:ext cx="12193647" cy="68606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8197" y="2277666"/>
            <a:ext cx="3662680" cy="122809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327222" y="3605001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67604" y="3797067"/>
            <a:ext cx="2603500" cy="612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2019-01-19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449580"/>
            <a:ext cx="1560195" cy="156019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5791629" y="1143196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673144" y="1143195"/>
            <a:ext cx="3741980" cy="511504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50" y="1614014"/>
              <a:ext cx="265307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vue.js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概况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5791629" y="197964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649262" y="1979648"/>
            <a:ext cx="3741980" cy="511504"/>
            <a:chOff x="6315199" y="2410178"/>
            <a:chExt cx="3744416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8" y="2450466"/>
              <a:ext cx="265307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vue.js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核心思想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5791629" y="2865502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73144" y="2865500"/>
            <a:ext cx="3741980" cy="511504"/>
            <a:chOff x="6339097" y="3296031"/>
            <a:chExt cx="3744416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723349" y="3336319"/>
              <a:ext cx="2736305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vue.js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基础知识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5791629" y="375037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673144" y="3750370"/>
            <a:ext cx="3741980" cy="511503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9" y="4221882"/>
              <a:ext cx="2736305" cy="42926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vue-cli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构建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5791758" y="4626953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673144" y="4626953"/>
            <a:ext cx="3741980" cy="511504"/>
            <a:chOff x="6339097" y="5057483"/>
            <a:chExt cx="3744416" cy="511504"/>
          </a:xfrm>
        </p:grpSpPr>
        <p:sp>
          <p:nvSpPr>
            <p:cNvPr id="85" name="圆角矩形 8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723478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vue-router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路由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4614050" y="1075395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91758" y="5493728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altLang="zh-CN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24884" y="5507063"/>
            <a:ext cx="3741980" cy="511504"/>
            <a:chOff x="6339097" y="5057483"/>
            <a:chExt cx="3744416" cy="511504"/>
          </a:xfrm>
        </p:grpSpPr>
        <p:sp>
          <p:nvSpPr>
            <p:cNvPr id="5" name="圆角矩形 4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723478" y="5085978"/>
              <a:ext cx="27361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vuex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使用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7" grpId="0" bldLvl="0" animBg="1"/>
      <p:bldP spid="67" grpId="1" bldLvl="0" animBg="1"/>
      <p:bldP spid="67" grpId="2" bldLvl="0" animBg="1"/>
      <p:bldP spid="71" grpId="0" bldLvl="0" animBg="1"/>
      <p:bldP spid="71" grpId="1" bldLvl="0" animBg="1"/>
      <p:bldP spid="75" grpId="0" bldLvl="0" animBg="1"/>
      <p:bldP spid="75" grpId="1" bldLvl="0" animBg="1"/>
      <p:bldP spid="79" grpId="0" bldLvl="0" animBg="1"/>
      <p:bldP spid="79" grpId="1" bldLvl="0" animBg="1"/>
      <p:bldP spid="83" grpId="0" bldLvl="0" animBg="1"/>
      <p:bldP spid="83" grpId="1" bldLvl="0" animBg="1"/>
      <p:bldP spid="87" grpId="0"/>
      <p:bldP spid="88" grpId="0" bldLvl="0" animBg="1"/>
      <p:bldP spid="3" grpId="0" bldLvl="0" animBg="1"/>
      <p:bldP spid="3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585" y="1420495"/>
            <a:ext cx="2100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Vue.js 是什么</a:t>
            </a:r>
            <a:endParaRPr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" y="2185670"/>
            <a:ext cx="101104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Vue是一套用于构建用户界面的渐进式框架</a:t>
            </a:r>
            <a:r>
              <a:rPr lang="en-US"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它是以数据驱动和组件化的思想构建的</a:t>
            </a:r>
            <a:r>
              <a:rPr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MVVM库</a:t>
            </a:r>
            <a:r>
              <a:rPr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。相比于Angular.js，Vue.js提供了更加简洁、更易于理解的API，使得我们能够快速地上手并使用Vue.js。</a:t>
            </a:r>
            <a:endParaRPr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如果你之前已经习惯了用jQuery操作DOM，学习Vue.js时请先抛开手动操作DOM的思维，因为Vue.js是数据驱动的，你无需手动操作DOM。它通过一些特殊的HTML语法，将DOM和数据绑定起来。一旦你创建了绑定，DOM将和数据保持同步，每当变更了数据，DOM也会相应地更新。</a:t>
            </a:r>
            <a:endParaRPr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585" y="142049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原理</a:t>
            </a:r>
            <a:endParaRPr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8065" y="2460625"/>
            <a:ext cx="103936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20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当你把一个普通的 JavaScript 对象传给 Vue 实例的 data 选项，Vue 将遍历此对象所有的属性，并使用 Object.defineProperty 把这些属性全部转为 getter/setter。Object.defineProperty 是 ES5 中一个无法 shim 的特性，这也就是为什么 Vue 不支持 IE8 以及更低版本浏览器。</a:t>
            </a:r>
            <a:endParaRPr sz="20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 </a:t>
            </a:r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核心思想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4585" y="1703070"/>
            <a:ext cx="1819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数据驱动</a:t>
            </a:r>
            <a:endParaRPr lang="zh-CN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4585" y="2533015"/>
            <a:ext cx="1463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</a:t>
            </a:r>
            <a:endParaRPr lang="zh-CN" altLang="en-US"/>
          </a:p>
        </p:txBody>
      </p:sp>
    </p:spTree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MVVM模式</a:t>
            </a:r>
            <a:endParaRPr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891fe710eff9aef8941e063b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920115"/>
            <a:ext cx="6917055" cy="518795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MVVM模式</a:t>
            </a:r>
            <a:endParaRPr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891fe710eff9aef8941e063b (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265" y="744855"/>
            <a:ext cx="7870825" cy="590296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MVVM模式</a:t>
            </a:r>
            <a:endParaRPr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891fe710eff9aef8941e063b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744855"/>
            <a:ext cx="7938770" cy="595503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2"/>
          <p:cNvSpPr txBox="1"/>
          <p:nvPr/>
        </p:nvSpPr>
        <p:spPr>
          <a:xfrm>
            <a:off x="1535872" y="151220"/>
            <a:ext cx="328895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smtClean="0">
                <a:solidFill>
                  <a:srgbClr val="3747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</a:t>
            </a:r>
            <a:endParaRPr lang="zh-CN" altLang="en-US" sz="2800" b="1" dirty="0" smtClean="0">
              <a:solidFill>
                <a:srgbClr val="3747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891fe710eff9aef8941e063b (1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673100"/>
            <a:ext cx="9079865" cy="657479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WPS 演示</Application>
  <PresentationFormat>自定义</PresentationFormat>
  <Paragraphs>81</Paragraphs>
  <Slides>13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Calibri</vt:lpstr>
      <vt:lpstr>华文黑体</vt:lpstr>
      <vt:lpstr>Arial Unicode MS</vt:lpstr>
      <vt:lpstr>Arial</vt:lpstr>
      <vt:lpstr>Roboto condensed</vt:lpstr>
      <vt:lpstr>造字工房悦黑体验版常规体</vt:lpstr>
      <vt:lpstr>Calibri</vt:lpstr>
      <vt:lpstr>Impact</vt:lpstr>
      <vt:lpstr>Gulim</vt:lpstr>
      <vt:lpstr>TeXGyreAdventor</vt:lpstr>
      <vt:lpstr>Eras Bold ITC</vt:lpstr>
      <vt:lpstr>黑体</vt:lpstr>
      <vt:lpstr>Segoe Print</vt:lpstr>
      <vt:lpstr>Malgun Gothic</vt:lpstr>
      <vt:lpstr>Kozuka Gothic Pro 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frank</cp:lastModifiedBy>
  <cp:revision>110</cp:revision>
  <dcterms:created xsi:type="dcterms:W3CDTF">2014-08-23T07:50:00Z</dcterms:created>
  <dcterms:modified xsi:type="dcterms:W3CDTF">2019-01-18T09:38:40Z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