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1.xml" ContentType="application/vnd.openxmlformats-officedocument.presentationml.tags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304" r:id="rId5"/>
    <p:sldId id="306" r:id="rId6"/>
    <p:sldId id="327" r:id="rId7"/>
    <p:sldId id="308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41" r:id="rId16"/>
    <p:sldId id="318" r:id="rId17"/>
    <p:sldId id="319" r:id="rId18"/>
    <p:sldId id="320" r:id="rId19"/>
    <p:sldId id="321" r:id="rId20"/>
    <p:sldId id="323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60" r:id="rId39"/>
    <p:sldId id="359" r:id="rId40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3" autoAdjust="0"/>
    <p:restoredTop sz="87116" autoAdjust="0"/>
  </p:normalViewPr>
  <p:slideViewPr>
    <p:cSldViewPr>
      <p:cViewPr varScale="1">
        <p:scale>
          <a:sx n="78" d="100"/>
          <a:sy n="78" d="100"/>
        </p:scale>
        <p:origin x="1749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2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7555131-ECE8-4B10-8DC9-BFA20EDA04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A0A970F-DE66-4919-9479-9EBC1A6C40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83269B0-0796-46D9-A49D-617B0868C0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809061C8-6D77-41E7-97FA-C80DBC2EED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34A46A-7ED3-41E2-9EA7-E1DC90DC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AF0070-2164-48CE-8B08-51DC06FB9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C6BD90B-A249-4494-A8AE-F921D00BAC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7EB4707-EE31-4174-A523-E9895B18C5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7BD4D7-E21E-46EC-B32B-7E90221531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31BB213-7005-4764-BE76-E531045B8D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6FF8C2B-C4C3-416B-B715-2A293596D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ED5525-B3A5-4C9F-8C69-4401A9EC91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85E4B29-E595-4625-B2E0-52FD5494A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4CE1A1E-1CE4-47BB-AD66-8D03D5958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312B3C9-BD3C-4CAA-904C-4724EB7CF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5E5A1D-06E1-4C3B-A9C1-AE536CCF5668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654CF66F-F522-42E2-8B6B-D990C55E63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7174" name="Header Placeholder 5">
            <a:extLst>
              <a:ext uri="{FF2B5EF4-FFF2-40B4-BE49-F238E27FC236}">
                <a16:creationId xmlns:a16="http://schemas.microsoft.com/office/drawing/2014/main" id="{F3851C9D-1610-4A0E-BF63-B13194A25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4112929-0E19-45AF-8621-51CF1C663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F2C2F8-24AC-47DD-BB64-D156A007A68F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87C756-46DA-4934-AD14-E97B59386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9337D7B-DE20-461D-8100-44C741FAA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BF85A5E-CCF0-4460-B9C9-C1A331B01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FAD0FD-0C3E-41C2-9CB2-C385E86C5957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BEA047F-21A9-4E40-8961-0AD3B4235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C9D3F8A-51C1-48BA-AF4D-AD5E2DFB6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6BC6007-0C28-437B-895E-1425A8CCA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591B9-887C-4636-80DF-1560D3DB6217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C3EC742-D5BB-4909-9BC6-DA03DD239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DACD81C-DC54-46DA-8C60-D6AE8D36B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99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A336E2C-2716-4749-8F73-5080F0087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DC79EE-2B0B-4FFF-8EC2-8973715B2AD2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D37DA86-D045-43D2-929B-75A3C093C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0499EF5-9390-49CF-8594-9B571C6C6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6BC6007-0C28-437B-895E-1425A8CCA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591B9-887C-4636-80DF-1560D3DB6217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C3EC742-D5BB-4909-9BC6-DA03DD239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DACD81C-DC54-46DA-8C60-D6AE8D36B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7C41800-27F1-48E9-A206-209EE864F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93A3E0-310B-4425-8679-58EDF9DBF4C0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994C3B8-0D3F-4200-BD2E-3C15D7D48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A18A085-6803-48EA-9245-2B780D2F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9C5A396-A08A-4692-BDB6-A45A6AD15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BDFF70-74A0-4996-A5F9-E8EDC4BD7F2C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A39FB9F-1275-4166-9914-FF411E926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0E7D8E5-88D6-4999-B7B0-D321C2198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BE6814D-15A4-42BE-94A7-E16998560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05FBA7-596A-4BCD-9D31-7BEEAD56CF60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A2B87E7-DAC3-4B2F-8459-C4DBDDF39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04F0EBF-0C74-4074-8E26-94F2EFA67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540E423-F282-45DA-A1D2-3DA3CD5C2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ED420-79F2-4DCE-A908-1F575DBD16C9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3135B1C-160A-4C73-8792-D06249E73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877E83F-29B7-4427-8B5C-B31A16C26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62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4BFA529-404B-4A2F-8D23-F5B5CE97F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3C4585-98F2-4574-AF19-60689125CEBB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CCC176F-554F-405B-ACA9-346DE45BB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7D70ED8-E087-47D8-A438-1ED8E621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26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F328EA1-3A7A-43FA-BBE5-296224130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D3A77D-0CCF-41B3-B12C-8A09FB677D04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B3EED23-F85A-46F8-8C35-C29CD1A08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15E5B78-70C5-4D62-8676-9EC9CFC82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2870096-293C-4349-8362-33489EB08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D39A7B-9058-4BEB-A780-7A3505D7BC3F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F08424-4968-4D2E-A51D-DCE44D24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D0EFD7-5860-4BB4-A164-F8C8CB466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19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6BC6007-0C28-437B-895E-1425A8CCA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1591B9-887C-4636-80DF-1560D3DB6217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C3EC742-D5BB-4909-9BC6-DA03DD239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DACD81C-DC54-46DA-8C60-D6AE8D36B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3611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2870096-293C-4349-8362-33489EB08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D39A7B-9058-4BEB-A780-7A3505D7BC3F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F08424-4968-4D2E-A51D-DCE44D24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D0EFD7-5860-4BB4-A164-F8C8CB466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0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55BBDDA-E056-43B3-A735-0F3CF9278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66886E-6427-456D-905A-9EA6B07CAE70}" type="slidenum">
              <a:rPr lang="en-GB" altLang="en-US" smtClean="0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127DC6E-B008-46F8-8C21-94C86990B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6582709-40F3-45E3-A9F6-11AA06E97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r>
              <a:rPr lang="en-US" altLang="en-US"/>
              <a:t>Notice the same dataset as the example used in last lecture.</a:t>
            </a:r>
          </a:p>
        </p:txBody>
      </p:sp>
    </p:spTree>
    <p:extLst>
      <p:ext uri="{BB962C8B-B14F-4D97-AF65-F5344CB8AC3E}">
        <p14:creationId xmlns:p14="http://schemas.microsoft.com/office/powerpoint/2010/main" val="1684059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59DBBEB-93C4-4FB5-9528-A72A92C51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CAFB0D-9E26-4EC0-8BFF-5BAB96F0179B}" type="slidenum">
              <a:rPr lang="en-GB" altLang="en-US" smtClean="0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112765C-5248-4357-9219-15F55FB1F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20A5EF7-0419-4D33-9A25-776DE0B93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496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4C30B25-7D8B-40E4-855E-675B78434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B066BF-D8E1-40C3-B20A-E05ACD472E98}" type="slidenum">
              <a:rPr lang="en-GB" altLang="en-US" smtClean="0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FB0C5BA-394A-43C9-845C-5F1692DAC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FE953C-7046-40B8-BA47-0602FB871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344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67AA002-AA5B-49FE-A972-9521E848E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D90259-A61F-47C7-B59A-B88DFD9B91B6}" type="slidenum">
              <a:rPr lang="en-GB" altLang="en-US" smtClean="0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1259EFC-AE5D-469C-B715-31D20B0AD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F8EBB67-B7CA-4F42-AEE4-42B53C3B8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21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7C658B2-86E0-4709-A04E-B075BA04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BAB6D7-3EF7-44F1-AEC7-917691974F1F}" type="slidenum">
              <a:rPr lang="en-GB" altLang="en-US" smtClean="0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B8025E4-52E0-4BFC-9FA7-AA0B3EE0E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AB742AA-D2C7-4666-9376-25133262C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731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077BD04-A660-4559-88B0-A7AA8AE51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F886C2-1663-4F43-A076-9CD27C6CFFEC}" type="slidenum">
              <a:rPr lang="en-GB" altLang="en-US" smtClean="0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86D870C-CDFE-4503-B6DA-4E3539615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4CE314A-BE9E-47E9-B601-E3B105521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8330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2F9394E-8EE4-4EED-AA64-ABA83DAC2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4C9AF0-3A72-4548-AAEE-3E3BF3B7F225}" type="slidenum">
              <a:rPr lang="en-GB" altLang="en-US" smtClean="0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513990F-6B3F-44D5-8A93-31C6B1F6B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75886C7-5A76-473F-B6B5-F4F97EDA2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760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13C4E4B-A0C2-402D-BFAA-4A74B34EF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D47057-5280-47C1-9A4E-4F8A1200418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700FDC1-56B1-4A51-8822-0B8B15D9F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ACD0B12-9F52-49B5-83B5-3063693EE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57ABFAF-6173-4AF6-A4A2-C794BD8B6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873EE8-746B-456B-AEAF-AA9BAAB468DB}" type="slidenum">
              <a:rPr lang="en-GB" altLang="en-US" smtClean="0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068F0D6-93E6-4697-B76A-482F446A2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E6DE9DE-460D-48CF-AC18-ED20CFF53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67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5ED5131-C9C0-4EC9-9CCC-84DA9D052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184C59-79CC-41B4-92F4-B000EEAE3FDB}" type="slidenum">
              <a:rPr lang="en-GB" altLang="en-US" smtClean="0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7F40293-086D-4E50-A43B-A56BD66A4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CF8B8FA-AC44-428D-9532-26C289296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834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50F5389-1081-44D7-A82E-CF533E673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924E57-E779-4370-B2E7-0039D3CB962F}" type="slidenum">
              <a:rPr lang="en-GB" altLang="en-US" smtClean="0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C3CFF53-2538-4F8B-A8FD-EE51A7702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17D56D4-8130-44B1-AE15-2C404F292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322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50F5389-1081-44D7-A82E-CF533E673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924E57-E779-4370-B2E7-0039D3CB962F}" type="slidenum">
              <a:rPr lang="en-GB" altLang="en-US" smtClean="0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C3CFF53-2538-4F8B-A8FD-EE51A7702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17D56D4-8130-44B1-AE15-2C404F292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38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A4A52FD-064F-433E-8B34-276676532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238CE9-1F9C-45C5-BC37-CF116FE445E2}" type="slidenum">
              <a:rPr lang="en-GB" altLang="en-US" smtClean="0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44E81D0-D413-42E5-9E5D-D2A25E3D5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04B76B1-1E1D-4A4D-A232-164DE719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26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A4A52FD-064F-433E-8B34-276676532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238CE9-1F9C-45C5-BC37-CF116FE445E2}" type="slidenum">
              <a:rPr lang="en-GB" altLang="en-US" smtClean="0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44E81D0-D413-42E5-9E5D-D2A25E3D5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0725" y="503238"/>
            <a:ext cx="3413125" cy="2560637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04B76B1-1E1D-4A4D-A232-164DE719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30563"/>
            <a:ext cx="7280275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51" tIns="43576" rIns="87151" bIns="43576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074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426898A-605A-48F1-8060-FBBD389A8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9C7F38-564A-47F0-91C7-FC7E1AED8B30}" type="slidenum">
              <a:rPr lang="en-GB" altLang="en-US" smtClean="0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764992-B0F9-4EC0-91A1-270DB8B24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714EBBE-99A8-4237-981C-DA6D3F02F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5A43A55-FB4D-465F-96FC-F5278048D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9F7B76-6216-42C7-AD87-C761444358B3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F470A5A-E1C0-433E-8CA5-D3E00771E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1695551-D017-488E-8F38-218423D28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D171BF3-5223-474F-A9FD-5F086A3D7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B8CEBD-D400-4A1C-B5FA-CC4C1FE9DCD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2F2F55F-1F05-4F30-A5FA-76817D5BE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F4B97B9-2797-43EC-BF19-DD28ECA65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6DB0FFE-A0F9-43CC-A945-5A4BA2B37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8F3C70-6050-4356-87CB-7B98E550855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63AB693-6249-4FCC-9ACB-4270C8609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F8829F2-A33E-4DC6-9741-1AF6FE1B4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770C662-6023-4409-AE0F-1E293EB84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1AA165-042A-4F13-A8B1-0FA139CFCFDE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BAE8E15-601A-4EC6-86C3-4121CD436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0434343-FD9B-477B-B959-C0A4B283B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E9BC335-6C35-4943-80AE-13D7DE772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3B9BFC-FF52-4B02-B446-50CD63D8E56A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EECE918-EB53-44F8-98D7-315F41ABA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A8B2390-520A-4FD9-BF09-40200AACF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3F755F3-B977-48FB-AB89-5E79FDF9F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E432F5-6EF8-4510-BCBB-5947F6293D36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CBEC3EF-0B7D-4075-A399-F8C25BBE7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D2E1894-DADB-4958-A0FE-53CF6783F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F47721-EEBC-4E19-B150-809070A4C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C10BF3-85D8-40F9-8D76-E2426EC52A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DB87D-3176-4843-ADF4-81F1B5072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478D8-03EB-42FE-B712-8225C5FD2E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32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4E6E2-D37C-4565-8BE6-F5F707F37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D3518B-F017-47A2-BF95-A1D80F2FC1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4ED847-2A97-49D9-9227-CC81D6FB2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9E2D-0F01-41ED-89E6-7A68F5093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6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5F69EF-47A0-40D0-8995-0F3F95730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C76423-A3D3-4864-9B4D-BCECC0A29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D52B74-635A-4126-A76A-2C2F5BE59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ABCDA-CBA1-4069-B216-B6F322A92F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285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26E578-88BE-482D-BB46-FF30CDE47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A4A48C-1B74-41EF-A7BC-6110F32D9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4D74A2-F473-4294-B858-E39E410DC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B741C-82D4-43DD-BFCB-472B2C8ED3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36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27B8F0-409F-48A9-A1B4-54D074FE6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7ECC96-90B4-42A4-9D59-58E2E9884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909F4-9EED-4032-BE40-1E8DC7BF5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085AD-BE4D-4B81-A1BF-EBFB35552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16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9F92D8-4BD1-4C96-A879-25B69F501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C62DE4-7AEF-4090-9F4D-EF2139BD7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B2B4F7-3188-451C-976F-651A4D987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0DBF5-D652-45AB-8465-803D2C3EFE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862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493E69-9D22-4B9F-8EAA-E14C80C2A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5604F1-37A1-49E2-AC36-DA8734ABC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A9CEE7-E14B-4EE0-ACEB-FF9004593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8DB9-30EC-4BEB-9C4F-3E504D4F1C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28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C5FEA-E5E4-43DB-BE1E-64D150017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013A-F223-45D7-8A0F-85D08280C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63C44-DDC0-4885-A8E6-F8D423FA7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BC89-5199-4DA8-ABB1-2B7D78E57F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49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37A2BE-9B11-494D-9435-0DD1A3072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C30DEB-F950-466F-BEBF-9A4448F8B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FDF3B1-100D-421C-BD30-2647F9C31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5BCF1-606C-4D9B-941E-0187CC2EB8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5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79AB63-4898-43B0-9074-8BCA58E95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6F6CB3-BB67-482F-B0BC-9005C2F5A7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B88295-63B8-4AEC-94B9-ADEA5019AC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4A9E-A9A0-441B-9A4B-B90342CB44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75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70E6C1-2B56-4E8D-9DE7-7B4338625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915A53-DC4E-47D1-AB9B-E80AB246A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22DA9C-C8D7-4A4E-981E-23D008EB4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328B-DDE0-4706-993F-DA44585AEA6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69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95E22-CCDB-4299-994F-CDF3524E1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0F5EB-16F0-4842-B24C-B896D714F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F2C6B-9071-4C08-990D-4511DE384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2EED-91ED-4BF8-9EA6-EE2398C3E1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0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13E7E-7C4A-4458-953F-C930595C0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FCF34B-D7F5-4F88-8EA2-0EDFDEDE0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F09CE-D5FA-4332-AB46-169754226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DC253-4195-4DD9-8EBF-47B02D42F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646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5EC906-93C0-4B0B-AA7D-B2ECA5989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D60823-B026-4EF7-83C6-BED405B5C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2EF6B11-24AB-4824-883D-6098A06A0C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7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65AA4B-53F0-49FB-AD68-3344D7ED49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86AF24E-FA23-478F-BC6D-5D9EC74E4D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ADEE61-4E44-486C-8136-C6176034FD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EB7F36-17BB-40DB-AD7D-72D12962BD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C1179B-0853-4CB4-8D7A-CF4CB9D403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2947" y="2492375"/>
            <a:ext cx="8137525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Recommender </a:t>
            </a:r>
            <a:r>
              <a:rPr lang="en-US" altLang="en-US" sz="3600" dirty="0"/>
              <a:t>Systems: </a:t>
            </a:r>
            <a:br>
              <a:rPr lang="en-US" altLang="en-US" sz="3600" dirty="0"/>
            </a:br>
            <a:r>
              <a:rPr lang="en-US" altLang="en-US" sz="3600" dirty="0" smtClean="0"/>
              <a:t>User-User Collaborative </a:t>
            </a:r>
            <a:r>
              <a:rPr lang="en-US" altLang="en-US" sz="3600" dirty="0"/>
              <a:t>Filtering</a:t>
            </a: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7A1CC16-DD37-47DE-8AB5-D589F6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Step 2: Find nearest neighbours 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402CCE3-2C4E-497E-9E64-854F19FA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76327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2.1. Find similarity with each person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2.2. Define neighbourhood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5F87BAA3-1ACC-4022-ADA3-B0814CCB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8045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Sometimes referred to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“</a:t>
            </a:r>
            <a:r>
              <a:rPr lang="en-GB" altLang="en-US" sz="2800">
                <a:solidFill>
                  <a:srgbClr val="800000"/>
                </a:solidFill>
              </a:rPr>
              <a:t>K-nearest neighbour user-user collaborative filtering</a:t>
            </a:r>
            <a:r>
              <a:rPr lang="en-GB" altLang="en-US" sz="280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10E1DAC-493D-4F27-AB06-E1A2B0E12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-196850"/>
            <a:ext cx="8710613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Step 2.1: Calculate similarity </a:t>
            </a:r>
            <a:endParaRPr lang="en-GB" altLang="en-US" sz="2800" i="1"/>
          </a:p>
        </p:txBody>
      </p:sp>
      <p:graphicFrame>
        <p:nvGraphicFramePr>
          <p:cNvPr id="291843" name="Group 3">
            <a:extLst>
              <a:ext uri="{FF2B5EF4-FFF2-40B4-BE49-F238E27FC236}">
                <a16:creationId xmlns:a16="http://schemas.microsoft.com/office/drawing/2014/main" id="{8EDE8E25-1313-43DE-A540-6EC282B401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268413"/>
          <a:ext cx="7396162" cy="4157662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701" name="Text Box 82">
            <a:extLst>
              <a:ext uri="{FF2B5EF4-FFF2-40B4-BE49-F238E27FC236}">
                <a16:creationId xmlns:a16="http://schemas.microsoft.com/office/drawing/2014/main" id="{4209A9DD-268E-4CF2-B201-FB9E203F7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427663"/>
            <a:ext cx="266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</p:txBody>
      </p:sp>
      <p:grpSp>
        <p:nvGrpSpPr>
          <p:cNvPr id="13" name="Group 83">
            <a:extLst>
              <a:ext uri="{FF2B5EF4-FFF2-40B4-BE49-F238E27FC236}">
                <a16:creationId xmlns:a16="http://schemas.microsoft.com/office/drawing/2014/main" id="{78080F95-0B28-4C64-AEBB-C4FA849DC1DF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908050"/>
            <a:ext cx="647700" cy="360363"/>
            <a:chOff x="3288" y="890"/>
            <a:chExt cx="408" cy="227"/>
          </a:xfrm>
        </p:grpSpPr>
        <p:sp>
          <p:nvSpPr>
            <p:cNvPr id="26721" name="Line 84">
              <a:extLst>
                <a:ext uri="{FF2B5EF4-FFF2-40B4-BE49-F238E27FC236}">
                  <a16:creationId xmlns:a16="http://schemas.microsoft.com/office/drawing/2014/main" id="{56B4627C-4AF6-46C7-86E0-F2B947FF8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2" name="Line 85">
              <a:extLst>
                <a:ext uri="{FF2B5EF4-FFF2-40B4-BE49-F238E27FC236}">
                  <a16:creationId xmlns:a16="http://schemas.microsoft.com/office/drawing/2014/main" id="{F73DA7C7-889F-4A9C-BF5D-5742D6A9B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3" name="Line 86">
              <a:extLst>
                <a:ext uri="{FF2B5EF4-FFF2-40B4-BE49-F238E27FC236}">
                  <a16:creationId xmlns:a16="http://schemas.microsoft.com/office/drawing/2014/main" id="{21BE9278-0F56-4613-808F-07A1C8FE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87">
            <a:extLst>
              <a:ext uri="{FF2B5EF4-FFF2-40B4-BE49-F238E27FC236}">
                <a16:creationId xmlns:a16="http://schemas.microsoft.com/office/drawing/2014/main" id="{98CC45F3-A822-4BB5-A797-74A1B7452B4F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908050"/>
            <a:ext cx="1439863" cy="360363"/>
            <a:chOff x="3288" y="890"/>
            <a:chExt cx="408" cy="227"/>
          </a:xfrm>
        </p:grpSpPr>
        <p:sp>
          <p:nvSpPr>
            <p:cNvPr id="26718" name="Line 88">
              <a:extLst>
                <a:ext uri="{FF2B5EF4-FFF2-40B4-BE49-F238E27FC236}">
                  <a16:creationId xmlns:a16="http://schemas.microsoft.com/office/drawing/2014/main" id="{942D5F32-3579-45E1-A6FD-2BF53D24E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9" name="Line 89">
              <a:extLst>
                <a:ext uri="{FF2B5EF4-FFF2-40B4-BE49-F238E27FC236}">
                  <a16:creationId xmlns:a16="http://schemas.microsoft.com/office/drawing/2014/main" id="{673AA219-359E-45B4-8694-EDE0C0C81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20" name="Line 90">
              <a:extLst>
                <a:ext uri="{FF2B5EF4-FFF2-40B4-BE49-F238E27FC236}">
                  <a16:creationId xmlns:a16="http://schemas.microsoft.com/office/drawing/2014/main" id="{71BDA08F-9C3A-4E82-97F9-58EB78086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91">
            <a:extLst>
              <a:ext uri="{FF2B5EF4-FFF2-40B4-BE49-F238E27FC236}">
                <a16:creationId xmlns:a16="http://schemas.microsoft.com/office/drawing/2014/main" id="{77A6B6D9-060B-45B5-B6D8-3F40797A35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7550" y="908050"/>
            <a:ext cx="647700" cy="360363"/>
            <a:chOff x="3288" y="890"/>
            <a:chExt cx="408" cy="227"/>
          </a:xfrm>
        </p:grpSpPr>
        <p:sp>
          <p:nvSpPr>
            <p:cNvPr id="26715" name="Line 92">
              <a:extLst>
                <a:ext uri="{FF2B5EF4-FFF2-40B4-BE49-F238E27FC236}">
                  <a16:creationId xmlns:a16="http://schemas.microsoft.com/office/drawing/2014/main" id="{99B4B278-DC0E-49FD-B665-66A15AF25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6" name="Line 93">
              <a:extLst>
                <a:ext uri="{FF2B5EF4-FFF2-40B4-BE49-F238E27FC236}">
                  <a16:creationId xmlns:a16="http://schemas.microsoft.com/office/drawing/2014/main" id="{ACC12C31-9C6F-4E68-B543-D20E771D9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7" name="Line 94">
              <a:extLst>
                <a:ext uri="{FF2B5EF4-FFF2-40B4-BE49-F238E27FC236}">
                  <a16:creationId xmlns:a16="http://schemas.microsoft.com/office/drawing/2014/main" id="{913ED0EA-94F2-493C-9ED4-B79103305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95">
            <a:extLst>
              <a:ext uri="{FF2B5EF4-FFF2-40B4-BE49-F238E27FC236}">
                <a16:creationId xmlns:a16="http://schemas.microsoft.com/office/drawing/2014/main" id="{BB3F4E8A-C459-446E-B657-0D5B989BDB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5963" y="908050"/>
            <a:ext cx="1512887" cy="360363"/>
            <a:chOff x="3288" y="890"/>
            <a:chExt cx="408" cy="227"/>
          </a:xfrm>
        </p:grpSpPr>
        <p:sp>
          <p:nvSpPr>
            <p:cNvPr id="26712" name="Line 96">
              <a:extLst>
                <a:ext uri="{FF2B5EF4-FFF2-40B4-BE49-F238E27FC236}">
                  <a16:creationId xmlns:a16="http://schemas.microsoft.com/office/drawing/2014/main" id="{3465598D-14D2-44A3-8B6B-4A47F978B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3" name="Line 97">
              <a:extLst>
                <a:ext uri="{FF2B5EF4-FFF2-40B4-BE49-F238E27FC236}">
                  <a16:creationId xmlns:a16="http://schemas.microsoft.com/office/drawing/2014/main" id="{19219018-67BB-48BA-9C90-4953FC189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4" name="Line 98">
              <a:extLst>
                <a:ext uri="{FF2B5EF4-FFF2-40B4-BE49-F238E27FC236}">
                  <a16:creationId xmlns:a16="http://schemas.microsoft.com/office/drawing/2014/main" id="{D711FFDA-8C59-4337-9DFE-9262697C5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99">
            <a:extLst>
              <a:ext uri="{FF2B5EF4-FFF2-40B4-BE49-F238E27FC236}">
                <a16:creationId xmlns:a16="http://schemas.microsoft.com/office/drawing/2014/main" id="{250B00E0-B32F-4ACD-B69B-AA5A611243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5963" y="908050"/>
            <a:ext cx="2160587" cy="360363"/>
            <a:chOff x="3288" y="890"/>
            <a:chExt cx="408" cy="227"/>
          </a:xfrm>
        </p:grpSpPr>
        <p:sp>
          <p:nvSpPr>
            <p:cNvPr id="26709" name="Line 100">
              <a:extLst>
                <a:ext uri="{FF2B5EF4-FFF2-40B4-BE49-F238E27FC236}">
                  <a16:creationId xmlns:a16="http://schemas.microsoft.com/office/drawing/2014/main" id="{06F609D3-8153-4E97-8156-644481836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0" name="Line 101">
              <a:extLst>
                <a:ext uri="{FF2B5EF4-FFF2-40B4-BE49-F238E27FC236}">
                  <a16:creationId xmlns:a16="http://schemas.microsoft.com/office/drawing/2014/main" id="{47034CF7-C25A-44AA-8835-E23A944F4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11" name="Line 102">
              <a:extLst>
                <a:ext uri="{FF2B5EF4-FFF2-40B4-BE49-F238E27FC236}">
                  <a16:creationId xmlns:a16="http://schemas.microsoft.com/office/drawing/2014/main" id="{006F8321-8590-4FFA-A899-D68EB4450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EC187AF-B82E-44E6-B767-CA83212CF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694" y="-49243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Calculate similarity between u</a:t>
            </a:r>
            <a:r>
              <a:rPr lang="en-GB" altLang="en-US" sz="4000" baseline="-25000" dirty="0" smtClean="0"/>
              <a:t>1</a:t>
            </a:r>
            <a:r>
              <a:rPr lang="en-GB" altLang="en-US" sz="4000" dirty="0" smtClean="0"/>
              <a:t> and u</a:t>
            </a:r>
            <a:r>
              <a:rPr lang="en-GB" altLang="en-US" sz="4000" baseline="-25000" dirty="0" smtClean="0"/>
              <a:t>3</a:t>
            </a:r>
            <a:endParaRPr lang="en-GB" altLang="en-US" sz="4000" baseline="-25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91911"/>
              </p:ext>
            </p:extLst>
          </p:nvPr>
        </p:nvGraphicFramePr>
        <p:xfrm>
          <a:off x="152926" y="1483238"/>
          <a:ext cx="706437" cy="4157639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619809166"/>
                    </a:ext>
                  </a:extLst>
                </a:gridCol>
              </a:tblGrid>
              <a:tr h="3741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9445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5299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27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2186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8977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4831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14087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1129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74597"/>
              </p:ext>
            </p:extLst>
          </p:nvPr>
        </p:nvGraphicFramePr>
        <p:xfrm>
          <a:off x="985462" y="1483226"/>
          <a:ext cx="706437" cy="4157662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987065545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7127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03758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9154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9284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297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30240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066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626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50329"/>
              </p:ext>
            </p:extLst>
          </p:nvPr>
        </p:nvGraphicFramePr>
        <p:xfrm>
          <a:off x="2054688" y="1460565"/>
          <a:ext cx="706437" cy="3639438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619809166"/>
                    </a:ext>
                  </a:extLst>
                </a:gridCol>
              </a:tblGrid>
              <a:tr h="4461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9445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25299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27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8977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04831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14087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112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2634"/>
              </p:ext>
            </p:extLst>
          </p:nvPr>
        </p:nvGraphicFramePr>
        <p:xfrm>
          <a:off x="2809532" y="1460542"/>
          <a:ext cx="706437" cy="3639461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987065545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7127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03758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9154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297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30240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066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62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9241" y="1714298"/>
                <a:ext cx="4392488" cy="539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GB" dirty="0" smtClean="0"/>
                  <a:t>=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241" y="1714298"/>
                <a:ext cx="4392488" cy="539443"/>
              </a:xfrm>
              <a:prstGeom prst="rect">
                <a:avLst/>
              </a:prstGeom>
              <a:blipFill>
                <a:blip r:embed="rId6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5896" y="2834072"/>
                <a:ext cx="5084626" cy="781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4+3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5+4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0+0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sz="32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GB" sz="3200" dirty="0" smtClean="0"/>
                  <a:t>=</a:t>
                </a:r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834072"/>
                <a:ext cx="5084626" cy="781240"/>
              </a:xfrm>
              <a:prstGeom prst="rect">
                <a:avLst/>
              </a:prstGeom>
              <a:blipFill>
                <a:blip r:embed="rId7"/>
                <a:stretch>
                  <a:fillRect t="-2344" r="-3234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7886" y="4163876"/>
                <a:ext cx="5084626" cy="826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4+3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5+4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0+0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GB" sz="3200" dirty="0" smtClean="0"/>
                  <a:t>=</a:t>
                </a:r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886" y="4163876"/>
                <a:ext cx="5084626" cy="826124"/>
              </a:xfrm>
              <a:prstGeom prst="rect">
                <a:avLst/>
              </a:prstGeom>
              <a:blipFill>
                <a:blip r:embed="rId8"/>
                <a:stretch>
                  <a:fillRect t="-1471" r="-3237" b="-2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5841544"/>
                <a:ext cx="9577064" cy="826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4+3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5+4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0+0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5)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3200" dirty="0" smtClean="0"/>
                  <a:t> 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1544"/>
                <a:ext cx="9577064" cy="826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7">
            <a:extLst>
              <a:ext uri="{FF2B5EF4-FFF2-40B4-BE49-F238E27FC236}">
                <a16:creationId xmlns:a16="http://schemas.microsoft.com/office/drawing/2014/main" id="{989AB0E3-E03D-4D6A-91DD-A316FA77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394" y="5992996"/>
            <a:ext cx="1152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 smtClean="0">
                <a:solidFill>
                  <a:srgbClr val="FF0000"/>
                </a:solidFill>
              </a:rPr>
              <a:t>= 0.63</a:t>
            </a:r>
            <a:endParaRPr lang="en-GB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22848" y="3105372"/>
            <a:ext cx="291000" cy="45678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48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CF7605-17E4-4992-8555-07380C79B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377" y="-10784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Step 2.1: Calculate similarity (cosine)</a:t>
            </a:r>
          </a:p>
        </p:txBody>
      </p:sp>
      <p:graphicFrame>
        <p:nvGraphicFramePr>
          <p:cNvPr id="293891" name="Group 3">
            <a:extLst>
              <a:ext uri="{FF2B5EF4-FFF2-40B4-BE49-F238E27FC236}">
                <a16:creationId xmlns:a16="http://schemas.microsoft.com/office/drawing/2014/main" id="{2282FA00-E86C-4435-9777-F4C35E8FB2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1484313"/>
          <a:ext cx="7396163" cy="4157662"/>
        </p:xfrm>
        <a:graphic>
          <a:graphicData uri="http://schemas.openxmlformats.org/drawingml/2006/table">
            <a:tbl>
              <a:tblPr/>
              <a:tblGrid>
                <a:gridCol w="31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749" name="Text Box 77">
            <a:extLst>
              <a:ext uri="{FF2B5EF4-FFF2-40B4-BE49-F238E27FC236}">
                <a16:creationId xmlns:a16="http://schemas.microsoft.com/office/drawing/2014/main" id="{989AB0E3-E03D-4D6A-91DD-A316FA77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0.63</a:t>
            </a:r>
          </a:p>
        </p:txBody>
      </p:sp>
      <p:sp>
        <p:nvSpPr>
          <p:cNvPr id="28750" name="Text Box 78">
            <a:extLst>
              <a:ext uri="{FF2B5EF4-FFF2-40B4-BE49-F238E27FC236}">
                <a16:creationId xmlns:a16="http://schemas.microsoft.com/office/drawing/2014/main" id="{8049FDB0-FC8B-4C9B-BDCA-03038D14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0.56</a:t>
            </a:r>
          </a:p>
        </p:txBody>
      </p:sp>
      <p:sp>
        <p:nvSpPr>
          <p:cNvPr id="28751" name="Text Box 79">
            <a:extLst>
              <a:ext uri="{FF2B5EF4-FFF2-40B4-BE49-F238E27FC236}">
                <a16:creationId xmlns:a16="http://schemas.microsoft.com/office/drawing/2014/main" id="{73B0C1FF-6A15-42EA-90BB-98C3BEDA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0.71</a:t>
            </a:r>
          </a:p>
        </p:txBody>
      </p:sp>
      <p:sp>
        <p:nvSpPr>
          <p:cNvPr id="28752" name="Text Box 80">
            <a:extLst>
              <a:ext uri="{FF2B5EF4-FFF2-40B4-BE49-F238E27FC236}">
                <a16:creationId xmlns:a16="http://schemas.microsoft.com/office/drawing/2014/main" id="{BCDC0915-5EAD-46B7-AEB6-F9CA7A36E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0.22</a:t>
            </a:r>
          </a:p>
        </p:txBody>
      </p:sp>
      <p:sp>
        <p:nvSpPr>
          <p:cNvPr id="28753" name="Text Box 81">
            <a:extLst>
              <a:ext uri="{FF2B5EF4-FFF2-40B4-BE49-F238E27FC236}">
                <a16:creationId xmlns:a16="http://schemas.microsoft.com/office/drawing/2014/main" id="{8E9F3D65-9D7D-4E3F-974F-76C1D50D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0.93</a:t>
            </a:r>
          </a:p>
        </p:txBody>
      </p:sp>
      <p:sp>
        <p:nvSpPr>
          <p:cNvPr id="28754" name="Text Box 82">
            <a:extLst>
              <a:ext uri="{FF2B5EF4-FFF2-40B4-BE49-F238E27FC236}">
                <a16:creationId xmlns:a16="http://schemas.microsoft.com/office/drawing/2014/main" id="{03A00F43-4140-4B16-A2E0-9D647D6CB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643563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2C74FF50-454B-48BD-9358-55C1C7E9A94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087438"/>
            <a:ext cx="647700" cy="360362"/>
            <a:chOff x="3288" y="890"/>
            <a:chExt cx="408" cy="227"/>
          </a:xfrm>
        </p:grpSpPr>
        <p:sp>
          <p:nvSpPr>
            <p:cNvPr id="28774" name="Line 84">
              <a:extLst>
                <a:ext uri="{FF2B5EF4-FFF2-40B4-BE49-F238E27FC236}">
                  <a16:creationId xmlns:a16="http://schemas.microsoft.com/office/drawing/2014/main" id="{AA3F7F57-E1AD-4123-AABF-ED45D2EC5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75" name="Line 85">
              <a:extLst>
                <a:ext uri="{FF2B5EF4-FFF2-40B4-BE49-F238E27FC236}">
                  <a16:creationId xmlns:a16="http://schemas.microsoft.com/office/drawing/2014/main" id="{CC132A48-BDDD-4ECA-B9F8-871F764FE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76" name="Line 86">
              <a:extLst>
                <a:ext uri="{FF2B5EF4-FFF2-40B4-BE49-F238E27FC236}">
                  <a16:creationId xmlns:a16="http://schemas.microsoft.com/office/drawing/2014/main" id="{21563309-1E1B-4F45-AEAA-0348B4032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56" name="Group 87">
            <a:extLst>
              <a:ext uri="{FF2B5EF4-FFF2-40B4-BE49-F238E27FC236}">
                <a16:creationId xmlns:a16="http://schemas.microsoft.com/office/drawing/2014/main" id="{AA781C2A-CBAB-4691-A5BD-37297825CFED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087438"/>
            <a:ext cx="1439862" cy="360362"/>
            <a:chOff x="3288" y="890"/>
            <a:chExt cx="408" cy="227"/>
          </a:xfrm>
        </p:grpSpPr>
        <p:sp>
          <p:nvSpPr>
            <p:cNvPr id="28771" name="Line 88">
              <a:extLst>
                <a:ext uri="{FF2B5EF4-FFF2-40B4-BE49-F238E27FC236}">
                  <a16:creationId xmlns:a16="http://schemas.microsoft.com/office/drawing/2014/main" id="{70140559-2198-4BEE-90F0-8100CA154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72" name="Line 89">
              <a:extLst>
                <a:ext uri="{FF2B5EF4-FFF2-40B4-BE49-F238E27FC236}">
                  <a16:creationId xmlns:a16="http://schemas.microsoft.com/office/drawing/2014/main" id="{AC23391D-B783-4118-AF40-018A263EA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73" name="Line 90">
              <a:extLst>
                <a:ext uri="{FF2B5EF4-FFF2-40B4-BE49-F238E27FC236}">
                  <a16:creationId xmlns:a16="http://schemas.microsoft.com/office/drawing/2014/main" id="{A113469F-1F52-4D60-AC38-7774115B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57" name="Group 91">
            <a:extLst>
              <a:ext uri="{FF2B5EF4-FFF2-40B4-BE49-F238E27FC236}">
                <a16:creationId xmlns:a16="http://schemas.microsoft.com/office/drawing/2014/main" id="{72BF4A4E-F801-4AA2-AC90-CAA87CD5F6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8988" y="1087438"/>
            <a:ext cx="647700" cy="360362"/>
            <a:chOff x="3288" y="890"/>
            <a:chExt cx="408" cy="227"/>
          </a:xfrm>
        </p:grpSpPr>
        <p:sp>
          <p:nvSpPr>
            <p:cNvPr id="28768" name="Line 92">
              <a:extLst>
                <a:ext uri="{FF2B5EF4-FFF2-40B4-BE49-F238E27FC236}">
                  <a16:creationId xmlns:a16="http://schemas.microsoft.com/office/drawing/2014/main" id="{86CC16C8-ED44-4D32-BB9F-A91665EB7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69" name="Line 93">
              <a:extLst>
                <a:ext uri="{FF2B5EF4-FFF2-40B4-BE49-F238E27FC236}">
                  <a16:creationId xmlns:a16="http://schemas.microsoft.com/office/drawing/2014/main" id="{176AF2D8-18D2-4556-90EA-C646A6FD3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70" name="Line 94">
              <a:extLst>
                <a:ext uri="{FF2B5EF4-FFF2-40B4-BE49-F238E27FC236}">
                  <a16:creationId xmlns:a16="http://schemas.microsoft.com/office/drawing/2014/main" id="{E6244FD0-A982-4A59-835C-544A5A008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58" name="Group 95">
            <a:extLst>
              <a:ext uri="{FF2B5EF4-FFF2-40B4-BE49-F238E27FC236}">
                <a16:creationId xmlns:a16="http://schemas.microsoft.com/office/drawing/2014/main" id="{6544E33C-D275-461C-9302-1E644E59FF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7400" y="1087438"/>
            <a:ext cx="1512888" cy="360362"/>
            <a:chOff x="3288" y="890"/>
            <a:chExt cx="408" cy="227"/>
          </a:xfrm>
        </p:grpSpPr>
        <p:sp>
          <p:nvSpPr>
            <p:cNvPr id="28765" name="Line 96">
              <a:extLst>
                <a:ext uri="{FF2B5EF4-FFF2-40B4-BE49-F238E27FC236}">
                  <a16:creationId xmlns:a16="http://schemas.microsoft.com/office/drawing/2014/main" id="{8C19A673-754A-441A-8E6A-2256FEE27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66" name="Line 97">
              <a:extLst>
                <a:ext uri="{FF2B5EF4-FFF2-40B4-BE49-F238E27FC236}">
                  <a16:creationId xmlns:a16="http://schemas.microsoft.com/office/drawing/2014/main" id="{FDAE3273-3F31-4CA2-B9B3-FB2CAFCDE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67" name="Line 98">
              <a:extLst>
                <a:ext uri="{FF2B5EF4-FFF2-40B4-BE49-F238E27FC236}">
                  <a16:creationId xmlns:a16="http://schemas.microsoft.com/office/drawing/2014/main" id="{C43A3A57-1F70-467B-BF46-B404E7C77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59" name="Group 99">
            <a:extLst>
              <a:ext uri="{FF2B5EF4-FFF2-40B4-BE49-F238E27FC236}">
                <a16:creationId xmlns:a16="http://schemas.microsoft.com/office/drawing/2014/main" id="{20C76EFC-AA22-45F8-994F-2CFF0CD305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7400" y="1087438"/>
            <a:ext cx="2160588" cy="360362"/>
            <a:chOff x="3288" y="890"/>
            <a:chExt cx="408" cy="227"/>
          </a:xfrm>
        </p:grpSpPr>
        <p:sp>
          <p:nvSpPr>
            <p:cNvPr id="28762" name="Line 100">
              <a:extLst>
                <a:ext uri="{FF2B5EF4-FFF2-40B4-BE49-F238E27FC236}">
                  <a16:creationId xmlns:a16="http://schemas.microsoft.com/office/drawing/2014/main" id="{D7F63AB9-B57E-4945-B1BE-756AF9016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63" name="Line 101">
              <a:extLst>
                <a:ext uri="{FF2B5EF4-FFF2-40B4-BE49-F238E27FC236}">
                  <a16:creationId xmlns:a16="http://schemas.microsoft.com/office/drawing/2014/main" id="{7269FC0E-0F2F-427C-8AE2-8C1496E09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64" name="Line 102">
              <a:extLst>
                <a:ext uri="{FF2B5EF4-FFF2-40B4-BE49-F238E27FC236}">
                  <a16:creationId xmlns:a16="http://schemas.microsoft.com/office/drawing/2014/main" id="{635B40EA-C91C-430C-95F9-622844AE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EC187AF-B82E-44E6-B767-CA83212CF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Step 2.2: Define neighbourhood 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2B0F6B21-8AB6-4BE8-B79A-2CF89492C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9138"/>
            <a:ext cx="7632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/>
              <a:t>Centre-based neighbourhood (size </a:t>
            </a:r>
            <a:r>
              <a:rPr lang="en-GB" altLang="en-US" sz="3600" b="1" i="1"/>
              <a:t>n</a:t>
            </a:r>
            <a:r>
              <a:rPr lang="en-GB" altLang="en-US" sz="3600" b="1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/>
              <a:t>- </a:t>
            </a:r>
            <a:r>
              <a:rPr lang="en-GB" altLang="en-US" sz="3600" i="1"/>
              <a:t>sort and take first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i="1"/>
              <a:t>(the higher the number, the closer the two users are)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E71AB9-4CEE-462E-93C0-605285611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71" y="-50800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Step 2.2. Centre-based neighbourhood (3)</a:t>
            </a:r>
          </a:p>
        </p:txBody>
      </p:sp>
      <p:graphicFrame>
        <p:nvGraphicFramePr>
          <p:cNvPr id="297987" name="Group 3">
            <a:extLst>
              <a:ext uri="{FF2B5EF4-FFF2-40B4-BE49-F238E27FC236}">
                <a16:creationId xmlns:a16="http://schemas.microsoft.com/office/drawing/2014/main" id="{89E632A4-A6CF-432D-AFD0-F67ED5BB1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273997"/>
              </p:ext>
            </p:extLst>
          </p:nvPr>
        </p:nvGraphicFramePr>
        <p:xfrm>
          <a:off x="755650" y="1484313"/>
          <a:ext cx="7396163" cy="4157662"/>
        </p:xfrm>
        <a:graphic>
          <a:graphicData uri="http://schemas.openxmlformats.org/drawingml/2006/table">
            <a:tbl>
              <a:tblPr/>
              <a:tblGrid>
                <a:gridCol w="31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45" name="Text Box 77">
            <a:extLst>
              <a:ext uri="{FF2B5EF4-FFF2-40B4-BE49-F238E27FC236}">
                <a16:creationId xmlns:a16="http://schemas.microsoft.com/office/drawing/2014/main" id="{8EA44207-5282-4D6F-B09D-36B4AAD4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0.63</a:t>
            </a:r>
          </a:p>
        </p:txBody>
      </p:sp>
      <p:sp>
        <p:nvSpPr>
          <p:cNvPr id="32846" name="Text Box 78">
            <a:extLst>
              <a:ext uri="{FF2B5EF4-FFF2-40B4-BE49-F238E27FC236}">
                <a16:creationId xmlns:a16="http://schemas.microsoft.com/office/drawing/2014/main" id="{CB9DAAF9-80B9-44C1-9A2C-5438F591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0.56</a:t>
            </a:r>
          </a:p>
        </p:txBody>
      </p:sp>
      <p:sp>
        <p:nvSpPr>
          <p:cNvPr id="32847" name="Text Box 79">
            <a:extLst>
              <a:ext uri="{FF2B5EF4-FFF2-40B4-BE49-F238E27FC236}">
                <a16:creationId xmlns:a16="http://schemas.microsoft.com/office/drawing/2014/main" id="{36A27A9A-BF9F-41AD-9C5C-61915DE4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0.71</a:t>
            </a:r>
          </a:p>
        </p:txBody>
      </p:sp>
      <p:sp>
        <p:nvSpPr>
          <p:cNvPr id="32848" name="Text Box 80">
            <a:extLst>
              <a:ext uri="{FF2B5EF4-FFF2-40B4-BE49-F238E27FC236}">
                <a16:creationId xmlns:a16="http://schemas.microsoft.com/office/drawing/2014/main" id="{966EFE63-C705-4105-93CA-29A6BF1C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0.22</a:t>
            </a:r>
          </a:p>
        </p:txBody>
      </p:sp>
      <p:sp>
        <p:nvSpPr>
          <p:cNvPr id="32849" name="Text Box 81">
            <a:extLst>
              <a:ext uri="{FF2B5EF4-FFF2-40B4-BE49-F238E27FC236}">
                <a16:creationId xmlns:a16="http://schemas.microsoft.com/office/drawing/2014/main" id="{9E0B7CEF-DD77-448A-AB06-A00B85EA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73087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0.93</a:t>
            </a:r>
          </a:p>
        </p:txBody>
      </p:sp>
      <p:sp>
        <p:nvSpPr>
          <p:cNvPr id="32850" name="Text Box 82">
            <a:extLst>
              <a:ext uri="{FF2B5EF4-FFF2-40B4-BE49-F238E27FC236}">
                <a16:creationId xmlns:a16="http://schemas.microsoft.com/office/drawing/2014/main" id="{1FBF34CE-6053-43EE-AD44-B1516E95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5643563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</p:txBody>
      </p:sp>
      <p:grpSp>
        <p:nvGrpSpPr>
          <p:cNvPr id="32851" name="Group 83">
            <a:extLst>
              <a:ext uri="{FF2B5EF4-FFF2-40B4-BE49-F238E27FC236}">
                <a16:creationId xmlns:a16="http://schemas.microsoft.com/office/drawing/2014/main" id="{89E9B980-3313-4C86-B719-BB1C5FACCFC6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087438"/>
            <a:ext cx="647700" cy="360362"/>
            <a:chOff x="3288" y="890"/>
            <a:chExt cx="408" cy="227"/>
          </a:xfrm>
        </p:grpSpPr>
        <p:sp>
          <p:nvSpPr>
            <p:cNvPr id="32875" name="Line 84">
              <a:extLst>
                <a:ext uri="{FF2B5EF4-FFF2-40B4-BE49-F238E27FC236}">
                  <a16:creationId xmlns:a16="http://schemas.microsoft.com/office/drawing/2014/main" id="{224394CD-6796-4F6F-A7FB-0F158EDCE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6" name="Line 85">
              <a:extLst>
                <a:ext uri="{FF2B5EF4-FFF2-40B4-BE49-F238E27FC236}">
                  <a16:creationId xmlns:a16="http://schemas.microsoft.com/office/drawing/2014/main" id="{61B51F5C-F617-48C1-8CA3-55E5C9087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7" name="Line 86">
              <a:extLst>
                <a:ext uri="{FF2B5EF4-FFF2-40B4-BE49-F238E27FC236}">
                  <a16:creationId xmlns:a16="http://schemas.microsoft.com/office/drawing/2014/main" id="{CF6F23F3-A337-48BF-B025-A9A6032C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852" name="Group 87">
            <a:extLst>
              <a:ext uri="{FF2B5EF4-FFF2-40B4-BE49-F238E27FC236}">
                <a16:creationId xmlns:a16="http://schemas.microsoft.com/office/drawing/2014/main" id="{EF06E8CF-EB9B-4522-9A02-F39D7051A06E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1087438"/>
            <a:ext cx="1439862" cy="360362"/>
            <a:chOff x="3288" y="890"/>
            <a:chExt cx="408" cy="227"/>
          </a:xfrm>
        </p:grpSpPr>
        <p:sp>
          <p:nvSpPr>
            <p:cNvPr id="32872" name="Line 88">
              <a:extLst>
                <a:ext uri="{FF2B5EF4-FFF2-40B4-BE49-F238E27FC236}">
                  <a16:creationId xmlns:a16="http://schemas.microsoft.com/office/drawing/2014/main" id="{04F68071-B874-49C7-8C16-EF2EBB041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3" name="Line 89">
              <a:extLst>
                <a:ext uri="{FF2B5EF4-FFF2-40B4-BE49-F238E27FC236}">
                  <a16:creationId xmlns:a16="http://schemas.microsoft.com/office/drawing/2014/main" id="{A11FE284-E6E2-487E-AF76-F2F4D5783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4" name="Line 90">
              <a:extLst>
                <a:ext uri="{FF2B5EF4-FFF2-40B4-BE49-F238E27FC236}">
                  <a16:creationId xmlns:a16="http://schemas.microsoft.com/office/drawing/2014/main" id="{50F5D03F-13CC-48C8-A8EF-14F89871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853" name="Group 91">
            <a:extLst>
              <a:ext uri="{FF2B5EF4-FFF2-40B4-BE49-F238E27FC236}">
                <a16:creationId xmlns:a16="http://schemas.microsoft.com/office/drawing/2014/main" id="{37F43234-1CEF-4723-AA5E-A04818AD27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3088" y="1087438"/>
            <a:ext cx="647700" cy="360362"/>
            <a:chOff x="3288" y="890"/>
            <a:chExt cx="408" cy="227"/>
          </a:xfrm>
        </p:grpSpPr>
        <p:sp>
          <p:nvSpPr>
            <p:cNvPr id="32869" name="Line 92">
              <a:extLst>
                <a:ext uri="{FF2B5EF4-FFF2-40B4-BE49-F238E27FC236}">
                  <a16:creationId xmlns:a16="http://schemas.microsoft.com/office/drawing/2014/main" id="{C025691F-E818-487C-AD9B-635B7F3EB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0" name="Line 93">
              <a:extLst>
                <a:ext uri="{FF2B5EF4-FFF2-40B4-BE49-F238E27FC236}">
                  <a16:creationId xmlns:a16="http://schemas.microsoft.com/office/drawing/2014/main" id="{FA014614-30CA-4688-8734-BFF7A1292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1" name="Line 94">
              <a:extLst>
                <a:ext uri="{FF2B5EF4-FFF2-40B4-BE49-F238E27FC236}">
                  <a16:creationId xmlns:a16="http://schemas.microsoft.com/office/drawing/2014/main" id="{A0FBDFBE-4B03-4648-B7AD-0BCDEAF7A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854" name="Group 95">
            <a:extLst>
              <a:ext uri="{FF2B5EF4-FFF2-40B4-BE49-F238E27FC236}">
                <a16:creationId xmlns:a16="http://schemas.microsoft.com/office/drawing/2014/main" id="{A3343875-DAF9-47D3-9C1B-B726A94B1E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1500" y="1087438"/>
            <a:ext cx="1512888" cy="360362"/>
            <a:chOff x="3288" y="890"/>
            <a:chExt cx="408" cy="227"/>
          </a:xfrm>
        </p:grpSpPr>
        <p:sp>
          <p:nvSpPr>
            <p:cNvPr id="32866" name="Line 96">
              <a:extLst>
                <a:ext uri="{FF2B5EF4-FFF2-40B4-BE49-F238E27FC236}">
                  <a16:creationId xmlns:a16="http://schemas.microsoft.com/office/drawing/2014/main" id="{7DCFB14B-660E-45E2-AFFB-1AA2A9EFF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7" name="Line 97">
              <a:extLst>
                <a:ext uri="{FF2B5EF4-FFF2-40B4-BE49-F238E27FC236}">
                  <a16:creationId xmlns:a16="http://schemas.microsoft.com/office/drawing/2014/main" id="{A4C556D2-559A-46EC-BD9E-D3B80482D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8" name="Line 98">
              <a:extLst>
                <a:ext uri="{FF2B5EF4-FFF2-40B4-BE49-F238E27FC236}">
                  <a16:creationId xmlns:a16="http://schemas.microsoft.com/office/drawing/2014/main" id="{233740A3-2393-4CBF-93B2-422D6F23C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855" name="Group 99">
            <a:extLst>
              <a:ext uri="{FF2B5EF4-FFF2-40B4-BE49-F238E27FC236}">
                <a16:creationId xmlns:a16="http://schemas.microsoft.com/office/drawing/2014/main" id="{8D486E2E-7010-4C34-AB30-B6336D884A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1500" y="1087438"/>
            <a:ext cx="2160588" cy="360362"/>
            <a:chOff x="3288" y="890"/>
            <a:chExt cx="408" cy="227"/>
          </a:xfrm>
        </p:grpSpPr>
        <p:sp>
          <p:nvSpPr>
            <p:cNvPr id="32863" name="Line 100">
              <a:extLst>
                <a:ext uri="{FF2B5EF4-FFF2-40B4-BE49-F238E27FC236}">
                  <a16:creationId xmlns:a16="http://schemas.microsoft.com/office/drawing/2014/main" id="{587D1C9B-E308-4201-B52B-58F4161EC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4" name="Line 101">
              <a:extLst>
                <a:ext uri="{FF2B5EF4-FFF2-40B4-BE49-F238E27FC236}">
                  <a16:creationId xmlns:a16="http://schemas.microsoft.com/office/drawing/2014/main" id="{1ED84D00-036C-4D5D-9CD2-3CD970A88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5" name="Line 102">
              <a:extLst>
                <a:ext uri="{FF2B5EF4-FFF2-40B4-BE49-F238E27FC236}">
                  <a16:creationId xmlns:a16="http://schemas.microsoft.com/office/drawing/2014/main" id="{8CB007D1-B9AC-49D9-92A5-D50CBE9F9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03">
            <a:extLst>
              <a:ext uri="{FF2B5EF4-FFF2-40B4-BE49-F238E27FC236}">
                <a16:creationId xmlns:a16="http://schemas.microsoft.com/office/drawing/2014/main" id="{8CB90C4C-948D-4E55-94CC-CE1B7DE84703}"/>
              </a:ext>
            </a:extLst>
          </p:cNvPr>
          <p:cNvGrpSpPr>
            <a:grpSpLocks/>
          </p:cNvGrpSpPr>
          <p:nvPr/>
        </p:nvGrpSpPr>
        <p:grpSpPr bwMode="auto">
          <a:xfrm>
            <a:off x="4068763" y="6056313"/>
            <a:ext cx="3959225" cy="503237"/>
            <a:chOff x="2699" y="4020"/>
            <a:chExt cx="2494" cy="317"/>
          </a:xfrm>
        </p:grpSpPr>
        <p:sp>
          <p:nvSpPr>
            <p:cNvPr id="32860" name="AutoShape 104">
              <a:extLst>
                <a:ext uri="{FF2B5EF4-FFF2-40B4-BE49-F238E27FC236}">
                  <a16:creationId xmlns:a16="http://schemas.microsoft.com/office/drawing/2014/main" id="{BE0AE4D5-8893-4763-8705-3A5EA388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4020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61" name="AutoShape 105">
              <a:extLst>
                <a:ext uri="{FF2B5EF4-FFF2-40B4-BE49-F238E27FC236}">
                  <a16:creationId xmlns:a16="http://schemas.microsoft.com/office/drawing/2014/main" id="{AA42A173-C2C9-4A5D-B712-7459111D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4037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62" name="AutoShape 106">
              <a:extLst>
                <a:ext uri="{FF2B5EF4-FFF2-40B4-BE49-F238E27FC236}">
                  <a16:creationId xmlns:a16="http://schemas.microsoft.com/office/drawing/2014/main" id="{BE265C3E-1D62-4050-9A7A-0EDF4907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4020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81FE55-691E-41CB-AB3C-7C178BB4195F}"/>
              </a:ext>
            </a:extLst>
          </p:cNvPr>
          <p:cNvSpPr txBox="1"/>
          <p:nvPr/>
        </p:nvSpPr>
        <p:spPr>
          <a:xfrm>
            <a:off x="1470025" y="6157913"/>
            <a:ext cx="22018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C00000"/>
                </a:solidFill>
              </a:rPr>
              <a:t>In this case k=3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87DFC56-D8F4-46E6-B05B-06D6C6549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Step 3: Predictions/recommendations 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95697D9C-5B05-4D75-8066-53CB5B304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7632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Weighted 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- scans the neighbourhood and calculates the frequency for each item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- can be combined with the rating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Association rules recommendation</a:t>
            </a:r>
            <a:endParaRPr lang="en-GB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- expands the number of items based on association rules upon what has been recommended by the neighbours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E95261D-D64F-40E5-98D0-7F419E4FD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18257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Step 3. Predictions/Recommendations</a:t>
            </a:r>
          </a:p>
        </p:txBody>
      </p:sp>
      <p:graphicFrame>
        <p:nvGraphicFramePr>
          <p:cNvPr id="304131" name="Group 3">
            <a:extLst>
              <a:ext uri="{FF2B5EF4-FFF2-40B4-BE49-F238E27FC236}">
                <a16:creationId xmlns:a16="http://schemas.microsoft.com/office/drawing/2014/main" id="{CA058523-E2E4-445F-9BEA-CE3D6BD015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1809750"/>
          <a:ext cx="7396163" cy="4157662"/>
        </p:xfrm>
        <a:graphic>
          <a:graphicData uri="http://schemas.openxmlformats.org/drawingml/2006/table">
            <a:tbl>
              <a:tblPr/>
              <a:tblGrid>
                <a:gridCol w="31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89" name="Text Box 77">
            <a:extLst>
              <a:ext uri="{FF2B5EF4-FFF2-40B4-BE49-F238E27FC236}">
                <a16:creationId xmlns:a16="http://schemas.microsoft.com/office/drawing/2014/main" id="{29ED7B62-7E08-47FD-8462-4FD582AE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605631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0.63</a:t>
            </a:r>
          </a:p>
        </p:txBody>
      </p:sp>
      <p:sp>
        <p:nvSpPr>
          <p:cNvPr id="38990" name="Text Box 78">
            <a:extLst>
              <a:ext uri="{FF2B5EF4-FFF2-40B4-BE49-F238E27FC236}">
                <a16:creationId xmlns:a16="http://schemas.microsoft.com/office/drawing/2014/main" id="{00EB4E13-3AAA-488A-8E6C-CEDDD9425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5631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0.56</a:t>
            </a:r>
          </a:p>
        </p:txBody>
      </p:sp>
      <p:sp>
        <p:nvSpPr>
          <p:cNvPr id="38991" name="Text Box 79">
            <a:extLst>
              <a:ext uri="{FF2B5EF4-FFF2-40B4-BE49-F238E27FC236}">
                <a16:creationId xmlns:a16="http://schemas.microsoft.com/office/drawing/2014/main" id="{902B51EA-5E39-4E13-90E0-3A156B14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05631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0.71</a:t>
            </a:r>
          </a:p>
        </p:txBody>
      </p:sp>
      <p:sp>
        <p:nvSpPr>
          <p:cNvPr id="38992" name="Text Box 80">
            <a:extLst>
              <a:ext uri="{FF2B5EF4-FFF2-40B4-BE49-F238E27FC236}">
                <a16:creationId xmlns:a16="http://schemas.microsoft.com/office/drawing/2014/main" id="{C6CD6CF0-99CA-4210-AB58-780ADC28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605631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0.22</a:t>
            </a:r>
          </a:p>
        </p:txBody>
      </p:sp>
      <p:sp>
        <p:nvSpPr>
          <p:cNvPr id="38993" name="Text Box 81">
            <a:extLst>
              <a:ext uri="{FF2B5EF4-FFF2-40B4-BE49-F238E27FC236}">
                <a16:creationId xmlns:a16="http://schemas.microsoft.com/office/drawing/2014/main" id="{36A5C698-0FFD-4757-9912-08EA42F0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605631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0.93</a:t>
            </a:r>
          </a:p>
        </p:txBody>
      </p:sp>
      <p:sp>
        <p:nvSpPr>
          <p:cNvPr id="38994" name="Text Box 82">
            <a:extLst>
              <a:ext uri="{FF2B5EF4-FFF2-40B4-BE49-F238E27FC236}">
                <a16:creationId xmlns:a16="http://schemas.microsoft.com/office/drawing/2014/main" id="{CF96A46B-DC90-456A-875D-7ACEF471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969000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</p:txBody>
      </p:sp>
      <p:sp>
        <p:nvSpPr>
          <p:cNvPr id="38995" name="Text Box 83">
            <a:extLst>
              <a:ext uri="{FF2B5EF4-FFF2-40B4-BE49-F238E27FC236}">
                <a16:creationId xmlns:a16="http://schemas.microsoft.com/office/drawing/2014/main" id="{FEEC6E2A-2B80-485A-94EA-5B9DD62F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184" y="3403848"/>
            <a:ext cx="647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>
                <a:solidFill>
                  <a:srgbClr val="C00000"/>
                </a:solidFill>
              </a:rPr>
              <a:t>2.26</a:t>
            </a:r>
          </a:p>
        </p:txBody>
      </p:sp>
      <p:grpSp>
        <p:nvGrpSpPr>
          <p:cNvPr id="38996" name="Group 84">
            <a:extLst>
              <a:ext uri="{FF2B5EF4-FFF2-40B4-BE49-F238E27FC236}">
                <a16:creationId xmlns:a16="http://schemas.microsoft.com/office/drawing/2014/main" id="{13425C72-AE4A-477E-81EA-5AC603F07EE9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412875"/>
            <a:ext cx="647700" cy="360363"/>
            <a:chOff x="3288" y="890"/>
            <a:chExt cx="408" cy="227"/>
          </a:xfrm>
        </p:grpSpPr>
        <p:sp>
          <p:nvSpPr>
            <p:cNvPr id="39024" name="Line 85">
              <a:extLst>
                <a:ext uri="{FF2B5EF4-FFF2-40B4-BE49-F238E27FC236}">
                  <a16:creationId xmlns:a16="http://schemas.microsoft.com/office/drawing/2014/main" id="{0993E531-9F98-4B44-B7A6-5757592D1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25" name="Line 86">
              <a:extLst>
                <a:ext uri="{FF2B5EF4-FFF2-40B4-BE49-F238E27FC236}">
                  <a16:creationId xmlns:a16="http://schemas.microsoft.com/office/drawing/2014/main" id="{F075B78D-EDCA-49CA-9ADD-EF844184F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26" name="Line 87">
              <a:extLst>
                <a:ext uri="{FF2B5EF4-FFF2-40B4-BE49-F238E27FC236}">
                  <a16:creationId xmlns:a16="http://schemas.microsoft.com/office/drawing/2014/main" id="{AE9CD883-C1E5-47E1-B560-B70A1EC5A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97" name="Group 88">
            <a:extLst>
              <a:ext uri="{FF2B5EF4-FFF2-40B4-BE49-F238E27FC236}">
                <a16:creationId xmlns:a16="http://schemas.microsoft.com/office/drawing/2014/main" id="{F7D3BF21-0CC0-4806-BAF4-57A248155B5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412875"/>
            <a:ext cx="1439862" cy="360363"/>
            <a:chOff x="3288" y="890"/>
            <a:chExt cx="408" cy="227"/>
          </a:xfrm>
        </p:grpSpPr>
        <p:sp>
          <p:nvSpPr>
            <p:cNvPr id="39021" name="Line 89">
              <a:extLst>
                <a:ext uri="{FF2B5EF4-FFF2-40B4-BE49-F238E27FC236}">
                  <a16:creationId xmlns:a16="http://schemas.microsoft.com/office/drawing/2014/main" id="{C52F40D6-B2A1-4F37-A037-4191583DE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22" name="Line 90">
              <a:extLst>
                <a:ext uri="{FF2B5EF4-FFF2-40B4-BE49-F238E27FC236}">
                  <a16:creationId xmlns:a16="http://schemas.microsoft.com/office/drawing/2014/main" id="{199214C2-9CC6-4C23-8D64-26C80E7AA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23" name="Line 91">
              <a:extLst>
                <a:ext uri="{FF2B5EF4-FFF2-40B4-BE49-F238E27FC236}">
                  <a16:creationId xmlns:a16="http://schemas.microsoft.com/office/drawing/2014/main" id="{8CCB7DA1-F1D5-49C3-AC8C-2F8AE5B13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98" name="Group 92">
            <a:extLst>
              <a:ext uri="{FF2B5EF4-FFF2-40B4-BE49-F238E27FC236}">
                <a16:creationId xmlns:a16="http://schemas.microsoft.com/office/drawing/2014/main" id="{254E959F-05F4-4E52-8CA4-378C775822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8988" y="1412875"/>
            <a:ext cx="647700" cy="360363"/>
            <a:chOff x="3288" y="890"/>
            <a:chExt cx="408" cy="227"/>
          </a:xfrm>
        </p:grpSpPr>
        <p:sp>
          <p:nvSpPr>
            <p:cNvPr id="39018" name="Line 93">
              <a:extLst>
                <a:ext uri="{FF2B5EF4-FFF2-40B4-BE49-F238E27FC236}">
                  <a16:creationId xmlns:a16="http://schemas.microsoft.com/office/drawing/2014/main" id="{8E8F7A35-F4D5-4616-AAF9-ECB3495D9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19" name="Line 94">
              <a:extLst>
                <a:ext uri="{FF2B5EF4-FFF2-40B4-BE49-F238E27FC236}">
                  <a16:creationId xmlns:a16="http://schemas.microsoft.com/office/drawing/2014/main" id="{B7A0E76B-5484-4A55-9606-016D228FE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20" name="Line 95">
              <a:extLst>
                <a:ext uri="{FF2B5EF4-FFF2-40B4-BE49-F238E27FC236}">
                  <a16:creationId xmlns:a16="http://schemas.microsoft.com/office/drawing/2014/main" id="{4695CFD6-397D-4C1D-AE31-0385E4423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99" name="Group 96">
            <a:extLst>
              <a:ext uri="{FF2B5EF4-FFF2-40B4-BE49-F238E27FC236}">
                <a16:creationId xmlns:a16="http://schemas.microsoft.com/office/drawing/2014/main" id="{8E93EEFC-D6EC-4844-B5EF-39ABD0A03C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7400" y="1412875"/>
            <a:ext cx="1512888" cy="360363"/>
            <a:chOff x="3288" y="890"/>
            <a:chExt cx="408" cy="227"/>
          </a:xfrm>
        </p:grpSpPr>
        <p:sp>
          <p:nvSpPr>
            <p:cNvPr id="39015" name="Line 97">
              <a:extLst>
                <a:ext uri="{FF2B5EF4-FFF2-40B4-BE49-F238E27FC236}">
                  <a16:creationId xmlns:a16="http://schemas.microsoft.com/office/drawing/2014/main" id="{B794ED87-B23D-48C5-B6FD-ED38F5083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16" name="Line 98">
              <a:extLst>
                <a:ext uri="{FF2B5EF4-FFF2-40B4-BE49-F238E27FC236}">
                  <a16:creationId xmlns:a16="http://schemas.microsoft.com/office/drawing/2014/main" id="{C712BB49-44F5-4F01-BF0A-D66F63556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17" name="Line 99">
              <a:extLst>
                <a:ext uri="{FF2B5EF4-FFF2-40B4-BE49-F238E27FC236}">
                  <a16:creationId xmlns:a16="http://schemas.microsoft.com/office/drawing/2014/main" id="{959E464A-2120-4A5D-B16E-7C60EC944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9000" name="Group 100">
            <a:extLst>
              <a:ext uri="{FF2B5EF4-FFF2-40B4-BE49-F238E27FC236}">
                <a16:creationId xmlns:a16="http://schemas.microsoft.com/office/drawing/2014/main" id="{CFE12581-34DF-455D-B366-5102F47E861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7400" y="1412875"/>
            <a:ext cx="2160588" cy="360363"/>
            <a:chOff x="3288" y="890"/>
            <a:chExt cx="408" cy="227"/>
          </a:xfrm>
        </p:grpSpPr>
        <p:sp>
          <p:nvSpPr>
            <p:cNvPr id="39012" name="Line 101">
              <a:extLst>
                <a:ext uri="{FF2B5EF4-FFF2-40B4-BE49-F238E27FC236}">
                  <a16:creationId xmlns:a16="http://schemas.microsoft.com/office/drawing/2014/main" id="{0A1356EB-67D0-44B8-AEB4-0C223CD93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13" name="Line 102">
              <a:extLst>
                <a:ext uri="{FF2B5EF4-FFF2-40B4-BE49-F238E27FC236}">
                  <a16:creationId xmlns:a16="http://schemas.microsoft.com/office/drawing/2014/main" id="{19E6126A-CB14-4310-BC3A-77CFEC947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890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14" name="Line 103">
              <a:extLst>
                <a:ext uri="{FF2B5EF4-FFF2-40B4-BE49-F238E27FC236}">
                  <a16:creationId xmlns:a16="http://schemas.microsoft.com/office/drawing/2014/main" id="{764C54CE-9858-4C4E-9B2E-C5C40705B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890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9001" name="Group 104">
            <a:extLst>
              <a:ext uri="{FF2B5EF4-FFF2-40B4-BE49-F238E27FC236}">
                <a16:creationId xmlns:a16="http://schemas.microsoft.com/office/drawing/2014/main" id="{9DB9F52B-DD4F-4FE3-83DF-2072C6FDC918}"/>
              </a:ext>
            </a:extLst>
          </p:cNvPr>
          <p:cNvGrpSpPr>
            <a:grpSpLocks/>
          </p:cNvGrpSpPr>
          <p:nvPr/>
        </p:nvGrpSpPr>
        <p:grpSpPr bwMode="auto">
          <a:xfrm>
            <a:off x="688035" y="3999880"/>
            <a:ext cx="4789487" cy="1994214"/>
            <a:chOff x="372" y="597"/>
            <a:chExt cx="3017" cy="1497"/>
          </a:xfrm>
          <a:solidFill>
            <a:schemeClr val="bg1">
              <a:lumMod val="95000"/>
            </a:schemeClr>
          </a:solidFill>
        </p:grpSpPr>
        <p:sp>
          <p:nvSpPr>
            <p:cNvPr id="39008" name="AutoShape 105">
              <a:extLst>
                <a:ext uri="{FF2B5EF4-FFF2-40B4-BE49-F238E27FC236}">
                  <a16:creationId xmlns:a16="http://schemas.microsoft.com/office/drawing/2014/main" id="{601809AC-3C71-4B16-B084-4E07ED212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597"/>
              <a:ext cx="3017" cy="1497"/>
            </a:xfrm>
            <a:prstGeom prst="wedgeRectCallout">
              <a:avLst>
                <a:gd name="adj1" fmla="val 59430"/>
                <a:gd name="adj2" fmla="val -5660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9009" name="Group 106">
              <a:extLst>
                <a:ext uri="{FF2B5EF4-FFF2-40B4-BE49-F238E27FC236}">
                  <a16:creationId xmlns:a16="http://schemas.microsoft.com/office/drawing/2014/main" id="{A90890C5-C4FB-48E4-B193-BB082A953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" y="902"/>
              <a:ext cx="2073" cy="978"/>
              <a:chOff x="444" y="869"/>
              <a:chExt cx="2073" cy="978"/>
            </a:xfrm>
            <a:grpFill/>
          </p:grpSpPr>
          <p:sp>
            <p:nvSpPr>
              <p:cNvPr id="39010" name="Text Box 107">
                <a:extLst>
                  <a:ext uri="{FF2B5EF4-FFF2-40B4-BE49-F238E27FC236}">
                    <a16:creationId xmlns:a16="http://schemas.microsoft.com/office/drawing/2014/main" id="{66462630-CA06-41CD-A2FF-AA388C05D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869"/>
                <a:ext cx="2044" cy="9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 dirty="0"/>
                  <a:t>Weighted </a:t>
                </a:r>
                <a:r>
                  <a:rPr lang="en-GB" altLang="en-US" sz="2400" b="1" dirty="0" smtClean="0"/>
                  <a:t>sum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 dirty="0" smtClean="0"/>
                  <a:t>(0x0.63+2x0.71+4x0.93)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 dirty="0" smtClean="0"/>
                  <a:t>(</a:t>
                </a:r>
                <a:r>
                  <a:rPr lang="en-GB" altLang="en-US" sz="2400" dirty="0"/>
                  <a:t>0.63+0.71+0.93)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 dirty="0"/>
                  <a:t> = 2.26</a:t>
                </a:r>
              </a:p>
            </p:txBody>
          </p:sp>
          <p:sp>
            <p:nvSpPr>
              <p:cNvPr id="39011" name="Line 108">
                <a:extLst>
                  <a:ext uri="{FF2B5EF4-FFF2-40B4-BE49-F238E27FC236}">
                    <a16:creationId xmlns:a16="http://schemas.microsoft.com/office/drawing/2014/main" id="{3AD552BA-DBDB-44D3-A58F-CDD7FA10D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480"/>
                <a:ext cx="199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GB" dirty="0"/>
              </a:p>
            </p:txBody>
          </p:sp>
        </p:grpSp>
      </p:grpSp>
      <p:grpSp>
        <p:nvGrpSpPr>
          <p:cNvPr id="39002" name="Group 109">
            <a:extLst>
              <a:ext uri="{FF2B5EF4-FFF2-40B4-BE49-F238E27FC236}">
                <a16:creationId xmlns:a16="http://schemas.microsoft.com/office/drawing/2014/main" id="{D4703E3B-3128-4F3B-995F-5B7F6AC816E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6381750"/>
            <a:ext cx="3959225" cy="503238"/>
            <a:chOff x="2699" y="4020"/>
            <a:chExt cx="2494" cy="317"/>
          </a:xfrm>
        </p:grpSpPr>
        <p:sp>
          <p:nvSpPr>
            <p:cNvPr id="39005" name="AutoShape 110">
              <a:extLst>
                <a:ext uri="{FF2B5EF4-FFF2-40B4-BE49-F238E27FC236}">
                  <a16:creationId xmlns:a16="http://schemas.microsoft.com/office/drawing/2014/main" id="{64D50EEB-E0FA-445C-A663-E22DF0DB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4020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006" name="AutoShape 111">
              <a:extLst>
                <a:ext uri="{FF2B5EF4-FFF2-40B4-BE49-F238E27FC236}">
                  <a16:creationId xmlns:a16="http://schemas.microsoft.com/office/drawing/2014/main" id="{0AFD7B8D-6278-416A-9B6B-B02B615DA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4037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007" name="AutoShape 112">
              <a:extLst>
                <a:ext uri="{FF2B5EF4-FFF2-40B4-BE49-F238E27FC236}">
                  <a16:creationId xmlns:a16="http://schemas.microsoft.com/office/drawing/2014/main" id="{BB7B7DC7-910D-4199-AC16-AA51E7E9E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4020"/>
              <a:ext cx="181" cy="30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61396" y="4827166"/>
            <a:ext cx="2952328" cy="340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1791555" y="5222095"/>
            <a:ext cx="1990601" cy="340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5" grpId="0" animBg="1"/>
      <p:bldP spid="2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8F7718DB-A75F-4C8E-80F4-13956C4E1973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370013"/>
            <a:ext cx="2970213" cy="1670050"/>
            <a:chOff x="22" y="863"/>
            <a:chExt cx="1871" cy="1052"/>
          </a:xfrm>
        </p:grpSpPr>
        <p:pic>
          <p:nvPicPr>
            <p:cNvPr id="43041" name="Picture 3" descr="bd06982_">
              <a:extLst>
                <a:ext uri="{FF2B5EF4-FFF2-40B4-BE49-F238E27FC236}">
                  <a16:creationId xmlns:a16="http://schemas.microsoft.com/office/drawing/2014/main" id="{8A975881-B119-49BE-82A6-8A747616F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863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42" name="Picture 4" descr="bd06982_">
              <a:extLst>
                <a:ext uri="{FF2B5EF4-FFF2-40B4-BE49-F238E27FC236}">
                  <a16:creationId xmlns:a16="http://schemas.microsoft.com/office/drawing/2014/main" id="{8264B588-3974-4FB1-89C8-0481E7929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999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43" name="Picture 5" descr="bd06982_">
              <a:extLst>
                <a:ext uri="{FF2B5EF4-FFF2-40B4-BE49-F238E27FC236}">
                  <a16:creationId xmlns:a16="http://schemas.microsoft.com/office/drawing/2014/main" id="{1D0ED07F-C0BC-4646-AADA-04978FC9C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17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011" name="Rectangle 6">
            <a:extLst>
              <a:ext uri="{FF2B5EF4-FFF2-40B4-BE49-F238E27FC236}">
                <a16:creationId xmlns:a16="http://schemas.microsoft.com/office/drawing/2014/main" id="{76814BDB-2BDA-4801-B491-4364F264C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Recap: User-User Collaborative Filtering </a:t>
            </a:r>
          </a:p>
        </p:txBody>
      </p:sp>
      <p:sp>
        <p:nvSpPr>
          <p:cNvPr id="43012" name="AutoShape 7">
            <a:extLst>
              <a:ext uri="{FF2B5EF4-FFF2-40B4-BE49-F238E27FC236}">
                <a16:creationId xmlns:a16="http://schemas.microsoft.com/office/drawing/2014/main" id="{C1247E24-5173-4462-A10A-1FB145B3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35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3" name="AutoShape 8">
            <a:extLst>
              <a:ext uri="{FF2B5EF4-FFF2-40B4-BE49-F238E27FC236}">
                <a16:creationId xmlns:a16="http://schemas.microsoft.com/office/drawing/2014/main" id="{A7C7C827-AA8E-4790-A0C9-CF783B71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497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4" name="AutoShape 9">
            <a:extLst>
              <a:ext uri="{FF2B5EF4-FFF2-40B4-BE49-F238E27FC236}">
                <a16:creationId xmlns:a16="http://schemas.microsoft.com/office/drawing/2014/main" id="{4593F5D4-5A87-4B01-86AD-85CF4C39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59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5" name="AutoShape 10">
            <a:extLst>
              <a:ext uri="{FF2B5EF4-FFF2-40B4-BE49-F238E27FC236}">
                <a16:creationId xmlns:a16="http://schemas.microsoft.com/office/drawing/2014/main" id="{291EB8D1-5748-47F4-A188-2EB0F5EC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21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6" name="AutoShape 11">
            <a:extLst>
              <a:ext uri="{FF2B5EF4-FFF2-40B4-BE49-F238E27FC236}">
                <a16:creationId xmlns:a16="http://schemas.microsoft.com/office/drawing/2014/main" id="{72DAC988-FD4C-4DD7-A483-29B34257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83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7" name="AutoShape 12">
            <a:extLst>
              <a:ext uri="{FF2B5EF4-FFF2-40B4-BE49-F238E27FC236}">
                <a16:creationId xmlns:a16="http://schemas.microsoft.com/office/drawing/2014/main" id="{B1E3FB5C-0AF4-4E26-A39C-A29E9551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45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8" name="AutoShape 13">
            <a:extLst>
              <a:ext uri="{FF2B5EF4-FFF2-40B4-BE49-F238E27FC236}">
                <a16:creationId xmlns:a16="http://schemas.microsoft.com/office/drawing/2014/main" id="{C8C8A6D1-0410-4653-B6E1-2EF47E78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07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9" name="AutoShape 14">
            <a:extLst>
              <a:ext uri="{FF2B5EF4-FFF2-40B4-BE49-F238E27FC236}">
                <a16:creationId xmlns:a16="http://schemas.microsoft.com/office/drawing/2014/main" id="{E72E4B00-98C6-4C7E-A8D9-C30ACA32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69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0" name="AutoShape 15">
            <a:extLst>
              <a:ext uri="{FF2B5EF4-FFF2-40B4-BE49-F238E27FC236}">
                <a16:creationId xmlns:a16="http://schemas.microsoft.com/office/drawing/2014/main" id="{15111FDE-767B-4DBA-B5E6-1F4246116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31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1" name="AutoShape 16">
            <a:extLst>
              <a:ext uri="{FF2B5EF4-FFF2-40B4-BE49-F238E27FC236}">
                <a16:creationId xmlns:a16="http://schemas.microsoft.com/office/drawing/2014/main" id="{18F4587A-EB85-4C05-8632-00EB3617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75" y="4114800"/>
            <a:ext cx="990600" cy="10668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2" name="AutoShape 17">
            <a:extLst>
              <a:ext uri="{FF2B5EF4-FFF2-40B4-BE49-F238E27FC236}">
                <a16:creationId xmlns:a16="http://schemas.microsoft.com/office/drawing/2014/main" id="{87A338BD-2DF3-42EB-977A-016DF36B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2133600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User profile</a:t>
            </a:r>
          </a:p>
        </p:txBody>
      </p:sp>
      <p:sp>
        <p:nvSpPr>
          <p:cNvPr id="43023" name="AutoShape 18">
            <a:extLst>
              <a:ext uri="{FF2B5EF4-FFF2-40B4-BE49-F238E27FC236}">
                <a16:creationId xmlns:a16="http://schemas.microsoft.com/office/drawing/2014/main" id="{DB4009CD-6F48-4A70-8D51-66FA9C95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3276600"/>
            <a:ext cx="585787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I</a:t>
            </a:r>
            <a:br>
              <a:rPr lang="en-GB" altLang="en-US" sz="2000"/>
            </a:br>
            <a:r>
              <a:rPr lang="en-GB" altLang="en-US" sz="2000"/>
              <a:t>N</a:t>
            </a:r>
            <a:br>
              <a:rPr lang="en-GB" altLang="en-US" sz="2000"/>
            </a:br>
            <a:r>
              <a:rPr lang="en-GB" altLang="en-US" sz="2000"/>
              <a:t>T</a:t>
            </a:r>
            <a:br>
              <a:rPr lang="en-GB" altLang="en-US" sz="2000"/>
            </a:br>
            <a:r>
              <a:rPr lang="en-GB" altLang="en-US" sz="2000"/>
              <a:t>E</a:t>
            </a:r>
            <a:br>
              <a:rPr lang="en-GB" altLang="en-US" sz="2000"/>
            </a:br>
            <a:r>
              <a:rPr lang="en-GB" altLang="en-US" sz="2000"/>
              <a:t>R</a:t>
            </a:r>
            <a:br>
              <a:rPr lang="en-GB" altLang="en-US" sz="2000"/>
            </a:br>
            <a:r>
              <a:rPr lang="en-GB" altLang="en-US" sz="2000"/>
              <a:t>F</a:t>
            </a:r>
            <a:br>
              <a:rPr lang="en-GB" altLang="en-US" sz="2000"/>
            </a:br>
            <a:r>
              <a:rPr lang="en-GB" altLang="en-US" sz="2000"/>
              <a:t>A</a:t>
            </a:r>
            <a:br>
              <a:rPr lang="en-GB" altLang="en-US" sz="2000"/>
            </a:br>
            <a:r>
              <a:rPr lang="en-GB" altLang="en-US" sz="2000"/>
              <a:t>C</a:t>
            </a:r>
            <a:br>
              <a:rPr lang="en-GB" altLang="en-US" sz="2000"/>
            </a:br>
            <a:r>
              <a:rPr lang="en-GB" altLang="en-US" sz="2000"/>
              <a:t>E</a:t>
            </a:r>
          </a:p>
        </p:txBody>
      </p:sp>
      <p:sp>
        <p:nvSpPr>
          <p:cNvPr id="43024" name="Line 19">
            <a:extLst>
              <a:ext uri="{FF2B5EF4-FFF2-40B4-BE49-F238E27FC236}">
                <a16:creationId xmlns:a16="http://schemas.microsoft.com/office/drawing/2014/main" id="{C21A3C5B-365C-4E3B-ABDE-526EE53ED5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5550" y="2852738"/>
            <a:ext cx="1371600" cy="1143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5" name="AutoShape 20">
            <a:extLst>
              <a:ext uri="{FF2B5EF4-FFF2-40B4-BE49-F238E27FC236}">
                <a16:creationId xmlns:a16="http://schemas.microsoft.com/office/drawing/2014/main" id="{37C31B2E-4146-40D5-BDDE-DE0DC36C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114800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43026" name="Line 21">
            <a:extLst>
              <a:ext uri="{FF2B5EF4-FFF2-40B4-BE49-F238E27FC236}">
                <a16:creationId xmlns:a16="http://schemas.microsoft.com/office/drawing/2014/main" id="{DFEAAF30-113D-4797-B60F-14E460150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4648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7" name="Line 22">
            <a:extLst>
              <a:ext uri="{FF2B5EF4-FFF2-40B4-BE49-F238E27FC236}">
                <a16:creationId xmlns:a16="http://schemas.microsoft.com/office/drawing/2014/main" id="{78F76E68-3A46-4011-967A-4D7FC0BF4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5825" y="4724400"/>
            <a:ext cx="806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8" name="Line 23">
            <a:extLst>
              <a:ext uri="{FF2B5EF4-FFF2-40B4-BE49-F238E27FC236}">
                <a16:creationId xmlns:a16="http://schemas.microsoft.com/office/drawing/2014/main" id="{DD2B3A49-11B8-41D1-8E3B-2A154B829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572000"/>
            <a:ext cx="80645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9" name="Line 24">
            <a:extLst>
              <a:ext uri="{FF2B5EF4-FFF2-40B4-BE49-F238E27FC236}">
                <a16:creationId xmlns:a16="http://schemas.microsoft.com/office/drawing/2014/main" id="{9E567235-C0A0-437B-ABB9-51453DD87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504825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0" name="Line 25">
            <a:extLst>
              <a:ext uri="{FF2B5EF4-FFF2-40B4-BE49-F238E27FC236}">
                <a16:creationId xmlns:a16="http://schemas.microsoft.com/office/drawing/2014/main" id="{C8E19F10-A300-4B63-A8C8-7F8BE454D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492375"/>
            <a:ext cx="936625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3031" name="Group 26">
            <a:extLst>
              <a:ext uri="{FF2B5EF4-FFF2-40B4-BE49-F238E27FC236}">
                <a16:creationId xmlns:a16="http://schemas.microsoft.com/office/drawing/2014/main" id="{3E1390CF-F19C-48F3-9801-ED394CA7DDB7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2700338" cy="1150937"/>
            <a:chOff x="0" y="845"/>
            <a:chExt cx="1701" cy="725"/>
          </a:xfrm>
        </p:grpSpPr>
        <p:sp>
          <p:nvSpPr>
            <p:cNvPr id="43036" name="Oval 27">
              <a:extLst>
                <a:ext uri="{FF2B5EF4-FFF2-40B4-BE49-F238E27FC236}">
                  <a16:creationId xmlns:a16="http://schemas.microsoft.com/office/drawing/2014/main" id="{894F5D28-504F-483C-A15D-49E21452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117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037" name="Oval 28">
              <a:extLst>
                <a:ext uri="{FF2B5EF4-FFF2-40B4-BE49-F238E27FC236}">
                  <a16:creationId xmlns:a16="http://schemas.microsoft.com/office/drawing/2014/main" id="{574DC34F-A9BC-45AA-9EFF-6DE0CFCB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344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038" name="Oval 29">
              <a:extLst>
                <a:ext uri="{FF2B5EF4-FFF2-40B4-BE49-F238E27FC236}">
                  <a16:creationId xmlns:a16="http://schemas.microsoft.com/office/drawing/2014/main" id="{F03C2EDF-0BCB-4EB1-A444-112CCBA3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4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039" name="Oval 30">
              <a:extLst>
                <a:ext uri="{FF2B5EF4-FFF2-40B4-BE49-F238E27FC236}">
                  <a16:creationId xmlns:a16="http://schemas.microsoft.com/office/drawing/2014/main" id="{2BC21CB8-3931-447E-A59A-E723AA6E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845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040" name="Oval 31">
              <a:extLst>
                <a:ext uri="{FF2B5EF4-FFF2-40B4-BE49-F238E27FC236}">
                  <a16:creationId xmlns:a16="http://schemas.microsoft.com/office/drawing/2014/main" id="{DCE2F048-F25A-4036-A930-1EE6F1E3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3032" name="Line 32">
            <a:extLst>
              <a:ext uri="{FF2B5EF4-FFF2-40B4-BE49-F238E27FC236}">
                <a16:creationId xmlns:a16="http://schemas.microsoft.com/office/drawing/2014/main" id="{32BCFECE-F998-4541-95E2-A8EE3E036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068638"/>
            <a:ext cx="1439862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3" name="Line 33">
            <a:extLst>
              <a:ext uri="{FF2B5EF4-FFF2-40B4-BE49-F238E27FC236}">
                <a16:creationId xmlns:a16="http://schemas.microsoft.com/office/drawing/2014/main" id="{7AA04521-BF52-4D58-9419-A614C2B75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508500"/>
            <a:ext cx="215900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221439A1-847D-4B9A-A8AD-CC7AC0A1573E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370013"/>
            <a:ext cx="2970213" cy="1670050"/>
            <a:chOff x="22" y="863"/>
            <a:chExt cx="1871" cy="1052"/>
          </a:xfrm>
        </p:grpSpPr>
        <p:pic>
          <p:nvPicPr>
            <p:cNvPr id="45094" name="Picture 3" descr="bd06982_">
              <a:extLst>
                <a:ext uri="{FF2B5EF4-FFF2-40B4-BE49-F238E27FC236}">
                  <a16:creationId xmlns:a16="http://schemas.microsoft.com/office/drawing/2014/main" id="{96828445-EA00-4D89-844B-6117C1120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863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95" name="Picture 4" descr="bd06982_">
              <a:extLst>
                <a:ext uri="{FF2B5EF4-FFF2-40B4-BE49-F238E27FC236}">
                  <a16:creationId xmlns:a16="http://schemas.microsoft.com/office/drawing/2014/main" id="{3991C69A-8544-4B7C-B7E4-28EA7250D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999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96" name="Picture 5" descr="bd06982_">
              <a:extLst>
                <a:ext uri="{FF2B5EF4-FFF2-40B4-BE49-F238E27FC236}">
                  <a16:creationId xmlns:a16="http://schemas.microsoft.com/office/drawing/2014/main" id="{1A860F40-3C72-42A1-8104-BD8EBA123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17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59" name="Rectangle 6">
            <a:extLst>
              <a:ext uri="{FF2B5EF4-FFF2-40B4-BE49-F238E27FC236}">
                <a16:creationId xmlns:a16="http://schemas.microsoft.com/office/drawing/2014/main" id="{D9F16B62-ADFE-41C2-A77C-BCA28E621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5575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Item-Item Collaborative Filtering </a:t>
            </a:r>
          </a:p>
        </p:txBody>
      </p:sp>
      <p:grpSp>
        <p:nvGrpSpPr>
          <p:cNvPr id="45060" name="Group 7">
            <a:extLst>
              <a:ext uri="{FF2B5EF4-FFF2-40B4-BE49-F238E27FC236}">
                <a16:creationId xmlns:a16="http://schemas.microsoft.com/office/drawing/2014/main" id="{2542BC89-4AAE-44C6-BBF8-E93B899B4E0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3588"/>
            <a:ext cx="1143000" cy="1447800"/>
            <a:chOff x="336" y="2881"/>
            <a:chExt cx="720" cy="912"/>
          </a:xfrm>
        </p:grpSpPr>
        <p:sp>
          <p:nvSpPr>
            <p:cNvPr id="45085" name="AutoShape 8">
              <a:extLst>
                <a:ext uri="{FF2B5EF4-FFF2-40B4-BE49-F238E27FC236}">
                  <a16:creationId xmlns:a16="http://schemas.microsoft.com/office/drawing/2014/main" id="{8FCF63CD-CD5A-4ACD-AC7E-677F663A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1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6" name="AutoShape 9">
              <a:extLst>
                <a:ext uri="{FF2B5EF4-FFF2-40B4-BE49-F238E27FC236}">
                  <a16:creationId xmlns:a16="http://schemas.microsoft.com/office/drawing/2014/main" id="{C87FB4F2-53D6-4DC1-BA6C-01F8D62F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29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7" name="AutoShape 10">
              <a:extLst>
                <a:ext uri="{FF2B5EF4-FFF2-40B4-BE49-F238E27FC236}">
                  <a16:creationId xmlns:a16="http://schemas.microsoft.com/office/drawing/2014/main" id="{B4418289-AEA0-4324-8411-72E77E3F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77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8" name="AutoShape 11">
              <a:extLst>
                <a:ext uri="{FF2B5EF4-FFF2-40B4-BE49-F238E27FC236}">
                  <a16:creationId xmlns:a16="http://schemas.microsoft.com/office/drawing/2014/main" id="{C0C2B22D-CB79-4E52-8B9C-B3176F9D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25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9" name="AutoShape 12">
              <a:extLst>
                <a:ext uri="{FF2B5EF4-FFF2-40B4-BE49-F238E27FC236}">
                  <a16:creationId xmlns:a16="http://schemas.microsoft.com/office/drawing/2014/main" id="{08110EB7-7875-449D-9040-085BD47B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73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90" name="AutoShape 13">
              <a:extLst>
                <a:ext uri="{FF2B5EF4-FFF2-40B4-BE49-F238E27FC236}">
                  <a16:creationId xmlns:a16="http://schemas.microsoft.com/office/drawing/2014/main" id="{DB0FEAF5-C63F-40E3-B49B-402EEC44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21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91" name="AutoShape 14">
              <a:extLst>
                <a:ext uri="{FF2B5EF4-FFF2-40B4-BE49-F238E27FC236}">
                  <a16:creationId xmlns:a16="http://schemas.microsoft.com/office/drawing/2014/main" id="{F1ECB850-10E9-4659-8870-24AEE46B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9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92" name="AutoShape 15">
              <a:extLst>
                <a:ext uri="{FF2B5EF4-FFF2-40B4-BE49-F238E27FC236}">
                  <a16:creationId xmlns:a16="http://schemas.microsoft.com/office/drawing/2014/main" id="{C9EA059F-4D83-486B-B2EE-DC5590129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17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93" name="AutoShape 16">
              <a:extLst>
                <a:ext uri="{FF2B5EF4-FFF2-40B4-BE49-F238E27FC236}">
                  <a16:creationId xmlns:a16="http://schemas.microsoft.com/office/drawing/2014/main" id="{9732BB21-9512-4C88-BBF7-4B765472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5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5061" name="AutoShape 17">
            <a:extLst>
              <a:ext uri="{FF2B5EF4-FFF2-40B4-BE49-F238E27FC236}">
                <a16:creationId xmlns:a16="http://schemas.microsoft.com/office/drawing/2014/main" id="{5E49E28B-7152-4761-A2F8-CD01A6B9A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75" y="4114800"/>
            <a:ext cx="990600" cy="10668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2" name="AutoShape 18">
            <a:extLst>
              <a:ext uri="{FF2B5EF4-FFF2-40B4-BE49-F238E27FC236}">
                <a16:creationId xmlns:a16="http://schemas.microsoft.com/office/drawing/2014/main" id="{0C333E7F-867C-46CF-9230-E21C6F85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2133600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User profile</a:t>
            </a:r>
          </a:p>
        </p:txBody>
      </p:sp>
      <p:sp>
        <p:nvSpPr>
          <p:cNvPr id="45063" name="AutoShape 19">
            <a:extLst>
              <a:ext uri="{FF2B5EF4-FFF2-40B4-BE49-F238E27FC236}">
                <a16:creationId xmlns:a16="http://schemas.microsoft.com/office/drawing/2014/main" id="{7F47DD4F-968B-4A9A-83BD-AE006F30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3276600"/>
            <a:ext cx="585787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I</a:t>
            </a:r>
            <a:br>
              <a:rPr lang="en-GB" altLang="en-US" sz="2000"/>
            </a:br>
            <a:r>
              <a:rPr lang="en-GB" altLang="en-US" sz="2000"/>
              <a:t>N</a:t>
            </a:r>
            <a:br>
              <a:rPr lang="en-GB" altLang="en-US" sz="2000"/>
            </a:br>
            <a:r>
              <a:rPr lang="en-GB" altLang="en-US" sz="2000"/>
              <a:t>T</a:t>
            </a:r>
            <a:br>
              <a:rPr lang="en-GB" altLang="en-US" sz="2000"/>
            </a:br>
            <a:r>
              <a:rPr lang="en-GB" altLang="en-US" sz="2000"/>
              <a:t>E</a:t>
            </a:r>
            <a:br>
              <a:rPr lang="en-GB" altLang="en-US" sz="2000"/>
            </a:br>
            <a:r>
              <a:rPr lang="en-GB" altLang="en-US" sz="2000"/>
              <a:t>R</a:t>
            </a:r>
            <a:br>
              <a:rPr lang="en-GB" altLang="en-US" sz="2000"/>
            </a:br>
            <a:r>
              <a:rPr lang="en-GB" altLang="en-US" sz="2000"/>
              <a:t>F</a:t>
            </a:r>
            <a:br>
              <a:rPr lang="en-GB" altLang="en-US" sz="2000"/>
            </a:br>
            <a:r>
              <a:rPr lang="en-GB" altLang="en-US" sz="2000"/>
              <a:t>A</a:t>
            </a:r>
            <a:br>
              <a:rPr lang="en-GB" altLang="en-US" sz="2000"/>
            </a:br>
            <a:r>
              <a:rPr lang="en-GB" altLang="en-US" sz="2000"/>
              <a:t>C</a:t>
            </a:r>
            <a:br>
              <a:rPr lang="en-GB" altLang="en-US" sz="2000"/>
            </a:br>
            <a:r>
              <a:rPr lang="en-GB" altLang="en-US" sz="2000"/>
              <a:t>E</a:t>
            </a:r>
          </a:p>
        </p:txBody>
      </p:sp>
      <p:sp>
        <p:nvSpPr>
          <p:cNvPr id="45064" name="Line 20">
            <a:extLst>
              <a:ext uri="{FF2B5EF4-FFF2-40B4-BE49-F238E27FC236}">
                <a16:creationId xmlns:a16="http://schemas.microsoft.com/office/drawing/2014/main" id="{6243A4BE-CFD0-4284-AD7F-3131975023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5550" y="2852738"/>
            <a:ext cx="1371600" cy="1143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5" name="AutoShape 21">
            <a:extLst>
              <a:ext uri="{FF2B5EF4-FFF2-40B4-BE49-F238E27FC236}">
                <a16:creationId xmlns:a16="http://schemas.microsoft.com/office/drawing/2014/main" id="{DAB95E64-C980-4B8A-998C-CA570F91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243388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329750" name="Line 22">
            <a:extLst>
              <a:ext uri="{FF2B5EF4-FFF2-40B4-BE49-F238E27FC236}">
                <a16:creationId xmlns:a16="http://schemas.microsoft.com/office/drawing/2014/main" id="{BBDF29A4-F0A1-44B9-B34D-26DE84747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4786313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7" name="Line 23">
            <a:extLst>
              <a:ext uri="{FF2B5EF4-FFF2-40B4-BE49-F238E27FC236}">
                <a16:creationId xmlns:a16="http://schemas.microsoft.com/office/drawing/2014/main" id="{E67B1023-AE5C-4CBA-91B9-FD813D5AEF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5825" y="4724400"/>
            <a:ext cx="806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8" name="Line 24">
            <a:extLst>
              <a:ext uri="{FF2B5EF4-FFF2-40B4-BE49-F238E27FC236}">
                <a16:creationId xmlns:a16="http://schemas.microsoft.com/office/drawing/2014/main" id="{596EF6B2-468D-41C9-9570-50DD1D1C6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572000"/>
            <a:ext cx="80645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9753" name="Line 25">
            <a:extLst>
              <a:ext uri="{FF2B5EF4-FFF2-40B4-BE49-F238E27FC236}">
                <a16:creationId xmlns:a16="http://schemas.microsoft.com/office/drawing/2014/main" id="{CAAF9B16-5F9B-4540-A57D-44A3FDF46B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504825" cy="180022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9754" name="Line 26">
            <a:extLst>
              <a:ext uri="{FF2B5EF4-FFF2-40B4-BE49-F238E27FC236}">
                <a16:creationId xmlns:a16="http://schemas.microsoft.com/office/drawing/2014/main" id="{06F5EE3C-90AB-4DD1-8D6F-3AF792864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852738"/>
            <a:ext cx="3240088" cy="201612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9755" name="Line 27">
            <a:extLst>
              <a:ext uri="{FF2B5EF4-FFF2-40B4-BE49-F238E27FC236}">
                <a16:creationId xmlns:a16="http://schemas.microsoft.com/office/drawing/2014/main" id="{D60866D1-0A0A-45C5-A2C1-D5D523B3C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797425"/>
            <a:ext cx="2159000" cy="7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C8DD4466-6CB1-4C1F-AA9B-80A40BBCFA6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581525"/>
            <a:ext cx="1143000" cy="1447800"/>
            <a:chOff x="2088" y="3091"/>
            <a:chExt cx="720" cy="912"/>
          </a:xfrm>
        </p:grpSpPr>
        <p:sp>
          <p:nvSpPr>
            <p:cNvPr id="45076" name="AutoShape 29">
              <a:extLst>
                <a:ext uri="{FF2B5EF4-FFF2-40B4-BE49-F238E27FC236}">
                  <a16:creationId xmlns:a16="http://schemas.microsoft.com/office/drawing/2014/main" id="{8DA7A7C5-D19C-4DBD-9BC9-E7C7006A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091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77" name="AutoShape 30">
              <a:extLst>
                <a:ext uri="{FF2B5EF4-FFF2-40B4-BE49-F238E27FC236}">
                  <a16:creationId xmlns:a16="http://schemas.microsoft.com/office/drawing/2014/main" id="{4B82633B-E018-4205-AE3B-9FE5914C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139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78" name="AutoShape 31">
              <a:extLst>
                <a:ext uri="{FF2B5EF4-FFF2-40B4-BE49-F238E27FC236}">
                  <a16:creationId xmlns:a16="http://schemas.microsoft.com/office/drawing/2014/main" id="{509BBDC0-4A4C-4A8E-A279-2D1E9075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3187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79" name="AutoShape 32">
              <a:extLst>
                <a:ext uri="{FF2B5EF4-FFF2-40B4-BE49-F238E27FC236}">
                  <a16:creationId xmlns:a16="http://schemas.microsoft.com/office/drawing/2014/main" id="{0579028A-BBCA-4B96-AC71-743ACEDBD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3235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0" name="AutoShape 33">
              <a:extLst>
                <a:ext uri="{FF2B5EF4-FFF2-40B4-BE49-F238E27FC236}">
                  <a16:creationId xmlns:a16="http://schemas.microsoft.com/office/drawing/2014/main" id="{A20176E0-8B4C-4655-B78C-52A19202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283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1" name="AutoShape 34">
              <a:extLst>
                <a:ext uri="{FF2B5EF4-FFF2-40B4-BE49-F238E27FC236}">
                  <a16:creationId xmlns:a16="http://schemas.microsoft.com/office/drawing/2014/main" id="{B21DED67-B29B-48F5-AA5C-46F865E8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331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2" name="AutoShape 35">
              <a:extLst>
                <a:ext uri="{FF2B5EF4-FFF2-40B4-BE49-F238E27FC236}">
                  <a16:creationId xmlns:a16="http://schemas.microsoft.com/office/drawing/2014/main" id="{0DA2A745-029E-4118-8C76-13C8A3AF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379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3" name="AutoShape 36">
              <a:extLst>
                <a:ext uri="{FF2B5EF4-FFF2-40B4-BE49-F238E27FC236}">
                  <a16:creationId xmlns:a16="http://schemas.microsoft.com/office/drawing/2014/main" id="{8B9BDCCB-BF13-4FEB-8AD1-92FD43DFF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27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084" name="AutoShape 37">
              <a:extLst>
                <a:ext uri="{FF2B5EF4-FFF2-40B4-BE49-F238E27FC236}">
                  <a16:creationId xmlns:a16="http://schemas.microsoft.com/office/drawing/2014/main" id="{51113163-12DA-4B38-BB74-E45DB3D1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475"/>
              <a:ext cx="336" cy="528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5075" name="TextBox 2">
            <a:extLst>
              <a:ext uri="{FF2B5EF4-FFF2-40B4-BE49-F238E27FC236}">
                <a16:creationId xmlns:a16="http://schemas.microsoft.com/office/drawing/2014/main" id="{1392EE72-C4B8-4359-9F7C-9C6C9881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1169988"/>
            <a:ext cx="44656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</a:rPr>
              <a:t>Still collect user profiles; but work out similarity between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0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53ACBA-C019-4E40-9708-7B1101611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/>
              <a:t>Recommender systems</a:t>
            </a: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C6D84DF-D516-462D-B748-C598E5D2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65263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solidFill>
                  <a:srgbClr val="990000"/>
                </a:solidFill>
              </a:rPr>
              <a:t>The problem</a:t>
            </a:r>
            <a:r>
              <a:rPr lang="en-US" altLang="en-US" sz="280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too much content!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too many choices!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  <p:pic>
        <p:nvPicPr>
          <p:cNvPr id="8196" name="Picture 4" descr="bd06663_">
            <a:extLst>
              <a:ext uri="{FF2B5EF4-FFF2-40B4-BE49-F238E27FC236}">
                <a16:creationId xmlns:a16="http://schemas.microsoft.com/office/drawing/2014/main" id="{0FCE6ADE-A7CC-45DD-B6CF-2A514A24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9749FEC-4770-4D86-A31E-E402037BF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Item-Item Collaborative filtering</a:t>
            </a:r>
          </a:p>
        </p:txBody>
      </p:sp>
      <p:graphicFrame>
        <p:nvGraphicFramePr>
          <p:cNvPr id="331779" name="Group 3">
            <a:extLst>
              <a:ext uri="{FF2B5EF4-FFF2-40B4-BE49-F238E27FC236}">
                <a16:creationId xmlns:a16="http://schemas.microsoft.com/office/drawing/2014/main" id="{11F747FF-D07D-4EFD-B31F-E9D70D5F5A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3438" y="1243013"/>
          <a:ext cx="7396162" cy="4157665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81" name="Text Box 77">
            <a:extLst>
              <a:ext uri="{FF2B5EF4-FFF2-40B4-BE49-F238E27FC236}">
                <a16:creationId xmlns:a16="http://schemas.microsoft.com/office/drawing/2014/main" id="{0A9CAE87-5213-45BB-995B-F379B18D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5454650"/>
            <a:ext cx="2681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(cosine rule)</a:t>
            </a:r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A85F8ED6-98FB-47B5-BD32-93AA8C087E9C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501900"/>
            <a:ext cx="358775" cy="504825"/>
            <a:chOff x="295" y="1933"/>
            <a:chExt cx="226" cy="318"/>
          </a:xfrm>
        </p:grpSpPr>
        <p:sp>
          <p:nvSpPr>
            <p:cNvPr id="47215" name="Line 79">
              <a:extLst>
                <a:ext uri="{FF2B5EF4-FFF2-40B4-BE49-F238E27FC236}">
                  <a16:creationId xmlns:a16="http://schemas.microsoft.com/office/drawing/2014/main" id="{6AF17267-18F5-4915-B058-5C4AE0A29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6" name="Line 80">
              <a:extLst>
                <a:ext uri="{FF2B5EF4-FFF2-40B4-BE49-F238E27FC236}">
                  <a16:creationId xmlns:a16="http://schemas.microsoft.com/office/drawing/2014/main" id="{8356AFEE-16F7-4897-9D68-5F4D71BF4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7" name="Line 81">
              <a:extLst>
                <a:ext uri="{FF2B5EF4-FFF2-40B4-BE49-F238E27FC236}">
                  <a16:creationId xmlns:a16="http://schemas.microsoft.com/office/drawing/2014/main" id="{A18F337F-D008-47B6-B61F-1159B5263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2">
            <a:extLst>
              <a:ext uri="{FF2B5EF4-FFF2-40B4-BE49-F238E27FC236}">
                <a16:creationId xmlns:a16="http://schemas.microsoft.com/office/drawing/2014/main" id="{CF686DDC-2378-4101-9C0C-77079290B7BF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998663"/>
            <a:ext cx="358775" cy="1008062"/>
            <a:chOff x="295" y="1933"/>
            <a:chExt cx="226" cy="318"/>
          </a:xfrm>
        </p:grpSpPr>
        <p:sp>
          <p:nvSpPr>
            <p:cNvPr id="47212" name="Line 83">
              <a:extLst>
                <a:ext uri="{FF2B5EF4-FFF2-40B4-BE49-F238E27FC236}">
                  <a16:creationId xmlns:a16="http://schemas.microsoft.com/office/drawing/2014/main" id="{B1C0DD6D-A298-4699-A403-24206120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3" name="Line 84">
              <a:extLst>
                <a:ext uri="{FF2B5EF4-FFF2-40B4-BE49-F238E27FC236}">
                  <a16:creationId xmlns:a16="http://schemas.microsoft.com/office/drawing/2014/main" id="{8CA51B56-597F-4898-B0D6-22DCD14D5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4" name="Line 85">
              <a:extLst>
                <a:ext uri="{FF2B5EF4-FFF2-40B4-BE49-F238E27FC236}">
                  <a16:creationId xmlns:a16="http://schemas.microsoft.com/office/drawing/2014/main" id="{0957904A-B67F-4116-B7EE-AC48FAE7A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86">
            <a:extLst>
              <a:ext uri="{FF2B5EF4-FFF2-40B4-BE49-F238E27FC236}">
                <a16:creationId xmlns:a16="http://schemas.microsoft.com/office/drawing/2014/main" id="{D152EDA6-D02E-419D-AC7A-5A88C9E2E12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504825"/>
            <a:chOff x="295" y="1933"/>
            <a:chExt cx="226" cy="318"/>
          </a:xfrm>
        </p:grpSpPr>
        <p:sp>
          <p:nvSpPr>
            <p:cNvPr id="47209" name="Line 87">
              <a:extLst>
                <a:ext uri="{FF2B5EF4-FFF2-40B4-BE49-F238E27FC236}">
                  <a16:creationId xmlns:a16="http://schemas.microsoft.com/office/drawing/2014/main" id="{E2C41A27-2A6C-44FA-B27A-8A90580F6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0" name="Line 88">
              <a:extLst>
                <a:ext uri="{FF2B5EF4-FFF2-40B4-BE49-F238E27FC236}">
                  <a16:creationId xmlns:a16="http://schemas.microsoft.com/office/drawing/2014/main" id="{194509C5-B7E9-4615-ADFD-BE437279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1" name="Line 89">
              <a:extLst>
                <a:ext uri="{FF2B5EF4-FFF2-40B4-BE49-F238E27FC236}">
                  <a16:creationId xmlns:a16="http://schemas.microsoft.com/office/drawing/2014/main" id="{B67EB145-B8D9-4228-B6FE-2E73A491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90">
            <a:extLst>
              <a:ext uri="{FF2B5EF4-FFF2-40B4-BE49-F238E27FC236}">
                <a16:creationId xmlns:a16="http://schemas.microsoft.com/office/drawing/2014/main" id="{6067A1F5-7892-497F-9660-6661D24F2DC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1008063"/>
            <a:chOff x="295" y="1933"/>
            <a:chExt cx="226" cy="318"/>
          </a:xfrm>
        </p:grpSpPr>
        <p:sp>
          <p:nvSpPr>
            <p:cNvPr id="47206" name="Line 91">
              <a:extLst>
                <a:ext uri="{FF2B5EF4-FFF2-40B4-BE49-F238E27FC236}">
                  <a16:creationId xmlns:a16="http://schemas.microsoft.com/office/drawing/2014/main" id="{CF01BA34-CD85-4E8E-B1B0-DFA8BC86E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7" name="Line 92">
              <a:extLst>
                <a:ext uri="{FF2B5EF4-FFF2-40B4-BE49-F238E27FC236}">
                  <a16:creationId xmlns:a16="http://schemas.microsoft.com/office/drawing/2014/main" id="{75E5BBB7-CDDE-4E7C-B974-BAB12B18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8" name="Line 93">
              <a:extLst>
                <a:ext uri="{FF2B5EF4-FFF2-40B4-BE49-F238E27FC236}">
                  <a16:creationId xmlns:a16="http://schemas.microsoft.com/office/drawing/2014/main" id="{EFE67B0A-2C60-4E06-85E0-F0D1C2F8E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94">
            <a:extLst>
              <a:ext uri="{FF2B5EF4-FFF2-40B4-BE49-F238E27FC236}">
                <a16:creationId xmlns:a16="http://schemas.microsoft.com/office/drawing/2014/main" id="{29DF282B-236D-48D2-A387-1F476EA8D7A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1511300"/>
            <a:chOff x="295" y="1933"/>
            <a:chExt cx="226" cy="318"/>
          </a:xfrm>
        </p:grpSpPr>
        <p:sp>
          <p:nvSpPr>
            <p:cNvPr id="47203" name="Line 95">
              <a:extLst>
                <a:ext uri="{FF2B5EF4-FFF2-40B4-BE49-F238E27FC236}">
                  <a16:creationId xmlns:a16="http://schemas.microsoft.com/office/drawing/2014/main" id="{D2250F70-0374-4FED-AC9D-B3652A31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4" name="Line 96">
              <a:extLst>
                <a:ext uri="{FF2B5EF4-FFF2-40B4-BE49-F238E27FC236}">
                  <a16:creationId xmlns:a16="http://schemas.microsoft.com/office/drawing/2014/main" id="{03BC79B3-9F8B-40B9-B8C2-8A69C6A04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5" name="Line 97">
              <a:extLst>
                <a:ext uri="{FF2B5EF4-FFF2-40B4-BE49-F238E27FC236}">
                  <a16:creationId xmlns:a16="http://schemas.microsoft.com/office/drawing/2014/main" id="{1B925CBC-7523-4628-9B5D-99E883E8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98">
            <a:extLst>
              <a:ext uri="{FF2B5EF4-FFF2-40B4-BE49-F238E27FC236}">
                <a16:creationId xmlns:a16="http://schemas.microsoft.com/office/drawing/2014/main" id="{997C395D-C7AE-4EE4-8ED2-B753322CB52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2160588"/>
            <a:chOff x="295" y="1933"/>
            <a:chExt cx="226" cy="318"/>
          </a:xfrm>
        </p:grpSpPr>
        <p:sp>
          <p:nvSpPr>
            <p:cNvPr id="47200" name="Line 99">
              <a:extLst>
                <a:ext uri="{FF2B5EF4-FFF2-40B4-BE49-F238E27FC236}">
                  <a16:creationId xmlns:a16="http://schemas.microsoft.com/office/drawing/2014/main" id="{2FF594B7-DEE8-43F6-9F9D-9EDA58ADA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1" name="Line 100">
              <a:extLst>
                <a:ext uri="{FF2B5EF4-FFF2-40B4-BE49-F238E27FC236}">
                  <a16:creationId xmlns:a16="http://schemas.microsoft.com/office/drawing/2014/main" id="{456E7855-3A69-4C5B-B5F4-1A1F763A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2" name="Line 101">
              <a:extLst>
                <a:ext uri="{FF2B5EF4-FFF2-40B4-BE49-F238E27FC236}">
                  <a16:creationId xmlns:a16="http://schemas.microsoft.com/office/drawing/2014/main" id="{DC0481EE-A969-4030-890D-71322F5C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4805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EC187AF-B82E-44E6-B767-CA83212CF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-16814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Calculate similarity between </a:t>
            </a:r>
            <a:br>
              <a:rPr lang="en-GB" altLang="en-US" sz="4000" smtClean="0"/>
            </a:br>
            <a:r>
              <a:rPr lang="en-GB" altLang="en-US" sz="4000" smtClean="0"/>
              <a:t>item</a:t>
            </a:r>
            <a:r>
              <a:rPr lang="en-GB" altLang="en-US" sz="4000" baseline="-25000" smtClean="0"/>
              <a:t>1</a:t>
            </a:r>
            <a:r>
              <a:rPr lang="en-GB" altLang="en-US" sz="4000" smtClean="0"/>
              <a:t> and item</a:t>
            </a:r>
            <a:r>
              <a:rPr lang="en-GB" altLang="en-US" sz="4000" baseline="-25000" smtClean="0"/>
              <a:t>3</a:t>
            </a:r>
            <a:endParaRPr lang="en-GB" altLang="en-US" sz="4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4845" y="4172812"/>
                <a:ext cx="6857365" cy="776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200" b="0" i="0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en-GB" sz="32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GB" sz="32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GB" sz="3200" dirty="0" smtClean="0"/>
                  <a:t>=</a:t>
                </a:r>
                <a:endParaRPr lang="en-GB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45" y="4172812"/>
                <a:ext cx="6857365" cy="776751"/>
              </a:xfrm>
              <a:prstGeom prst="rect">
                <a:avLst/>
              </a:prstGeom>
              <a:blipFill>
                <a:blip r:embed="rId6"/>
                <a:stretch>
                  <a:fillRect t="-3150" b="-7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544" y="5507752"/>
                <a:ext cx="9577064" cy="826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0+1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2+0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3200" dirty="0" smtClean="0"/>
                  <a:t> 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07752"/>
                <a:ext cx="9577064" cy="826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7">
            <a:extLst>
              <a:ext uri="{FF2B5EF4-FFF2-40B4-BE49-F238E27FC236}">
                <a16:creationId xmlns:a16="http://schemas.microsoft.com/office/drawing/2014/main" id="{989AB0E3-E03D-4D6A-91DD-A316FA77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5704443"/>
            <a:ext cx="1152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 smtClean="0">
                <a:solidFill>
                  <a:srgbClr val="FF0000"/>
                </a:solidFill>
              </a:rPr>
              <a:t>= 0.62</a:t>
            </a:r>
            <a:endParaRPr lang="en-GB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5400000" flipV="1">
            <a:off x="4359635" y="2339625"/>
            <a:ext cx="291000" cy="45678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3568" y="1288045"/>
          <a:ext cx="7396162" cy="518152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4150438946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63616697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797214564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70546232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34492706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66888798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080250114"/>
                    </a:ext>
                  </a:extLst>
                </a:gridCol>
              </a:tblGrid>
              <a:tr h="22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215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3568" y="1884274"/>
          <a:ext cx="7396162" cy="518218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3951183929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3092345226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814548416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183518734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5245218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95488468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70284947"/>
                    </a:ext>
                  </a:extLst>
                </a:gridCol>
              </a:tblGrid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4468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11029" y="2769098"/>
          <a:ext cx="6689724" cy="518152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4150438946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63616697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797214564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34492706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66888798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080250114"/>
                    </a:ext>
                  </a:extLst>
                </a:gridCol>
              </a:tblGrid>
              <a:tr h="223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215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3261" y="3342830"/>
          <a:ext cx="6689724" cy="518218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3951183929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3092345226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814548416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52452180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95488468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70284947"/>
                    </a:ext>
                  </a:extLst>
                </a:gridCol>
              </a:tblGrid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4468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851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9749FEC-4770-4D86-A31E-E402037BF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Item-Item Collaborative filtering</a:t>
            </a:r>
          </a:p>
        </p:txBody>
      </p:sp>
      <p:graphicFrame>
        <p:nvGraphicFramePr>
          <p:cNvPr id="331779" name="Group 3">
            <a:extLst>
              <a:ext uri="{FF2B5EF4-FFF2-40B4-BE49-F238E27FC236}">
                <a16:creationId xmlns:a16="http://schemas.microsoft.com/office/drawing/2014/main" id="{11F747FF-D07D-4EFD-B31F-E9D70D5F5A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3438" y="1243013"/>
          <a:ext cx="7396162" cy="4157665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81" name="Text Box 77">
            <a:extLst>
              <a:ext uri="{FF2B5EF4-FFF2-40B4-BE49-F238E27FC236}">
                <a16:creationId xmlns:a16="http://schemas.microsoft.com/office/drawing/2014/main" id="{0A9CAE87-5213-45BB-995B-F379B18D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5454650"/>
            <a:ext cx="2681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(cosine rule)</a:t>
            </a:r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A85F8ED6-98FB-47B5-BD32-93AA8C087E9C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501900"/>
            <a:ext cx="358775" cy="504825"/>
            <a:chOff x="295" y="1933"/>
            <a:chExt cx="226" cy="318"/>
          </a:xfrm>
        </p:grpSpPr>
        <p:sp>
          <p:nvSpPr>
            <p:cNvPr id="47215" name="Line 79">
              <a:extLst>
                <a:ext uri="{FF2B5EF4-FFF2-40B4-BE49-F238E27FC236}">
                  <a16:creationId xmlns:a16="http://schemas.microsoft.com/office/drawing/2014/main" id="{6AF17267-18F5-4915-B058-5C4AE0A29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6" name="Line 80">
              <a:extLst>
                <a:ext uri="{FF2B5EF4-FFF2-40B4-BE49-F238E27FC236}">
                  <a16:creationId xmlns:a16="http://schemas.microsoft.com/office/drawing/2014/main" id="{8356AFEE-16F7-4897-9D68-5F4D71BF4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7" name="Line 81">
              <a:extLst>
                <a:ext uri="{FF2B5EF4-FFF2-40B4-BE49-F238E27FC236}">
                  <a16:creationId xmlns:a16="http://schemas.microsoft.com/office/drawing/2014/main" id="{A18F337F-D008-47B6-B61F-1159B5263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82">
            <a:extLst>
              <a:ext uri="{FF2B5EF4-FFF2-40B4-BE49-F238E27FC236}">
                <a16:creationId xmlns:a16="http://schemas.microsoft.com/office/drawing/2014/main" id="{CF686DDC-2378-4101-9C0C-77079290B7BF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998663"/>
            <a:ext cx="358775" cy="1008062"/>
            <a:chOff x="295" y="1933"/>
            <a:chExt cx="226" cy="318"/>
          </a:xfrm>
        </p:grpSpPr>
        <p:sp>
          <p:nvSpPr>
            <p:cNvPr id="47212" name="Line 83">
              <a:extLst>
                <a:ext uri="{FF2B5EF4-FFF2-40B4-BE49-F238E27FC236}">
                  <a16:creationId xmlns:a16="http://schemas.microsoft.com/office/drawing/2014/main" id="{B1C0DD6D-A298-4699-A403-242061200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3" name="Line 84">
              <a:extLst>
                <a:ext uri="{FF2B5EF4-FFF2-40B4-BE49-F238E27FC236}">
                  <a16:creationId xmlns:a16="http://schemas.microsoft.com/office/drawing/2014/main" id="{8CA51B56-597F-4898-B0D6-22DCD14D5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4" name="Line 85">
              <a:extLst>
                <a:ext uri="{FF2B5EF4-FFF2-40B4-BE49-F238E27FC236}">
                  <a16:creationId xmlns:a16="http://schemas.microsoft.com/office/drawing/2014/main" id="{0957904A-B67F-4116-B7EE-AC48FAE7A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86">
            <a:extLst>
              <a:ext uri="{FF2B5EF4-FFF2-40B4-BE49-F238E27FC236}">
                <a16:creationId xmlns:a16="http://schemas.microsoft.com/office/drawing/2014/main" id="{D152EDA6-D02E-419D-AC7A-5A88C9E2E12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504825"/>
            <a:chOff x="295" y="1933"/>
            <a:chExt cx="226" cy="318"/>
          </a:xfrm>
        </p:grpSpPr>
        <p:sp>
          <p:nvSpPr>
            <p:cNvPr id="47209" name="Line 87">
              <a:extLst>
                <a:ext uri="{FF2B5EF4-FFF2-40B4-BE49-F238E27FC236}">
                  <a16:creationId xmlns:a16="http://schemas.microsoft.com/office/drawing/2014/main" id="{E2C41A27-2A6C-44FA-B27A-8A90580F6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0" name="Line 88">
              <a:extLst>
                <a:ext uri="{FF2B5EF4-FFF2-40B4-BE49-F238E27FC236}">
                  <a16:creationId xmlns:a16="http://schemas.microsoft.com/office/drawing/2014/main" id="{194509C5-B7E9-4615-ADFD-BE437279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11" name="Line 89">
              <a:extLst>
                <a:ext uri="{FF2B5EF4-FFF2-40B4-BE49-F238E27FC236}">
                  <a16:creationId xmlns:a16="http://schemas.microsoft.com/office/drawing/2014/main" id="{B67EB145-B8D9-4228-B6FE-2E73A491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90">
            <a:extLst>
              <a:ext uri="{FF2B5EF4-FFF2-40B4-BE49-F238E27FC236}">
                <a16:creationId xmlns:a16="http://schemas.microsoft.com/office/drawing/2014/main" id="{6067A1F5-7892-497F-9660-6661D24F2DC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1008063"/>
            <a:chOff x="295" y="1933"/>
            <a:chExt cx="226" cy="318"/>
          </a:xfrm>
        </p:grpSpPr>
        <p:sp>
          <p:nvSpPr>
            <p:cNvPr id="47206" name="Line 91">
              <a:extLst>
                <a:ext uri="{FF2B5EF4-FFF2-40B4-BE49-F238E27FC236}">
                  <a16:creationId xmlns:a16="http://schemas.microsoft.com/office/drawing/2014/main" id="{CF01BA34-CD85-4E8E-B1B0-DFA8BC86E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7" name="Line 92">
              <a:extLst>
                <a:ext uri="{FF2B5EF4-FFF2-40B4-BE49-F238E27FC236}">
                  <a16:creationId xmlns:a16="http://schemas.microsoft.com/office/drawing/2014/main" id="{75E5BBB7-CDDE-4E7C-B974-BAB12B18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8" name="Line 93">
              <a:extLst>
                <a:ext uri="{FF2B5EF4-FFF2-40B4-BE49-F238E27FC236}">
                  <a16:creationId xmlns:a16="http://schemas.microsoft.com/office/drawing/2014/main" id="{EFE67B0A-2C60-4E06-85E0-F0D1C2F8E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94">
            <a:extLst>
              <a:ext uri="{FF2B5EF4-FFF2-40B4-BE49-F238E27FC236}">
                <a16:creationId xmlns:a16="http://schemas.microsoft.com/office/drawing/2014/main" id="{29DF282B-236D-48D2-A387-1F476EA8D7A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1511300"/>
            <a:chOff x="295" y="1933"/>
            <a:chExt cx="226" cy="318"/>
          </a:xfrm>
        </p:grpSpPr>
        <p:sp>
          <p:nvSpPr>
            <p:cNvPr id="47203" name="Line 95">
              <a:extLst>
                <a:ext uri="{FF2B5EF4-FFF2-40B4-BE49-F238E27FC236}">
                  <a16:creationId xmlns:a16="http://schemas.microsoft.com/office/drawing/2014/main" id="{D2250F70-0374-4FED-AC9D-B3652A31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4" name="Line 96">
              <a:extLst>
                <a:ext uri="{FF2B5EF4-FFF2-40B4-BE49-F238E27FC236}">
                  <a16:creationId xmlns:a16="http://schemas.microsoft.com/office/drawing/2014/main" id="{03BC79B3-9F8B-40B9-B8C2-8A69C6A04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5" name="Line 97">
              <a:extLst>
                <a:ext uri="{FF2B5EF4-FFF2-40B4-BE49-F238E27FC236}">
                  <a16:creationId xmlns:a16="http://schemas.microsoft.com/office/drawing/2014/main" id="{1B925CBC-7523-4628-9B5D-99E883E8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98">
            <a:extLst>
              <a:ext uri="{FF2B5EF4-FFF2-40B4-BE49-F238E27FC236}">
                <a16:creationId xmlns:a16="http://schemas.microsoft.com/office/drawing/2014/main" id="{997C395D-C7AE-4EE4-8ED2-B753322CB52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663" y="3006725"/>
            <a:ext cx="358775" cy="2160588"/>
            <a:chOff x="295" y="1933"/>
            <a:chExt cx="226" cy="318"/>
          </a:xfrm>
        </p:grpSpPr>
        <p:sp>
          <p:nvSpPr>
            <p:cNvPr id="47200" name="Line 99">
              <a:extLst>
                <a:ext uri="{FF2B5EF4-FFF2-40B4-BE49-F238E27FC236}">
                  <a16:creationId xmlns:a16="http://schemas.microsoft.com/office/drawing/2014/main" id="{2FF594B7-DEE8-43F6-9F9D-9EDA58ADA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1" name="Line 100">
              <a:extLst>
                <a:ext uri="{FF2B5EF4-FFF2-40B4-BE49-F238E27FC236}">
                  <a16:creationId xmlns:a16="http://schemas.microsoft.com/office/drawing/2014/main" id="{456E7855-3A69-4C5B-B5F4-1A1F763A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02" name="Line 101">
              <a:extLst>
                <a:ext uri="{FF2B5EF4-FFF2-40B4-BE49-F238E27FC236}">
                  <a16:creationId xmlns:a16="http://schemas.microsoft.com/office/drawing/2014/main" id="{DC0481EE-A969-4030-890D-71322F5C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1878" name="Text Box 102">
            <a:extLst>
              <a:ext uri="{FF2B5EF4-FFF2-40B4-BE49-F238E27FC236}">
                <a16:creationId xmlns:a16="http://schemas.microsoft.com/office/drawing/2014/main" id="{2250BFED-C8B0-43E8-AFF5-2C3CB2023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178276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0.62</a:t>
            </a:r>
          </a:p>
        </p:txBody>
      </p:sp>
      <p:sp>
        <p:nvSpPr>
          <p:cNvPr id="331879" name="Text Box 103">
            <a:extLst>
              <a:ext uri="{FF2B5EF4-FFF2-40B4-BE49-F238E27FC236}">
                <a16:creationId xmlns:a16="http://schemas.microsoft.com/office/drawing/2014/main" id="{9784A456-C127-48A5-BA26-F78E3B98E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33670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0.9</a:t>
            </a:r>
          </a:p>
        </p:txBody>
      </p:sp>
      <p:sp>
        <p:nvSpPr>
          <p:cNvPr id="331880" name="Text Box 104">
            <a:extLst>
              <a:ext uri="{FF2B5EF4-FFF2-40B4-BE49-F238E27FC236}">
                <a16:creationId xmlns:a16="http://schemas.microsoft.com/office/drawing/2014/main" id="{1037BDEE-B884-4C5E-9377-FC4A535A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5022850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0.85</a:t>
            </a:r>
          </a:p>
        </p:txBody>
      </p:sp>
      <p:sp>
        <p:nvSpPr>
          <p:cNvPr id="331881" name="Text Box 105">
            <a:extLst>
              <a:ext uri="{FF2B5EF4-FFF2-40B4-BE49-F238E27FC236}">
                <a16:creationId xmlns:a16="http://schemas.microsoft.com/office/drawing/2014/main" id="{23606026-C10A-4DCE-AFDF-74D92E6A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387032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0.64</a:t>
            </a:r>
          </a:p>
        </p:txBody>
      </p:sp>
      <p:sp>
        <p:nvSpPr>
          <p:cNvPr id="331882" name="Text Box 106">
            <a:extLst>
              <a:ext uri="{FF2B5EF4-FFF2-40B4-BE49-F238E27FC236}">
                <a16:creationId xmlns:a16="http://schemas.microsoft.com/office/drawing/2014/main" id="{AF4CDFC3-2A39-4EF1-B5B2-3B04C24A8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4446588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0.23</a:t>
            </a:r>
          </a:p>
        </p:txBody>
      </p:sp>
      <p:sp>
        <p:nvSpPr>
          <p:cNvPr id="331883" name="Text Box 107">
            <a:extLst>
              <a:ext uri="{FF2B5EF4-FFF2-40B4-BE49-F238E27FC236}">
                <a16:creationId xmlns:a16="http://schemas.microsoft.com/office/drawing/2014/main" id="{56F9E06E-15F8-4211-BD20-5401A00CB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2286000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0.44</a:t>
            </a:r>
          </a:p>
        </p:txBody>
      </p:sp>
      <p:sp>
        <p:nvSpPr>
          <p:cNvPr id="331884" name="AutoShape 108">
            <a:extLst>
              <a:ext uri="{FF2B5EF4-FFF2-40B4-BE49-F238E27FC236}">
                <a16:creationId xmlns:a16="http://schemas.microsoft.com/office/drawing/2014/main" id="{BE19C4B1-7D15-46A6-B755-8165A4CEF74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8244" y="3852069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1885" name="AutoShape 109">
            <a:extLst>
              <a:ext uri="{FF2B5EF4-FFF2-40B4-BE49-F238E27FC236}">
                <a16:creationId xmlns:a16="http://schemas.microsoft.com/office/drawing/2014/main" id="{818E4E09-A071-4749-938E-77175EA6A9F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8244" y="5004594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1886" name="AutoShape 110">
            <a:extLst>
              <a:ext uri="{FF2B5EF4-FFF2-40B4-BE49-F238E27FC236}">
                <a16:creationId xmlns:a16="http://schemas.microsoft.com/office/drawing/2014/main" id="{C3739663-4D41-4CC7-B264-D18096F3B97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8244" y="3348832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5CEB9-0B1C-497A-90AC-A7CC705CC2DB}"/>
              </a:ext>
            </a:extLst>
          </p:cNvPr>
          <p:cNvSpPr txBox="1"/>
          <p:nvPr/>
        </p:nvSpPr>
        <p:spPr>
          <a:xfrm>
            <a:off x="1908175" y="5608638"/>
            <a:ext cx="7697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800" b="1" dirty="0">
                <a:solidFill>
                  <a:srgbClr val="C00000"/>
                </a:solidFill>
              </a:rPr>
              <a:t>k=3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25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1000"/>
                                        <p:tgtEl>
                                          <p:spTgt spid="33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1000"/>
                                        <p:tgtEl>
                                          <p:spTgt spid="33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1000"/>
                                        <p:tgtEl>
                                          <p:spTgt spid="33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78" grpId="0"/>
      <p:bldP spid="331879" grpId="0"/>
      <p:bldP spid="331880" grpId="0"/>
      <p:bldP spid="331881" grpId="0"/>
      <p:bldP spid="331882" grpId="0"/>
      <p:bldP spid="331883" grpId="0"/>
      <p:bldP spid="331884" grpId="0" animBg="1"/>
      <p:bldP spid="331885" grpId="0" animBg="1"/>
      <p:bldP spid="33188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E6B2618-0D95-4CE1-87A7-F493BF60F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Item-Item Collaborative filtering</a:t>
            </a:r>
          </a:p>
        </p:txBody>
      </p:sp>
      <p:graphicFrame>
        <p:nvGraphicFramePr>
          <p:cNvPr id="333827" name="Group 3">
            <a:extLst>
              <a:ext uri="{FF2B5EF4-FFF2-40B4-BE49-F238E27FC236}">
                <a16:creationId xmlns:a16="http://schemas.microsoft.com/office/drawing/2014/main" id="{AE6AAD37-A117-4F47-BEFD-82D463EE79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809750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229" name="Text Box 77">
            <a:extLst>
              <a:ext uri="{FF2B5EF4-FFF2-40B4-BE49-F238E27FC236}">
                <a16:creationId xmlns:a16="http://schemas.microsoft.com/office/drawing/2014/main" id="{9130EB93-0039-464A-9D40-E3F708FD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6021388"/>
            <a:ext cx="2662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Similarity measure</a:t>
            </a:r>
          </a:p>
        </p:txBody>
      </p:sp>
      <p:grpSp>
        <p:nvGrpSpPr>
          <p:cNvPr id="49230" name="Group 78">
            <a:extLst>
              <a:ext uri="{FF2B5EF4-FFF2-40B4-BE49-F238E27FC236}">
                <a16:creationId xmlns:a16="http://schemas.microsoft.com/office/drawing/2014/main" id="{85804B07-098E-43D8-B15C-648155B0F03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68638"/>
            <a:ext cx="358775" cy="504825"/>
            <a:chOff x="295" y="1933"/>
            <a:chExt cx="226" cy="318"/>
          </a:xfrm>
        </p:grpSpPr>
        <p:sp>
          <p:nvSpPr>
            <p:cNvPr id="49268" name="Line 79">
              <a:extLst>
                <a:ext uri="{FF2B5EF4-FFF2-40B4-BE49-F238E27FC236}">
                  <a16:creationId xmlns:a16="http://schemas.microsoft.com/office/drawing/2014/main" id="{8C848428-0FCD-44C2-961D-912282247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9" name="Line 80">
              <a:extLst>
                <a:ext uri="{FF2B5EF4-FFF2-40B4-BE49-F238E27FC236}">
                  <a16:creationId xmlns:a16="http://schemas.microsoft.com/office/drawing/2014/main" id="{55B58993-9CBA-4B2B-8DE3-F55963FE3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70" name="Line 81">
              <a:extLst>
                <a:ext uri="{FF2B5EF4-FFF2-40B4-BE49-F238E27FC236}">
                  <a16:creationId xmlns:a16="http://schemas.microsoft.com/office/drawing/2014/main" id="{1B9DB1AE-9274-45B0-920C-44B761D79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231" name="Group 82">
            <a:extLst>
              <a:ext uri="{FF2B5EF4-FFF2-40B4-BE49-F238E27FC236}">
                <a16:creationId xmlns:a16="http://schemas.microsoft.com/office/drawing/2014/main" id="{4C87CBFA-2748-4AB7-8AC8-4B039537A9C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565400"/>
            <a:ext cx="358775" cy="1008063"/>
            <a:chOff x="295" y="1933"/>
            <a:chExt cx="226" cy="318"/>
          </a:xfrm>
        </p:grpSpPr>
        <p:sp>
          <p:nvSpPr>
            <p:cNvPr id="49265" name="Line 83">
              <a:extLst>
                <a:ext uri="{FF2B5EF4-FFF2-40B4-BE49-F238E27FC236}">
                  <a16:creationId xmlns:a16="http://schemas.microsoft.com/office/drawing/2014/main" id="{FEC3A294-8BDD-44EF-A3CE-3EC29EACD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6" name="Line 84">
              <a:extLst>
                <a:ext uri="{FF2B5EF4-FFF2-40B4-BE49-F238E27FC236}">
                  <a16:creationId xmlns:a16="http://schemas.microsoft.com/office/drawing/2014/main" id="{3BF9C83F-911F-4DE3-AF3C-10B306E5F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7" name="Line 85">
              <a:extLst>
                <a:ext uri="{FF2B5EF4-FFF2-40B4-BE49-F238E27FC236}">
                  <a16:creationId xmlns:a16="http://schemas.microsoft.com/office/drawing/2014/main" id="{02195D8D-FBB4-40DF-93FB-D906D1723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232" name="Group 86">
            <a:extLst>
              <a:ext uri="{FF2B5EF4-FFF2-40B4-BE49-F238E27FC236}">
                <a16:creationId xmlns:a16="http://schemas.microsoft.com/office/drawing/2014/main" id="{894D32FE-F8B4-4DE9-B02A-2DBB86B815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8313" y="3573463"/>
            <a:ext cx="358775" cy="504825"/>
            <a:chOff x="295" y="1933"/>
            <a:chExt cx="226" cy="318"/>
          </a:xfrm>
        </p:grpSpPr>
        <p:sp>
          <p:nvSpPr>
            <p:cNvPr id="49262" name="Line 87">
              <a:extLst>
                <a:ext uri="{FF2B5EF4-FFF2-40B4-BE49-F238E27FC236}">
                  <a16:creationId xmlns:a16="http://schemas.microsoft.com/office/drawing/2014/main" id="{77E1A035-F7BE-4E05-B501-D61D0B48D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3" name="Line 88">
              <a:extLst>
                <a:ext uri="{FF2B5EF4-FFF2-40B4-BE49-F238E27FC236}">
                  <a16:creationId xmlns:a16="http://schemas.microsoft.com/office/drawing/2014/main" id="{71D62DDC-66BA-428A-B461-88057D234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4" name="Line 89">
              <a:extLst>
                <a:ext uri="{FF2B5EF4-FFF2-40B4-BE49-F238E27FC236}">
                  <a16:creationId xmlns:a16="http://schemas.microsoft.com/office/drawing/2014/main" id="{76C9252F-6E63-46B1-ACFD-2F2373A57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233" name="Group 90">
            <a:extLst>
              <a:ext uri="{FF2B5EF4-FFF2-40B4-BE49-F238E27FC236}">
                <a16:creationId xmlns:a16="http://schemas.microsoft.com/office/drawing/2014/main" id="{79C4EA46-D4CD-45F0-8EF8-704263A7D4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8313" y="3573463"/>
            <a:ext cx="358775" cy="1008062"/>
            <a:chOff x="295" y="1933"/>
            <a:chExt cx="226" cy="318"/>
          </a:xfrm>
        </p:grpSpPr>
        <p:sp>
          <p:nvSpPr>
            <p:cNvPr id="49259" name="Line 91">
              <a:extLst>
                <a:ext uri="{FF2B5EF4-FFF2-40B4-BE49-F238E27FC236}">
                  <a16:creationId xmlns:a16="http://schemas.microsoft.com/office/drawing/2014/main" id="{BA8A9D7B-93FF-49B5-9711-F13462B83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0" name="Line 92">
              <a:extLst>
                <a:ext uri="{FF2B5EF4-FFF2-40B4-BE49-F238E27FC236}">
                  <a16:creationId xmlns:a16="http://schemas.microsoft.com/office/drawing/2014/main" id="{7A048982-2D94-46A9-8F09-4596DBB83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61" name="Line 93">
              <a:extLst>
                <a:ext uri="{FF2B5EF4-FFF2-40B4-BE49-F238E27FC236}">
                  <a16:creationId xmlns:a16="http://schemas.microsoft.com/office/drawing/2014/main" id="{3424CEFB-71CA-458B-AF29-E4A4A4B59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234" name="Group 94">
            <a:extLst>
              <a:ext uri="{FF2B5EF4-FFF2-40B4-BE49-F238E27FC236}">
                <a16:creationId xmlns:a16="http://schemas.microsoft.com/office/drawing/2014/main" id="{E510F880-7726-4059-81AC-6E16E38256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8313" y="3573463"/>
            <a:ext cx="358775" cy="1511300"/>
            <a:chOff x="295" y="1933"/>
            <a:chExt cx="226" cy="318"/>
          </a:xfrm>
        </p:grpSpPr>
        <p:sp>
          <p:nvSpPr>
            <p:cNvPr id="49256" name="Line 95">
              <a:extLst>
                <a:ext uri="{FF2B5EF4-FFF2-40B4-BE49-F238E27FC236}">
                  <a16:creationId xmlns:a16="http://schemas.microsoft.com/office/drawing/2014/main" id="{92D4AFB8-CD0F-4BA5-91AF-50FAAD4E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57" name="Line 96">
              <a:extLst>
                <a:ext uri="{FF2B5EF4-FFF2-40B4-BE49-F238E27FC236}">
                  <a16:creationId xmlns:a16="http://schemas.microsoft.com/office/drawing/2014/main" id="{A3208713-979E-4E64-ADE9-1E779A57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58" name="Line 97">
              <a:extLst>
                <a:ext uri="{FF2B5EF4-FFF2-40B4-BE49-F238E27FC236}">
                  <a16:creationId xmlns:a16="http://schemas.microsoft.com/office/drawing/2014/main" id="{DA4F31DE-2457-44BE-BD90-C5481441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235" name="Group 98">
            <a:extLst>
              <a:ext uri="{FF2B5EF4-FFF2-40B4-BE49-F238E27FC236}">
                <a16:creationId xmlns:a16="http://schemas.microsoft.com/office/drawing/2014/main" id="{5427E480-4CDA-44C8-9179-E196CACD9B4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68313" y="3573463"/>
            <a:ext cx="358775" cy="2160587"/>
            <a:chOff x="295" y="1933"/>
            <a:chExt cx="226" cy="318"/>
          </a:xfrm>
        </p:grpSpPr>
        <p:sp>
          <p:nvSpPr>
            <p:cNvPr id="49253" name="Line 99">
              <a:extLst>
                <a:ext uri="{FF2B5EF4-FFF2-40B4-BE49-F238E27FC236}">
                  <a16:creationId xmlns:a16="http://schemas.microsoft.com/office/drawing/2014/main" id="{DAC3D169-A7DA-43A7-B612-0E8A09457C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51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54" name="Line 100">
              <a:extLst>
                <a:ext uri="{FF2B5EF4-FFF2-40B4-BE49-F238E27FC236}">
                  <a16:creationId xmlns:a16="http://schemas.microsoft.com/office/drawing/2014/main" id="{9EA938DD-A428-4526-AD8D-D6B3CEE17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1933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55" name="Line 101">
              <a:extLst>
                <a:ext uri="{FF2B5EF4-FFF2-40B4-BE49-F238E27FC236}">
                  <a16:creationId xmlns:a16="http://schemas.microsoft.com/office/drawing/2014/main" id="{FECA8913-541F-4672-90BD-14A238BE7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933"/>
              <a:ext cx="22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236" name="Text Box 102">
            <a:extLst>
              <a:ext uri="{FF2B5EF4-FFF2-40B4-BE49-F238E27FC236}">
                <a16:creationId xmlns:a16="http://schemas.microsoft.com/office/drawing/2014/main" id="{364EA9E8-93DC-4AD2-AA05-60AF0546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349500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0.62</a:t>
            </a:r>
          </a:p>
        </p:txBody>
      </p:sp>
      <p:sp>
        <p:nvSpPr>
          <p:cNvPr id="49237" name="Text Box 103">
            <a:extLst>
              <a:ext uri="{FF2B5EF4-FFF2-40B4-BE49-F238E27FC236}">
                <a16:creationId xmlns:a16="http://schemas.microsoft.com/office/drawing/2014/main" id="{4A5B63F3-A46F-4210-A967-D213440D5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9338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0.9</a:t>
            </a:r>
          </a:p>
        </p:txBody>
      </p:sp>
      <p:sp>
        <p:nvSpPr>
          <p:cNvPr id="49238" name="Text Box 104">
            <a:extLst>
              <a:ext uri="{FF2B5EF4-FFF2-40B4-BE49-F238E27FC236}">
                <a16:creationId xmlns:a16="http://schemas.microsoft.com/office/drawing/2014/main" id="{2F44DB5A-66EF-42A5-B81B-AEFF5DF6B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589588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0.85</a:t>
            </a:r>
          </a:p>
        </p:txBody>
      </p:sp>
      <p:sp>
        <p:nvSpPr>
          <p:cNvPr id="49239" name="Text Box 105">
            <a:extLst>
              <a:ext uri="{FF2B5EF4-FFF2-40B4-BE49-F238E27FC236}">
                <a16:creationId xmlns:a16="http://schemas.microsoft.com/office/drawing/2014/main" id="{403757B7-443F-480E-ABBC-88EA8F4F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437063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0.64</a:t>
            </a:r>
          </a:p>
        </p:txBody>
      </p:sp>
      <p:sp>
        <p:nvSpPr>
          <p:cNvPr id="49240" name="Text Box 106">
            <a:extLst>
              <a:ext uri="{FF2B5EF4-FFF2-40B4-BE49-F238E27FC236}">
                <a16:creationId xmlns:a16="http://schemas.microsoft.com/office/drawing/2014/main" id="{0E71A57D-88BD-4193-AC0D-28DD3E36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013325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0.23</a:t>
            </a:r>
          </a:p>
        </p:txBody>
      </p:sp>
      <p:sp>
        <p:nvSpPr>
          <p:cNvPr id="49241" name="Text Box 107">
            <a:extLst>
              <a:ext uri="{FF2B5EF4-FFF2-40B4-BE49-F238E27FC236}">
                <a16:creationId xmlns:a16="http://schemas.microsoft.com/office/drawing/2014/main" id="{AF9C92AD-4C75-4912-B016-EBF7C29F4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852738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0.44</a:t>
            </a:r>
          </a:p>
        </p:txBody>
      </p:sp>
      <p:sp>
        <p:nvSpPr>
          <p:cNvPr id="333932" name="Text Box 108">
            <a:extLst>
              <a:ext uri="{FF2B5EF4-FFF2-40B4-BE49-F238E27FC236}">
                <a16:creationId xmlns:a16="http://schemas.microsoft.com/office/drawing/2014/main" id="{006B396C-4BC6-49A8-BBB9-C6834701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403600"/>
            <a:ext cx="6477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>
                <a:solidFill>
                  <a:srgbClr val="C00000"/>
                </a:solidFill>
              </a:rPr>
              <a:t>4.62</a:t>
            </a:r>
          </a:p>
        </p:txBody>
      </p:sp>
      <p:grpSp>
        <p:nvGrpSpPr>
          <p:cNvPr id="8" name="Group 109">
            <a:extLst>
              <a:ext uri="{FF2B5EF4-FFF2-40B4-BE49-F238E27FC236}">
                <a16:creationId xmlns:a16="http://schemas.microsoft.com/office/drawing/2014/main" id="{7477E655-3C79-4FBE-915D-A058583898F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52513"/>
            <a:ext cx="4789487" cy="2376487"/>
            <a:chOff x="431" y="709"/>
            <a:chExt cx="3017" cy="1497"/>
          </a:xfrm>
        </p:grpSpPr>
        <p:sp>
          <p:nvSpPr>
            <p:cNvPr id="49249" name="AutoShape 110">
              <a:extLst>
                <a:ext uri="{FF2B5EF4-FFF2-40B4-BE49-F238E27FC236}">
                  <a16:creationId xmlns:a16="http://schemas.microsoft.com/office/drawing/2014/main" id="{BC742BF4-A2C8-420F-8D32-FE6C2488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09"/>
              <a:ext cx="3017" cy="1497"/>
            </a:xfrm>
            <a:prstGeom prst="wedgeRectCallout">
              <a:avLst>
                <a:gd name="adj1" fmla="val 55278"/>
                <a:gd name="adj2" fmla="val 50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9250" name="Group 111">
              <a:extLst>
                <a:ext uri="{FF2B5EF4-FFF2-40B4-BE49-F238E27FC236}">
                  <a16:creationId xmlns:a16="http://schemas.microsoft.com/office/drawing/2014/main" id="{420C92DE-4C6C-4F0A-B82B-F12C4FF44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026"/>
              <a:ext cx="2054" cy="978"/>
              <a:chOff x="463" y="993"/>
              <a:chExt cx="2054" cy="978"/>
            </a:xfrm>
          </p:grpSpPr>
          <p:sp>
            <p:nvSpPr>
              <p:cNvPr id="49251" name="Text Box 112">
                <a:extLst>
                  <a:ext uri="{FF2B5EF4-FFF2-40B4-BE49-F238E27FC236}">
                    <a16:creationId xmlns:a16="http://schemas.microsoft.com/office/drawing/2014/main" id="{6D13663D-398C-4B92-BD8E-F0DF7DA13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993"/>
                <a:ext cx="183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Weighted sum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/>
                  <a:t>(4x0.9+5x0.64+5x0.85)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/>
                  <a:t>(0.9+0.64+0.85)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400"/>
                  <a:t> = 4.62</a:t>
                </a:r>
              </a:p>
            </p:txBody>
          </p:sp>
          <p:sp>
            <p:nvSpPr>
              <p:cNvPr id="49252" name="Line 113">
                <a:extLst>
                  <a:ext uri="{FF2B5EF4-FFF2-40B4-BE49-F238E27FC236}">
                    <a16:creationId xmlns:a16="http://schemas.microsoft.com/office/drawing/2014/main" id="{25E4A70A-395F-406E-8EF6-783EFFD0D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480"/>
                <a:ext cx="1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/>
              <a:lstStyle/>
              <a:p>
                <a:endParaRPr lang="en-GB"/>
              </a:p>
            </p:txBody>
          </p:sp>
        </p:grpSp>
      </p:grpSp>
      <p:sp>
        <p:nvSpPr>
          <p:cNvPr id="49244" name="AutoShape 114">
            <a:extLst>
              <a:ext uri="{FF2B5EF4-FFF2-40B4-BE49-F238E27FC236}">
                <a16:creationId xmlns:a16="http://schemas.microsoft.com/office/drawing/2014/main" id="{4C606541-318B-4830-81B1-21C19CD56EE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1894" y="4418807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45" name="AutoShape 115">
            <a:extLst>
              <a:ext uri="{FF2B5EF4-FFF2-40B4-BE49-F238E27FC236}">
                <a16:creationId xmlns:a16="http://schemas.microsoft.com/office/drawing/2014/main" id="{159ABAC5-152C-4764-B33C-DD288DB4475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1894" y="5571332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246" name="AutoShape 116">
            <a:extLst>
              <a:ext uri="{FF2B5EF4-FFF2-40B4-BE49-F238E27FC236}">
                <a16:creationId xmlns:a16="http://schemas.microsoft.com/office/drawing/2014/main" id="{5DDBE251-5BC7-44CC-876C-EAE7EBFBE46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801894" y="3915569"/>
            <a:ext cx="323850" cy="36036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" name="Rectangle 44"/>
          <p:cNvSpPr/>
          <p:nvPr/>
        </p:nvSpPr>
        <p:spPr>
          <a:xfrm>
            <a:off x="1503785" y="1961089"/>
            <a:ext cx="2952328" cy="340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533944" y="2356018"/>
            <a:ext cx="1990601" cy="340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06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32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D408468-6B22-4A70-96F5-EA928BFA0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8278813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Compare </a:t>
            </a:r>
            <a:r>
              <a:rPr lang="en-GB" altLang="en-US" dirty="0"/>
              <a:t>the results: 2.62 vs 4.62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755379-D9F7-4FA7-8DBD-28B4DD3D4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7848600" cy="3565525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Explain why there is a difference in the predicted values.</a:t>
            </a:r>
          </a:p>
          <a:p>
            <a:pPr eaLnBrk="1" hangingPunct="1"/>
            <a:endParaRPr lang="en-US" altLang="en-US" sz="500" dirty="0"/>
          </a:p>
          <a:p>
            <a:pPr eaLnBrk="1" hangingPunct="1"/>
            <a:r>
              <a:rPr lang="en-US" altLang="en-US" dirty="0"/>
              <a:t>Which result, User-User or Item-Item, would you trust more? Why?</a:t>
            </a:r>
          </a:p>
          <a:p>
            <a:pPr eaLnBrk="1" hangingPunct="1"/>
            <a:endParaRPr lang="en-US" altLang="en-US" sz="500" dirty="0"/>
          </a:p>
          <a:p>
            <a:pPr eaLnBrk="1" hangingPunct="1"/>
            <a:r>
              <a:rPr lang="en-US" altLang="en-US" dirty="0"/>
              <a:t>We need a mechanism to </a:t>
            </a:r>
            <a:r>
              <a:rPr lang="en-US" altLang="en-US" b="1" dirty="0"/>
              <a:t>evaluate</a:t>
            </a:r>
            <a:r>
              <a:rPr lang="en-US" altLang="en-US" dirty="0"/>
              <a:t> the recommender algorithms.</a:t>
            </a:r>
            <a:endParaRPr lang="en-US" altLang="en-US" sz="1000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102AFFDA-D313-45B7-AAFE-6743EEBFA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97425"/>
            <a:ext cx="8569325" cy="1384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</a:rPr>
              <a:t>How can we do this?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</a:rPr>
              <a:t>= evaluate an Information Retrieval algorithm?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</a:rPr>
              <a:t>(we’ll return to this in the topic on evaluation)</a:t>
            </a:r>
            <a:endParaRPr lang="en-US" altLang="en-US" sz="2800" b="1">
              <a:solidFill>
                <a:srgbClr val="99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2736E-2C77-410D-8386-61ABE9697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" y="14366"/>
            <a:ext cx="729953" cy="729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998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0E9A55B-7E20-4821-BD7A-68CCAAD84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8278813" cy="1143000"/>
          </a:xfrm>
        </p:spPr>
        <p:txBody>
          <a:bodyPr/>
          <a:lstStyle/>
          <a:p>
            <a:pPr eaLnBrk="1" hangingPunct="1"/>
            <a:r>
              <a:rPr lang="en-GB" altLang="en-US"/>
              <a:t>Scalability Problem </a:t>
            </a:r>
          </a:p>
        </p:txBody>
      </p:sp>
      <p:sp>
        <p:nvSpPr>
          <p:cNvPr id="532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BE14B1-124A-433B-AD5B-0CB4835AF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069975"/>
            <a:ext cx="7620000" cy="1711325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US" altLang="en-US" sz="2400"/>
              <a:t>Can you identify cases when the user-user and item-item CF algorithms will not scale?</a:t>
            </a:r>
            <a:endParaRPr lang="en-US" altLang="en-US" sz="2800"/>
          </a:p>
          <a:p>
            <a:pPr eaLnBrk="1" hangingPunct="1"/>
            <a:r>
              <a:rPr lang="en-US" altLang="en-US" sz="2400" b="1"/>
              <a:t>Clue:</a:t>
            </a:r>
            <a:r>
              <a:rPr lang="en-US" altLang="en-US" sz="2400"/>
              <a:t> what is the most computationally expensive part of these algorithms?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B358429-55D2-4B6B-9D4F-49C875D10694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3500438"/>
            <a:ext cx="8829675" cy="1476375"/>
            <a:chOff x="136" y="3135"/>
            <a:chExt cx="5562" cy="930"/>
          </a:xfrm>
        </p:grpSpPr>
        <p:pic>
          <p:nvPicPr>
            <p:cNvPr id="53257" name="Picture 4" descr="idea">
              <a:extLst>
                <a:ext uri="{FF2B5EF4-FFF2-40B4-BE49-F238E27FC236}">
                  <a16:creationId xmlns:a16="http://schemas.microsoft.com/office/drawing/2014/main" id="{AAEAC27B-E845-47E9-BDEE-31C1F072B6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3135"/>
              <a:ext cx="930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Text Box 5">
              <a:extLst>
                <a:ext uri="{FF2B5EF4-FFF2-40B4-BE49-F238E27FC236}">
                  <a16:creationId xmlns:a16="http://schemas.microsoft.com/office/drawing/2014/main" id="{F3E2B4B9-4B02-4DF8-AEE6-02BBA0FF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469"/>
              <a:ext cx="463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solidFill>
                    <a:srgbClr val="990000"/>
                  </a:solidFill>
                </a:rPr>
                <a:t>Amazon’s collaborative filtering algorithm is a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 b="1">
                  <a:solidFill>
                    <a:srgbClr val="990000"/>
                  </a:solidFill>
                </a:rPr>
                <a:t>way to address the scalability problem.</a:t>
              </a:r>
              <a:endParaRPr lang="en-US" altLang="en-US" sz="2800" b="1">
                <a:solidFill>
                  <a:srgbClr val="990000"/>
                </a:solidFill>
              </a:endParaRPr>
            </a:p>
          </p:txBody>
        </p:sp>
      </p:grpSp>
      <p:sp>
        <p:nvSpPr>
          <p:cNvPr id="350215" name="Text Box 7">
            <a:extLst>
              <a:ext uri="{FF2B5EF4-FFF2-40B4-BE49-F238E27FC236}">
                <a16:creationId xmlns:a16="http://schemas.microsoft.com/office/drawing/2014/main" id="{BE475B02-CC52-43AE-A3DA-FAFFDE73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5146675"/>
            <a:ext cx="8466137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Greg Linden, Brent Smith, and Jeremy York, </a:t>
            </a:r>
            <a:r>
              <a:rPr lang="en-US" altLang="en-US" sz="2000" b="1" dirty="0"/>
              <a:t>Amazon.com Recommendations: </a:t>
            </a:r>
            <a:br>
              <a:rPr lang="en-US" altLang="en-US" sz="2000" b="1" dirty="0"/>
            </a:br>
            <a:r>
              <a:rPr lang="en-US" altLang="en-US" sz="2000" b="1" dirty="0"/>
              <a:t>Item-to-Item Collaborative Filtering</a:t>
            </a:r>
            <a:r>
              <a:rPr lang="en-US" altLang="en-US" sz="2000" dirty="0"/>
              <a:t>, IEEE Internet Computing, Feb 2003.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990000"/>
                </a:solidFill>
              </a:rPr>
              <a:t>[available on Minerva]</a:t>
            </a:r>
          </a:p>
        </p:txBody>
      </p:sp>
      <p:pic>
        <p:nvPicPr>
          <p:cNvPr id="53254" name="Picture 9" descr="MCj04414980000[1]">
            <a:extLst>
              <a:ext uri="{FF2B5EF4-FFF2-40B4-BE49-F238E27FC236}">
                <a16:creationId xmlns:a16="http://schemas.microsoft.com/office/drawing/2014/main" id="{32F7CE24-A76D-4728-94B5-1FC9670B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12553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518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DA2B113-2B2F-4F46-B151-65410852C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Amazon Item-Item filtering</a:t>
            </a:r>
          </a:p>
        </p:txBody>
      </p:sp>
      <p:graphicFrame>
        <p:nvGraphicFramePr>
          <p:cNvPr id="337923" name="Group 3">
            <a:extLst>
              <a:ext uri="{FF2B5EF4-FFF2-40B4-BE49-F238E27FC236}">
                <a16:creationId xmlns:a16="http://schemas.microsoft.com/office/drawing/2014/main" id="{E3FA7643-A314-4B0B-846A-7DB5C8F84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989138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373" name="Text Box 77">
            <a:extLst>
              <a:ext uri="{FF2B5EF4-FFF2-40B4-BE49-F238E27FC236}">
                <a16:creationId xmlns:a16="http://schemas.microsoft.com/office/drawing/2014/main" id="{196F1E0A-AE03-495D-BF20-CB2645B1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7488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Context: </a:t>
            </a:r>
            <a:r>
              <a:rPr lang="en-GB" altLang="en-US" sz="2400"/>
              <a:t>Items that have been bought are marked with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Task:</a:t>
            </a:r>
            <a:r>
              <a:rPr lang="en-GB" altLang="en-US" sz="2400"/>
              <a:t> Recommend items to the user u</a:t>
            </a:r>
            <a:r>
              <a:rPr lang="en-GB" altLang="en-US" sz="24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638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DAE3AB9-D245-41CD-8F57-C2D266C78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710613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1: Find customers who have purchased the items u</a:t>
            </a:r>
            <a:r>
              <a:rPr lang="en-GB" altLang="en-US" sz="3600" baseline="-25000"/>
              <a:t>3</a:t>
            </a:r>
            <a:r>
              <a:rPr lang="en-GB" altLang="en-US" sz="3600"/>
              <a:t> has purchased</a:t>
            </a:r>
          </a:p>
        </p:txBody>
      </p:sp>
      <p:graphicFrame>
        <p:nvGraphicFramePr>
          <p:cNvPr id="339971" name="Group 3">
            <a:extLst>
              <a:ext uri="{FF2B5EF4-FFF2-40B4-BE49-F238E27FC236}">
                <a16:creationId xmlns:a16="http://schemas.microsoft.com/office/drawing/2014/main" id="{449D1C8D-9114-4CE3-B22A-C9A21F6FE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916113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421" name="AutoShape 77">
            <a:extLst>
              <a:ext uri="{FF2B5EF4-FFF2-40B4-BE49-F238E27FC236}">
                <a16:creationId xmlns:a16="http://schemas.microsoft.com/office/drawing/2014/main" id="{CFC6A4A4-A347-4884-918B-698058363F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40200" y="1628775"/>
            <a:ext cx="287338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EA7673-728B-413C-A0ED-E823AC6AC03E}"/>
              </a:ext>
            </a:extLst>
          </p:cNvPr>
          <p:cNvSpPr/>
          <p:nvPr/>
        </p:nvSpPr>
        <p:spPr>
          <a:xfrm>
            <a:off x="4003472" y="2420252"/>
            <a:ext cx="576263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530095-F09A-42E3-8170-82910CFB37FC}"/>
              </a:ext>
            </a:extLst>
          </p:cNvPr>
          <p:cNvSpPr/>
          <p:nvPr/>
        </p:nvSpPr>
        <p:spPr>
          <a:xfrm>
            <a:off x="5436096" y="2426782"/>
            <a:ext cx="576263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FB85EB-DA36-45EC-9F00-24D82DDAA3AB}"/>
              </a:ext>
            </a:extLst>
          </p:cNvPr>
          <p:cNvSpPr/>
          <p:nvPr/>
        </p:nvSpPr>
        <p:spPr>
          <a:xfrm>
            <a:off x="4019550" y="4508500"/>
            <a:ext cx="576263" cy="5048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08D98C-E0CE-4D76-B2E7-A85ECB382017}"/>
              </a:ext>
            </a:extLst>
          </p:cNvPr>
          <p:cNvSpPr/>
          <p:nvPr/>
        </p:nvSpPr>
        <p:spPr>
          <a:xfrm>
            <a:off x="4019550" y="5013325"/>
            <a:ext cx="576263" cy="5032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4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1F86A07-1B98-47A9-BC0C-74BB28D8D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710613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1: Find customers who have purchased the items u</a:t>
            </a:r>
            <a:r>
              <a:rPr lang="en-GB" altLang="en-US" sz="3600" baseline="-25000"/>
              <a:t>3</a:t>
            </a:r>
            <a:r>
              <a:rPr lang="en-GB" altLang="en-US" sz="3600"/>
              <a:t> has purchased</a:t>
            </a:r>
          </a:p>
        </p:txBody>
      </p:sp>
      <p:graphicFrame>
        <p:nvGraphicFramePr>
          <p:cNvPr id="339971" name="Group 3">
            <a:extLst>
              <a:ext uri="{FF2B5EF4-FFF2-40B4-BE49-F238E27FC236}">
                <a16:creationId xmlns:a16="http://schemas.microsoft.com/office/drawing/2014/main" id="{CC1B812C-CB08-4098-A78D-8AF4E8725F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916113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69" name="AutoShape 77">
            <a:extLst>
              <a:ext uri="{FF2B5EF4-FFF2-40B4-BE49-F238E27FC236}">
                <a16:creationId xmlns:a16="http://schemas.microsoft.com/office/drawing/2014/main" id="{C55D0DC3-EE46-4596-8165-4B62784A95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27763" y="1628775"/>
            <a:ext cx="287337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A92E2E-F4E7-4937-B8E0-857E5413153B}"/>
              </a:ext>
            </a:extLst>
          </p:cNvPr>
          <p:cNvSpPr/>
          <p:nvPr/>
        </p:nvSpPr>
        <p:spPr>
          <a:xfrm>
            <a:off x="6083300" y="2427288"/>
            <a:ext cx="576263" cy="5048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90D0FA-1B67-4495-A277-CF48B25C6C36}"/>
              </a:ext>
            </a:extLst>
          </p:cNvPr>
          <p:cNvSpPr/>
          <p:nvPr/>
        </p:nvSpPr>
        <p:spPr>
          <a:xfrm>
            <a:off x="5435600" y="2417763"/>
            <a:ext cx="576263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ACBD1A-A3CF-4ACC-8A7C-786382A40FBD}"/>
              </a:ext>
            </a:extLst>
          </p:cNvPr>
          <p:cNvSpPr/>
          <p:nvPr/>
        </p:nvSpPr>
        <p:spPr>
          <a:xfrm>
            <a:off x="6083300" y="2932113"/>
            <a:ext cx="576263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B71A0-1D2A-4E83-A0A7-2232018A081D}"/>
              </a:ext>
            </a:extLst>
          </p:cNvPr>
          <p:cNvSpPr/>
          <p:nvPr/>
        </p:nvSpPr>
        <p:spPr>
          <a:xfrm>
            <a:off x="6084888" y="5589588"/>
            <a:ext cx="576262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78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C9ED8FC-8D5E-4CBA-BF3F-B1681D065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710613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1: Find customers who have purchased the items u</a:t>
            </a:r>
            <a:r>
              <a:rPr lang="en-GB" altLang="en-US" sz="3600" baseline="-25000"/>
              <a:t>3</a:t>
            </a:r>
            <a:r>
              <a:rPr lang="en-GB" altLang="en-US" sz="3600"/>
              <a:t> has purchased</a:t>
            </a:r>
          </a:p>
        </p:txBody>
      </p:sp>
      <p:graphicFrame>
        <p:nvGraphicFramePr>
          <p:cNvPr id="339971" name="Group 3">
            <a:extLst>
              <a:ext uri="{FF2B5EF4-FFF2-40B4-BE49-F238E27FC236}">
                <a16:creationId xmlns:a16="http://schemas.microsoft.com/office/drawing/2014/main" id="{57D6DA51-DC82-44CC-B6B1-45D282D8DF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916113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517" name="AutoShape 77">
            <a:extLst>
              <a:ext uri="{FF2B5EF4-FFF2-40B4-BE49-F238E27FC236}">
                <a16:creationId xmlns:a16="http://schemas.microsoft.com/office/drawing/2014/main" id="{0D47976B-4C8B-4448-8259-7A06050D12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59338" y="1557338"/>
            <a:ext cx="287337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315EA5-C724-44A9-821A-312BEF4ADEC5}"/>
              </a:ext>
            </a:extLst>
          </p:cNvPr>
          <p:cNvSpPr/>
          <p:nvPr/>
        </p:nvSpPr>
        <p:spPr>
          <a:xfrm>
            <a:off x="4716463" y="3994150"/>
            <a:ext cx="574675" cy="5032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55CB70-4F06-4517-8A15-5F269B50403C}"/>
              </a:ext>
            </a:extLst>
          </p:cNvPr>
          <p:cNvSpPr/>
          <p:nvPr/>
        </p:nvSpPr>
        <p:spPr>
          <a:xfrm>
            <a:off x="5435600" y="4005263"/>
            <a:ext cx="576263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C156B-C16F-449B-AA03-F3DB106DB021}"/>
              </a:ext>
            </a:extLst>
          </p:cNvPr>
          <p:cNvSpPr/>
          <p:nvPr/>
        </p:nvSpPr>
        <p:spPr>
          <a:xfrm>
            <a:off x="4716463" y="2925124"/>
            <a:ext cx="574675" cy="5048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5258C9-6BDB-4E75-8519-FBB9D4D76081}"/>
              </a:ext>
            </a:extLst>
          </p:cNvPr>
          <p:cNvSpPr/>
          <p:nvPr/>
        </p:nvSpPr>
        <p:spPr>
          <a:xfrm>
            <a:off x="4716463" y="3481388"/>
            <a:ext cx="574675" cy="5032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BBBE74-5985-48F3-9841-58FB0FC8CAB4}"/>
              </a:ext>
            </a:extLst>
          </p:cNvPr>
          <p:cNvSpPr/>
          <p:nvPr/>
        </p:nvSpPr>
        <p:spPr>
          <a:xfrm>
            <a:off x="4716463" y="5013325"/>
            <a:ext cx="574675" cy="50323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43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674B4C-6315-4A68-B522-A9564D745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Major types of algorithms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E3D5F68-AD93-465B-A49D-0F9586270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47180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Content-based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E-mail filters, clipping services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Knowledge-based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Buying guides for cars, or houses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Collaborative or social </a:t>
            </a:r>
            <a:r>
              <a:rPr lang="en-US" altLang="en-US" b="1" dirty="0" smtClean="0"/>
              <a:t>recommenders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Suggestion lists, “top-n” offers and promotions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Hybrid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Combination of any of the above</a:t>
            </a:r>
            <a:endParaRPr lang="en-US" altLang="en-US" sz="900" b="1" dirty="0"/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/>
          </a:p>
        </p:txBody>
      </p:sp>
      <p:sp>
        <p:nvSpPr>
          <p:cNvPr id="2" name="Right Arrow 1"/>
          <p:cNvSpPr/>
          <p:nvPr/>
        </p:nvSpPr>
        <p:spPr>
          <a:xfrm>
            <a:off x="467544" y="3627438"/>
            <a:ext cx="504056" cy="6656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300AC75-81EB-4D87-B58F-F9DBEB74A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333375"/>
            <a:ext cx="9036050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2: Find items bought by these identified customers and register pairs of items</a:t>
            </a:r>
          </a:p>
        </p:txBody>
      </p:sp>
      <p:graphicFrame>
        <p:nvGraphicFramePr>
          <p:cNvPr id="342019" name="Group 3">
            <a:extLst>
              <a:ext uri="{FF2B5EF4-FFF2-40B4-BE49-F238E27FC236}">
                <a16:creationId xmlns:a16="http://schemas.microsoft.com/office/drawing/2014/main" id="{E09E5F5D-6CE1-45B9-A957-A63042F04C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2060575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65" name="AutoShape 77">
            <a:extLst>
              <a:ext uri="{FF2B5EF4-FFF2-40B4-BE49-F238E27FC236}">
                <a16:creationId xmlns:a16="http://schemas.microsoft.com/office/drawing/2014/main" id="{6BEFB386-590C-4D9E-AAC6-DDC46B4C4F0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40200" y="1628775"/>
            <a:ext cx="287338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566" name="AutoShape 78">
            <a:extLst>
              <a:ext uri="{FF2B5EF4-FFF2-40B4-BE49-F238E27FC236}">
                <a16:creationId xmlns:a16="http://schemas.microsoft.com/office/drawing/2014/main" id="{32E13B06-4409-463E-B3E9-E094A42DFF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27763" y="1628775"/>
            <a:ext cx="287337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567" name="AutoShape 79">
            <a:extLst>
              <a:ext uri="{FF2B5EF4-FFF2-40B4-BE49-F238E27FC236}">
                <a16:creationId xmlns:a16="http://schemas.microsoft.com/office/drawing/2014/main" id="{E50D3A71-F236-4436-B0C6-F3AC1690E2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87900" y="1628775"/>
            <a:ext cx="287338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6731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FD42865-D784-4237-B725-754A78B54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710613" cy="1143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Step 2: Find items bought by the other customers and register pairs of items</a:t>
            </a:r>
          </a:p>
        </p:txBody>
      </p:sp>
      <p:graphicFrame>
        <p:nvGraphicFramePr>
          <p:cNvPr id="342019" name="Group 3">
            <a:extLst>
              <a:ext uri="{FF2B5EF4-FFF2-40B4-BE49-F238E27FC236}">
                <a16:creationId xmlns:a16="http://schemas.microsoft.com/office/drawing/2014/main" id="{7F9A0F2E-B069-446A-8B8C-E9D795E8D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2060575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613" name="AutoShape 77">
            <a:extLst>
              <a:ext uri="{FF2B5EF4-FFF2-40B4-BE49-F238E27FC236}">
                <a16:creationId xmlns:a16="http://schemas.microsoft.com/office/drawing/2014/main" id="{4C11DCE6-7FBC-4F02-8A10-FDF30476519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40200" y="1628775"/>
            <a:ext cx="287338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614" name="AutoShape 78">
            <a:extLst>
              <a:ext uri="{FF2B5EF4-FFF2-40B4-BE49-F238E27FC236}">
                <a16:creationId xmlns:a16="http://schemas.microsoft.com/office/drawing/2014/main" id="{90883C9A-991C-4A3B-A99C-C224267C02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27763" y="1628775"/>
            <a:ext cx="287337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615" name="AutoShape 79">
            <a:extLst>
              <a:ext uri="{FF2B5EF4-FFF2-40B4-BE49-F238E27FC236}">
                <a16:creationId xmlns:a16="http://schemas.microsoft.com/office/drawing/2014/main" id="{D6F9A031-C7E6-458D-A2DC-8AFBDDD487C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87900" y="1628775"/>
            <a:ext cx="287338" cy="431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E807C646-30EB-40F2-9410-179A27C51D1B}"/>
              </a:ext>
            </a:extLst>
          </p:cNvPr>
          <p:cNvGrpSpPr>
            <a:grpSpLocks/>
          </p:cNvGrpSpPr>
          <p:nvPr/>
        </p:nvGrpSpPr>
        <p:grpSpPr bwMode="auto">
          <a:xfrm>
            <a:off x="521494" y="288131"/>
            <a:ext cx="4789487" cy="2376488"/>
            <a:chOff x="249" y="300"/>
            <a:chExt cx="3017" cy="1497"/>
          </a:xfrm>
        </p:grpSpPr>
        <p:sp>
          <p:nvSpPr>
            <p:cNvPr id="65619" name="AutoShape 81">
              <a:extLst>
                <a:ext uri="{FF2B5EF4-FFF2-40B4-BE49-F238E27FC236}">
                  <a16:creationId xmlns:a16="http://schemas.microsoft.com/office/drawing/2014/main" id="{5B1DD617-3DB8-473E-AD4E-C7802BAC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00"/>
              <a:ext cx="3017" cy="1497"/>
            </a:xfrm>
            <a:prstGeom prst="wedgeRectCallout">
              <a:avLst>
                <a:gd name="adj1" fmla="val 59824"/>
                <a:gd name="adj2" fmla="val 4497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5620" name="Text Box 82">
              <a:extLst>
                <a:ext uri="{FF2B5EF4-FFF2-40B4-BE49-F238E27FC236}">
                  <a16:creationId xmlns:a16="http://schemas.microsoft.com/office/drawing/2014/main" id="{3DCE1C32-B611-4DF4-A08B-CE4C5A6F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0"/>
              <a:ext cx="276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Register pairs: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[u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/>
                <a:t>,u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</a:t>
              </a:r>
              <a:r>
                <a:rPr lang="en-GB" altLang="en-US" sz="2400" b="1" dirty="0"/>
                <a:t>i</a:t>
              </a:r>
              <a:r>
                <a:rPr lang="en-GB" altLang="en-US" sz="2400" b="1" baseline="-25000" dirty="0"/>
                <a:t>1</a:t>
              </a:r>
              <a:r>
                <a:rPr lang="en-GB" altLang="en-US" sz="2400" dirty="0"/>
                <a:t>] -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 i</a:t>
              </a:r>
              <a:r>
                <a:rPr lang="en-GB" altLang="en-US" sz="2400" baseline="-25000" dirty="0"/>
                <a:t>5</a:t>
              </a:r>
              <a:r>
                <a:rPr lang="en-GB" altLang="en-US" sz="2400" dirty="0"/>
                <a:t>),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/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[u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/>
                <a:t>,u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</a:t>
              </a:r>
              <a:r>
                <a:rPr lang="en-GB" altLang="en-US" sz="2400" b="1" dirty="0"/>
                <a:t>i</a:t>
              </a:r>
              <a:r>
                <a:rPr lang="en-GB" altLang="en-US" sz="2400" b="1" baseline="-25000" dirty="0"/>
                <a:t>1</a:t>
              </a:r>
              <a:r>
                <a:rPr lang="en-GB" altLang="en-US" sz="2400" dirty="0"/>
                <a:t>] –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/>
                <a:t>),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7</a:t>
              </a:r>
              <a:r>
                <a:rPr lang="en-GB" altLang="en-US" sz="2400" dirty="0"/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[u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/>
                <a:t>,u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/>
                <a:t>,</a:t>
              </a:r>
              <a:r>
                <a:rPr lang="en-GB" altLang="en-US" sz="2400" b="1" dirty="0"/>
                <a:t>i</a:t>
              </a:r>
              <a:r>
                <a:rPr lang="en-GB" altLang="en-US" sz="2400" b="1" baseline="-25000" dirty="0"/>
                <a:t>4</a:t>
              </a:r>
              <a:r>
                <a:rPr lang="en-GB" altLang="en-US" sz="2400" dirty="0"/>
                <a:t>] –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/>
                <a:t>),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/>
                <a:t>),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/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[u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/>
                <a:t>,u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</a:t>
              </a:r>
              <a:r>
                <a:rPr lang="en-GB" altLang="en-US" sz="2400" b="1" dirty="0"/>
                <a:t>i</a:t>
              </a:r>
              <a:r>
                <a:rPr lang="en-GB" altLang="en-US" sz="2400" b="1" baseline="-25000" dirty="0"/>
                <a:t>4</a:t>
              </a:r>
              <a:r>
                <a:rPr lang="en-GB" altLang="en-US" sz="2400" dirty="0"/>
                <a:t>] –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/>
                <a:t>),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7</a:t>
              </a:r>
              <a:r>
                <a:rPr lang="en-GB" altLang="en-US" sz="2400" dirty="0"/>
                <a:t>)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886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7BF81A7-E744-4722-8498-C1512DE49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3" y="333375"/>
            <a:ext cx="8961437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3: Calculate similarity between items in pairs &amp; recommend the most similar</a:t>
            </a:r>
          </a:p>
        </p:txBody>
      </p:sp>
      <p:graphicFrame>
        <p:nvGraphicFramePr>
          <p:cNvPr id="346115" name="Group 3">
            <a:extLst>
              <a:ext uri="{FF2B5EF4-FFF2-40B4-BE49-F238E27FC236}">
                <a16:creationId xmlns:a16="http://schemas.microsoft.com/office/drawing/2014/main" id="{EE9D9417-FBF9-4E3E-84DF-E4EA8C63553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7088" y="1700213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9711" name="Group 77">
            <a:extLst>
              <a:ext uri="{FF2B5EF4-FFF2-40B4-BE49-F238E27FC236}">
                <a16:creationId xmlns:a16="http://schemas.microsoft.com/office/drawing/2014/main" id="{D57E1F28-231E-421C-9307-D808D9726FF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313113"/>
            <a:ext cx="5040313" cy="1939477"/>
            <a:chOff x="249" y="300"/>
            <a:chExt cx="2903" cy="1514"/>
          </a:xfrm>
        </p:grpSpPr>
        <p:sp>
          <p:nvSpPr>
            <p:cNvPr id="69713" name="AutoShape 78">
              <a:extLst>
                <a:ext uri="{FF2B5EF4-FFF2-40B4-BE49-F238E27FC236}">
                  <a16:creationId xmlns:a16="http://schemas.microsoft.com/office/drawing/2014/main" id="{32B29FA9-5D64-4788-B16E-0AAE6FB6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00"/>
              <a:ext cx="2903" cy="1497"/>
            </a:xfrm>
            <a:prstGeom prst="wedgeRectCallout">
              <a:avLst>
                <a:gd name="adj1" fmla="val 49644"/>
                <a:gd name="adj2" fmla="val 3124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9714" name="Text Box 79">
              <a:extLst>
                <a:ext uri="{FF2B5EF4-FFF2-40B4-BE49-F238E27FC236}">
                  <a16:creationId xmlns:a16="http://schemas.microsoft.com/office/drawing/2014/main" id="{FB75E0C9-6C90-41DD-BFD2-B50648DDC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0"/>
              <a:ext cx="2767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Calculate similarity between items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 i</a:t>
              </a:r>
              <a:r>
                <a:rPr lang="en-GB" altLang="en-US" sz="2400" baseline="-25000" dirty="0"/>
                <a:t>5</a:t>
              </a:r>
              <a:r>
                <a:rPr lang="en-GB" altLang="en-US" sz="2400" dirty="0" smtClean="0"/>
                <a:t>)=0.33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 smtClean="0"/>
                <a:t>)=0.33</a:t>
              </a: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 smtClean="0"/>
                <a:t>)=0.41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7</a:t>
              </a:r>
              <a:r>
                <a:rPr lang="en-GB" altLang="en-US" sz="2400" dirty="0" smtClean="0"/>
                <a:t>)=0.58</a:t>
              </a: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 smtClean="0"/>
                <a:t>)=0.82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 smtClean="0"/>
                <a:t>)=0.41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 smtClean="0"/>
                <a:t>)=0.33</a:t>
              </a: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</a:t>
              </a:r>
              <a:r>
                <a:rPr lang="en-GB" altLang="en-US" sz="2400"/>
                <a:t>i</a:t>
              </a:r>
              <a:r>
                <a:rPr lang="en-GB" altLang="en-US" sz="2400" baseline="-25000"/>
                <a:t>4</a:t>
              </a:r>
              <a:r>
                <a:rPr lang="en-GB" altLang="en-US" sz="2400"/>
                <a:t>,i</a:t>
              </a:r>
              <a:r>
                <a:rPr lang="en-GB" altLang="en-US" sz="2400" baseline="-25000"/>
                <a:t>7</a:t>
              </a:r>
              <a:r>
                <a:rPr lang="en-GB" altLang="en-US" sz="2400" smtClean="0"/>
                <a:t>)=0.58 </a:t>
              </a:r>
              <a:endParaRPr lang="en-GB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56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7BF81A7-E744-4722-8498-C1512DE49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3" y="333375"/>
            <a:ext cx="8961437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Step 3: Calculate similarity between items in pairs &amp; recommend the most similar</a:t>
            </a:r>
          </a:p>
        </p:txBody>
      </p:sp>
      <p:graphicFrame>
        <p:nvGraphicFramePr>
          <p:cNvPr id="346115" name="Group 3">
            <a:extLst>
              <a:ext uri="{FF2B5EF4-FFF2-40B4-BE49-F238E27FC236}">
                <a16:creationId xmlns:a16="http://schemas.microsoft.com/office/drawing/2014/main" id="{EE9D9417-FBF9-4E3E-84DF-E4EA8C6355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088" y="1700213"/>
          <a:ext cx="7396162" cy="4157660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9711" name="Group 77">
            <a:extLst>
              <a:ext uri="{FF2B5EF4-FFF2-40B4-BE49-F238E27FC236}">
                <a16:creationId xmlns:a16="http://schemas.microsoft.com/office/drawing/2014/main" id="{D57E1F28-231E-421C-9307-D808D9726FF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313113"/>
            <a:ext cx="5040313" cy="1939477"/>
            <a:chOff x="249" y="300"/>
            <a:chExt cx="2903" cy="1514"/>
          </a:xfrm>
        </p:grpSpPr>
        <p:sp>
          <p:nvSpPr>
            <p:cNvPr id="69713" name="AutoShape 78">
              <a:extLst>
                <a:ext uri="{FF2B5EF4-FFF2-40B4-BE49-F238E27FC236}">
                  <a16:creationId xmlns:a16="http://schemas.microsoft.com/office/drawing/2014/main" id="{32B29FA9-5D64-4788-B16E-0AAE6FB69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00"/>
              <a:ext cx="2903" cy="1497"/>
            </a:xfrm>
            <a:prstGeom prst="wedgeRectCallout">
              <a:avLst>
                <a:gd name="adj1" fmla="val 49644"/>
                <a:gd name="adj2" fmla="val 3124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9714" name="Text Box 79">
              <a:extLst>
                <a:ext uri="{FF2B5EF4-FFF2-40B4-BE49-F238E27FC236}">
                  <a16:creationId xmlns:a16="http://schemas.microsoft.com/office/drawing/2014/main" id="{FB75E0C9-6C90-41DD-BFD2-B50648DDC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0"/>
              <a:ext cx="2767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Calculate similarity between items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 i</a:t>
              </a:r>
              <a:r>
                <a:rPr lang="en-GB" altLang="en-US" sz="2400" baseline="-25000" dirty="0"/>
                <a:t>5</a:t>
              </a:r>
              <a:r>
                <a:rPr lang="en-GB" altLang="en-US" sz="2400" dirty="0" smtClean="0"/>
                <a:t>)=0.33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 smtClean="0"/>
                <a:t>)=0.33</a:t>
              </a: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1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2</a:t>
              </a:r>
              <a:r>
                <a:rPr lang="en-GB" altLang="en-US" sz="2400" dirty="0" smtClean="0"/>
                <a:t>)=0.41</a:t>
              </a:r>
              <a:r>
                <a:rPr lang="en-GB" altLang="en-US" sz="2400" dirty="0"/>
                <a:t>, </a:t>
              </a:r>
              <a:r>
                <a:rPr lang="en-GB" altLang="en-US" sz="2400" b="1" dirty="0">
                  <a:solidFill>
                    <a:srgbClr val="990000"/>
                  </a:solidFill>
                </a:rPr>
                <a:t>(i</a:t>
              </a:r>
              <a:r>
                <a:rPr lang="en-GB" altLang="en-US" sz="2400" b="1" baseline="-25000" dirty="0">
                  <a:solidFill>
                    <a:srgbClr val="990000"/>
                  </a:solidFill>
                </a:rPr>
                <a:t>1</a:t>
              </a:r>
              <a:r>
                <a:rPr lang="en-GB" altLang="en-US" sz="2400" b="1" dirty="0">
                  <a:solidFill>
                    <a:srgbClr val="990000"/>
                  </a:solidFill>
                </a:rPr>
                <a:t>,i</a:t>
              </a:r>
              <a:r>
                <a:rPr lang="en-GB" altLang="en-US" sz="2400" b="1" baseline="-25000" dirty="0">
                  <a:solidFill>
                    <a:srgbClr val="990000"/>
                  </a:solidFill>
                </a:rPr>
                <a:t>7</a:t>
              </a:r>
              <a:r>
                <a:rPr lang="en-GB" altLang="en-US" sz="2400" b="1" dirty="0" smtClean="0">
                  <a:solidFill>
                    <a:srgbClr val="990000"/>
                  </a:solidFill>
                </a:rPr>
                <a:t>)=0.58</a:t>
              </a:r>
              <a:endParaRPr lang="en-GB" altLang="en-US" sz="2400" b="1" dirty="0">
                <a:solidFill>
                  <a:srgbClr val="99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1" dirty="0">
                  <a:solidFill>
                    <a:srgbClr val="990000"/>
                  </a:solidFill>
                </a:rPr>
                <a:t>(i</a:t>
              </a:r>
              <a:r>
                <a:rPr lang="en-GB" altLang="en-US" sz="2400" b="1" baseline="-25000" dirty="0">
                  <a:solidFill>
                    <a:srgbClr val="990000"/>
                  </a:solidFill>
                </a:rPr>
                <a:t>4</a:t>
              </a:r>
              <a:r>
                <a:rPr lang="en-GB" altLang="en-US" sz="2400" b="1" dirty="0">
                  <a:solidFill>
                    <a:srgbClr val="990000"/>
                  </a:solidFill>
                </a:rPr>
                <a:t>,i</a:t>
              </a:r>
              <a:r>
                <a:rPr lang="en-GB" altLang="en-US" sz="2400" b="1" baseline="-25000" dirty="0">
                  <a:solidFill>
                    <a:srgbClr val="990000"/>
                  </a:solidFill>
                </a:rPr>
                <a:t>2</a:t>
              </a:r>
              <a:r>
                <a:rPr lang="en-GB" altLang="en-US" sz="2400" b="1" dirty="0" smtClean="0">
                  <a:solidFill>
                    <a:srgbClr val="990000"/>
                  </a:solidFill>
                </a:rPr>
                <a:t>)=0.82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3</a:t>
              </a:r>
              <a:r>
                <a:rPr lang="en-GB" altLang="en-US" sz="2400" dirty="0" smtClean="0"/>
                <a:t>)=0.41</a:t>
              </a:r>
              <a:r>
                <a:rPr lang="en-GB" altLang="en-US" sz="2400" dirty="0"/>
                <a:t>, 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6</a:t>
              </a:r>
              <a:r>
                <a:rPr lang="en-GB" altLang="en-US" sz="2400" dirty="0" smtClean="0"/>
                <a:t>)=0.33</a:t>
              </a:r>
              <a:endParaRPr lang="en-GB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/>
                <a:t>(i</a:t>
              </a:r>
              <a:r>
                <a:rPr lang="en-GB" altLang="en-US" sz="2400" baseline="-25000" dirty="0"/>
                <a:t>4</a:t>
              </a:r>
              <a:r>
                <a:rPr lang="en-GB" altLang="en-US" sz="2400" dirty="0"/>
                <a:t>,i</a:t>
              </a:r>
              <a:r>
                <a:rPr lang="en-GB" altLang="en-US" sz="2400" baseline="-25000" dirty="0"/>
                <a:t>7</a:t>
              </a:r>
              <a:r>
                <a:rPr lang="en-GB" altLang="en-US" sz="2400" dirty="0" smtClean="0"/>
                <a:t>)=0.58 </a:t>
              </a:r>
              <a:endParaRPr lang="en-GB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92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E53A920-D861-4009-BD03-01EFCF087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9117013" cy="1143001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Collaborative Filtering Summary (1)</a:t>
            </a:r>
          </a:p>
        </p:txBody>
      </p:sp>
      <p:sp>
        <p:nvSpPr>
          <p:cNvPr id="204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2765BB-17A5-4DC6-9523-9E5F78DB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866188" cy="5761186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400" b="1" dirty="0" smtClean="0"/>
              <a:t>Advantages</a:t>
            </a:r>
            <a:endParaRPr lang="en-GB" altLang="en-US" sz="2400" b="1" dirty="0"/>
          </a:p>
          <a:p>
            <a:pPr lvl="1" eaLnBrk="1" hangingPunct="1"/>
            <a:endParaRPr lang="en-GB" altLang="en-US" sz="2400" dirty="0" smtClean="0"/>
          </a:p>
          <a:p>
            <a:pPr eaLnBrk="1" hangingPunct="1"/>
            <a:endParaRPr lang="en-GB" altLang="en-US" sz="2400" b="1" dirty="0" smtClean="0"/>
          </a:p>
          <a:p>
            <a:pPr eaLnBrk="1" hangingPunct="1"/>
            <a:endParaRPr lang="en-GB" altLang="en-US" sz="2400" b="1" dirty="0"/>
          </a:p>
          <a:p>
            <a:pPr eaLnBrk="1" hangingPunct="1"/>
            <a:endParaRPr lang="en-GB" altLang="en-US" sz="2400" b="1" dirty="0" smtClean="0"/>
          </a:p>
          <a:p>
            <a:pPr marL="0" indent="0" eaLnBrk="1" hangingPunct="1">
              <a:buNone/>
            </a:pPr>
            <a:r>
              <a:rPr lang="en-GB" altLang="en-US" sz="2400" b="1" dirty="0" smtClean="0"/>
              <a:t>Challenges</a:t>
            </a:r>
            <a:endParaRPr lang="en-GB" altLang="en-US" sz="2400" dirty="0" smtClean="0"/>
          </a:p>
          <a:p>
            <a:pPr lvl="1" eaLnBrk="1" hangingPunct="1"/>
            <a:endParaRPr lang="en-GB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736E-2C77-410D-8386-61ABE9697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" y="101897"/>
            <a:ext cx="729953" cy="729953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318BE15C-2CB6-48C6-92EB-7ECE064BB497}"/>
              </a:ext>
            </a:extLst>
          </p:cNvPr>
          <p:cNvSpPr/>
          <p:nvPr/>
        </p:nvSpPr>
        <p:spPr>
          <a:xfrm>
            <a:off x="2267744" y="908651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1F994C8-CF19-462C-AFB6-AE444C1596A7}"/>
              </a:ext>
            </a:extLst>
          </p:cNvPr>
          <p:cNvSpPr/>
          <p:nvPr/>
        </p:nvSpPr>
        <p:spPr>
          <a:xfrm>
            <a:off x="2020579" y="3140968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11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E53A920-D861-4009-BD03-01EFCF087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9117013" cy="1143001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Collaborative Filtering Summary (1)</a:t>
            </a:r>
          </a:p>
        </p:txBody>
      </p:sp>
      <p:sp>
        <p:nvSpPr>
          <p:cNvPr id="204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2765BB-17A5-4DC6-9523-9E5F78DB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866188" cy="5761186"/>
          </a:xfrm>
          <a:noFill/>
        </p:spPr>
        <p:txBody>
          <a:bodyPr/>
          <a:lstStyle/>
          <a:p>
            <a:pPr eaLnBrk="1" hangingPunct="1"/>
            <a:r>
              <a:rPr lang="en-GB" altLang="en-US" sz="2400" b="1" dirty="0" smtClean="0"/>
              <a:t>Advantages</a:t>
            </a:r>
            <a:endParaRPr lang="en-GB" altLang="en-US" sz="2400" b="1" dirty="0"/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Simple to implement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Widely used in recommender systems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Works fairly successfully if a large data set is used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 smtClean="0">
                <a:solidFill>
                  <a:srgbClr val="C00000"/>
                </a:solidFill>
              </a:rPr>
              <a:t>Considers </a:t>
            </a:r>
            <a:r>
              <a:rPr lang="en-GB" altLang="en-US" sz="2400" dirty="0">
                <a:solidFill>
                  <a:srgbClr val="C00000"/>
                </a:solidFill>
              </a:rPr>
              <a:t>the opinions of a wide spectrum of users</a:t>
            </a:r>
          </a:p>
          <a:p>
            <a:pPr eaLnBrk="1" hangingPunct="1"/>
            <a:r>
              <a:rPr lang="en-GB" altLang="en-US" sz="2400" b="1" dirty="0" smtClean="0"/>
              <a:t>Challenges</a:t>
            </a:r>
            <a:r>
              <a:rPr lang="en-GB" altLang="en-US" sz="2400" dirty="0" smtClean="0"/>
              <a:t> 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Cold start (new items, new users)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Sparsity (insufficient data)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Scalability (large data sets - accuracy vs scalability)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Reliability of ratings (subjectivity)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Lack of transparency (explaining to the user how the ratings were generated)</a:t>
            </a:r>
          </a:p>
          <a:p>
            <a:pPr lvl="1" eaLnBrk="1" hangingPunct="1"/>
            <a:r>
              <a:rPr lang="en-GB" altLang="en-US" sz="2400" dirty="0">
                <a:solidFill>
                  <a:srgbClr val="C00000"/>
                </a:solidFill>
              </a:rPr>
              <a:t>Lack of control (limited user influence on the algorithm)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736E-2C77-410D-8386-61ABE9697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" y="101897"/>
            <a:ext cx="729953" cy="729953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318BE15C-2CB6-48C6-92EB-7ECE064BB497}"/>
              </a:ext>
            </a:extLst>
          </p:cNvPr>
          <p:cNvSpPr/>
          <p:nvPr/>
        </p:nvSpPr>
        <p:spPr>
          <a:xfrm>
            <a:off x="2267744" y="908651"/>
            <a:ext cx="494330" cy="558567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1F994C8-CF19-462C-AFB6-AE444C1596A7}"/>
              </a:ext>
            </a:extLst>
          </p:cNvPr>
          <p:cNvSpPr/>
          <p:nvPr/>
        </p:nvSpPr>
        <p:spPr>
          <a:xfrm>
            <a:off x="2195736" y="3068960"/>
            <a:ext cx="494330" cy="55856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23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D30586-548B-49A8-97F2-89070AFB4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49688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b="1" dirty="0"/>
              <a:t>Apply collaborative filtering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(recommendations based on similarity between users/items)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b="1" dirty="0"/>
              <a:t>Three phases: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dirty="0"/>
              <a:t>Represent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dirty="0"/>
              <a:t>Define neighbourhood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dirty="0"/>
              <a:t>Make predictions or recommendations</a:t>
            </a:r>
            <a:endParaRPr lang="en-GB" altLang="en-US" sz="2000" dirty="0"/>
          </a:p>
          <a:p>
            <a:pPr lvl="2" eaLnBrk="1" hangingPunct="1">
              <a:lnSpc>
                <a:spcPct val="80000"/>
              </a:lnSpc>
            </a:pPr>
            <a:endParaRPr lang="en-GB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b="1" dirty="0"/>
              <a:t>You should be able to apply the user-user or item-item CF </a:t>
            </a:r>
            <a:r>
              <a:rPr lang="en-GB" altLang="en-US" sz="2400" b="1" dirty="0" smtClean="0"/>
              <a:t>algorithms </a:t>
            </a:r>
            <a:r>
              <a:rPr lang="en-GB" altLang="en-US" sz="2400" b="1" dirty="0"/>
              <a:t>on a given set of data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b="1" dirty="0"/>
              <a:t>Be aware of advantages and disadvantages of the methods</a:t>
            </a: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37AECA2E-7498-4586-A178-C9743C0F2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-242888"/>
            <a:ext cx="9117013" cy="1143001"/>
          </a:xfrm>
        </p:spPr>
        <p:txBody>
          <a:bodyPr/>
          <a:lstStyle/>
          <a:p>
            <a:pPr eaLnBrk="1" hangingPunct="1"/>
            <a:r>
              <a:rPr lang="en-GB" altLang="en-US" sz="4000"/>
              <a:t>Collaborative Filtering Summary (2)</a:t>
            </a:r>
          </a:p>
        </p:txBody>
      </p:sp>
    </p:spTree>
    <p:extLst>
      <p:ext uri="{BB962C8B-B14F-4D97-AF65-F5344CB8AC3E}">
        <p14:creationId xmlns:p14="http://schemas.microsoft.com/office/powerpoint/2010/main" val="219113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B64A38-8744-4C1D-ACE3-1B5A4A3F9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Collaborative Filtering (CF)</a:t>
            </a:r>
            <a:endParaRPr lang="en-GB" altLang="en-US" dirty="0"/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B16BDB-40EF-4031-A158-09FC2BD24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054975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990000"/>
                </a:solidFill>
              </a:rPr>
              <a:t>Other’s ratings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What others like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990000"/>
                </a:solidFill>
              </a:rPr>
              <a:t>My ratings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What I like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pic>
        <p:nvPicPr>
          <p:cNvPr id="12292" name="Picture 4" descr="bd06663_">
            <a:extLst>
              <a:ext uri="{FF2B5EF4-FFF2-40B4-BE49-F238E27FC236}">
                <a16:creationId xmlns:a16="http://schemas.microsoft.com/office/drawing/2014/main" id="{88FB892D-AD57-472F-8F18-859356B6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C4E8E436-A4A6-4A16-9903-78B1D19B9F4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295400"/>
            <a:ext cx="3352800" cy="2057400"/>
            <a:chOff x="2640" y="384"/>
            <a:chExt cx="2688" cy="1728"/>
          </a:xfrm>
        </p:grpSpPr>
        <p:pic>
          <p:nvPicPr>
            <p:cNvPr id="12297" name="Picture 6" descr="bd06982_">
              <a:extLst>
                <a:ext uri="{FF2B5EF4-FFF2-40B4-BE49-F238E27FC236}">
                  <a16:creationId xmlns:a16="http://schemas.microsoft.com/office/drawing/2014/main" id="{64A5E6D8-18D2-4C6D-828B-D28262B44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720"/>
              <a:ext cx="2208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4FE9431A-4F3C-4062-A00D-52646AD9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4"/>
              <a:ext cx="2688" cy="1728"/>
            </a:xfrm>
            <a:prstGeom prst="cloudCallout">
              <a:avLst>
                <a:gd name="adj1" fmla="val -35380"/>
                <a:gd name="adj2" fmla="val 700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52936" name="Text Box 8">
            <a:extLst>
              <a:ext uri="{FF2B5EF4-FFF2-40B4-BE49-F238E27FC236}">
                <a16:creationId xmlns:a16="http://schemas.microsoft.com/office/drawing/2014/main" id="{B88306AC-021E-417D-A5B7-02DF9EB5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350520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</a:rPr>
              <a:t>Give me what people similar to me would like …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</a:rPr>
              <a:t>“Word of mouth”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000"/>
              <a:t> </a:t>
            </a:r>
            <a:r>
              <a:rPr lang="en-US" altLang="en-US" sz="2800" b="1">
                <a:solidFill>
                  <a:srgbClr val="990000"/>
                </a:solidFill>
              </a:rPr>
              <a:t>“Voting”</a:t>
            </a:r>
            <a:endParaRPr lang="en-GB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8F69AA-AEC8-415C-980B-1323B64C7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/>
              <a:t>Collaborative Filtering (CF) </a:t>
            </a:r>
          </a:p>
        </p:txBody>
      </p:sp>
      <p:sp>
        <p:nvSpPr>
          <p:cNvPr id="279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7E6BD9-1D3B-40F3-81B0-39E5F0A9D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8280400" cy="471805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Recommends items to the user based on what other </a:t>
            </a:r>
            <a:r>
              <a:rPr lang="en-US" altLang="en-US" b="1" i="1">
                <a:cs typeface="Times New Roman" panose="02020603050405020304" pitchFamily="18" charset="0"/>
              </a:rPr>
              <a:t>similar users</a:t>
            </a:r>
            <a:r>
              <a:rPr lang="en-US" altLang="en-US">
                <a:cs typeface="Times New Roman" panose="02020603050405020304" pitchFamily="18" charset="0"/>
              </a:rPr>
              <a:t> have liked (e.g. people like you prefer this, you may like it as well)</a:t>
            </a:r>
          </a:p>
          <a:p>
            <a:pPr eaLnBrk="1" hangingPunct="1"/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How to find other user’s preferences?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Explicit methods (ratings –MovieLens/Netflix, Amazon)</a:t>
            </a:r>
          </a:p>
          <a:p>
            <a:pPr lvl="1" eaLnBrk="1" hangingPunct="1"/>
            <a:r>
              <a:rPr lang="en-US" altLang="en-US">
                <a:cs typeface="Times New Roman" panose="02020603050405020304" pitchFamily="18" charset="0"/>
              </a:rPr>
              <a:t>Implicit methods (observations – what they buy, what they visit – less reliable)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79274D2-3C69-4934-B1B5-044FF83A711F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370013"/>
            <a:ext cx="2970213" cy="1670050"/>
            <a:chOff x="22" y="863"/>
            <a:chExt cx="1871" cy="1052"/>
          </a:xfrm>
        </p:grpSpPr>
        <p:pic>
          <p:nvPicPr>
            <p:cNvPr id="16417" name="Picture 3" descr="bd06982_">
              <a:extLst>
                <a:ext uri="{FF2B5EF4-FFF2-40B4-BE49-F238E27FC236}">
                  <a16:creationId xmlns:a16="http://schemas.microsoft.com/office/drawing/2014/main" id="{AF881D2C-0160-4044-9D18-441663F8A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863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8" name="Picture 4" descr="bd06982_">
              <a:extLst>
                <a:ext uri="{FF2B5EF4-FFF2-40B4-BE49-F238E27FC236}">
                  <a16:creationId xmlns:a16="http://schemas.microsoft.com/office/drawing/2014/main" id="{33234B4A-27A2-4C49-873A-BC9A3AF23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999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9" name="Picture 5" descr="bd06982_">
              <a:extLst>
                <a:ext uri="{FF2B5EF4-FFF2-40B4-BE49-F238E27FC236}">
                  <a16:creationId xmlns:a16="http://schemas.microsoft.com/office/drawing/2014/main" id="{69CC2BF5-11F4-4A14-8EBC-01E528CBE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17"/>
              <a:ext cx="1735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7" name="Rectangle 6">
            <a:extLst>
              <a:ext uri="{FF2B5EF4-FFF2-40B4-BE49-F238E27FC236}">
                <a16:creationId xmlns:a16="http://schemas.microsoft.com/office/drawing/2014/main" id="{1339B6CB-2FD1-4199-A677-C3A6566C4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00588"/>
            <a:ext cx="84582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User-User Collaborative Filtering</a:t>
            </a:r>
            <a:endParaRPr lang="en-GB" altLang="en-US" dirty="0"/>
          </a:p>
        </p:txBody>
      </p:sp>
      <p:sp>
        <p:nvSpPr>
          <p:cNvPr id="16388" name="AutoShape 7">
            <a:extLst>
              <a:ext uri="{FF2B5EF4-FFF2-40B4-BE49-F238E27FC236}">
                <a16:creationId xmlns:a16="http://schemas.microsoft.com/office/drawing/2014/main" id="{C1F3A890-B09C-4535-91E9-4CCDEBAF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35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AutoShape 8">
            <a:extLst>
              <a:ext uri="{FF2B5EF4-FFF2-40B4-BE49-F238E27FC236}">
                <a16:creationId xmlns:a16="http://schemas.microsoft.com/office/drawing/2014/main" id="{B695993B-E501-45AD-8702-A0F30C16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497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0" name="AutoShape 9">
            <a:extLst>
              <a:ext uri="{FF2B5EF4-FFF2-40B4-BE49-F238E27FC236}">
                <a16:creationId xmlns:a16="http://schemas.microsoft.com/office/drawing/2014/main" id="{3EC244E0-5C89-4D67-8790-1B6150D1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59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1" name="AutoShape 10">
            <a:extLst>
              <a:ext uri="{FF2B5EF4-FFF2-40B4-BE49-F238E27FC236}">
                <a16:creationId xmlns:a16="http://schemas.microsoft.com/office/drawing/2014/main" id="{06A1C2DE-3057-42A0-8B41-4D42E6FE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21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2" name="AutoShape 11">
            <a:extLst>
              <a:ext uri="{FF2B5EF4-FFF2-40B4-BE49-F238E27FC236}">
                <a16:creationId xmlns:a16="http://schemas.microsoft.com/office/drawing/2014/main" id="{FB0C6180-CA38-4A9C-AC16-4D4AABDC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83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3" name="AutoShape 12">
            <a:extLst>
              <a:ext uri="{FF2B5EF4-FFF2-40B4-BE49-F238E27FC236}">
                <a16:creationId xmlns:a16="http://schemas.microsoft.com/office/drawing/2014/main" id="{0A387EF9-1801-4DC7-97C3-0F4E21CE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45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4" name="AutoShape 13">
            <a:extLst>
              <a:ext uri="{FF2B5EF4-FFF2-40B4-BE49-F238E27FC236}">
                <a16:creationId xmlns:a16="http://schemas.microsoft.com/office/drawing/2014/main" id="{4FC5ACC6-5E59-4366-8548-B21430C4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307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5" name="AutoShape 14">
            <a:extLst>
              <a:ext uri="{FF2B5EF4-FFF2-40B4-BE49-F238E27FC236}">
                <a16:creationId xmlns:a16="http://schemas.microsoft.com/office/drawing/2014/main" id="{E272FD95-8114-408A-B89D-CF22DA8B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69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6" name="AutoShape 15">
            <a:extLst>
              <a:ext uri="{FF2B5EF4-FFF2-40B4-BE49-F238E27FC236}">
                <a16:creationId xmlns:a16="http://schemas.microsoft.com/office/drawing/2014/main" id="{F5E885BA-9F8F-4A35-8E36-EFD1C8E4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3188"/>
            <a:ext cx="533400" cy="83820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7" name="AutoShape 16">
            <a:extLst>
              <a:ext uri="{FF2B5EF4-FFF2-40B4-BE49-F238E27FC236}">
                <a16:creationId xmlns:a16="http://schemas.microsoft.com/office/drawing/2014/main" id="{2ADABD7D-5C50-4D0B-A7DE-82854E61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75" y="4114800"/>
            <a:ext cx="990600" cy="1066800"/>
          </a:xfrm>
          <a:prstGeom prst="smileyFace">
            <a:avLst>
              <a:gd name="adj" fmla="val 465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8" name="AutoShape 17">
            <a:extLst>
              <a:ext uri="{FF2B5EF4-FFF2-40B4-BE49-F238E27FC236}">
                <a16:creationId xmlns:a16="http://schemas.microsoft.com/office/drawing/2014/main" id="{657A611C-1E35-4E71-A5D9-5DE1B1D7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2133600"/>
            <a:ext cx="1600200" cy="6096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User profile</a:t>
            </a:r>
          </a:p>
        </p:txBody>
      </p:sp>
      <p:sp>
        <p:nvSpPr>
          <p:cNvPr id="16399" name="AutoShape 18">
            <a:extLst>
              <a:ext uri="{FF2B5EF4-FFF2-40B4-BE49-F238E27FC236}">
                <a16:creationId xmlns:a16="http://schemas.microsoft.com/office/drawing/2014/main" id="{0DCB4AAF-C10F-4B47-A6BB-F2FADF38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3276600"/>
            <a:ext cx="585787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I</a:t>
            </a:r>
            <a:br>
              <a:rPr lang="en-GB" altLang="en-US" sz="2000"/>
            </a:br>
            <a:r>
              <a:rPr lang="en-GB" altLang="en-US" sz="2000"/>
              <a:t>N</a:t>
            </a:r>
            <a:br>
              <a:rPr lang="en-GB" altLang="en-US" sz="2000"/>
            </a:br>
            <a:r>
              <a:rPr lang="en-GB" altLang="en-US" sz="2000"/>
              <a:t>T</a:t>
            </a:r>
            <a:br>
              <a:rPr lang="en-GB" altLang="en-US" sz="2000"/>
            </a:br>
            <a:r>
              <a:rPr lang="en-GB" altLang="en-US" sz="2000"/>
              <a:t>E</a:t>
            </a:r>
            <a:br>
              <a:rPr lang="en-GB" altLang="en-US" sz="2000"/>
            </a:br>
            <a:r>
              <a:rPr lang="en-GB" altLang="en-US" sz="2000"/>
              <a:t>R</a:t>
            </a:r>
            <a:br>
              <a:rPr lang="en-GB" altLang="en-US" sz="2000"/>
            </a:br>
            <a:r>
              <a:rPr lang="en-GB" altLang="en-US" sz="2000"/>
              <a:t>F</a:t>
            </a:r>
            <a:br>
              <a:rPr lang="en-GB" altLang="en-US" sz="2000"/>
            </a:br>
            <a:r>
              <a:rPr lang="en-GB" altLang="en-US" sz="2000"/>
              <a:t>A</a:t>
            </a:r>
            <a:br>
              <a:rPr lang="en-GB" altLang="en-US" sz="2000"/>
            </a:br>
            <a:r>
              <a:rPr lang="en-GB" altLang="en-US" sz="2000"/>
              <a:t>C</a:t>
            </a:r>
            <a:br>
              <a:rPr lang="en-GB" altLang="en-US" sz="2000"/>
            </a:br>
            <a:r>
              <a:rPr lang="en-GB" altLang="en-US" sz="2000"/>
              <a:t>E</a:t>
            </a:r>
          </a:p>
        </p:txBody>
      </p:sp>
      <p:sp>
        <p:nvSpPr>
          <p:cNvPr id="281619" name="Line 19">
            <a:extLst>
              <a:ext uri="{FF2B5EF4-FFF2-40B4-BE49-F238E27FC236}">
                <a16:creationId xmlns:a16="http://schemas.microsoft.com/office/drawing/2014/main" id="{C597D58F-2DD0-49E3-B9C9-46154DFEE2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5550" y="2852738"/>
            <a:ext cx="1371600" cy="1143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AutoShape 20">
            <a:extLst>
              <a:ext uri="{FF2B5EF4-FFF2-40B4-BE49-F238E27FC236}">
                <a16:creationId xmlns:a16="http://schemas.microsoft.com/office/drawing/2014/main" id="{7374B5B5-D6C4-47E7-910D-80A1EE56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114800"/>
            <a:ext cx="19050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Recommender</a:t>
            </a:r>
          </a:p>
        </p:txBody>
      </p:sp>
      <p:sp>
        <p:nvSpPr>
          <p:cNvPr id="281621" name="Line 21">
            <a:extLst>
              <a:ext uri="{FF2B5EF4-FFF2-40B4-BE49-F238E27FC236}">
                <a16:creationId xmlns:a16="http://schemas.microsoft.com/office/drawing/2014/main" id="{910CC1D4-C5CB-4A89-9B05-E3B6592C8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4648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622" name="Line 22">
            <a:extLst>
              <a:ext uri="{FF2B5EF4-FFF2-40B4-BE49-F238E27FC236}">
                <a16:creationId xmlns:a16="http://schemas.microsoft.com/office/drawing/2014/main" id="{F1DEEF06-10AE-4091-9F92-8E685C105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5825" y="4724400"/>
            <a:ext cx="806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623" name="Line 23">
            <a:extLst>
              <a:ext uri="{FF2B5EF4-FFF2-40B4-BE49-F238E27FC236}">
                <a16:creationId xmlns:a16="http://schemas.microsoft.com/office/drawing/2014/main" id="{A65E2DDC-FE8C-4BE9-B39F-9E65B037C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572000"/>
            <a:ext cx="806450" cy="9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624" name="Line 24">
            <a:extLst>
              <a:ext uri="{FF2B5EF4-FFF2-40B4-BE49-F238E27FC236}">
                <a16:creationId xmlns:a16="http://schemas.microsoft.com/office/drawing/2014/main" id="{72A21129-09C3-403A-BF74-627786AF6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3068638"/>
            <a:ext cx="504825" cy="1800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625" name="Line 25">
            <a:extLst>
              <a:ext uri="{FF2B5EF4-FFF2-40B4-BE49-F238E27FC236}">
                <a16:creationId xmlns:a16="http://schemas.microsoft.com/office/drawing/2014/main" id="{1678C231-336C-4BF5-8612-82F2DB92F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492375"/>
            <a:ext cx="936625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18ECA596-B5E8-45F4-BA6F-70BAECF27A74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2700338" cy="1150937"/>
            <a:chOff x="0" y="845"/>
            <a:chExt cx="1701" cy="725"/>
          </a:xfrm>
        </p:grpSpPr>
        <p:sp>
          <p:nvSpPr>
            <p:cNvPr id="16412" name="Oval 27">
              <a:extLst>
                <a:ext uri="{FF2B5EF4-FFF2-40B4-BE49-F238E27FC236}">
                  <a16:creationId xmlns:a16="http://schemas.microsoft.com/office/drawing/2014/main" id="{6D5CE131-07CB-4141-98B8-9A897937C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117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3" name="Oval 28">
              <a:extLst>
                <a:ext uri="{FF2B5EF4-FFF2-40B4-BE49-F238E27FC236}">
                  <a16:creationId xmlns:a16="http://schemas.microsoft.com/office/drawing/2014/main" id="{FC19172B-B413-41C4-8E57-A483FB52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344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4" name="Oval 29">
              <a:extLst>
                <a:ext uri="{FF2B5EF4-FFF2-40B4-BE49-F238E27FC236}">
                  <a16:creationId xmlns:a16="http://schemas.microsoft.com/office/drawing/2014/main" id="{16E00783-064F-4774-A94A-31EE49D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4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5" name="Oval 30">
              <a:extLst>
                <a:ext uri="{FF2B5EF4-FFF2-40B4-BE49-F238E27FC236}">
                  <a16:creationId xmlns:a16="http://schemas.microsoft.com/office/drawing/2014/main" id="{3BA965C6-ECF9-40BD-A03F-8E7DB9BF4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845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6" name="Oval 31">
              <a:extLst>
                <a:ext uri="{FF2B5EF4-FFF2-40B4-BE49-F238E27FC236}">
                  <a16:creationId xmlns:a16="http://schemas.microsoft.com/office/drawing/2014/main" id="{FB55E898-2430-4A8B-BEC6-58F2F58A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27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1632" name="Line 32">
            <a:extLst>
              <a:ext uri="{FF2B5EF4-FFF2-40B4-BE49-F238E27FC236}">
                <a16:creationId xmlns:a16="http://schemas.microsoft.com/office/drawing/2014/main" id="{2F261E04-F56F-45A5-A572-09AE57C74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068638"/>
            <a:ext cx="1439862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633" name="Line 33">
            <a:extLst>
              <a:ext uri="{FF2B5EF4-FFF2-40B4-BE49-F238E27FC236}">
                <a16:creationId xmlns:a16="http://schemas.microsoft.com/office/drawing/2014/main" id="{33FFA674-4907-4A5E-A013-F2F505DAA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508500"/>
            <a:ext cx="215900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B170E4-E160-47B3-97C7-CDEC31DD5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Step 1: Represent input data </a:t>
            </a:r>
          </a:p>
        </p:txBody>
      </p:sp>
      <p:graphicFrame>
        <p:nvGraphicFramePr>
          <p:cNvPr id="283651" name="Group 3">
            <a:extLst>
              <a:ext uri="{FF2B5EF4-FFF2-40B4-BE49-F238E27FC236}">
                <a16:creationId xmlns:a16="http://schemas.microsoft.com/office/drawing/2014/main" id="{80BA0E94-F151-432E-BB6A-6B285E2A5F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2988" y="1557338"/>
          <a:ext cx="7396162" cy="4144992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D94FC7-53C4-4B6E-B702-C13C5F91A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Step 1: Input data for the example </a:t>
            </a:r>
          </a:p>
        </p:txBody>
      </p:sp>
      <p:graphicFrame>
        <p:nvGraphicFramePr>
          <p:cNvPr id="285699" name="Group 3">
            <a:extLst>
              <a:ext uri="{FF2B5EF4-FFF2-40B4-BE49-F238E27FC236}">
                <a16:creationId xmlns:a16="http://schemas.microsoft.com/office/drawing/2014/main" id="{3B0705BA-C654-41B0-BAF2-D157143456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1809750"/>
          <a:ext cx="7396163" cy="4157662"/>
        </p:xfrm>
        <a:graphic>
          <a:graphicData uri="http://schemas.openxmlformats.org/drawingml/2006/table">
            <a:tbl>
              <a:tblPr/>
              <a:tblGrid>
                <a:gridCol w="31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5508104" y="3356992"/>
            <a:ext cx="648072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492181" y="4930944"/>
            <a:ext cx="648072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5A579F5-3998-46A5-9251-0E5C09366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0612" cy="1143000"/>
          </a:xfrm>
        </p:spPr>
        <p:txBody>
          <a:bodyPr/>
          <a:lstStyle/>
          <a:p>
            <a:pPr eaLnBrk="1" hangingPunct="1"/>
            <a:r>
              <a:rPr lang="en-GB" altLang="en-US"/>
              <a:t>Step 1: Input data for the example </a:t>
            </a:r>
          </a:p>
        </p:txBody>
      </p:sp>
      <p:graphicFrame>
        <p:nvGraphicFramePr>
          <p:cNvPr id="287747" name="Group 3">
            <a:extLst>
              <a:ext uri="{FF2B5EF4-FFF2-40B4-BE49-F238E27FC236}">
                <a16:creationId xmlns:a16="http://schemas.microsoft.com/office/drawing/2014/main" id="{CC51E89D-67DD-4405-8B4D-BC3A6FC7AA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1809750"/>
          <a:ext cx="7396163" cy="4157662"/>
        </p:xfrm>
        <a:graphic>
          <a:graphicData uri="http://schemas.openxmlformats.org/drawingml/2006/table">
            <a:tbl>
              <a:tblPr/>
              <a:tblGrid>
                <a:gridCol w="31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item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7.8|1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5|18.3|1.3|1.5|1.4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|4|28|14.7|6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3|2.5|10.6|2|1.2|2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.6|41.7|6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5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3.2|8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2|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0.1|7.2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35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3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7.7|12.7|4.9|24.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7.2|4.1|2.8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29.7|26.1|53.6|48.6|2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5.9|74.8|26.9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5" ma:contentTypeDescription="Create a new document." ma:contentTypeScope="" ma:versionID="5ddac4238a6c47a2abd5d8092b1aa6a5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36d9253537fa237aeb7d0f17f70dc0ae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027435-1B05-4ECC-B470-14423DDC5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8178C5-4ADD-40CD-AB27-5D97A6C32DF5}">
  <ds:schemaRefs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D3B416-1A18-474B-AD43-F9ADD82EC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2406</Words>
  <Application>Microsoft Office PowerPoint</Application>
  <PresentationFormat>On-screen Show (4:3)</PresentationFormat>
  <Paragraphs>1251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Cambria Math</vt:lpstr>
      <vt:lpstr>Times New Roman</vt:lpstr>
      <vt:lpstr>Default Design</vt:lpstr>
      <vt:lpstr>User Adaptive Intelligent Systems </vt:lpstr>
      <vt:lpstr>Recommender systems</vt:lpstr>
      <vt:lpstr>Major types of algorithms</vt:lpstr>
      <vt:lpstr>Collaborative Filtering (CF)</vt:lpstr>
      <vt:lpstr>Collaborative Filtering (CF) </vt:lpstr>
      <vt:lpstr>User-User Collaborative Filtering</vt:lpstr>
      <vt:lpstr>Step 1: Represent input data </vt:lpstr>
      <vt:lpstr>Step 1: Input data for the example </vt:lpstr>
      <vt:lpstr>Step 1: Input data for the example </vt:lpstr>
      <vt:lpstr>Step 2: Find nearest neighbours </vt:lpstr>
      <vt:lpstr>Step 2.1: Calculate similarity </vt:lpstr>
      <vt:lpstr>Calculate similarity between u1 and u3</vt:lpstr>
      <vt:lpstr>Step 2.1: Calculate similarity (cosine)</vt:lpstr>
      <vt:lpstr>Step 2.2: Define neighbourhood </vt:lpstr>
      <vt:lpstr>Step 2.2. Centre-based neighbourhood (3)</vt:lpstr>
      <vt:lpstr>Step 3: Predictions/recommendations </vt:lpstr>
      <vt:lpstr>Step 3. Predictions/Recommendations</vt:lpstr>
      <vt:lpstr>Recap: User-User Collaborative Filtering </vt:lpstr>
      <vt:lpstr>Item-Item Collaborative Filtering </vt:lpstr>
      <vt:lpstr>Item-Item Collaborative filtering</vt:lpstr>
      <vt:lpstr>Calculate similarity between  item1 and item3</vt:lpstr>
      <vt:lpstr>Item-Item Collaborative filtering</vt:lpstr>
      <vt:lpstr>Item-Item Collaborative filtering</vt:lpstr>
      <vt:lpstr>Compare the results: 2.62 vs 4.62</vt:lpstr>
      <vt:lpstr>Scalability Problem </vt:lpstr>
      <vt:lpstr>Amazon Item-Item filtering</vt:lpstr>
      <vt:lpstr>Step 1: Find customers who have purchased the items u3 has purchased</vt:lpstr>
      <vt:lpstr>Step 1: Find customers who have purchased the items u3 has purchased</vt:lpstr>
      <vt:lpstr>Step 1: Find customers who have purchased the items u3 has purchased</vt:lpstr>
      <vt:lpstr>Step 2: Find items bought by these identified customers and register pairs of items</vt:lpstr>
      <vt:lpstr>Step 2: Find items bought by the other customers and register pairs of items</vt:lpstr>
      <vt:lpstr>Step 3: Calculate similarity between items in pairs &amp; recommend the most similar</vt:lpstr>
      <vt:lpstr>Step 3: Calculate similarity between items in pairs &amp; recommend the most similar</vt:lpstr>
      <vt:lpstr>Collaborative Filtering Summary (1)</vt:lpstr>
      <vt:lpstr>Collaborative Filtering Summary (1)</vt:lpstr>
      <vt:lpstr>Collaborative Filtering Summary (2)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500</cp:revision>
  <cp:lastPrinted>2018-04-12T10:14:49Z</cp:lastPrinted>
  <dcterms:created xsi:type="dcterms:W3CDTF">2003-10-13T15:10:42Z</dcterms:created>
  <dcterms:modified xsi:type="dcterms:W3CDTF">2022-10-24T19:57:51Z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