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04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07" r:id="rId13"/>
    <p:sldId id="408" r:id="rId14"/>
    <p:sldId id="429" r:id="rId15"/>
    <p:sldId id="430" r:id="rId16"/>
    <p:sldId id="431" r:id="rId17"/>
    <p:sldId id="432" r:id="rId18"/>
    <p:sldId id="409" r:id="rId19"/>
    <p:sldId id="433" r:id="rId20"/>
    <p:sldId id="435" r:id="rId21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79669" autoAdjust="0"/>
  </p:normalViewPr>
  <p:slideViewPr>
    <p:cSldViewPr>
      <p:cViewPr varScale="1">
        <p:scale>
          <a:sx n="71" d="100"/>
          <a:sy n="71" d="100"/>
        </p:scale>
        <p:origin x="194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89FCB79-CCD5-4DE2-9F1A-48493BF399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35CA0FB-4300-4535-931B-6F14433B11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249BED4-0883-4FDE-83B0-EF1ADD9079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1595B6A-F3DC-4CF5-8478-E631E663A5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B66949D-5470-4E4C-9394-05D499399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3C20FE-4258-4BE7-8F41-7F03FB1F3D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6A281-EF46-4E41-9CD1-BA458164E8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ED4965-2C0A-4693-88A9-16F9A2ABA7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6979E93-0005-4B87-A886-CDBBD5AA22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559C72D-8147-4F29-9435-613011EBCC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6C2F445-7869-458E-A5A8-5ADF0E0D5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647BA3-B9F3-45F9-BB27-8F37189D4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165ABC4-70D4-46E9-A060-E2635EFA2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0494A200-9E6F-4E3B-9661-897DE310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A42F7A5-3D69-4549-8684-3CFCE364A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519B3C-0F9F-4E19-89BC-95BC3DFE21F7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8F518C42-F889-41B4-BB8B-D10DD4EF8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D6204D1B-BBD0-4D40-88B2-F1A44FE4A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B8ED702-5060-4B60-B82D-E87C49BA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3EE99F-656A-48A2-92BD-F1478E145910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8A4B6DC-2B9E-4324-BDD9-631D9D71D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65007E-60C4-4B89-8B18-E9ACD8E8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32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D3B9E19-C385-49AA-9173-4897B0357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77B4C2-B3B3-4846-BF20-898C85E97135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58BF88A-7A4D-4604-AC4F-8DE896CAC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9E26AD-C90A-43E3-AD64-E4E82785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791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B8ED702-5060-4B60-B82D-E87C49BA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3EE99F-656A-48A2-92BD-F1478E145910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8A4B6DC-2B9E-4324-BDD9-631D9D71D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65007E-60C4-4B89-8B18-E9ACD8E8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0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D3B9E19-C385-49AA-9173-4897B0357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77B4C2-B3B3-4846-BF20-898C85E97135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58BF88A-7A4D-4604-AC4F-8DE896CAC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9E26AD-C90A-43E3-AD64-E4E82785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33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6EAC1F5-AD20-40F3-A32D-BCD4D6AA8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838DD5-193E-4A40-82CD-01437418FA44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AAC24CF-2B36-44EC-A83C-1C02CDEED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B131D0-3C5F-44EB-A07A-879346D5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993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6EAC1F5-AD20-40F3-A32D-BCD4D6AA8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838DD5-193E-4A40-82CD-01437418FA44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AAC24CF-2B36-44EC-A83C-1C02CDEED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B131D0-3C5F-44EB-A07A-879346D5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120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1059AF2-158C-47C2-AA93-4FF90BBEF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751196-796C-428C-8FA6-E134086479CF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E775FC9-A814-4AEC-B9A1-2BCB4ECB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93F5D02-90CF-4C96-BCE7-61F8678C2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6EAC1F5-AD20-40F3-A32D-BCD4D6AA8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838DD5-193E-4A40-82CD-01437418FA44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AAC24CF-2B36-44EC-A83C-1C02CDEED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B131D0-3C5F-44EB-A07A-879346D5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53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F8235F1-36B4-4F92-8FC1-C300E8AD0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5DE019-1B5A-496A-9E00-9343AA8CAAFD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FD8052C-AD31-43CE-880C-DB39CDD3E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8DBD9C4-959A-4BED-BBE5-7403A4CC3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2E6C8D6-C831-49B5-ACED-6668673FC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17EA09-744D-4D56-9124-049C0D298771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604CCD1-CCBF-4FDD-A852-686AC2A18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86A66C8-0F66-4AF3-A76A-D6C44BBD3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7C87434-0B5C-4770-80A4-16532EA13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F3155B-CB52-49E2-AA74-D3C704FD9844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6CD91B-B4CB-4B15-ABBF-802FCA6F5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08C05ED-F99B-4EAD-B7A6-182118FAC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7C87434-0B5C-4770-80A4-16532EA13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F3155B-CB52-49E2-AA74-D3C704FD9844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6CD91B-B4CB-4B15-ABBF-802FCA6F5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08C05ED-F99B-4EAD-B7A6-182118FAC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797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7C87434-0B5C-4770-80A4-16532EA13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F3155B-CB52-49E2-AA74-D3C704FD984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6CD91B-B4CB-4B15-ABBF-802FCA6F5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08C05ED-F99B-4EAD-B7A6-182118FAC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476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505A3C6-0960-4867-9573-32DF248D0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764AC5-B468-4C13-8621-08CCEED83D55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8587E9B-AD29-4FD8-8C54-2649B7289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50E5C76-8E62-4F37-8D74-03DFC29A3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B8ED702-5060-4B60-B82D-E87C49BA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3EE99F-656A-48A2-92BD-F1478E145910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8A4B6DC-2B9E-4324-BDD9-631D9D71D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65007E-60C4-4B89-8B18-E9ACD8E8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D3B9E19-C385-49AA-9173-4897B0357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77B4C2-B3B3-4846-BF20-898C85E97135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58BF88A-7A4D-4604-AC4F-8DE896CAC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9E26AD-C90A-43E3-AD64-E4E82785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77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68399D-001B-4AFD-9913-5F29BE9EB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33258-257A-4ACF-9B09-0167BCFCB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248D2D-D464-4AA7-92EF-52FF5D341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28D16-0A8C-4BB1-B694-6D7619C164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16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298825-2DDD-4E25-9C6B-92098074A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DA4AFF-B85C-49C6-90D8-BCFBCA5BB2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EB9D95-1A9B-474F-AE52-159511ED7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EA507-C1BB-4999-8689-3729ACB7AF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43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58D5C3-E96D-4B02-B143-B854566FD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D8205A-3388-4113-8751-6DA34D159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444925-FAE6-49DE-B6BF-04E1CAE2D9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19937-321F-4C92-B40F-04C32CCCFB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452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ED6B26-38F2-4A25-9ED0-F2F658351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C0561-2DD1-4400-A7B2-8486D3CBE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E5EB16-F2C9-4C10-B51E-E20DAC22E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8DF2-65F0-436E-93E0-F5DAF2AAE2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782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C9EBC5-2179-4492-B8AF-2FE43F4DC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93168-97A3-4899-9C4E-7CF0C4576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755DE6-719D-4A45-ADE0-7705862E8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C6C1A-25A5-4E7F-86B7-CFBC9BBCDB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03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68605E-3254-4E02-9E55-E53553429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E735A-62A0-4651-ABFE-BC951042F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6902E-A6EC-4BA2-B99A-FEF1DA4EF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ACEA-0D8A-45CD-9CA9-B20CE0A0AD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8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807DAA-BCA5-432C-B960-FCDCC35BD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3BB9BAF-1C52-4449-8829-353BCC426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7D3287-0CB7-49DF-93BD-6C6F81403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0C645-D0E3-4E39-973F-8CFDB2FEA7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2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D44611-DA13-4FA5-99FB-C72CA654C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F4E562-CBF0-4656-BC0C-C31F60A9C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365B88-3C67-4413-B5D5-71B805F74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7D0B3-0234-40C5-8EEF-9A5D86C52A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616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CB3373-57CB-4A6E-8682-B04D4DDC36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3AF3E8-7429-4965-A2C9-2339875CB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42233-57D6-412A-8442-64C8E25B5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35377-B5B1-4FB7-8826-D7F1592D80F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244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DDDBA-24AF-40A5-96E6-A371DE07A7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86529-8452-4FC6-A230-F671F14B4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11A37-E30D-4BE5-A248-542DF01BB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2D86E-3BC3-4BBE-8A94-78DB0753E2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52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432D0-9F9C-4A41-A738-5D300D913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E01F0-A174-433A-936D-2E57DECCC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E88AA-1465-453F-B1AC-8A03093C2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7F032-6B6F-4380-BF1C-94E3B7D33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248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83D6FE-5805-4B30-9CFF-E3480E032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47BCEA-5A7B-4C81-9264-42702E3D8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D571E3-69ED-4E21-BDBE-ED49BECD61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B5A78EB-7FC4-4554-96DF-96644879CD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D339E6-ECBE-423A-A244-45FDC99021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7F39D93-BA8E-4711-BC9C-3C111BD89F6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CF16124-0854-4766-857C-F153438636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0798" y="764704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GB" altLang="en-US" sz="4000" dirty="0"/>
              <a:t>User 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442CE7E-E17A-4BCC-AE9E-3D279B3FC3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72008" y="2060848"/>
            <a:ext cx="9324528" cy="479715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Recommender </a:t>
            </a:r>
            <a:r>
              <a:rPr lang="en-GB" altLang="en-US" sz="3600" dirty="0" smtClean="0"/>
              <a:t>Systems:</a:t>
            </a: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/>
              <a:t>Content-based Recommenders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9495DE-984C-477C-98CA-410BC59F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268413"/>
            <a:ext cx="8609905" cy="55895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User model</a:t>
            </a:r>
            <a:br>
              <a:rPr lang="en-US" altLang="en-US" sz="2800" b="1" dirty="0"/>
            </a:br>
            <a:r>
              <a:rPr lang="en-US" altLang="en-US" sz="2400" dirty="0"/>
              <a:t>– facets and values </a:t>
            </a:r>
            <a:r>
              <a:rPr lang="en-GB" sz="2400" dirty="0"/>
              <a:t>(&lt;</a:t>
            </a:r>
            <a:r>
              <a:rPr lang="en-GB" sz="2400" i="1" dirty="0"/>
              <a:t>f</a:t>
            </a:r>
            <a:r>
              <a:rPr lang="en-GB" sz="2400" baseline="-25000" dirty="0"/>
              <a:t>1</a:t>
            </a:r>
            <a:r>
              <a:rPr lang="en-GB" sz="2400" i="1" dirty="0"/>
              <a:t>v</a:t>
            </a:r>
            <a:r>
              <a:rPr lang="en-GB" sz="2400" baseline="-25000" dirty="0"/>
              <a:t>1</a:t>
            </a:r>
            <a:r>
              <a:rPr lang="en-GB" sz="2400" dirty="0"/>
              <a:t>&gt;, &lt;</a:t>
            </a:r>
            <a:r>
              <a:rPr lang="en-GB" sz="2400" i="1" dirty="0"/>
              <a:t>f</a:t>
            </a:r>
            <a:r>
              <a:rPr lang="en-GB" sz="2400" baseline="-25000" dirty="0"/>
              <a:t>2</a:t>
            </a:r>
            <a:r>
              <a:rPr lang="en-GB" sz="2400" i="1" dirty="0"/>
              <a:t>v</a:t>
            </a:r>
            <a:r>
              <a:rPr lang="en-GB" sz="2400" baseline="-25000" dirty="0"/>
              <a:t>2</a:t>
            </a:r>
            <a:r>
              <a:rPr lang="en-GB" sz="2400" dirty="0"/>
              <a:t>&gt;, …, &lt;</a:t>
            </a:r>
            <a:r>
              <a:rPr lang="en-GB" sz="2400" i="1" dirty="0" err="1"/>
              <a:t>f</a:t>
            </a:r>
            <a:r>
              <a:rPr lang="en-GB" sz="2400" baseline="-25000" dirty="0" err="1"/>
              <a:t>k</a:t>
            </a:r>
            <a:r>
              <a:rPr lang="en-GB" sz="2400" i="1" dirty="0" err="1"/>
              <a:t>v</a:t>
            </a:r>
            <a:r>
              <a:rPr lang="en-GB" sz="2400" baseline="-25000" dirty="0" err="1"/>
              <a:t>k</a:t>
            </a:r>
            <a:r>
              <a:rPr lang="en-GB" sz="2400" dirty="0"/>
              <a:t>&gt;) related to t</a:t>
            </a:r>
            <a:r>
              <a:rPr lang="en-US" altLang="en-US" sz="2400" dirty="0"/>
              <a:t>he content</a:t>
            </a:r>
            <a:br>
              <a:rPr lang="en-US" altLang="en-US" sz="2400" dirty="0"/>
            </a:br>
            <a:r>
              <a:rPr lang="en-US" altLang="en-US" sz="2400" dirty="0"/>
              <a:t>– user model is obtained from stereotypes which gives some facets with values and ratings</a:t>
            </a:r>
          </a:p>
          <a:p>
            <a:pPr eaLnBrk="1" hangingPunct="1">
              <a:buFontTx/>
              <a:buNone/>
            </a:pPr>
            <a:r>
              <a:rPr lang="en-US" altLang="en-US" sz="2400" i="1" dirty="0"/>
              <a:t>     </a:t>
            </a:r>
            <a:r>
              <a:rPr lang="en-GB" sz="2800" i="1" dirty="0">
                <a:highlight>
                  <a:srgbClr val="FFFF00"/>
                </a:highlight>
              </a:rPr>
              <a:t>U</a:t>
            </a:r>
            <a:r>
              <a:rPr lang="en-GB" sz="2800" dirty="0" smtClean="0">
                <a:highlight>
                  <a:srgbClr val="FFFF00"/>
                </a:highlight>
              </a:rPr>
              <a:t>=(&lt;</a:t>
            </a:r>
            <a:r>
              <a:rPr lang="en-GB" sz="2800" i="1" dirty="0" smtClean="0">
                <a:highlight>
                  <a:srgbClr val="FFFF00"/>
                </a:highlight>
              </a:rPr>
              <a:t>f</a:t>
            </a:r>
            <a:r>
              <a:rPr lang="en-GB" sz="2800" baseline="-25000" dirty="0" smtClean="0">
                <a:highlight>
                  <a:srgbClr val="FFFF00"/>
                </a:highlight>
              </a:rPr>
              <a:t>1</a:t>
            </a:r>
            <a:r>
              <a:rPr lang="en-GB" sz="2800" i="1" dirty="0" smtClean="0">
                <a:highlight>
                  <a:srgbClr val="FFFF00"/>
                </a:highlight>
              </a:rPr>
              <a:t>v</a:t>
            </a:r>
            <a:r>
              <a:rPr lang="en-GB" sz="2800" baseline="-25000" dirty="0" smtClean="0">
                <a:highlight>
                  <a:srgbClr val="FFFF00"/>
                </a:highlight>
              </a:rPr>
              <a:t>1</a:t>
            </a:r>
            <a:r>
              <a:rPr lang="en-GB" sz="2800" i="1" dirty="0" smtClean="0">
                <a:highlight>
                  <a:srgbClr val="FFFF00"/>
                </a:highlight>
              </a:rPr>
              <a:t>r</a:t>
            </a:r>
            <a:r>
              <a:rPr lang="en-GB" sz="2800" baseline="-25000" dirty="0" smtClean="0">
                <a:highlight>
                  <a:srgbClr val="FFFF00"/>
                </a:highlight>
              </a:rPr>
              <a:t>1</a:t>
            </a:r>
            <a:r>
              <a:rPr lang="en-GB" sz="2800" dirty="0">
                <a:highlight>
                  <a:srgbClr val="FFFF00"/>
                </a:highlight>
              </a:rPr>
              <a:t>&gt;, </a:t>
            </a:r>
            <a:r>
              <a:rPr lang="en-GB" sz="2800" dirty="0" smtClean="0">
                <a:highlight>
                  <a:srgbClr val="FFFF00"/>
                </a:highlight>
              </a:rPr>
              <a:t>&lt;</a:t>
            </a:r>
            <a:r>
              <a:rPr lang="en-GB" sz="2800" i="1" dirty="0" smtClean="0">
                <a:highlight>
                  <a:srgbClr val="FFFF00"/>
                </a:highlight>
              </a:rPr>
              <a:t>f</a:t>
            </a:r>
            <a:r>
              <a:rPr lang="en-GB" sz="2800" baseline="-25000" dirty="0" smtClean="0">
                <a:highlight>
                  <a:srgbClr val="FFFF00"/>
                </a:highlight>
              </a:rPr>
              <a:t>2</a:t>
            </a:r>
            <a:r>
              <a:rPr lang="en-GB" sz="2800" i="1" dirty="0" smtClean="0">
                <a:highlight>
                  <a:srgbClr val="FFFF00"/>
                </a:highlight>
              </a:rPr>
              <a:t>v</a:t>
            </a:r>
            <a:r>
              <a:rPr lang="en-GB" sz="2800" baseline="-25000" dirty="0" smtClean="0">
                <a:highlight>
                  <a:srgbClr val="FFFF00"/>
                </a:highlight>
              </a:rPr>
              <a:t>2</a:t>
            </a:r>
            <a:r>
              <a:rPr lang="en-GB" sz="2800" i="1" dirty="0" smtClean="0">
                <a:highlight>
                  <a:srgbClr val="FFFF00"/>
                </a:highlight>
              </a:rPr>
              <a:t>r</a:t>
            </a:r>
            <a:r>
              <a:rPr lang="en-GB" sz="2800" baseline="-25000" dirty="0" smtClean="0">
                <a:highlight>
                  <a:srgbClr val="FFFF00"/>
                </a:highlight>
              </a:rPr>
              <a:t>2</a:t>
            </a:r>
            <a:r>
              <a:rPr lang="en-GB" sz="2800" dirty="0">
                <a:highlight>
                  <a:srgbClr val="FFFF00"/>
                </a:highlight>
              </a:rPr>
              <a:t>&gt;, …, </a:t>
            </a:r>
            <a:r>
              <a:rPr lang="en-GB" sz="2800" dirty="0" smtClean="0">
                <a:highlight>
                  <a:srgbClr val="FFFF00"/>
                </a:highlight>
              </a:rPr>
              <a:t>&lt;</a:t>
            </a:r>
            <a:r>
              <a:rPr lang="en-GB" sz="2800" i="1" dirty="0" err="1" smtClean="0">
                <a:highlight>
                  <a:srgbClr val="FFFF00"/>
                </a:highlight>
              </a:rPr>
              <a:t>f</a:t>
            </a:r>
            <a:r>
              <a:rPr lang="en-GB" sz="2800" baseline="-25000" dirty="0" err="1" smtClean="0">
                <a:highlight>
                  <a:srgbClr val="FFFF00"/>
                </a:highlight>
              </a:rPr>
              <a:t>n</a:t>
            </a:r>
            <a:r>
              <a:rPr lang="en-GB" sz="2800" i="1" dirty="0" err="1" smtClean="0">
                <a:highlight>
                  <a:srgbClr val="FFFF00"/>
                </a:highlight>
              </a:rPr>
              <a:t>v</a:t>
            </a:r>
            <a:r>
              <a:rPr lang="en-GB" sz="2800" baseline="-25000" dirty="0" err="1" smtClean="0">
                <a:highlight>
                  <a:srgbClr val="FFFF00"/>
                </a:highlight>
              </a:rPr>
              <a:t>n</a:t>
            </a:r>
            <a:r>
              <a:rPr lang="en-GB" sz="2800" i="1" dirty="0" err="1" smtClean="0">
                <a:highlight>
                  <a:srgbClr val="FFFF00"/>
                </a:highlight>
              </a:rPr>
              <a:t>r</a:t>
            </a:r>
            <a:r>
              <a:rPr lang="en-GB" sz="2800" baseline="-25000" dirty="0" err="1" smtClean="0">
                <a:highlight>
                  <a:srgbClr val="FFFF00"/>
                </a:highlight>
              </a:rPr>
              <a:t>n</a:t>
            </a:r>
            <a:r>
              <a:rPr lang="en-GB" sz="2800" dirty="0">
                <a:highlight>
                  <a:srgbClr val="FFFF00"/>
                </a:highlight>
              </a:rPr>
              <a:t>&gt;)</a:t>
            </a:r>
            <a:endParaRPr lang="en-US" altLang="en-US" sz="1000" dirty="0">
              <a:highlight>
                <a:srgbClr val="FFFF00"/>
              </a:highlight>
            </a:endParaRPr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Item </a:t>
            </a:r>
            <a:r>
              <a:rPr lang="en-US" altLang="en-US" sz="2800" b="1" dirty="0"/>
              <a:t>representation</a:t>
            </a:r>
            <a:br>
              <a:rPr lang="en-US" altLang="en-US" sz="2800" b="1" dirty="0"/>
            </a:br>
            <a:r>
              <a:rPr lang="en-US" altLang="en-US" sz="2400" dirty="0"/>
              <a:t>– for the item, we need to know whether specific values hold for the facets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800" i="1" dirty="0">
                <a:highlight>
                  <a:srgbClr val="FFFF00"/>
                </a:highlight>
              </a:rPr>
              <a:t>I=</a:t>
            </a:r>
            <a:r>
              <a:rPr lang="en-GB" sz="2800" dirty="0">
                <a:highlight>
                  <a:srgbClr val="FFFF00"/>
                </a:highlight>
              </a:rPr>
              <a:t>(&lt;</a:t>
            </a:r>
            <a:r>
              <a:rPr lang="en-GB" sz="2800" i="1" dirty="0">
                <a:highlight>
                  <a:srgbClr val="FFFF00"/>
                </a:highlight>
              </a:rPr>
              <a:t>f</a:t>
            </a:r>
            <a:r>
              <a:rPr lang="en-GB" sz="2800" baseline="-25000" dirty="0">
                <a:highlight>
                  <a:srgbClr val="FFFF00"/>
                </a:highlight>
              </a:rPr>
              <a:t>1</a:t>
            </a:r>
            <a:r>
              <a:rPr lang="en-GB" sz="2800" i="1" dirty="0">
                <a:highlight>
                  <a:srgbClr val="FFFF00"/>
                </a:highlight>
              </a:rPr>
              <a:t>v</a:t>
            </a:r>
            <a:r>
              <a:rPr lang="en-GB" sz="2800" baseline="-25000" dirty="0">
                <a:highlight>
                  <a:srgbClr val="FFFF00"/>
                </a:highlight>
              </a:rPr>
              <a:t>1</a:t>
            </a:r>
            <a:r>
              <a:rPr lang="en-GB" sz="2800" i="1" dirty="0">
                <a:highlight>
                  <a:srgbClr val="FFFF00"/>
                </a:highlight>
              </a:rPr>
              <a:t>i</a:t>
            </a:r>
            <a:r>
              <a:rPr lang="en-GB" sz="2800" baseline="-25000" dirty="0">
                <a:highlight>
                  <a:srgbClr val="FFFF00"/>
                </a:highlight>
              </a:rPr>
              <a:t>1</a:t>
            </a:r>
            <a:r>
              <a:rPr lang="en-GB" sz="2800" dirty="0">
                <a:highlight>
                  <a:srgbClr val="FFFF00"/>
                </a:highlight>
              </a:rPr>
              <a:t>&gt;, &lt;</a:t>
            </a:r>
            <a:r>
              <a:rPr lang="en-GB" sz="2800" i="1" dirty="0">
                <a:highlight>
                  <a:srgbClr val="FFFF00"/>
                </a:highlight>
              </a:rPr>
              <a:t>f</a:t>
            </a:r>
            <a:r>
              <a:rPr lang="en-GB" sz="2800" baseline="-25000" dirty="0">
                <a:highlight>
                  <a:srgbClr val="FFFF00"/>
                </a:highlight>
              </a:rPr>
              <a:t>2</a:t>
            </a:r>
            <a:r>
              <a:rPr lang="en-GB" sz="2800" i="1" dirty="0">
                <a:highlight>
                  <a:srgbClr val="FFFF00"/>
                </a:highlight>
              </a:rPr>
              <a:t>v</a:t>
            </a:r>
            <a:r>
              <a:rPr lang="en-GB" sz="2800" baseline="-25000" dirty="0">
                <a:highlight>
                  <a:srgbClr val="FFFF00"/>
                </a:highlight>
              </a:rPr>
              <a:t>2</a:t>
            </a:r>
            <a:r>
              <a:rPr lang="en-GB" sz="2800" i="1" dirty="0">
                <a:highlight>
                  <a:srgbClr val="FFFF00"/>
                </a:highlight>
              </a:rPr>
              <a:t>i</a:t>
            </a:r>
            <a:r>
              <a:rPr lang="en-GB" sz="2800" baseline="-25000" dirty="0">
                <a:highlight>
                  <a:srgbClr val="FFFF00"/>
                </a:highlight>
              </a:rPr>
              <a:t>2</a:t>
            </a:r>
            <a:r>
              <a:rPr lang="en-GB" sz="2800" dirty="0">
                <a:highlight>
                  <a:srgbClr val="FFFF00"/>
                </a:highlight>
              </a:rPr>
              <a:t>&gt;, …, &lt;</a:t>
            </a:r>
            <a:r>
              <a:rPr lang="en-GB" sz="2800" i="1" dirty="0" err="1">
                <a:highlight>
                  <a:srgbClr val="FFFF00"/>
                </a:highlight>
              </a:rPr>
              <a:t>f</a:t>
            </a:r>
            <a:r>
              <a:rPr lang="en-GB" sz="2800" baseline="-25000" dirty="0" err="1">
                <a:highlight>
                  <a:srgbClr val="FFFF00"/>
                </a:highlight>
              </a:rPr>
              <a:t>k</a:t>
            </a:r>
            <a:r>
              <a:rPr lang="en-GB" sz="2800" i="1" dirty="0" err="1">
                <a:highlight>
                  <a:srgbClr val="FFFF00"/>
                </a:highlight>
              </a:rPr>
              <a:t>v</a:t>
            </a:r>
            <a:r>
              <a:rPr lang="en-GB" sz="2800" baseline="-25000" dirty="0" err="1">
                <a:highlight>
                  <a:srgbClr val="FFFF00"/>
                </a:highlight>
              </a:rPr>
              <a:t>k</a:t>
            </a:r>
            <a:r>
              <a:rPr lang="en-GB" sz="2800" i="1" dirty="0" err="1">
                <a:highlight>
                  <a:srgbClr val="FFFF00"/>
                </a:highlight>
              </a:rPr>
              <a:t>i</a:t>
            </a:r>
            <a:r>
              <a:rPr lang="en-GB" sz="2800" baseline="-25000" dirty="0" err="1">
                <a:highlight>
                  <a:srgbClr val="FFFF00"/>
                </a:highlight>
              </a:rPr>
              <a:t>k</a:t>
            </a:r>
            <a:r>
              <a:rPr lang="en-GB" sz="2800" dirty="0">
                <a:highlight>
                  <a:srgbClr val="FFFF00"/>
                </a:highlight>
              </a:rPr>
              <a:t>&gt;) where </a:t>
            </a:r>
            <a:r>
              <a:rPr lang="en-GB" sz="2800" i="1" dirty="0" err="1">
                <a:highlight>
                  <a:srgbClr val="FFFF00"/>
                </a:highlight>
              </a:rPr>
              <a:t>i</a:t>
            </a:r>
            <a:r>
              <a:rPr lang="en-GB" sz="2800" baseline="-25000" dirty="0" err="1">
                <a:highlight>
                  <a:srgbClr val="FFFF00"/>
                </a:highlight>
              </a:rPr>
              <a:t>j</a:t>
            </a:r>
            <a:r>
              <a:rPr lang="en-GB" sz="2800" dirty="0">
                <a:highlight>
                  <a:srgbClr val="FFFF00"/>
                </a:highlight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GB" sz="2800" dirty="0">
                <a:highlight>
                  <a:srgbClr val="FFFF00"/>
                </a:highlight>
              </a:rPr>
              <a:t>{0,1}</a:t>
            </a:r>
            <a:endParaRPr lang="en-US" altLang="en-US" sz="2800" dirty="0">
              <a:highlight>
                <a:srgbClr val="FFFF00"/>
              </a:highlight>
            </a:endParaRPr>
          </a:p>
          <a:p>
            <a:pPr eaLnBrk="1" hangingPunct="1"/>
            <a:endParaRPr lang="en-US" altLang="en-US" sz="1000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BD7AE21-CDDD-4ABF-935C-570F447C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6B201F3-0446-4CBE-B5F5-64D7FF6C0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222" y="5836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When User </a:t>
            </a:r>
            <a:r>
              <a:rPr lang="en-GB" altLang="en-US" sz="4000" dirty="0"/>
              <a:t>Model is based on Facets, Values, </a:t>
            </a:r>
            <a:r>
              <a:rPr lang="en-GB" altLang="en-US" sz="4000" dirty="0" smtClean="0"/>
              <a:t>Ratings (probabilities)</a:t>
            </a: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760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>
            <a:extLst>
              <a:ext uri="{FF2B5EF4-FFF2-40B4-BE49-F238E27FC236}">
                <a16:creationId xmlns:a16="http://schemas.microsoft.com/office/drawing/2014/main" id="{94B73E34-7C46-4C9B-A5F1-FFD415DA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4156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5194A21A-D6D7-44CA-A8E5-057DCDEA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4" y="34918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BD8240BE-A5B3-4C78-AB31-5543005A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35680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77266D14-C000-4A58-9386-47796500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04" y="36442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763FC9F3-CA61-41E4-AACC-C7639B550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37204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5E8E3655-CA0E-48FF-9DB5-124A75C0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37966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7C67ED45-352D-42F1-B534-63EFBB11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38728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C10BB1A9-470B-4803-9EE6-C7977D6B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04" y="39490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5DF10CE3-7F28-4AC8-A67B-48656B4A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40252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146A592B-AEDA-461E-A33B-D52CDF70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891" y="2022736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User profile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862F387E-C3C6-4583-8AC5-FE446B82E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380" y="3979911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B6DE1EEC-8480-4A89-8B9F-30FB778F7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87" y="2691776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ACD294BD-2BC4-4424-84FF-00AAA0FC9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504" y="4406276"/>
            <a:ext cx="38968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7E16B963-D800-4A80-9068-B3293D6F7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291" y="4437111"/>
            <a:ext cx="1731606" cy="136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1423F472-9756-410B-B579-B46E8C4C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563D81C0-A573-4E3A-B0DB-1343F81E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BA570BA4-2AA3-4F35-943C-3A769D60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2863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When User </a:t>
            </a:r>
            <a:r>
              <a:rPr lang="en-GB" altLang="en-US" sz="4000" dirty="0"/>
              <a:t>Model is based on Facets, Values, Ratings (</a:t>
            </a:r>
            <a:r>
              <a:rPr lang="en-GB" altLang="en-US" sz="4000" dirty="0" err="1"/>
              <a:t>cont</a:t>
            </a:r>
            <a:r>
              <a:rPr lang="en-GB" altLang="en-US" sz="4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BB5C6-0303-4873-8C20-BF16E520F1EA}"/>
              </a:ext>
            </a:extLst>
          </p:cNvPr>
          <p:cNvSpPr txBox="1"/>
          <p:nvPr/>
        </p:nvSpPr>
        <p:spPr>
          <a:xfrm>
            <a:off x="3731379" y="1434024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U</a:t>
            </a:r>
            <a:r>
              <a:rPr lang="en-GB" dirty="0" smtClean="0">
                <a:solidFill>
                  <a:srgbClr val="C00000"/>
                </a:solidFill>
              </a:rPr>
              <a:t>=(&lt;</a:t>
            </a:r>
            <a:r>
              <a:rPr lang="en-GB" i="1" dirty="0" smtClean="0">
                <a:solidFill>
                  <a:srgbClr val="C00000"/>
                </a:solidFill>
              </a:rPr>
              <a:t>f</a:t>
            </a:r>
            <a:r>
              <a:rPr lang="en-GB" baseline="-25000" dirty="0" smtClean="0">
                <a:solidFill>
                  <a:srgbClr val="C00000"/>
                </a:solidFill>
              </a:rPr>
              <a:t>1</a:t>
            </a:r>
            <a:r>
              <a:rPr lang="en-GB" i="1" dirty="0" smtClean="0">
                <a:solidFill>
                  <a:srgbClr val="C00000"/>
                </a:solidFill>
              </a:rPr>
              <a:t>v</a:t>
            </a:r>
            <a:r>
              <a:rPr lang="en-GB" baseline="-25000" dirty="0" smtClean="0">
                <a:solidFill>
                  <a:srgbClr val="C00000"/>
                </a:solidFill>
              </a:rPr>
              <a:t>1</a:t>
            </a:r>
            <a:r>
              <a:rPr lang="en-GB" i="1" dirty="0" smtClean="0">
                <a:solidFill>
                  <a:srgbClr val="C00000"/>
                </a:solidFill>
              </a:rPr>
              <a:t>r</a:t>
            </a:r>
            <a:r>
              <a:rPr lang="en-GB" baseline="-25000" dirty="0" smtClean="0">
                <a:solidFill>
                  <a:srgbClr val="C00000"/>
                </a:solidFill>
              </a:rPr>
              <a:t>1</a:t>
            </a:r>
            <a:r>
              <a:rPr lang="en-GB" dirty="0">
                <a:solidFill>
                  <a:srgbClr val="C00000"/>
                </a:solidFill>
              </a:rPr>
              <a:t>&gt;, </a:t>
            </a:r>
            <a:r>
              <a:rPr lang="en-GB" dirty="0" smtClean="0">
                <a:solidFill>
                  <a:srgbClr val="C00000"/>
                </a:solidFill>
              </a:rPr>
              <a:t>&lt;</a:t>
            </a:r>
            <a:r>
              <a:rPr lang="en-GB" i="1" dirty="0" smtClean="0">
                <a:solidFill>
                  <a:srgbClr val="C00000"/>
                </a:solidFill>
              </a:rPr>
              <a:t>f</a:t>
            </a:r>
            <a:r>
              <a:rPr lang="en-GB" baseline="-25000" dirty="0" smtClean="0">
                <a:solidFill>
                  <a:srgbClr val="C00000"/>
                </a:solidFill>
              </a:rPr>
              <a:t>2</a:t>
            </a:r>
            <a:r>
              <a:rPr lang="en-GB" i="1" dirty="0" smtClean="0">
                <a:solidFill>
                  <a:srgbClr val="C00000"/>
                </a:solidFill>
              </a:rPr>
              <a:t>v</a:t>
            </a:r>
            <a:r>
              <a:rPr lang="en-GB" baseline="-25000" dirty="0" smtClean="0">
                <a:solidFill>
                  <a:srgbClr val="C00000"/>
                </a:solidFill>
              </a:rPr>
              <a:t>2</a:t>
            </a:r>
            <a:r>
              <a:rPr lang="en-GB" i="1" dirty="0" smtClean="0">
                <a:solidFill>
                  <a:srgbClr val="C00000"/>
                </a:solidFill>
              </a:rPr>
              <a:t>r</a:t>
            </a:r>
            <a:r>
              <a:rPr lang="en-GB" baseline="-25000" dirty="0" smtClean="0">
                <a:solidFill>
                  <a:srgbClr val="C00000"/>
                </a:solidFill>
              </a:rPr>
              <a:t>2</a:t>
            </a:r>
            <a:r>
              <a:rPr lang="en-GB" dirty="0">
                <a:solidFill>
                  <a:srgbClr val="C00000"/>
                </a:solidFill>
              </a:rPr>
              <a:t>&gt;, …, </a:t>
            </a:r>
            <a:r>
              <a:rPr lang="en-GB" dirty="0" smtClean="0">
                <a:solidFill>
                  <a:srgbClr val="C00000"/>
                </a:solidFill>
              </a:rPr>
              <a:t>&lt;</a:t>
            </a:r>
            <a:r>
              <a:rPr lang="en-GB" i="1" dirty="0" err="1" smtClean="0">
                <a:solidFill>
                  <a:srgbClr val="C00000"/>
                </a:solidFill>
              </a:rPr>
              <a:t>f</a:t>
            </a:r>
            <a:r>
              <a:rPr lang="en-GB" baseline="-25000" dirty="0" err="1" smtClean="0">
                <a:solidFill>
                  <a:srgbClr val="C00000"/>
                </a:solidFill>
              </a:rPr>
              <a:t>n</a:t>
            </a:r>
            <a:r>
              <a:rPr lang="en-GB" i="1" dirty="0" err="1" smtClean="0">
                <a:solidFill>
                  <a:srgbClr val="C00000"/>
                </a:solidFill>
              </a:rPr>
              <a:t>v</a:t>
            </a:r>
            <a:r>
              <a:rPr lang="en-GB" baseline="-25000" dirty="0" err="1" smtClean="0">
                <a:solidFill>
                  <a:srgbClr val="C00000"/>
                </a:solidFill>
              </a:rPr>
              <a:t>n</a:t>
            </a:r>
            <a:r>
              <a:rPr lang="en-GB" i="1" dirty="0" err="1" smtClean="0">
                <a:solidFill>
                  <a:srgbClr val="C00000"/>
                </a:solidFill>
              </a:rPr>
              <a:t>r</a:t>
            </a:r>
            <a:r>
              <a:rPr lang="en-GB" baseline="-25000" dirty="0" err="1" smtClean="0">
                <a:solidFill>
                  <a:srgbClr val="C00000"/>
                </a:solidFill>
              </a:rPr>
              <a:t>n</a:t>
            </a:r>
            <a:r>
              <a:rPr lang="en-GB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6E053B-56CD-48A6-A729-ECE5FF21B1F7}"/>
              </a:ext>
            </a:extLst>
          </p:cNvPr>
          <p:cNvSpPr txBox="1"/>
          <p:nvPr/>
        </p:nvSpPr>
        <p:spPr>
          <a:xfrm>
            <a:off x="1059958" y="2564904"/>
            <a:ext cx="479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dirty="0">
                <a:solidFill>
                  <a:srgbClr val="C00000"/>
                </a:solidFill>
              </a:rPr>
              <a:t> =(&lt;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11</a:t>
            </a:r>
            <a:r>
              <a:rPr lang="en-GB" dirty="0">
                <a:solidFill>
                  <a:srgbClr val="C00000"/>
                </a:solidFill>
              </a:rPr>
              <a:t>&gt;, 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12</a:t>
            </a:r>
            <a:r>
              <a:rPr lang="en-GB" dirty="0">
                <a:solidFill>
                  <a:srgbClr val="C00000"/>
                </a:solidFill>
              </a:rPr>
              <a:t>&gt;, …, 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k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k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1k</a:t>
            </a:r>
            <a:r>
              <a:rPr lang="en-GB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2DE1-A8D8-4A86-8AF7-86623782E904}"/>
              </a:ext>
            </a:extLst>
          </p:cNvPr>
          <p:cNvSpPr txBox="1"/>
          <p:nvPr/>
        </p:nvSpPr>
        <p:spPr>
          <a:xfrm>
            <a:off x="1059958" y="3183359"/>
            <a:ext cx="41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D38A843A-4748-45C3-A18E-5DFB1AD0B8EE}"/>
              </a:ext>
            </a:extLst>
          </p:cNvPr>
          <p:cNvSpPr/>
          <p:nvPr/>
        </p:nvSpPr>
        <p:spPr>
          <a:xfrm>
            <a:off x="7076290" y="2642862"/>
            <a:ext cx="2091305" cy="1184943"/>
          </a:xfrm>
          <a:prstGeom prst="wedgeRectCallout">
            <a:avLst>
              <a:gd name="adj1" fmla="val -50147"/>
              <a:gd name="adj2" fmla="val 993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Order by relevance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Take the top 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F79911-0CCB-4427-8986-9714CA4EDBEC}"/>
              </a:ext>
            </a:extLst>
          </p:cNvPr>
          <p:cNvSpPr txBox="1"/>
          <p:nvPr/>
        </p:nvSpPr>
        <p:spPr>
          <a:xfrm>
            <a:off x="1043608" y="2941734"/>
            <a:ext cx="479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dirty="0">
                <a:solidFill>
                  <a:srgbClr val="C00000"/>
                </a:solidFill>
              </a:rPr>
              <a:t> =(&lt;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21</a:t>
            </a:r>
            <a:r>
              <a:rPr lang="en-GB" dirty="0">
                <a:solidFill>
                  <a:srgbClr val="C00000"/>
                </a:solidFill>
              </a:rPr>
              <a:t>&gt;, 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22</a:t>
            </a:r>
            <a:r>
              <a:rPr lang="en-GB" dirty="0">
                <a:solidFill>
                  <a:srgbClr val="C00000"/>
                </a:solidFill>
              </a:rPr>
              <a:t>&gt;, …, 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k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k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2k</a:t>
            </a:r>
            <a:r>
              <a:rPr lang="en-GB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B6DECF-29E5-44ED-BF68-DA181C898E0B}"/>
              </a:ext>
            </a:extLst>
          </p:cNvPr>
          <p:cNvSpPr txBox="1"/>
          <p:nvPr/>
        </p:nvSpPr>
        <p:spPr>
          <a:xfrm>
            <a:off x="1061879" y="3522778"/>
            <a:ext cx="513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rgbClr val="C00000"/>
                </a:solidFill>
              </a:rPr>
              <a:t>I</a:t>
            </a:r>
            <a:r>
              <a:rPr lang="en-GB" baseline="-25000" dirty="0" err="1">
                <a:solidFill>
                  <a:srgbClr val="C00000"/>
                </a:solidFill>
              </a:rPr>
              <a:t>m</a:t>
            </a:r>
            <a:r>
              <a:rPr lang="en-GB" dirty="0">
                <a:solidFill>
                  <a:srgbClr val="C00000"/>
                </a:solidFill>
              </a:rPr>
              <a:t> =(&lt;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m1</a:t>
            </a:r>
            <a:r>
              <a:rPr lang="en-GB" dirty="0">
                <a:solidFill>
                  <a:srgbClr val="C00000"/>
                </a:solidFill>
              </a:rPr>
              <a:t>&gt;, &lt;</a:t>
            </a:r>
            <a:r>
              <a:rPr lang="en-GB" i="1" dirty="0">
                <a:solidFill>
                  <a:srgbClr val="C00000"/>
                </a:solidFill>
              </a:rPr>
              <a:t>f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i="1" dirty="0">
                <a:solidFill>
                  <a:srgbClr val="C00000"/>
                </a:solidFill>
              </a:rPr>
              <a:t>v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m2</a:t>
            </a:r>
            <a:r>
              <a:rPr lang="en-GB" dirty="0">
                <a:solidFill>
                  <a:srgbClr val="C00000"/>
                </a:solidFill>
              </a:rPr>
              <a:t>&gt;, …, &lt;</a:t>
            </a:r>
            <a:r>
              <a:rPr lang="en-GB" i="1" dirty="0" err="1">
                <a:solidFill>
                  <a:srgbClr val="C00000"/>
                </a:solidFill>
              </a:rPr>
              <a:t>f</a:t>
            </a:r>
            <a:r>
              <a:rPr lang="en-GB" baseline="-25000" dirty="0" err="1">
                <a:solidFill>
                  <a:srgbClr val="C00000"/>
                </a:solidFill>
              </a:rPr>
              <a:t>k</a:t>
            </a:r>
            <a:r>
              <a:rPr lang="en-GB" i="1" dirty="0" err="1">
                <a:solidFill>
                  <a:srgbClr val="C00000"/>
                </a:solidFill>
              </a:rPr>
              <a:t>v</a:t>
            </a:r>
            <a:r>
              <a:rPr lang="en-GB" baseline="-25000" dirty="0" err="1">
                <a:solidFill>
                  <a:srgbClr val="C00000"/>
                </a:solidFill>
              </a:rPr>
              <a:t>k</a:t>
            </a:r>
            <a:r>
              <a:rPr lang="en-GB" i="1" dirty="0" err="1">
                <a:solidFill>
                  <a:srgbClr val="C00000"/>
                </a:solidFill>
              </a:rPr>
              <a:t>i</a:t>
            </a:r>
            <a:r>
              <a:rPr lang="en-GB" baseline="-25000" dirty="0" err="1">
                <a:solidFill>
                  <a:srgbClr val="C00000"/>
                </a:solidFill>
              </a:rPr>
              <a:t>mk</a:t>
            </a:r>
            <a:r>
              <a:rPr lang="en-GB" dirty="0">
                <a:solidFill>
                  <a:srgbClr val="C00000"/>
                </a:solidFill>
              </a:rPr>
              <a:t>&gt;)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8499F-6D10-445D-BD58-B74C45A8F3D9}"/>
              </a:ext>
            </a:extLst>
          </p:cNvPr>
          <p:cNvGrpSpPr/>
          <p:nvPr/>
        </p:nvGrpSpPr>
        <p:grpSpPr>
          <a:xfrm>
            <a:off x="4798820" y="5157461"/>
            <a:ext cx="2277471" cy="1657676"/>
            <a:chOff x="4798820" y="5157461"/>
            <a:chExt cx="2277471" cy="1657676"/>
          </a:xfrm>
        </p:grpSpPr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33ADEF51-CF50-4AF2-A69F-A89AC8918B95}"/>
                </a:ext>
              </a:extLst>
            </p:cNvPr>
            <p:cNvSpPr/>
            <p:nvPr/>
          </p:nvSpPr>
          <p:spPr>
            <a:xfrm>
              <a:off x="4798820" y="5157461"/>
              <a:ext cx="2277471" cy="1657676"/>
            </a:xfrm>
            <a:prstGeom prst="wedgeRectCallout">
              <a:avLst>
                <a:gd name="adj1" fmla="val -9231"/>
                <a:gd name="adj2" fmla="val -645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6437917-67AE-4C20-BEC7-E32C367A4369}"/>
                </a:ext>
              </a:extLst>
            </p:cNvPr>
            <p:cNvGrpSpPr/>
            <p:nvPr/>
          </p:nvGrpSpPr>
          <p:grpSpPr>
            <a:xfrm>
              <a:off x="5191632" y="5229079"/>
              <a:ext cx="1269707" cy="1562547"/>
              <a:chOff x="4789229" y="5250829"/>
              <a:chExt cx="1269707" cy="1562547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08FA0-90DE-43F2-B05B-E99AEF1FC173}"/>
                  </a:ext>
                </a:extLst>
              </p:cNvPr>
              <p:cNvSpPr txBox="1"/>
              <p:nvPr/>
            </p:nvSpPr>
            <p:spPr>
              <a:xfrm>
                <a:off x="4789229" y="5250829"/>
                <a:ext cx="1224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/>
                  <a:t>rel</a:t>
                </a:r>
                <a:r>
                  <a:rPr lang="en-GB" dirty="0"/>
                  <a:t>(</a:t>
                </a:r>
                <a:r>
                  <a:rPr lang="en-GB" i="1" dirty="0"/>
                  <a:t>I</a:t>
                </a:r>
                <a:r>
                  <a:rPr lang="en-GB" baseline="-25000" dirty="0"/>
                  <a:t>1</a:t>
                </a:r>
                <a:r>
                  <a:rPr lang="en-GB" dirty="0"/>
                  <a:t>,</a:t>
                </a:r>
                <a:r>
                  <a:rPr lang="en-GB" i="1" dirty="0"/>
                  <a:t>U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6BEA40-CE07-40C2-9DA9-8270F6AEDB8E}"/>
                  </a:ext>
                </a:extLst>
              </p:cNvPr>
              <p:cNvSpPr txBox="1"/>
              <p:nvPr/>
            </p:nvSpPr>
            <p:spPr>
              <a:xfrm>
                <a:off x="4789229" y="5639858"/>
                <a:ext cx="1224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/>
                  <a:t>rel</a:t>
                </a:r>
                <a:r>
                  <a:rPr lang="en-GB" dirty="0"/>
                  <a:t>(</a:t>
                </a:r>
                <a:r>
                  <a:rPr lang="en-GB" i="1" dirty="0"/>
                  <a:t>I</a:t>
                </a:r>
                <a:r>
                  <a:rPr lang="en-GB" baseline="-25000" dirty="0"/>
                  <a:t>2</a:t>
                </a:r>
                <a:r>
                  <a:rPr lang="en-GB" dirty="0"/>
                  <a:t>,</a:t>
                </a:r>
                <a:r>
                  <a:rPr lang="en-GB" i="1" dirty="0"/>
                  <a:t>U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554DA-D036-4EF7-AFB5-3CEED819994F}"/>
                  </a:ext>
                </a:extLst>
              </p:cNvPr>
              <p:cNvSpPr txBox="1"/>
              <p:nvPr/>
            </p:nvSpPr>
            <p:spPr>
              <a:xfrm>
                <a:off x="4789229" y="6351711"/>
                <a:ext cx="1269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/>
                  <a:t>rel</a:t>
                </a:r>
                <a:r>
                  <a:rPr lang="en-GB" dirty="0"/>
                  <a:t>(</a:t>
                </a:r>
                <a:r>
                  <a:rPr lang="en-GB" i="1" dirty="0" err="1"/>
                  <a:t>I</a:t>
                </a:r>
                <a:r>
                  <a:rPr lang="en-GB" i="1" baseline="-25000" dirty="0" err="1"/>
                  <a:t>m</a:t>
                </a:r>
                <a:r>
                  <a:rPr lang="en-GB" dirty="0" err="1"/>
                  <a:t>,</a:t>
                </a:r>
                <a:r>
                  <a:rPr lang="en-GB" i="1" dirty="0" err="1"/>
                  <a:t>U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A875C-8014-4DEA-8491-A8AB76E5ECD0}"/>
                  </a:ext>
                </a:extLst>
              </p:cNvPr>
              <p:cNvSpPr txBox="1"/>
              <p:nvPr/>
            </p:nvSpPr>
            <p:spPr>
              <a:xfrm>
                <a:off x="4789229" y="5919663"/>
                <a:ext cx="499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58543C7-5536-41A4-AC1B-7EAD2B15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6" y="5229079"/>
            <a:ext cx="3448050" cy="1466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763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9495DE-984C-477C-98CA-410BC59F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268413"/>
            <a:ext cx="8424936" cy="55895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Graph representing the domain model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– concepts and links</a:t>
            </a:r>
            <a:r>
              <a:rPr lang="en-GB" sz="2800" dirty="0"/>
              <a:t> related to t</a:t>
            </a:r>
            <a:r>
              <a:rPr lang="en-US" altLang="en-US" sz="2800" dirty="0"/>
              <a:t>he content</a:t>
            </a:r>
          </a:p>
          <a:p>
            <a:pPr eaLnBrk="1" hangingPunct="1">
              <a:buNone/>
            </a:pP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/>
              <a:t>User model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– identifies the concepts related to the user </a:t>
            </a:r>
            <a:br>
              <a:rPr lang="en-US" altLang="en-US" sz="2800" dirty="0"/>
            </a:br>
            <a:r>
              <a:rPr lang="en-US" altLang="en-US" sz="2800" dirty="0"/>
              <a:t>(e.g. knowledge or interests)</a:t>
            </a:r>
          </a:p>
          <a:p>
            <a:pPr eaLnBrk="1" hangingPunct="1">
              <a:buFontTx/>
              <a:buNone/>
            </a:pPr>
            <a:r>
              <a:rPr lang="en-US" altLang="en-US" i="1" dirty="0"/>
              <a:t>    </a:t>
            </a:r>
            <a:r>
              <a:rPr lang="en-US" altLang="en-US" i="1" dirty="0">
                <a:highlight>
                  <a:srgbClr val="FFFF00"/>
                </a:highlight>
              </a:rPr>
              <a:t>U</a:t>
            </a:r>
            <a:r>
              <a:rPr lang="en-US" altLang="en-US" dirty="0">
                <a:highlight>
                  <a:srgbClr val="FFFF00"/>
                </a:highlight>
              </a:rPr>
              <a:t>=(</a:t>
            </a:r>
            <a:r>
              <a:rPr lang="en-US" altLang="en-US" i="1" dirty="0">
                <a:highlight>
                  <a:srgbClr val="FFFF00"/>
                </a:highlight>
              </a:rPr>
              <a:t>u</a:t>
            </a:r>
            <a:r>
              <a:rPr lang="en-US" altLang="en-US" baseline="-25000" dirty="0">
                <a:highlight>
                  <a:srgbClr val="FFFF00"/>
                </a:highlight>
              </a:rPr>
              <a:t>1</a:t>
            </a:r>
            <a:r>
              <a:rPr lang="en-US" altLang="en-US" dirty="0">
                <a:highlight>
                  <a:srgbClr val="FFFF00"/>
                </a:highlight>
              </a:rPr>
              <a:t>, </a:t>
            </a:r>
            <a:r>
              <a:rPr lang="en-US" altLang="en-US" i="1" dirty="0">
                <a:highlight>
                  <a:srgbClr val="FFFF00"/>
                </a:highlight>
              </a:rPr>
              <a:t>u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,…,</a:t>
            </a:r>
            <a:r>
              <a:rPr lang="en-US" altLang="en-US" i="1" dirty="0">
                <a:highlight>
                  <a:srgbClr val="FFFF00"/>
                </a:highlight>
              </a:rPr>
              <a:t>u</a:t>
            </a:r>
            <a:r>
              <a:rPr lang="en-US" altLang="en-US" baseline="-25000" dirty="0">
                <a:highlight>
                  <a:srgbClr val="FFFF00"/>
                </a:highlight>
              </a:rPr>
              <a:t>n</a:t>
            </a:r>
            <a:r>
              <a:rPr lang="en-US" altLang="en-US" dirty="0">
                <a:highlight>
                  <a:srgbClr val="FFFF00"/>
                </a:highlight>
              </a:rPr>
              <a:t>)</a:t>
            </a:r>
          </a:p>
          <a:p>
            <a:pPr eaLnBrk="1" hangingPunct="1"/>
            <a:endParaRPr lang="en-US" altLang="en-US" sz="1050" dirty="0"/>
          </a:p>
          <a:p>
            <a:pPr eaLnBrk="1" hangingPunct="1">
              <a:buNone/>
            </a:pPr>
            <a:r>
              <a:rPr lang="en-US" altLang="en-US" sz="2800" b="1" dirty="0"/>
              <a:t>Item model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– for the item, get the concepts as those for U</a:t>
            </a:r>
            <a:r>
              <a:rPr lang="en-US" altLang="en-US" sz="2800" i="1" dirty="0"/>
              <a:t>   </a:t>
            </a:r>
            <a:r>
              <a:rPr lang="en-US" altLang="en-US" sz="28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</a:t>
            </a:r>
            <a:r>
              <a:rPr lang="en-US" altLang="en-US" i="1" dirty="0">
                <a:highlight>
                  <a:srgbClr val="FFFF00"/>
                </a:highlight>
              </a:rPr>
              <a:t>I=</a:t>
            </a:r>
            <a:r>
              <a:rPr lang="en-US" altLang="en-US" dirty="0">
                <a:highlight>
                  <a:srgbClr val="FFFF00"/>
                </a:highlight>
              </a:rPr>
              <a:t>(</a:t>
            </a:r>
            <a:r>
              <a:rPr lang="en-US" altLang="en-US" i="1" dirty="0">
                <a:highlight>
                  <a:srgbClr val="FFFF00"/>
                </a:highlight>
              </a:rPr>
              <a:t>c</a:t>
            </a:r>
            <a:r>
              <a:rPr lang="en-US" altLang="en-US" baseline="-25000" dirty="0">
                <a:highlight>
                  <a:srgbClr val="FFFF00"/>
                </a:highlight>
              </a:rPr>
              <a:t>1</a:t>
            </a:r>
            <a:r>
              <a:rPr lang="en-US" altLang="en-US" dirty="0">
                <a:highlight>
                  <a:srgbClr val="FFFF00"/>
                </a:highlight>
              </a:rPr>
              <a:t>, </a:t>
            </a:r>
            <a:r>
              <a:rPr lang="en-US" altLang="en-US" i="1" dirty="0">
                <a:highlight>
                  <a:srgbClr val="FFFF00"/>
                </a:highlight>
              </a:rPr>
              <a:t>c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,…,</a:t>
            </a:r>
            <a:r>
              <a:rPr lang="en-US" altLang="en-US" i="1" dirty="0" err="1">
                <a:highlight>
                  <a:srgbClr val="FFFF00"/>
                </a:highlight>
              </a:rPr>
              <a:t>c</a:t>
            </a:r>
            <a:r>
              <a:rPr lang="en-US" altLang="en-US" baseline="-25000" dirty="0" err="1">
                <a:highlight>
                  <a:srgbClr val="FFFF00"/>
                </a:highlight>
              </a:rPr>
              <a:t>n</a:t>
            </a:r>
            <a:r>
              <a:rPr lang="en-US" altLang="en-US" dirty="0">
                <a:highlight>
                  <a:srgbClr val="FFFF00"/>
                </a:highlight>
              </a:rPr>
              <a:t>)</a:t>
            </a:r>
          </a:p>
          <a:p>
            <a:pPr eaLnBrk="1" hangingPunct="1"/>
            <a:endParaRPr lang="en-US" altLang="en-US" sz="1050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BD7AE21-CDDD-4ABF-935C-570F447C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6B201F3-0446-4CBE-B5F5-64D7FF6C0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2863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When User </a:t>
            </a:r>
            <a:r>
              <a:rPr lang="en-GB" altLang="en-US" sz="4000" dirty="0"/>
              <a:t>Model is based on Graph/Concepts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B12CF-2E48-428B-B3B9-FE3BAF629A4D}"/>
              </a:ext>
            </a:extLst>
          </p:cNvPr>
          <p:cNvGrpSpPr/>
          <p:nvPr/>
        </p:nvGrpSpPr>
        <p:grpSpPr>
          <a:xfrm>
            <a:off x="7456544" y="1360020"/>
            <a:ext cx="1253993" cy="1362645"/>
            <a:chOff x="1223630" y="1629298"/>
            <a:chExt cx="1253993" cy="13626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01254D-39B9-4BA6-B9F6-7B03CC3FC975}"/>
                </a:ext>
              </a:extLst>
            </p:cNvPr>
            <p:cNvGrpSpPr/>
            <p:nvPr/>
          </p:nvGrpSpPr>
          <p:grpSpPr>
            <a:xfrm>
              <a:off x="1223630" y="1629298"/>
              <a:ext cx="911225" cy="847722"/>
              <a:chOff x="155575" y="1412875"/>
              <a:chExt cx="1981679" cy="146526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64B6CEF-E03C-4D86-A5FA-71AB77E9727D}"/>
                  </a:ext>
                </a:extLst>
              </p:cNvPr>
              <p:cNvSpPr/>
              <p:nvPr/>
            </p:nvSpPr>
            <p:spPr>
              <a:xfrm>
                <a:off x="1219200" y="1412875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B096EC-13DA-4331-8B2A-006BC0D55674}"/>
                  </a:ext>
                </a:extLst>
              </p:cNvPr>
              <p:cNvSpPr/>
              <p:nvPr/>
            </p:nvSpPr>
            <p:spPr>
              <a:xfrm>
                <a:off x="832210" y="1773606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21A522-6860-4C30-BA96-50A7AF417307}"/>
                  </a:ext>
                </a:extLst>
              </p:cNvPr>
              <p:cNvSpPr/>
              <p:nvPr/>
            </p:nvSpPr>
            <p:spPr>
              <a:xfrm>
                <a:off x="1279451" y="1803408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E0263DA-B333-4D7F-85B3-46101F4FF82E}"/>
                  </a:ext>
                </a:extLst>
              </p:cNvPr>
              <p:cNvSpPr/>
              <p:nvPr/>
            </p:nvSpPr>
            <p:spPr>
              <a:xfrm>
                <a:off x="1727126" y="1803408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52A760A-40BA-4854-8038-05DBC97602D1}"/>
                  </a:ext>
                </a:extLst>
              </p:cNvPr>
              <p:cNvSpPr/>
              <p:nvPr/>
            </p:nvSpPr>
            <p:spPr>
              <a:xfrm>
                <a:off x="1908654" y="2220869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C076B39-E1BA-45A2-983E-3F06889A19F7}"/>
                  </a:ext>
                </a:extLst>
              </p:cNvPr>
              <p:cNvSpPr/>
              <p:nvPr/>
            </p:nvSpPr>
            <p:spPr>
              <a:xfrm>
                <a:off x="468904" y="2220869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A1D9A29-5178-4D86-ADA4-B62B393E3624}"/>
                  </a:ext>
                </a:extLst>
              </p:cNvPr>
              <p:cNvSpPr/>
              <p:nvPr/>
            </p:nvSpPr>
            <p:spPr>
              <a:xfrm>
                <a:off x="1005366" y="2218023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085998B-139F-4716-8D38-9B043F7E2E90}"/>
                  </a:ext>
                </a:extLst>
              </p:cNvPr>
              <p:cNvSpPr/>
              <p:nvPr/>
            </p:nvSpPr>
            <p:spPr>
              <a:xfrm>
                <a:off x="1411428" y="2218316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227576F-7FBC-4ED5-A2C6-1D0259A08445}"/>
                  </a:ext>
                </a:extLst>
              </p:cNvPr>
              <p:cNvSpPr/>
              <p:nvPr/>
            </p:nvSpPr>
            <p:spPr>
              <a:xfrm>
                <a:off x="1093563" y="2623261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D5110F5-F0E0-427C-AFA7-EBFAC2C41797}"/>
                  </a:ext>
                </a:extLst>
              </p:cNvPr>
              <p:cNvSpPr/>
              <p:nvPr/>
            </p:nvSpPr>
            <p:spPr>
              <a:xfrm>
                <a:off x="155575" y="2678116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8D6446-8FB4-4FE0-91F3-E6AF7CD32D64}"/>
                  </a:ext>
                </a:extLst>
              </p:cNvPr>
              <p:cNvSpPr/>
              <p:nvPr/>
            </p:nvSpPr>
            <p:spPr>
              <a:xfrm>
                <a:off x="1555741" y="2644008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9AABAE5-7480-47F1-AC04-77DA260B9334}"/>
                  </a:ext>
                </a:extLst>
              </p:cNvPr>
              <p:cNvSpPr/>
              <p:nvPr/>
            </p:nvSpPr>
            <p:spPr>
              <a:xfrm>
                <a:off x="597408" y="2644784"/>
                <a:ext cx="228600" cy="2000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B071AE2-38DD-4A59-A168-7D084FE91873}"/>
                  </a:ext>
                </a:extLst>
              </p:cNvPr>
              <p:cNvCxnSpPr>
                <a:stCxn id="40" idx="7"/>
                <a:endCxn id="39" idx="3"/>
              </p:cNvCxnSpPr>
              <p:nvPr/>
            </p:nvCxnSpPr>
            <p:spPr>
              <a:xfrm flipV="1">
                <a:off x="1027332" y="1583602"/>
                <a:ext cx="225346" cy="219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01CF30-91F3-4C41-978A-FA8AE2356694}"/>
                  </a:ext>
                </a:extLst>
              </p:cNvPr>
              <p:cNvCxnSpPr/>
              <p:nvPr/>
            </p:nvCxnSpPr>
            <p:spPr>
              <a:xfrm flipV="1">
                <a:off x="649327" y="1992454"/>
                <a:ext cx="225346" cy="219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83E18C8-D305-4292-8AB5-4F51CF6530EA}"/>
                  </a:ext>
                </a:extLst>
              </p:cNvPr>
              <p:cNvCxnSpPr/>
              <p:nvPr/>
            </p:nvCxnSpPr>
            <p:spPr>
              <a:xfrm flipV="1">
                <a:off x="275973" y="2425488"/>
                <a:ext cx="225346" cy="219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0851830-2782-44ED-B9C7-D527FC8E6155}"/>
                  </a:ext>
                </a:extLst>
              </p:cNvPr>
              <p:cNvCxnSpPr/>
              <p:nvPr/>
            </p:nvCxnSpPr>
            <p:spPr>
              <a:xfrm flipV="1">
                <a:off x="1179732" y="1988840"/>
                <a:ext cx="225346" cy="219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9D7DACA-760E-43D4-B87E-345A0AF29CAF}"/>
                  </a:ext>
                </a:extLst>
              </p:cNvPr>
              <p:cNvCxnSpPr/>
              <p:nvPr/>
            </p:nvCxnSpPr>
            <p:spPr>
              <a:xfrm flipV="1">
                <a:off x="1614019" y="2000163"/>
                <a:ext cx="225346" cy="219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474323-30D1-41C8-B2F3-6778E689D90D}"/>
                  </a:ext>
                </a:extLst>
              </p:cNvPr>
              <p:cNvCxnSpPr/>
              <p:nvPr/>
            </p:nvCxnSpPr>
            <p:spPr>
              <a:xfrm flipV="1">
                <a:off x="1222454" y="2420717"/>
                <a:ext cx="225346" cy="219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E7EF8A9-BE8F-4D03-8083-6FAB2E2151D7}"/>
                  </a:ext>
                </a:extLst>
              </p:cNvPr>
              <p:cNvCxnSpPr>
                <a:stCxn id="39" idx="4"/>
                <a:endCxn id="41" idx="0"/>
              </p:cNvCxnSpPr>
              <p:nvPr/>
            </p:nvCxnSpPr>
            <p:spPr>
              <a:xfrm>
                <a:off x="1333500" y="1612894"/>
                <a:ext cx="60251" cy="190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862477B-9BBE-4C57-8DAF-BD9BED37C40D}"/>
                  </a:ext>
                </a:extLst>
              </p:cNvPr>
              <p:cNvCxnSpPr>
                <a:stCxn id="39" idx="4"/>
                <a:endCxn id="42" idx="1"/>
              </p:cNvCxnSpPr>
              <p:nvPr/>
            </p:nvCxnSpPr>
            <p:spPr>
              <a:xfrm>
                <a:off x="1333500" y="1612894"/>
                <a:ext cx="427104" cy="2198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26193B4-4B3D-4697-8EF3-2F1CEB83D783}"/>
                  </a:ext>
                </a:extLst>
              </p:cNvPr>
              <p:cNvCxnSpPr>
                <a:stCxn id="42" idx="4"/>
                <a:endCxn id="43" idx="0"/>
              </p:cNvCxnSpPr>
              <p:nvPr/>
            </p:nvCxnSpPr>
            <p:spPr>
              <a:xfrm>
                <a:off x="1841426" y="2003427"/>
                <a:ext cx="181528" cy="2174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C3CDB2B-6834-4330-B08D-EBDB1A8DAC4E}"/>
                  </a:ext>
                </a:extLst>
              </p:cNvPr>
              <p:cNvCxnSpPr>
                <a:stCxn id="46" idx="4"/>
                <a:endCxn id="49" idx="0"/>
              </p:cNvCxnSpPr>
              <p:nvPr/>
            </p:nvCxnSpPr>
            <p:spPr>
              <a:xfrm>
                <a:off x="1525728" y="2418335"/>
                <a:ext cx="144313" cy="2256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B52DB75-8EE0-4FBD-9DAB-BEDF473C21B8}"/>
                  </a:ext>
                </a:extLst>
              </p:cNvPr>
              <p:cNvCxnSpPr>
                <a:stCxn id="44" idx="4"/>
                <a:endCxn id="50" idx="0"/>
              </p:cNvCxnSpPr>
              <p:nvPr/>
            </p:nvCxnSpPr>
            <p:spPr>
              <a:xfrm>
                <a:off x="583204" y="2420888"/>
                <a:ext cx="128504" cy="223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0C5170C-E77E-4BDD-AFB2-61C1AAF64CAF}"/>
                  </a:ext>
                </a:extLst>
              </p:cNvPr>
              <p:cNvCxnSpPr>
                <a:stCxn id="41" idx="4"/>
                <a:endCxn id="46" idx="0"/>
              </p:cNvCxnSpPr>
              <p:nvPr/>
            </p:nvCxnSpPr>
            <p:spPr>
              <a:xfrm>
                <a:off x="1393751" y="2003427"/>
                <a:ext cx="131977" cy="2148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44F2C58-C29C-45F1-8BB6-AED86A615E57}"/>
                  </a:ext>
                </a:extLst>
              </p:cNvPr>
              <p:cNvCxnSpPr>
                <a:stCxn id="40" idx="4"/>
                <a:endCxn id="45" idx="0"/>
              </p:cNvCxnSpPr>
              <p:nvPr/>
            </p:nvCxnSpPr>
            <p:spPr>
              <a:xfrm>
                <a:off x="946510" y="1973625"/>
                <a:ext cx="173156" cy="2443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4FDF2C-9E0A-4917-BCCA-249AD78601D1}"/>
                </a:ext>
              </a:extLst>
            </p:cNvPr>
            <p:cNvSpPr/>
            <p:nvPr/>
          </p:nvSpPr>
          <p:spPr>
            <a:xfrm>
              <a:off x="2083184" y="2370163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BCF98D-E5CD-4B0D-A138-508992F8068A}"/>
                </a:ext>
              </a:extLst>
            </p:cNvPr>
            <p:cNvSpPr/>
            <p:nvPr/>
          </p:nvSpPr>
          <p:spPr>
            <a:xfrm>
              <a:off x="2289036" y="2370163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68E40F-8DCC-4D7C-96A1-D10137778C6F}"/>
                </a:ext>
              </a:extLst>
            </p:cNvPr>
            <p:cNvSpPr/>
            <p:nvPr/>
          </p:nvSpPr>
          <p:spPr>
            <a:xfrm>
              <a:off x="2372507" y="2611684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BC8FC-7F3A-4024-BED3-88D88333225C}"/>
                </a:ext>
              </a:extLst>
            </p:cNvPr>
            <p:cNvSpPr/>
            <p:nvPr/>
          </p:nvSpPr>
          <p:spPr>
            <a:xfrm>
              <a:off x="1710474" y="2611684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900988-DCE5-433D-AC71-615B6BDFD3B1}"/>
                </a:ext>
              </a:extLst>
            </p:cNvPr>
            <p:cNvSpPr/>
            <p:nvPr/>
          </p:nvSpPr>
          <p:spPr>
            <a:xfrm>
              <a:off x="1957153" y="2610037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27E62C-2782-44F7-98D3-6F3CCF4FABAB}"/>
                </a:ext>
              </a:extLst>
            </p:cNvPr>
            <p:cNvSpPr/>
            <p:nvPr/>
          </p:nvSpPr>
          <p:spPr>
            <a:xfrm>
              <a:off x="2143870" y="2610207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9A380C-6F96-4A04-8AEF-26740E80F58F}"/>
                </a:ext>
              </a:extLst>
            </p:cNvPr>
            <p:cNvSpPr/>
            <p:nvPr/>
          </p:nvSpPr>
          <p:spPr>
            <a:xfrm>
              <a:off x="1997708" y="2844486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73A5F2F-EE95-4270-97DD-9DED721139A7}"/>
                </a:ext>
              </a:extLst>
            </p:cNvPr>
            <p:cNvSpPr/>
            <p:nvPr/>
          </p:nvSpPr>
          <p:spPr>
            <a:xfrm>
              <a:off x="1566398" y="2876223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3F6FCE-9CCC-44DA-8532-3ED5A782C41F}"/>
                </a:ext>
              </a:extLst>
            </p:cNvPr>
            <p:cNvSpPr/>
            <p:nvPr/>
          </p:nvSpPr>
          <p:spPr>
            <a:xfrm>
              <a:off x="2210229" y="2856489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C785BAC-C728-415E-8AB3-AD3C460BC002}"/>
                </a:ext>
              </a:extLst>
            </p:cNvPr>
            <p:cNvSpPr/>
            <p:nvPr/>
          </p:nvSpPr>
          <p:spPr>
            <a:xfrm>
              <a:off x="1769564" y="2856938"/>
              <a:ext cx="105116" cy="1157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81055DF-FED6-4833-9E25-297EF906A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253" y="2242995"/>
              <a:ext cx="103620" cy="12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E568DB-1DFE-47E7-A593-BFADD8D812AC}"/>
                </a:ext>
              </a:extLst>
            </p:cNvPr>
            <p:cNvCxnSpPr/>
            <p:nvPr/>
          </p:nvCxnSpPr>
          <p:spPr>
            <a:xfrm flipV="1">
              <a:off x="1793437" y="2479535"/>
              <a:ext cx="103620" cy="12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63E4E5-31DE-444F-89A4-05E4CBA2FEFD}"/>
                </a:ext>
              </a:extLst>
            </p:cNvPr>
            <p:cNvCxnSpPr/>
            <p:nvPr/>
          </p:nvCxnSpPr>
          <p:spPr>
            <a:xfrm flipV="1">
              <a:off x="1621760" y="2730065"/>
              <a:ext cx="103620" cy="12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E44513-7029-4C0D-BBEB-253993EFFF7D}"/>
                </a:ext>
              </a:extLst>
            </p:cNvPr>
            <p:cNvCxnSpPr/>
            <p:nvPr/>
          </p:nvCxnSpPr>
          <p:spPr>
            <a:xfrm flipV="1">
              <a:off x="2037331" y="2477444"/>
              <a:ext cx="103620" cy="12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C4CDEA-5C2D-4D05-80AD-F903A7DF53EC}"/>
                </a:ext>
              </a:extLst>
            </p:cNvPr>
            <p:cNvCxnSpPr/>
            <p:nvPr/>
          </p:nvCxnSpPr>
          <p:spPr>
            <a:xfrm flipV="1">
              <a:off x="2237027" y="2483995"/>
              <a:ext cx="103620" cy="12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79C5D9-F654-4FD4-9354-47A2E66738F3}"/>
                </a:ext>
              </a:extLst>
            </p:cNvPr>
            <p:cNvCxnSpPr/>
            <p:nvPr/>
          </p:nvCxnSpPr>
          <p:spPr>
            <a:xfrm flipV="1">
              <a:off x="2056975" y="2727305"/>
              <a:ext cx="103620" cy="126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6F6434-822B-482F-8309-023E458041DC}"/>
                </a:ext>
              </a:extLst>
            </p:cNvPr>
            <p:cNvCxnSpPr>
              <a:cxnSpLocks/>
              <a:stCxn id="43" idx="4"/>
              <a:endCxn id="14" idx="0"/>
            </p:cNvCxnSpPr>
            <p:nvPr/>
          </p:nvCxnSpPr>
          <p:spPr>
            <a:xfrm>
              <a:off x="2082297" y="2212481"/>
              <a:ext cx="53445" cy="157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B8022-FF55-4E1B-93C1-6CBF0F80C2BC}"/>
                </a:ext>
              </a:extLst>
            </p:cNvPr>
            <p:cNvCxnSpPr>
              <a:cxnSpLocks/>
              <a:stCxn id="43" idx="5"/>
              <a:endCxn id="15" idx="1"/>
            </p:cNvCxnSpPr>
            <p:nvPr/>
          </p:nvCxnSpPr>
          <p:spPr>
            <a:xfrm>
              <a:off x="2119461" y="2195534"/>
              <a:ext cx="184969" cy="19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6FCA8B-D198-4402-9FC6-73F1F8C73537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2341594" y="2485883"/>
              <a:ext cx="83471" cy="12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09E584A-B5F5-4D0F-B05F-E59BE7FD3E5F}"/>
                </a:ext>
              </a:extLst>
            </p:cNvPr>
            <p:cNvCxnSpPr>
              <a:stCxn id="21" idx="4"/>
              <a:endCxn id="24" idx="0"/>
            </p:cNvCxnSpPr>
            <p:nvPr/>
          </p:nvCxnSpPr>
          <p:spPr>
            <a:xfrm>
              <a:off x="2196428" y="2725927"/>
              <a:ext cx="66359" cy="130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C163BB-1595-4CBC-9E2B-72EC37F0286B}"/>
                </a:ext>
              </a:extLst>
            </p:cNvPr>
            <p:cNvCxnSpPr>
              <a:stCxn id="19" idx="4"/>
              <a:endCxn id="25" idx="0"/>
            </p:cNvCxnSpPr>
            <p:nvPr/>
          </p:nvCxnSpPr>
          <p:spPr>
            <a:xfrm>
              <a:off x="1763032" y="2727404"/>
              <a:ext cx="59089" cy="1295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9D858-9994-40F0-81BD-D17B76E9975D}"/>
                </a:ext>
              </a:extLst>
            </p:cNvPr>
            <p:cNvCxnSpPr>
              <a:stCxn id="14" idx="4"/>
              <a:endCxn id="21" idx="0"/>
            </p:cNvCxnSpPr>
            <p:nvPr/>
          </p:nvCxnSpPr>
          <p:spPr>
            <a:xfrm>
              <a:off x="2135742" y="2485883"/>
              <a:ext cx="60686" cy="1243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39BFCE-1F94-4558-B580-5B3213A8BE1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30089" y="2468641"/>
              <a:ext cx="79621" cy="141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B8A7F6-DEEC-43E8-ABCA-4B13E0DBF131}"/>
              </a:ext>
            </a:extLst>
          </p:cNvPr>
          <p:cNvGrpSpPr/>
          <p:nvPr/>
        </p:nvGrpSpPr>
        <p:grpSpPr>
          <a:xfrm>
            <a:off x="7417836" y="3257466"/>
            <a:ext cx="1253993" cy="1362645"/>
            <a:chOff x="7417836" y="3257466"/>
            <a:chExt cx="1253993" cy="136264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11CC2BD-C189-4F1E-841C-9F9362EF7C78}"/>
                </a:ext>
              </a:extLst>
            </p:cNvPr>
            <p:cNvSpPr/>
            <p:nvPr/>
          </p:nvSpPr>
          <p:spPr>
            <a:xfrm>
              <a:off x="7537153" y="3645024"/>
              <a:ext cx="135568" cy="1460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CA1851E-DF65-49FF-B604-65EA908CAF07}"/>
                </a:ext>
              </a:extLst>
            </p:cNvPr>
            <p:cNvGrpSpPr/>
            <p:nvPr/>
          </p:nvGrpSpPr>
          <p:grpSpPr>
            <a:xfrm>
              <a:off x="7417836" y="3257466"/>
              <a:ext cx="1253993" cy="1362645"/>
              <a:chOff x="1223630" y="1629298"/>
              <a:chExt cx="1253993" cy="1362645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316C947-14DB-4ABF-8D25-B8D2C4C3CFF5}"/>
                  </a:ext>
                </a:extLst>
              </p:cNvPr>
              <p:cNvGrpSpPr/>
              <p:nvPr/>
            </p:nvGrpSpPr>
            <p:grpSpPr>
              <a:xfrm>
                <a:off x="1223630" y="1629298"/>
                <a:ext cx="911225" cy="847722"/>
                <a:chOff x="155575" y="1412875"/>
                <a:chExt cx="1981679" cy="1465260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44C7DB2F-08C8-42C8-8FD4-0A5B5FFC6C42}"/>
                    </a:ext>
                  </a:extLst>
                </p:cNvPr>
                <p:cNvSpPr/>
                <p:nvPr/>
              </p:nvSpPr>
              <p:spPr>
                <a:xfrm>
                  <a:off x="1219200" y="1412875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868F39A-A23E-4461-99A5-A2FE52D50843}"/>
                    </a:ext>
                  </a:extLst>
                </p:cNvPr>
                <p:cNvSpPr/>
                <p:nvPr/>
              </p:nvSpPr>
              <p:spPr>
                <a:xfrm>
                  <a:off x="832210" y="1773606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8B1B2CC-68A8-4723-B07D-8540BBB831EB}"/>
                    </a:ext>
                  </a:extLst>
                </p:cNvPr>
                <p:cNvSpPr/>
                <p:nvPr/>
              </p:nvSpPr>
              <p:spPr>
                <a:xfrm>
                  <a:off x="1279451" y="1803408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8FEB22E-473C-428C-9644-19ADB26DF8E0}"/>
                    </a:ext>
                  </a:extLst>
                </p:cNvPr>
                <p:cNvSpPr/>
                <p:nvPr/>
              </p:nvSpPr>
              <p:spPr>
                <a:xfrm>
                  <a:off x="1727126" y="1803408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E006184-7B34-465B-9958-7F2ED7AE8F90}"/>
                    </a:ext>
                  </a:extLst>
                </p:cNvPr>
                <p:cNvSpPr/>
                <p:nvPr/>
              </p:nvSpPr>
              <p:spPr>
                <a:xfrm>
                  <a:off x="1908654" y="2220869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C7924E9-30D9-439E-998A-B7B0FAEF9BF3}"/>
                    </a:ext>
                  </a:extLst>
                </p:cNvPr>
                <p:cNvSpPr/>
                <p:nvPr/>
              </p:nvSpPr>
              <p:spPr>
                <a:xfrm>
                  <a:off x="468903" y="2104160"/>
                  <a:ext cx="228600" cy="20001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5EADF6DB-CEC7-440A-B2E6-E3815D180A60}"/>
                    </a:ext>
                  </a:extLst>
                </p:cNvPr>
                <p:cNvSpPr/>
                <p:nvPr/>
              </p:nvSpPr>
              <p:spPr>
                <a:xfrm>
                  <a:off x="1005366" y="2218023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ED6B15C-BE22-483D-8FB1-D828C5A1C139}"/>
                    </a:ext>
                  </a:extLst>
                </p:cNvPr>
                <p:cNvSpPr/>
                <p:nvPr/>
              </p:nvSpPr>
              <p:spPr>
                <a:xfrm>
                  <a:off x="1411428" y="2218316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CEF1E9D-E30F-492D-A123-AAA3851DA118}"/>
                    </a:ext>
                  </a:extLst>
                </p:cNvPr>
                <p:cNvSpPr/>
                <p:nvPr/>
              </p:nvSpPr>
              <p:spPr>
                <a:xfrm>
                  <a:off x="1093563" y="2623261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10355630-EEAD-43DA-A8C3-47777BCA5CCF}"/>
                    </a:ext>
                  </a:extLst>
                </p:cNvPr>
                <p:cNvSpPr/>
                <p:nvPr/>
              </p:nvSpPr>
              <p:spPr>
                <a:xfrm>
                  <a:off x="155575" y="2678116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0A37ACCC-0CC4-4ED8-8771-11EC94153BB0}"/>
                    </a:ext>
                  </a:extLst>
                </p:cNvPr>
                <p:cNvSpPr/>
                <p:nvPr/>
              </p:nvSpPr>
              <p:spPr>
                <a:xfrm>
                  <a:off x="1555741" y="2644008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ECBD7D2F-53A0-4AB4-A431-FF30ECE0A12C}"/>
                    </a:ext>
                  </a:extLst>
                </p:cNvPr>
                <p:cNvSpPr/>
                <p:nvPr/>
              </p:nvSpPr>
              <p:spPr>
                <a:xfrm>
                  <a:off x="597408" y="2644784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07ECAACE-04CF-4FD2-95CE-406727382F8E}"/>
                    </a:ext>
                  </a:extLst>
                </p:cNvPr>
                <p:cNvCxnSpPr>
                  <a:stCxn id="142" idx="7"/>
                  <a:endCxn id="141" idx="3"/>
                </p:cNvCxnSpPr>
                <p:nvPr/>
              </p:nvCxnSpPr>
              <p:spPr>
                <a:xfrm flipV="1">
                  <a:off x="1027332" y="1583602"/>
                  <a:ext cx="225346" cy="219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6DC364CD-F8BC-493F-B537-128EEE080762}"/>
                    </a:ext>
                  </a:extLst>
                </p:cNvPr>
                <p:cNvCxnSpPr/>
                <p:nvPr/>
              </p:nvCxnSpPr>
              <p:spPr>
                <a:xfrm flipV="1">
                  <a:off x="649327" y="1992454"/>
                  <a:ext cx="225346" cy="219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E81BD5A1-8A2E-4269-8751-9A72ED3B04D6}"/>
                    </a:ext>
                  </a:extLst>
                </p:cNvPr>
                <p:cNvCxnSpPr/>
                <p:nvPr/>
              </p:nvCxnSpPr>
              <p:spPr>
                <a:xfrm flipV="1">
                  <a:off x="275973" y="2425488"/>
                  <a:ext cx="225346" cy="219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ECF080DF-FAEA-4EDA-A47A-C1FB3B808DEB}"/>
                    </a:ext>
                  </a:extLst>
                </p:cNvPr>
                <p:cNvCxnSpPr/>
                <p:nvPr/>
              </p:nvCxnSpPr>
              <p:spPr>
                <a:xfrm flipV="1">
                  <a:off x="1179732" y="1988840"/>
                  <a:ext cx="225346" cy="219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09ADD841-EC55-414C-963F-4598C80EE95A}"/>
                    </a:ext>
                  </a:extLst>
                </p:cNvPr>
                <p:cNvCxnSpPr/>
                <p:nvPr/>
              </p:nvCxnSpPr>
              <p:spPr>
                <a:xfrm flipV="1">
                  <a:off x="1614019" y="2000163"/>
                  <a:ext cx="225346" cy="219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D397540-A304-48CC-878E-B41FE0137402}"/>
                    </a:ext>
                  </a:extLst>
                </p:cNvPr>
                <p:cNvCxnSpPr/>
                <p:nvPr/>
              </p:nvCxnSpPr>
              <p:spPr>
                <a:xfrm flipV="1">
                  <a:off x="1222454" y="2420717"/>
                  <a:ext cx="225346" cy="219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8038B179-0853-438F-8DA1-68098ED8F252}"/>
                    </a:ext>
                  </a:extLst>
                </p:cNvPr>
                <p:cNvCxnSpPr>
                  <a:stCxn id="141" idx="4"/>
                  <a:endCxn id="143" idx="0"/>
                </p:cNvCxnSpPr>
                <p:nvPr/>
              </p:nvCxnSpPr>
              <p:spPr>
                <a:xfrm>
                  <a:off x="1333500" y="1612894"/>
                  <a:ext cx="60251" cy="1905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13504E9-6CD3-495F-8FCD-8DB308C0C0D4}"/>
                    </a:ext>
                  </a:extLst>
                </p:cNvPr>
                <p:cNvCxnSpPr>
                  <a:stCxn id="141" idx="4"/>
                  <a:endCxn id="144" idx="1"/>
                </p:cNvCxnSpPr>
                <p:nvPr/>
              </p:nvCxnSpPr>
              <p:spPr>
                <a:xfrm>
                  <a:off x="1333500" y="1612894"/>
                  <a:ext cx="427104" cy="2198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DBD6EC15-6D51-49CE-8956-189578E5C570}"/>
                    </a:ext>
                  </a:extLst>
                </p:cNvPr>
                <p:cNvCxnSpPr>
                  <a:stCxn id="144" idx="4"/>
                  <a:endCxn id="145" idx="0"/>
                </p:cNvCxnSpPr>
                <p:nvPr/>
              </p:nvCxnSpPr>
              <p:spPr>
                <a:xfrm>
                  <a:off x="1841426" y="2003427"/>
                  <a:ext cx="181528" cy="2174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B2F35356-7E90-4F21-8818-1F3AC74118F1}"/>
                    </a:ext>
                  </a:extLst>
                </p:cNvPr>
                <p:cNvCxnSpPr>
                  <a:stCxn id="148" idx="4"/>
                  <a:endCxn id="151" idx="0"/>
                </p:cNvCxnSpPr>
                <p:nvPr/>
              </p:nvCxnSpPr>
              <p:spPr>
                <a:xfrm>
                  <a:off x="1525728" y="2418335"/>
                  <a:ext cx="144313" cy="2256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683F3942-097D-417C-85AC-173A0C5557AF}"/>
                    </a:ext>
                  </a:extLst>
                </p:cNvPr>
                <p:cNvCxnSpPr>
                  <a:stCxn id="146" idx="4"/>
                  <a:endCxn id="152" idx="0"/>
                </p:cNvCxnSpPr>
                <p:nvPr/>
              </p:nvCxnSpPr>
              <p:spPr>
                <a:xfrm>
                  <a:off x="583203" y="2304178"/>
                  <a:ext cx="128505" cy="3406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FE2D992F-AC8C-40AB-AA72-708B6EC3C4B3}"/>
                    </a:ext>
                  </a:extLst>
                </p:cNvPr>
                <p:cNvCxnSpPr>
                  <a:stCxn id="143" idx="4"/>
                  <a:endCxn id="148" idx="0"/>
                </p:cNvCxnSpPr>
                <p:nvPr/>
              </p:nvCxnSpPr>
              <p:spPr>
                <a:xfrm>
                  <a:off x="1393751" y="2003427"/>
                  <a:ext cx="131977" cy="2148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0E726A3-2936-48C0-93E6-7A06EC141109}"/>
                    </a:ext>
                  </a:extLst>
                </p:cNvPr>
                <p:cNvCxnSpPr>
                  <a:stCxn id="142" idx="4"/>
                  <a:endCxn id="147" idx="0"/>
                </p:cNvCxnSpPr>
                <p:nvPr/>
              </p:nvCxnSpPr>
              <p:spPr>
                <a:xfrm>
                  <a:off x="946510" y="1973625"/>
                  <a:ext cx="173156" cy="244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64FFB43-9E74-4FDD-88EE-9713DA88E23C}"/>
                  </a:ext>
                </a:extLst>
              </p:cNvPr>
              <p:cNvSpPr/>
              <p:nvPr/>
            </p:nvSpPr>
            <p:spPr>
              <a:xfrm>
                <a:off x="2083184" y="2370163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3FF33E0-9EA7-4505-9114-067CCE6B61AF}"/>
                  </a:ext>
                </a:extLst>
              </p:cNvPr>
              <p:cNvSpPr/>
              <p:nvPr/>
            </p:nvSpPr>
            <p:spPr>
              <a:xfrm>
                <a:off x="2289036" y="2370163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112D52D-35DE-499E-ACF6-9EF5CCAB052F}"/>
                  </a:ext>
                </a:extLst>
              </p:cNvPr>
              <p:cNvSpPr/>
              <p:nvPr/>
            </p:nvSpPr>
            <p:spPr>
              <a:xfrm>
                <a:off x="2372507" y="2611684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DC413A4-D45F-4DE6-B9FB-6005FB91056B}"/>
                  </a:ext>
                </a:extLst>
              </p:cNvPr>
              <p:cNvSpPr/>
              <p:nvPr/>
            </p:nvSpPr>
            <p:spPr>
              <a:xfrm>
                <a:off x="1710474" y="2611684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BA78A4C-1C16-415A-8F40-2DAABA23E93C}"/>
                  </a:ext>
                </a:extLst>
              </p:cNvPr>
              <p:cNvSpPr/>
              <p:nvPr/>
            </p:nvSpPr>
            <p:spPr>
              <a:xfrm>
                <a:off x="1957153" y="2610037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2B7F116-8A45-4F71-9E02-D2840C979B9D}"/>
                  </a:ext>
                </a:extLst>
              </p:cNvPr>
              <p:cNvSpPr/>
              <p:nvPr/>
            </p:nvSpPr>
            <p:spPr>
              <a:xfrm>
                <a:off x="2143870" y="2610207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7F45F4D-2245-4454-9C2F-4B5CDEB59E3D}"/>
                  </a:ext>
                </a:extLst>
              </p:cNvPr>
              <p:cNvSpPr/>
              <p:nvPr/>
            </p:nvSpPr>
            <p:spPr>
              <a:xfrm>
                <a:off x="1997708" y="2844486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4DA83A2-5147-4D6A-8A67-547D496719D8}"/>
                  </a:ext>
                </a:extLst>
              </p:cNvPr>
              <p:cNvSpPr/>
              <p:nvPr/>
            </p:nvSpPr>
            <p:spPr>
              <a:xfrm>
                <a:off x="1566398" y="2876223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0F93ACF-89DA-4AF0-9DD4-A5DE915E888B}"/>
                  </a:ext>
                </a:extLst>
              </p:cNvPr>
              <p:cNvSpPr/>
              <p:nvPr/>
            </p:nvSpPr>
            <p:spPr>
              <a:xfrm>
                <a:off x="2210229" y="2856489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61383B2C-A180-4B31-A035-47526F1917D9}"/>
                  </a:ext>
                </a:extLst>
              </p:cNvPr>
              <p:cNvSpPr/>
              <p:nvPr/>
            </p:nvSpPr>
            <p:spPr>
              <a:xfrm>
                <a:off x="1769564" y="2856938"/>
                <a:ext cx="105116" cy="1157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1EFB8EE-8307-4CAD-BE19-097A82A4B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7253" y="2242995"/>
                <a:ext cx="103620" cy="126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3C8FB65-B9DD-4B8E-8AAD-126C0BD254FD}"/>
                  </a:ext>
                </a:extLst>
              </p:cNvPr>
              <p:cNvCxnSpPr/>
              <p:nvPr/>
            </p:nvCxnSpPr>
            <p:spPr>
              <a:xfrm flipV="1">
                <a:off x="1793437" y="2479535"/>
                <a:ext cx="103620" cy="126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3780D67-4545-448C-9128-855605F4AFCA}"/>
                  </a:ext>
                </a:extLst>
              </p:cNvPr>
              <p:cNvCxnSpPr/>
              <p:nvPr/>
            </p:nvCxnSpPr>
            <p:spPr>
              <a:xfrm flipV="1">
                <a:off x="1621760" y="2730065"/>
                <a:ext cx="103620" cy="126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938CBCD-D7D0-46DD-B8EF-13CC1312131F}"/>
                  </a:ext>
                </a:extLst>
              </p:cNvPr>
              <p:cNvCxnSpPr/>
              <p:nvPr/>
            </p:nvCxnSpPr>
            <p:spPr>
              <a:xfrm flipV="1">
                <a:off x="2037331" y="2477444"/>
                <a:ext cx="103620" cy="126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DD6F8C-8B01-4093-A069-DC5573ECCD94}"/>
                  </a:ext>
                </a:extLst>
              </p:cNvPr>
              <p:cNvCxnSpPr/>
              <p:nvPr/>
            </p:nvCxnSpPr>
            <p:spPr>
              <a:xfrm flipV="1">
                <a:off x="2237027" y="2483995"/>
                <a:ext cx="103620" cy="126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055F993-8FC6-4AA0-8095-574F82406ABF}"/>
                  </a:ext>
                </a:extLst>
              </p:cNvPr>
              <p:cNvCxnSpPr/>
              <p:nvPr/>
            </p:nvCxnSpPr>
            <p:spPr>
              <a:xfrm flipV="1">
                <a:off x="2056975" y="2727305"/>
                <a:ext cx="103620" cy="1268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527FCCB-497C-4E4C-AFD6-B4450F1AB508}"/>
                  </a:ext>
                </a:extLst>
              </p:cNvPr>
              <p:cNvCxnSpPr>
                <a:cxnSpLocks/>
                <a:stCxn id="145" idx="4"/>
                <a:endCxn id="118" idx="0"/>
              </p:cNvCxnSpPr>
              <p:nvPr/>
            </p:nvCxnSpPr>
            <p:spPr>
              <a:xfrm>
                <a:off x="2082297" y="2212481"/>
                <a:ext cx="53445" cy="157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3207B3A-708B-438F-8A49-B9A71BAEB311}"/>
                  </a:ext>
                </a:extLst>
              </p:cNvPr>
              <p:cNvCxnSpPr>
                <a:cxnSpLocks/>
                <a:stCxn id="145" idx="5"/>
                <a:endCxn id="119" idx="1"/>
              </p:cNvCxnSpPr>
              <p:nvPr/>
            </p:nvCxnSpPr>
            <p:spPr>
              <a:xfrm>
                <a:off x="2119461" y="2195534"/>
                <a:ext cx="184969" cy="191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FFB3307-70A2-4D9A-A69D-58362E5BE8A4}"/>
                  </a:ext>
                </a:extLst>
              </p:cNvPr>
              <p:cNvCxnSpPr>
                <a:stCxn id="119" idx="4"/>
                <a:endCxn id="120" idx="0"/>
              </p:cNvCxnSpPr>
              <p:nvPr/>
            </p:nvCxnSpPr>
            <p:spPr>
              <a:xfrm>
                <a:off x="2341594" y="2485883"/>
                <a:ext cx="83471" cy="125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317C7E2-CA77-42FB-9F33-8C04441B0723}"/>
                  </a:ext>
                </a:extLst>
              </p:cNvPr>
              <p:cNvCxnSpPr>
                <a:stCxn id="123" idx="4"/>
                <a:endCxn id="126" idx="0"/>
              </p:cNvCxnSpPr>
              <p:nvPr/>
            </p:nvCxnSpPr>
            <p:spPr>
              <a:xfrm>
                <a:off x="2196428" y="2725927"/>
                <a:ext cx="66359" cy="130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D52DFFC-3B2E-4DAA-B025-42FE0E4E4058}"/>
                  </a:ext>
                </a:extLst>
              </p:cNvPr>
              <p:cNvCxnSpPr>
                <a:stCxn id="121" idx="4"/>
                <a:endCxn id="127" idx="0"/>
              </p:cNvCxnSpPr>
              <p:nvPr/>
            </p:nvCxnSpPr>
            <p:spPr>
              <a:xfrm>
                <a:off x="1763032" y="2727404"/>
                <a:ext cx="59089" cy="1295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7F5CB23-2351-430A-9970-3F6155723CEC}"/>
                  </a:ext>
                </a:extLst>
              </p:cNvPr>
              <p:cNvCxnSpPr>
                <a:stCxn id="118" idx="4"/>
                <a:endCxn id="123" idx="0"/>
              </p:cNvCxnSpPr>
              <p:nvPr/>
            </p:nvCxnSpPr>
            <p:spPr>
              <a:xfrm>
                <a:off x="2135742" y="2485883"/>
                <a:ext cx="60686" cy="1243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BCD4D2F-EB69-4177-B1D3-A8F02BDD057D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1930089" y="2468641"/>
                <a:ext cx="79621" cy="1413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A4EB60B-B469-4122-B532-887E1965AA68}"/>
                </a:ext>
              </a:extLst>
            </p:cNvPr>
            <p:cNvSpPr/>
            <p:nvPr/>
          </p:nvSpPr>
          <p:spPr>
            <a:xfrm>
              <a:off x="8212276" y="3718043"/>
              <a:ext cx="135568" cy="1460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758A785-302C-4D5F-9B07-FABB0AF57DD7}"/>
                </a:ext>
              </a:extLst>
            </p:cNvPr>
            <p:cNvSpPr/>
            <p:nvPr/>
          </p:nvSpPr>
          <p:spPr>
            <a:xfrm>
              <a:off x="7835279" y="3931026"/>
              <a:ext cx="135568" cy="1460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50F11E1-F6DC-48EF-A0FC-6E1CB3DCFAFC}"/>
                </a:ext>
              </a:extLst>
            </p:cNvPr>
            <p:cNvSpPr/>
            <p:nvPr/>
          </p:nvSpPr>
          <p:spPr>
            <a:xfrm>
              <a:off x="7982645" y="3702399"/>
              <a:ext cx="135568" cy="1460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D23E9EB-AED0-4C4D-BF2F-8363E9F1B581}"/>
                </a:ext>
              </a:extLst>
            </p:cNvPr>
            <p:cNvSpPr/>
            <p:nvPr/>
          </p:nvSpPr>
          <p:spPr>
            <a:xfrm>
              <a:off x="8474104" y="4005064"/>
              <a:ext cx="135568" cy="1460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B5F368-4240-40EA-B412-2E806E20890D}"/>
              </a:ext>
            </a:extLst>
          </p:cNvPr>
          <p:cNvGrpSpPr/>
          <p:nvPr/>
        </p:nvGrpSpPr>
        <p:grpSpPr>
          <a:xfrm>
            <a:off x="7417836" y="5140526"/>
            <a:ext cx="1253993" cy="1362645"/>
            <a:chOff x="7417836" y="5036087"/>
            <a:chExt cx="1253993" cy="136264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0A2FA280-405C-4C02-B349-5FA00236BE9F}"/>
                </a:ext>
              </a:extLst>
            </p:cNvPr>
            <p:cNvGrpSpPr/>
            <p:nvPr/>
          </p:nvGrpSpPr>
          <p:grpSpPr>
            <a:xfrm>
              <a:off x="7417836" y="5036087"/>
              <a:ext cx="1253993" cy="1362645"/>
              <a:chOff x="7417836" y="3257466"/>
              <a:chExt cx="1253993" cy="1362645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978D22F-8525-4FD9-965F-1C297DCAB31F}"/>
                  </a:ext>
                </a:extLst>
              </p:cNvPr>
              <p:cNvSpPr/>
              <p:nvPr/>
            </p:nvSpPr>
            <p:spPr>
              <a:xfrm>
                <a:off x="7537153" y="3645024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9D345991-2C78-4A3F-A101-87DF537070E7}"/>
                  </a:ext>
                </a:extLst>
              </p:cNvPr>
              <p:cNvGrpSpPr/>
              <p:nvPr/>
            </p:nvGrpSpPr>
            <p:grpSpPr>
              <a:xfrm>
                <a:off x="7417836" y="3257466"/>
                <a:ext cx="1253993" cy="1362645"/>
                <a:chOff x="1223630" y="1629298"/>
                <a:chExt cx="1253993" cy="1362645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1D3739-A2F2-409E-92DB-8FA693453320}"/>
                    </a:ext>
                  </a:extLst>
                </p:cNvPr>
                <p:cNvGrpSpPr/>
                <p:nvPr/>
              </p:nvGrpSpPr>
              <p:grpSpPr>
                <a:xfrm>
                  <a:off x="1223630" y="1629298"/>
                  <a:ext cx="911225" cy="847722"/>
                  <a:chOff x="155575" y="1412875"/>
                  <a:chExt cx="1981679" cy="1465260"/>
                </a:xfrm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EBEC8B30-A95F-4869-8EA9-0C148261F147}"/>
                      </a:ext>
                    </a:extLst>
                  </p:cNvPr>
                  <p:cNvSpPr/>
                  <p:nvPr/>
                </p:nvSpPr>
                <p:spPr>
                  <a:xfrm>
                    <a:off x="1219200" y="1412875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7E86CA16-C7E5-48EC-B1B8-06044260E5A7}"/>
                      </a:ext>
                    </a:extLst>
                  </p:cNvPr>
                  <p:cNvSpPr/>
                  <p:nvPr/>
                </p:nvSpPr>
                <p:spPr>
                  <a:xfrm>
                    <a:off x="832210" y="1773606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CB95A1F0-EEA0-4D0B-8F6E-775CD55194B5}"/>
                      </a:ext>
                    </a:extLst>
                  </p:cNvPr>
                  <p:cNvSpPr/>
                  <p:nvPr/>
                </p:nvSpPr>
                <p:spPr>
                  <a:xfrm>
                    <a:off x="1279451" y="1803408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112BEE34-EB21-4E1F-9BA2-D539ADF87DEC}"/>
                      </a:ext>
                    </a:extLst>
                  </p:cNvPr>
                  <p:cNvSpPr/>
                  <p:nvPr/>
                </p:nvSpPr>
                <p:spPr>
                  <a:xfrm>
                    <a:off x="1727126" y="1803408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06DED8E8-6FFF-491B-B983-8D7C24A11C73}"/>
                      </a:ext>
                    </a:extLst>
                  </p:cNvPr>
                  <p:cNvSpPr/>
                  <p:nvPr/>
                </p:nvSpPr>
                <p:spPr>
                  <a:xfrm>
                    <a:off x="1908654" y="2220869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3D0F05B-5923-4F45-B0C5-B7BCE4984C3D}"/>
                      </a:ext>
                    </a:extLst>
                  </p:cNvPr>
                  <p:cNvSpPr/>
                  <p:nvPr/>
                </p:nvSpPr>
                <p:spPr>
                  <a:xfrm>
                    <a:off x="468903" y="2104160"/>
                    <a:ext cx="228600" cy="20001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A6697547-54CD-4BE9-B4C9-46EAADDD068D}"/>
                      </a:ext>
                    </a:extLst>
                  </p:cNvPr>
                  <p:cNvSpPr/>
                  <p:nvPr/>
                </p:nvSpPr>
                <p:spPr>
                  <a:xfrm>
                    <a:off x="1005366" y="2218023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26A44222-3762-402B-84A2-2D8DDC6F3478}"/>
                      </a:ext>
                    </a:extLst>
                  </p:cNvPr>
                  <p:cNvSpPr/>
                  <p:nvPr/>
                </p:nvSpPr>
                <p:spPr>
                  <a:xfrm>
                    <a:off x="1411428" y="2218316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5F1D4D5F-69E0-4C7B-B6ED-F3862077ACBF}"/>
                      </a:ext>
                    </a:extLst>
                  </p:cNvPr>
                  <p:cNvSpPr/>
                  <p:nvPr/>
                </p:nvSpPr>
                <p:spPr>
                  <a:xfrm>
                    <a:off x="1093563" y="2623261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FB9AB830-582B-422E-A648-60C4222F5007}"/>
                      </a:ext>
                    </a:extLst>
                  </p:cNvPr>
                  <p:cNvSpPr/>
                  <p:nvPr/>
                </p:nvSpPr>
                <p:spPr>
                  <a:xfrm>
                    <a:off x="155575" y="2678116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0CF0B32E-3FF1-4613-8538-C9CC5D32CFBE}"/>
                      </a:ext>
                    </a:extLst>
                  </p:cNvPr>
                  <p:cNvSpPr/>
                  <p:nvPr/>
                </p:nvSpPr>
                <p:spPr>
                  <a:xfrm>
                    <a:off x="1555741" y="2644008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74B458A3-E581-4285-8923-FA94C0206004}"/>
                      </a:ext>
                    </a:extLst>
                  </p:cNvPr>
                  <p:cNvSpPr/>
                  <p:nvPr/>
                </p:nvSpPr>
                <p:spPr>
                  <a:xfrm>
                    <a:off x="597408" y="2644784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F883C824-EA34-446B-BE08-2DC914C6DEA2}"/>
                      </a:ext>
                    </a:extLst>
                  </p:cNvPr>
                  <p:cNvCxnSpPr>
                    <a:stCxn id="253" idx="7"/>
                    <a:endCxn id="252" idx="3"/>
                  </p:cNvCxnSpPr>
                  <p:nvPr/>
                </p:nvCxnSpPr>
                <p:spPr>
                  <a:xfrm flipV="1">
                    <a:off x="1027332" y="1583602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0A93AC25-47CC-4601-A399-BCECF4F286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9327" y="1992454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25E57A64-2317-4ADE-BDC5-143F338327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5973" y="2425488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E6E95505-7CE6-4380-B546-75901CC6E3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79732" y="1988840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0ECA2D5D-119C-4B08-B7E9-C6845D8DC6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14019" y="2000163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4918DF04-4DE4-4911-92E0-7ADC295D88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222454" y="2420717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9465742D-F743-4269-8338-FCDCFDA1F7DA}"/>
                      </a:ext>
                    </a:extLst>
                  </p:cNvPr>
                  <p:cNvCxnSpPr>
                    <a:stCxn id="252" idx="4"/>
                    <a:endCxn id="254" idx="0"/>
                  </p:cNvCxnSpPr>
                  <p:nvPr/>
                </p:nvCxnSpPr>
                <p:spPr>
                  <a:xfrm>
                    <a:off x="1333500" y="1612894"/>
                    <a:ext cx="60251" cy="1905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B33CFCFA-49B0-4F8B-9B90-B27F88E30934}"/>
                      </a:ext>
                    </a:extLst>
                  </p:cNvPr>
                  <p:cNvCxnSpPr>
                    <a:stCxn id="252" idx="4"/>
                    <a:endCxn id="255" idx="1"/>
                  </p:cNvCxnSpPr>
                  <p:nvPr/>
                </p:nvCxnSpPr>
                <p:spPr>
                  <a:xfrm>
                    <a:off x="1333500" y="1612894"/>
                    <a:ext cx="427104" cy="2198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3388A9FA-6E63-4471-8E2D-41A3E1AEDEEF}"/>
                      </a:ext>
                    </a:extLst>
                  </p:cNvPr>
                  <p:cNvCxnSpPr>
                    <a:stCxn id="255" idx="4"/>
                    <a:endCxn id="256" idx="0"/>
                  </p:cNvCxnSpPr>
                  <p:nvPr/>
                </p:nvCxnSpPr>
                <p:spPr>
                  <a:xfrm>
                    <a:off x="1841426" y="2003427"/>
                    <a:ext cx="181528" cy="21744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301190E3-1EC5-41BC-AB05-4667A1A8C994}"/>
                      </a:ext>
                    </a:extLst>
                  </p:cNvPr>
                  <p:cNvCxnSpPr>
                    <a:stCxn id="259" idx="4"/>
                    <a:endCxn id="262" idx="0"/>
                  </p:cNvCxnSpPr>
                  <p:nvPr/>
                </p:nvCxnSpPr>
                <p:spPr>
                  <a:xfrm>
                    <a:off x="1525728" y="2418335"/>
                    <a:ext cx="144313" cy="2256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148DAF0B-CB09-4D1B-888D-614E3AB23E68}"/>
                      </a:ext>
                    </a:extLst>
                  </p:cNvPr>
                  <p:cNvCxnSpPr>
                    <a:stCxn id="257" idx="4"/>
                    <a:endCxn id="263" idx="0"/>
                  </p:cNvCxnSpPr>
                  <p:nvPr/>
                </p:nvCxnSpPr>
                <p:spPr>
                  <a:xfrm>
                    <a:off x="583203" y="2304178"/>
                    <a:ext cx="128505" cy="34060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897B271-39BA-45F3-A0E3-56C67364EA54}"/>
                      </a:ext>
                    </a:extLst>
                  </p:cNvPr>
                  <p:cNvCxnSpPr>
                    <a:stCxn id="254" idx="4"/>
                    <a:endCxn id="259" idx="0"/>
                  </p:cNvCxnSpPr>
                  <p:nvPr/>
                </p:nvCxnSpPr>
                <p:spPr>
                  <a:xfrm>
                    <a:off x="1393751" y="2003427"/>
                    <a:ext cx="131977" cy="2148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333D31FD-6DF1-4864-AC54-2DBC46F565A0}"/>
                      </a:ext>
                    </a:extLst>
                  </p:cNvPr>
                  <p:cNvCxnSpPr>
                    <a:stCxn id="253" idx="4"/>
                    <a:endCxn id="258" idx="0"/>
                  </p:cNvCxnSpPr>
                  <p:nvPr/>
                </p:nvCxnSpPr>
                <p:spPr>
                  <a:xfrm>
                    <a:off x="946510" y="1973625"/>
                    <a:ext cx="173156" cy="244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2D7D12D2-23F2-4E98-9212-A883D4AA39A8}"/>
                    </a:ext>
                  </a:extLst>
                </p:cNvPr>
                <p:cNvSpPr/>
                <p:nvPr/>
              </p:nvSpPr>
              <p:spPr>
                <a:xfrm>
                  <a:off x="2122210" y="2370163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CC364F3-F1DA-4F8F-8FC4-ED64D1479DAD}"/>
                    </a:ext>
                  </a:extLst>
                </p:cNvPr>
                <p:cNvSpPr/>
                <p:nvPr/>
              </p:nvSpPr>
              <p:spPr>
                <a:xfrm>
                  <a:off x="2289036" y="2370163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D7376F7F-21F0-415A-889B-5A3291862F4D}"/>
                    </a:ext>
                  </a:extLst>
                </p:cNvPr>
                <p:cNvSpPr/>
                <p:nvPr/>
              </p:nvSpPr>
              <p:spPr>
                <a:xfrm>
                  <a:off x="2372507" y="2611684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44AC98D3-31C9-4D85-A5E0-DEC1DB6BF232}"/>
                    </a:ext>
                  </a:extLst>
                </p:cNvPr>
                <p:cNvSpPr/>
                <p:nvPr/>
              </p:nvSpPr>
              <p:spPr>
                <a:xfrm>
                  <a:off x="1710474" y="2611684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B7808A72-5852-4820-99B1-328749E8EF98}"/>
                    </a:ext>
                  </a:extLst>
                </p:cNvPr>
                <p:cNvSpPr/>
                <p:nvPr/>
              </p:nvSpPr>
              <p:spPr>
                <a:xfrm>
                  <a:off x="1957153" y="2610037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AC3A66B-5118-4D7E-8A24-56960BCAF678}"/>
                    </a:ext>
                  </a:extLst>
                </p:cNvPr>
                <p:cNvSpPr/>
                <p:nvPr/>
              </p:nvSpPr>
              <p:spPr>
                <a:xfrm>
                  <a:off x="2143870" y="2610207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3B7C0A13-1312-4C17-8512-B64261089B34}"/>
                    </a:ext>
                  </a:extLst>
                </p:cNvPr>
                <p:cNvSpPr/>
                <p:nvPr/>
              </p:nvSpPr>
              <p:spPr>
                <a:xfrm>
                  <a:off x="1997708" y="2844486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17C0BD8E-BBA1-4AF3-904E-0CBD1BE58090}"/>
                    </a:ext>
                  </a:extLst>
                </p:cNvPr>
                <p:cNvSpPr/>
                <p:nvPr/>
              </p:nvSpPr>
              <p:spPr>
                <a:xfrm>
                  <a:off x="1566398" y="2876223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5DCE690-4FE1-4C20-9E8A-3D16BF83B849}"/>
                    </a:ext>
                  </a:extLst>
                </p:cNvPr>
                <p:cNvSpPr/>
                <p:nvPr/>
              </p:nvSpPr>
              <p:spPr>
                <a:xfrm>
                  <a:off x="2210229" y="2856489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76457D85-0D3A-4405-B6D5-61BBDC74A798}"/>
                    </a:ext>
                  </a:extLst>
                </p:cNvPr>
                <p:cNvSpPr/>
                <p:nvPr/>
              </p:nvSpPr>
              <p:spPr>
                <a:xfrm>
                  <a:off x="1769564" y="2856938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3398FE-6E42-4B70-B8ED-1BA15D1A2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7253" y="224299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2C7E2538-F8EC-48D9-9442-4BBE1692FF4C}"/>
                    </a:ext>
                  </a:extLst>
                </p:cNvPr>
                <p:cNvCxnSpPr/>
                <p:nvPr/>
              </p:nvCxnSpPr>
              <p:spPr>
                <a:xfrm flipV="1">
                  <a:off x="1793437" y="247953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6DB6EFEF-59BF-4FB0-B918-1EC9363B0D43}"/>
                    </a:ext>
                  </a:extLst>
                </p:cNvPr>
                <p:cNvCxnSpPr/>
                <p:nvPr/>
              </p:nvCxnSpPr>
              <p:spPr>
                <a:xfrm flipV="1">
                  <a:off x="1621760" y="273006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3C42E712-C431-49D0-B16B-AD3A633ED0F5}"/>
                    </a:ext>
                  </a:extLst>
                </p:cNvPr>
                <p:cNvCxnSpPr/>
                <p:nvPr/>
              </p:nvCxnSpPr>
              <p:spPr>
                <a:xfrm flipV="1">
                  <a:off x="2037331" y="2477444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82BC6A88-ED57-4A04-B5E0-63471F21DE26}"/>
                    </a:ext>
                  </a:extLst>
                </p:cNvPr>
                <p:cNvCxnSpPr/>
                <p:nvPr/>
              </p:nvCxnSpPr>
              <p:spPr>
                <a:xfrm flipV="1">
                  <a:off x="2237027" y="248399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EEFD9D6-6CB9-4D06-B261-0D461AB6EB32}"/>
                    </a:ext>
                  </a:extLst>
                </p:cNvPr>
                <p:cNvCxnSpPr/>
                <p:nvPr/>
              </p:nvCxnSpPr>
              <p:spPr>
                <a:xfrm flipV="1">
                  <a:off x="2056975" y="272730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035F707A-FBC5-4D1B-9E61-C2834E28B4F6}"/>
                    </a:ext>
                  </a:extLst>
                </p:cNvPr>
                <p:cNvCxnSpPr>
                  <a:cxnSpLocks/>
                  <a:stCxn id="256" idx="4"/>
                  <a:endCxn id="229" idx="0"/>
                </p:cNvCxnSpPr>
                <p:nvPr/>
              </p:nvCxnSpPr>
              <p:spPr>
                <a:xfrm>
                  <a:off x="2082297" y="2212481"/>
                  <a:ext cx="92471" cy="1576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34D6554-D1A4-4D23-8E25-C60C1E21742D}"/>
                    </a:ext>
                  </a:extLst>
                </p:cNvPr>
                <p:cNvCxnSpPr>
                  <a:cxnSpLocks/>
                  <a:stCxn id="256" idx="5"/>
                  <a:endCxn id="230" idx="1"/>
                </p:cNvCxnSpPr>
                <p:nvPr/>
              </p:nvCxnSpPr>
              <p:spPr>
                <a:xfrm>
                  <a:off x="2119461" y="2195534"/>
                  <a:ext cx="184969" cy="191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505AC34-650B-4D89-B4A5-125DE49948DD}"/>
                    </a:ext>
                  </a:extLst>
                </p:cNvPr>
                <p:cNvCxnSpPr>
                  <a:stCxn id="230" idx="4"/>
                  <a:endCxn id="231" idx="0"/>
                </p:cNvCxnSpPr>
                <p:nvPr/>
              </p:nvCxnSpPr>
              <p:spPr>
                <a:xfrm>
                  <a:off x="2341594" y="2485883"/>
                  <a:ext cx="83471" cy="125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9B5F9DB5-43D0-4532-90B2-B78C21FB6972}"/>
                    </a:ext>
                  </a:extLst>
                </p:cNvPr>
                <p:cNvCxnSpPr>
                  <a:stCxn id="234" idx="4"/>
                  <a:endCxn id="237" idx="0"/>
                </p:cNvCxnSpPr>
                <p:nvPr/>
              </p:nvCxnSpPr>
              <p:spPr>
                <a:xfrm>
                  <a:off x="2196428" y="2725927"/>
                  <a:ext cx="66359" cy="130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0D336E21-4CC6-4BA7-9327-284E8C221275}"/>
                    </a:ext>
                  </a:extLst>
                </p:cNvPr>
                <p:cNvCxnSpPr>
                  <a:stCxn id="232" idx="4"/>
                  <a:endCxn id="238" idx="0"/>
                </p:cNvCxnSpPr>
                <p:nvPr/>
              </p:nvCxnSpPr>
              <p:spPr>
                <a:xfrm>
                  <a:off x="1763032" y="2727404"/>
                  <a:ext cx="59089" cy="1295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6A3D036-876D-4505-9AFF-B7848FAF995F}"/>
                    </a:ext>
                  </a:extLst>
                </p:cNvPr>
                <p:cNvCxnSpPr>
                  <a:stCxn id="229" idx="4"/>
                  <a:endCxn id="234" idx="0"/>
                </p:cNvCxnSpPr>
                <p:nvPr/>
              </p:nvCxnSpPr>
              <p:spPr>
                <a:xfrm>
                  <a:off x="2174768" y="2485883"/>
                  <a:ext cx="21660" cy="1243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E236500F-98FF-438F-8651-763A3C01798E}"/>
                    </a:ext>
                  </a:extLst>
                </p:cNvPr>
                <p:cNvCxnSpPr>
                  <a:cxnSpLocks/>
                  <a:endCxn id="233" idx="0"/>
                </p:cNvCxnSpPr>
                <p:nvPr/>
              </p:nvCxnSpPr>
              <p:spPr>
                <a:xfrm>
                  <a:off x="1930089" y="2468641"/>
                  <a:ext cx="79621" cy="1413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D2F346FE-FB88-4069-AA0F-A8B369BFBEB2}"/>
                  </a:ext>
                </a:extLst>
              </p:cNvPr>
              <p:cNvSpPr/>
              <p:nvPr/>
            </p:nvSpPr>
            <p:spPr>
              <a:xfrm>
                <a:off x="8212276" y="3718043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9C6397-A014-45B4-9EDB-0F8A6F359485}"/>
                  </a:ext>
                </a:extLst>
              </p:cNvPr>
              <p:cNvSpPr/>
              <p:nvPr/>
            </p:nvSpPr>
            <p:spPr>
              <a:xfrm>
                <a:off x="7835279" y="3931026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126E077-07E7-4187-8C6C-83A6D1A51B64}"/>
                  </a:ext>
                </a:extLst>
              </p:cNvPr>
              <p:cNvSpPr/>
              <p:nvPr/>
            </p:nvSpPr>
            <p:spPr>
              <a:xfrm>
                <a:off x="7982645" y="3702399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D8FFBF73-5FEA-4F6D-8E74-484B60594D2E}"/>
                  </a:ext>
                </a:extLst>
              </p:cNvPr>
              <p:cNvSpPr/>
              <p:nvPr/>
            </p:nvSpPr>
            <p:spPr>
              <a:xfrm>
                <a:off x="8474104" y="4005064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EF00700-0621-4D16-B187-4DBAE5377A78}"/>
                </a:ext>
              </a:extLst>
            </p:cNvPr>
            <p:cNvSpPr/>
            <p:nvPr/>
          </p:nvSpPr>
          <p:spPr>
            <a:xfrm>
              <a:off x="8047811" y="5708219"/>
              <a:ext cx="135568" cy="14604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E88F586-D8AE-402F-8F44-B5D3D83992FE}"/>
                </a:ext>
              </a:extLst>
            </p:cNvPr>
            <p:cNvSpPr/>
            <p:nvPr/>
          </p:nvSpPr>
          <p:spPr>
            <a:xfrm>
              <a:off x="7978587" y="5517232"/>
              <a:ext cx="135568" cy="14604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F4AD172B-07FD-4693-9579-84469E9CDEFF}"/>
                </a:ext>
              </a:extLst>
            </p:cNvPr>
            <p:cNvSpPr/>
            <p:nvPr/>
          </p:nvSpPr>
          <p:spPr>
            <a:xfrm>
              <a:off x="7871052" y="5988805"/>
              <a:ext cx="135568" cy="14604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604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>
            <a:extLst>
              <a:ext uri="{FF2B5EF4-FFF2-40B4-BE49-F238E27FC236}">
                <a16:creationId xmlns:a16="http://schemas.microsoft.com/office/drawing/2014/main" id="{94B73E34-7C46-4C9B-A5F1-FFD415DA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4156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5194A21A-D6D7-44CA-A8E5-057DCDEA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4" y="34918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BD8240BE-A5B3-4C78-AB31-5543005A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35680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77266D14-C000-4A58-9386-47796500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04" y="36442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763FC9F3-CA61-41E4-AACC-C7639B550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37204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5E8E3655-CA0E-48FF-9DB5-124A75C0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37966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7C67ED45-352D-42F1-B534-63EFBB11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38728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C10BB1A9-470B-4803-9EE6-C7977D6B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04" y="39490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5DF10CE3-7F28-4AC8-A67B-48656B4A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40252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146A592B-AEDA-461E-A33B-D52CDF70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72" y="2044076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User profile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862F387E-C3C6-4583-8AC5-FE446B82E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481" y="4035736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B6DE1EEC-8480-4A89-8B9F-30FB778F7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672" y="2729876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ACD294BD-2BC4-4424-84FF-00AAA0FC9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504" y="4406276"/>
            <a:ext cx="31789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7E16B963-D800-4A80-9068-B3293D6F7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8480" y="4437111"/>
            <a:ext cx="2098415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0E36E724-D827-4D68-AE91-8FB90D7B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1423F472-9756-410B-B579-B46E8C4C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563D81C0-A573-4E3A-B0DB-1343F81E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BA570BA4-2AA3-4F35-943C-3A769D60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2863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CBF when User Model is based on Graphs/Concepts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BB5C6-0303-4873-8C20-BF16E520F1EA}"/>
              </a:ext>
            </a:extLst>
          </p:cNvPr>
          <p:cNvSpPr txBox="1"/>
          <p:nvPr/>
        </p:nvSpPr>
        <p:spPr>
          <a:xfrm>
            <a:off x="4327581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U</a:t>
            </a:r>
            <a:r>
              <a:rPr lang="en-GB" dirty="0">
                <a:solidFill>
                  <a:srgbClr val="C00000"/>
                </a:solidFill>
              </a:rPr>
              <a:t>=(</a:t>
            </a:r>
            <a:r>
              <a:rPr lang="en-GB" i="1" dirty="0">
                <a:solidFill>
                  <a:srgbClr val="C00000"/>
                </a:solidFill>
              </a:rPr>
              <a:t>u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i="1" dirty="0">
                <a:solidFill>
                  <a:srgbClr val="C00000"/>
                </a:solidFill>
              </a:rPr>
              <a:t>u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dirty="0">
                <a:solidFill>
                  <a:srgbClr val="C00000"/>
                </a:solidFill>
              </a:rPr>
              <a:t>, …, </a:t>
            </a:r>
            <a:r>
              <a:rPr lang="en-GB" i="1" dirty="0">
                <a:solidFill>
                  <a:srgbClr val="C00000"/>
                </a:solidFill>
              </a:rPr>
              <a:t>u</a:t>
            </a:r>
            <a:r>
              <a:rPr lang="en-GB" i="1" baseline="-25000" dirty="0">
                <a:solidFill>
                  <a:srgbClr val="C00000"/>
                </a:solidFill>
              </a:rPr>
              <a:t>n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6E053B-56CD-48A6-A729-ECE5FF21B1F7}"/>
              </a:ext>
            </a:extLst>
          </p:cNvPr>
          <p:cNvSpPr txBox="1"/>
          <p:nvPr/>
        </p:nvSpPr>
        <p:spPr>
          <a:xfrm>
            <a:off x="1218373" y="2642862"/>
            <a:ext cx="26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1</a:t>
            </a:r>
            <a:r>
              <a:rPr lang="en-GB" dirty="0">
                <a:solidFill>
                  <a:srgbClr val="C00000"/>
                </a:solidFill>
              </a:rPr>
              <a:t>=(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baseline="-25000" dirty="0">
                <a:solidFill>
                  <a:srgbClr val="C00000"/>
                </a:solidFill>
              </a:rPr>
              <a:t>11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baseline="-25000" dirty="0">
                <a:solidFill>
                  <a:srgbClr val="C00000"/>
                </a:solidFill>
              </a:rPr>
              <a:t>12</a:t>
            </a:r>
            <a:r>
              <a:rPr lang="en-GB" dirty="0">
                <a:solidFill>
                  <a:srgbClr val="C00000"/>
                </a:solidFill>
              </a:rPr>
              <a:t>, …, 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i="1" baseline="-25000" dirty="0">
                <a:solidFill>
                  <a:srgbClr val="C00000"/>
                </a:solidFill>
              </a:rPr>
              <a:t>1n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B7005F-153B-44B0-9445-246A179324E4}"/>
              </a:ext>
            </a:extLst>
          </p:cNvPr>
          <p:cNvSpPr txBox="1"/>
          <p:nvPr/>
        </p:nvSpPr>
        <p:spPr>
          <a:xfrm>
            <a:off x="1211680" y="3092056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dirty="0">
                <a:solidFill>
                  <a:srgbClr val="C00000"/>
                </a:solidFill>
              </a:rPr>
              <a:t>=(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baseline="-25000" dirty="0">
                <a:solidFill>
                  <a:srgbClr val="C00000"/>
                </a:solidFill>
              </a:rPr>
              <a:t>21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baseline="-25000" dirty="0">
                <a:solidFill>
                  <a:srgbClr val="C00000"/>
                </a:solidFill>
              </a:rPr>
              <a:t>22</a:t>
            </a:r>
            <a:r>
              <a:rPr lang="en-GB" dirty="0">
                <a:solidFill>
                  <a:srgbClr val="C00000"/>
                </a:solidFill>
              </a:rPr>
              <a:t>, …, 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i="1" baseline="-25000" dirty="0">
                <a:solidFill>
                  <a:srgbClr val="C00000"/>
                </a:solidFill>
              </a:rPr>
              <a:t>2n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6F7CEA-6C02-4B37-B3B7-92F62891770D}"/>
              </a:ext>
            </a:extLst>
          </p:cNvPr>
          <p:cNvSpPr txBox="1"/>
          <p:nvPr/>
        </p:nvSpPr>
        <p:spPr>
          <a:xfrm>
            <a:off x="1275458" y="3884344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rgbClr val="C00000"/>
                </a:solidFill>
              </a:rPr>
              <a:t>I</a:t>
            </a:r>
            <a:r>
              <a:rPr lang="en-GB" baseline="-25000" dirty="0" err="1">
                <a:solidFill>
                  <a:srgbClr val="C00000"/>
                </a:solidFill>
              </a:rPr>
              <a:t>m</a:t>
            </a:r>
            <a:r>
              <a:rPr lang="en-GB" dirty="0">
                <a:solidFill>
                  <a:srgbClr val="C00000"/>
                </a:solidFill>
              </a:rPr>
              <a:t>=(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baseline="-25000" dirty="0">
                <a:solidFill>
                  <a:srgbClr val="C00000"/>
                </a:solidFill>
              </a:rPr>
              <a:t>m1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i="1" dirty="0">
                <a:solidFill>
                  <a:srgbClr val="C00000"/>
                </a:solidFill>
              </a:rPr>
              <a:t>c</a:t>
            </a:r>
            <a:r>
              <a:rPr lang="en-GB" baseline="-25000" dirty="0">
                <a:solidFill>
                  <a:srgbClr val="C00000"/>
                </a:solidFill>
              </a:rPr>
              <a:t>m2</a:t>
            </a:r>
            <a:r>
              <a:rPr lang="en-GB" dirty="0">
                <a:solidFill>
                  <a:srgbClr val="C00000"/>
                </a:solidFill>
              </a:rPr>
              <a:t>, …, </a:t>
            </a:r>
            <a:r>
              <a:rPr lang="en-GB" i="1" dirty="0" err="1">
                <a:solidFill>
                  <a:srgbClr val="C00000"/>
                </a:solidFill>
              </a:rPr>
              <a:t>c</a:t>
            </a:r>
            <a:r>
              <a:rPr lang="en-GB" i="1" baseline="-25000" dirty="0" err="1">
                <a:solidFill>
                  <a:srgbClr val="C00000"/>
                </a:solidFill>
              </a:rPr>
              <a:t>mn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2DE1-A8D8-4A86-8AF7-86623782E904}"/>
              </a:ext>
            </a:extLst>
          </p:cNvPr>
          <p:cNvSpPr txBox="1"/>
          <p:nvPr/>
        </p:nvSpPr>
        <p:spPr>
          <a:xfrm>
            <a:off x="1298959" y="3429000"/>
            <a:ext cx="49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12F4F2-13E9-4D65-B88D-8597B5946754}"/>
              </a:ext>
            </a:extLst>
          </p:cNvPr>
          <p:cNvGrpSpPr/>
          <p:nvPr/>
        </p:nvGrpSpPr>
        <p:grpSpPr>
          <a:xfrm>
            <a:off x="4396417" y="5179211"/>
            <a:ext cx="2277471" cy="1657676"/>
            <a:chOff x="4396417" y="5179211"/>
            <a:chExt cx="2277471" cy="1657676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B2F08C6E-B659-4988-B170-53AE729F70AE}"/>
                </a:ext>
              </a:extLst>
            </p:cNvPr>
            <p:cNvSpPr/>
            <p:nvPr/>
          </p:nvSpPr>
          <p:spPr>
            <a:xfrm>
              <a:off x="4396417" y="5179211"/>
              <a:ext cx="2277471" cy="1657676"/>
            </a:xfrm>
            <a:prstGeom prst="wedgeRectCallout">
              <a:avLst>
                <a:gd name="adj1" fmla="val -9231"/>
                <a:gd name="adj2" fmla="val -645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A463B3-2704-4192-A560-63A9D8058583}"/>
                </a:ext>
              </a:extLst>
            </p:cNvPr>
            <p:cNvGrpSpPr/>
            <p:nvPr/>
          </p:nvGrpSpPr>
          <p:grpSpPr>
            <a:xfrm>
              <a:off x="4789229" y="5250829"/>
              <a:ext cx="1282531" cy="1562547"/>
              <a:chOff x="4789229" y="5250829"/>
              <a:chExt cx="1282531" cy="15625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0C2408-EEB9-4974-A0D6-D5AC3E17CC82}"/>
                  </a:ext>
                </a:extLst>
              </p:cNvPr>
              <p:cNvSpPr txBox="1"/>
              <p:nvPr/>
            </p:nvSpPr>
            <p:spPr>
              <a:xfrm>
                <a:off x="4789229" y="5250829"/>
                <a:ext cx="1224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/>
                  <a:t>rel</a:t>
                </a:r>
                <a:r>
                  <a:rPr lang="en-GB" dirty="0"/>
                  <a:t>(</a:t>
                </a:r>
                <a:r>
                  <a:rPr lang="en-GB" i="1" dirty="0"/>
                  <a:t>U</a:t>
                </a:r>
                <a:r>
                  <a:rPr lang="en-GB" dirty="0"/>
                  <a:t>,</a:t>
                </a:r>
                <a:r>
                  <a:rPr lang="en-GB" i="1" dirty="0"/>
                  <a:t>I</a:t>
                </a:r>
                <a:r>
                  <a:rPr lang="en-GB" baseline="-25000" dirty="0"/>
                  <a:t>1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36F50F-3C6E-4101-95A2-835EFB2047DC}"/>
                  </a:ext>
                </a:extLst>
              </p:cNvPr>
              <p:cNvSpPr txBox="1"/>
              <p:nvPr/>
            </p:nvSpPr>
            <p:spPr>
              <a:xfrm>
                <a:off x="4789229" y="5639858"/>
                <a:ext cx="1224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/>
                  <a:t>rel</a:t>
                </a:r>
                <a:r>
                  <a:rPr lang="en-GB" dirty="0"/>
                  <a:t>(</a:t>
                </a:r>
                <a:r>
                  <a:rPr lang="en-GB" i="1" dirty="0"/>
                  <a:t>U</a:t>
                </a:r>
                <a:r>
                  <a:rPr lang="en-GB" dirty="0"/>
                  <a:t>,</a:t>
                </a:r>
                <a:r>
                  <a:rPr lang="en-GB" i="1" dirty="0"/>
                  <a:t>I</a:t>
                </a:r>
                <a:r>
                  <a:rPr lang="en-GB" baseline="-25000" dirty="0"/>
                  <a:t>2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B4486D-7E1B-4D06-9E90-6610F1D79EC6}"/>
                  </a:ext>
                </a:extLst>
              </p:cNvPr>
              <p:cNvSpPr txBox="1"/>
              <p:nvPr/>
            </p:nvSpPr>
            <p:spPr>
              <a:xfrm>
                <a:off x="4789229" y="6351711"/>
                <a:ext cx="12825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/>
                  <a:t>rel</a:t>
                </a:r>
                <a:r>
                  <a:rPr lang="en-GB" dirty="0"/>
                  <a:t>(</a:t>
                </a:r>
                <a:r>
                  <a:rPr lang="en-GB" i="1" dirty="0" err="1"/>
                  <a:t>U</a:t>
                </a:r>
                <a:r>
                  <a:rPr lang="en-GB" dirty="0" err="1"/>
                  <a:t>,</a:t>
                </a:r>
                <a:r>
                  <a:rPr lang="en-GB" i="1" dirty="0" err="1"/>
                  <a:t>I</a:t>
                </a:r>
                <a:r>
                  <a:rPr lang="en-GB" baseline="-25000" dirty="0" err="1"/>
                  <a:t>m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43D815-8A81-4EBC-B161-1274D3B6B136}"/>
                  </a:ext>
                </a:extLst>
              </p:cNvPr>
              <p:cNvSpPr txBox="1"/>
              <p:nvPr/>
            </p:nvSpPr>
            <p:spPr>
              <a:xfrm>
                <a:off x="4789229" y="5919663"/>
                <a:ext cx="499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</p:grpSp>
      </p:grp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D38A843A-4748-45C3-A18E-5DFB1AD0B8EE}"/>
              </a:ext>
            </a:extLst>
          </p:cNvPr>
          <p:cNvSpPr/>
          <p:nvPr/>
        </p:nvSpPr>
        <p:spPr>
          <a:xfrm>
            <a:off x="6384300" y="2642862"/>
            <a:ext cx="2783296" cy="1184943"/>
          </a:xfrm>
          <a:prstGeom prst="wedgeRectCallout">
            <a:avLst>
              <a:gd name="adj1" fmla="val -50147"/>
              <a:gd name="adj2" fmla="val 993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Order by similarity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Take the top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2724D9-5CA9-4E93-98BD-3A9298FE87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30329" y="1643609"/>
            <a:ext cx="1397252" cy="3221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A36D-2F7A-4A94-9229-7CBC458194D0}"/>
              </a:ext>
            </a:extLst>
          </p:cNvPr>
          <p:cNvCxnSpPr/>
          <p:nvPr/>
        </p:nvCxnSpPr>
        <p:spPr>
          <a:xfrm>
            <a:off x="2308434" y="2348876"/>
            <a:ext cx="11084" cy="3810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7DB0D7-7F7F-435C-B8C0-ACD8B6A77090}"/>
              </a:ext>
            </a:extLst>
          </p:cNvPr>
          <p:cNvGrpSpPr/>
          <p:nvPr/>
        </p:nvGrpSpPr>
        <p:grpSpPr>
          <a:xfrm>
            <a:off x="1676336" y="930178"/>
            <a:ext cx="1253993" cy="1362645"/>
            <a:chOff x="7417836" y="5036087"/>
            <a:chExt cx="1253993" cy="1362645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530E7CF-8C0C-479D-9A31-F3C8C6B7A6C5}"/>
                </a:ext>
              </a:extLst>
            </p:cNvPr>
            <p:cNvGrpSpPr/>
            <p:nvPr/>
          </p:nvGrpSpPr>
          <p:grpSpPr>
            <a:xfrm>
              <a:off x="7417836" y="5036087"/>
              <a:ext cx="1253993" cy="1362645"/>
              <a:chOff x="7417836" y="3257466"/>
              <a:chExt cx="1253993" cy="1362645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C972589-0071-47A6-857D-24691235023F}"/>
                  </a:ext>
                </a:extLst>
              </p:cNvPr>
              <p:cNvSpPr/>
              <p:nvPr/>
            </p:nvSpPr>
            <p:spPr>
              <a:xfrm>
                <a:off x="7537153" y="3645024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2DD5711-A331-46AA-993C-D86987175A78}"/>
                  </a:ext>
                </a:extLst>
              </p:cNvPr>
              <p:cNvGrpSpPr/>
              <p:nvPr/>
            </p:nvGrpSpPr>
            <p:grpSpPr>
              <a:xfrm>
                <a:off x="7417836" y="3257466"/>
                <a:ext cx="1253993" cy="1362645"/>
                <a:chOff x="1223630" y="1629298"/>
                <a:chExt cx="1253993" cy="136264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85C3B610-0699-458C-A6A4-A3DE8A1A5197}"/>
                    </a:ext>
                  </a:extLst>
                </p:cNvPr>
                <p:cNvGrpSpPr/>
                <p:nvPr/>
              </p:nvGrpSpPr>
              <p:grpSpPr>
                <a:xfrm>
                  <a:off x="1223630" y="1629298"/>
                  <a:ext cx="911225" cy="847722"/>
                  <a:chOff x="155575" y="1412875"/>
                  <a:chExt cx="1981679" cy="1465260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637AD205-B00D-4EF5-92A4-6BCFA07C1D89}"/>
                      </a:ext>
                    </a:extLst>
                  </p:cNvPr>
                  <p:cNvSpPr/>
                  <p:nvPr/>
                </p:nvSpPr>
                <p:spPr>
                  <a:xfrm>
                    <a:off x="1219200" y="1412875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10BE3095-9A61-4DF1-928F-85144D2D7996}"/>
                      </a:ext>
                    </a:extLst>
                  </p:cNvPr>
                  <p:cNvSpPr/>
                  <p:nvPr/>
                </p:nvSpPr>
                <p:spPr>
                  <a:xfrm>
                    <a:off x="832210" y="1773606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51FF5887-E81E-4B49-8BDD-6C0517FE369A}"/>
                      </a:ext>
                    </a:extLst>
                  </p:cNvPr>
                  <p:cNvSpPr/>
                  <p:nvPr/>
                </p:nvSpPr>
                <p:spPr>
                  <a:xfrm>
                    <a:off x="1279451" y="1803408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14438EEC-B1D6-41E6-A03F-D17A42973FFD}"/>
                      </a:ext>
                    </a:extLst>
                  </p:cNvPr>
                  <p:cNvSpPr/>
                  <p:nvPr/>
                </p:nvSpPr>
                <p:spPr>
                  <a:xfrm>
                    <a:off x="1727126" y="1803408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1983C44F-C85D-4CBA-83DB-405662AD7946}"/>
                      </a:ext>
                    </a:extLst>
                  </p:cNvPr>
                  <p:cNvSpPr/>
                  <p:nvPr/>
                </p:nvSpPr>
                <p:spPr>
                  <a:xfrm>
                    <a:off x="1908654" y="2220869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963EA022-3517-4D2C-BFB2-682E44C2246D}"/>
                      </a:ext>
                    </a:extLst>
                  </p:cNvPr>
                  <p:cNvSpPr/>
                  <p:nvPr/>
                </p:nvSpPr>
                <p:spPr>
                  <a:xfrm>
                    <a:off x="468903" y="2104160"/>
                    <a:ext cx="228600" cy="20001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43428FE0-6045-4832-BDF8-944AB22F4036}"/>
                      </a:ext>
                    </a:extLst>
                  </p:cNvPr>
                  <p:cNvSpPr/>
                  <p:nvPr/>
                </p:nvSpPr>
                <p:spPr>
                  <a:xfrm>
                    <a:off x="1005366" y="2218023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43D44138-9BB2-4CF8-AA1B-A9A80AEBCBAA}"/>
                      </a:ext>
                    </a:extLst>
                  </p:cNvPr>
                  <p:cNvSpPr/>
                  <p:nvPr/>
                </p:nvSpPr>
                <p:spPr>
                  <a:xfrm>
                    <a:off x="1411428" y="2218316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93B28C42-A235-4D21-8FEE-247357C8E96E}"/>
                      </a:ext>
                    </a:extLst>
                  </p:cNvPr>
                  <p:cNvSpPr/>
                  <p:nvPr/>
                </p:nvSpPr>
                <p:spPr>
                  <a:xfrm>
                    <a:off x="1093563" y="2623261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18DCEDCA-B06D-4A78-AF88-D54B5DC8F59F}"/>
                      </a:ext>
                    </a:extLst>
                  </p:cNvPr>
                  <p:cNvSpPr/>
                  <p:nvPr/>
                </p:nvSpPr>
                <p:spPr>
                  <a:xfrm>
                    <a:off x="155575" y="2678116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EDFAF511-96F2-4B16-AB9E-F5B470FF19BA}"/>
                      </a:ext>
                    </a:extLst>
                  </p:cNvPr>
                  <p:cNvSpPr/>
                  <p:nvPr/>
                </p:nvSpPr>
                <p:spPr>
                  <a:xfrm>
                    <a:off x="1555741" y="2644008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B4DCA35-E1A3-4C08-93A3-05E0B275F7F8}"/>
                      </a:ext>
                    </a:extLst>
                  </p:cNvPr>
                  <p:cNvSpPr/>
                  <p:nvPr/>
                </p:nvSpPr>
                <p:spPr>
                  <a:xfrm>
                    <a:off x="597408" y="2644784"/>
                    <a:ext cx="228600" cy="2000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6E232FBA-1B01-4859-8192-0D8B8542FD5E}"/>
                      </a:ext>
                    </a:extLst>
                  </p:cNvPr>
                  <p:cNvCxnSpPr>
                    <a:stCxn id="177" idx="7"/>
                    <a:endCxn id="176" idx="3"/>
                  </p:cNvCxnSpPr>
                  <p:nvPr/>
                </p:nvCxnSpPr>
                <p:spPr>
                  <a:xfrm flipV="1">
                    <a:off x="1027332" y="1583602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1E551F55-A31C-44E9-8C56-43FCB93375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9327" y="1992454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B60EC9D2-6930-47A1-A069-7C6E9B1A19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5973" y="2425488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40FAF255-2EE6-4ED1-A88E-CDB8EAFEF2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79732" y="1988840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C71A0B7E-CB3A-4041-9E63-A8757EFB13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14019" y="2000163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79F8B4E6-E21C-4E2B-A26C-BA505C87C99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222454" y="2420717"/>
                    <a:ext cx="225346" cy="219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B5599A9F-0E8D-4BF9-AA08-4F20630F2949}"/>
                      </a:ext>
                    </a:extLst>
                  </p:cNvPr>
                  <p:cNvCxnSpPr>
                    <a:stCxn id="176" idx="4"/>
                    <a:endCxn id="178" idx="0"/>
                  </p:cNvCxnSpPr>
                  <p:nvPr/>
                </p:nvCxnSpPr>
                <p:spPr>
                  <a:xfrm>
                    <a:off x="1333500" y="1612894"/>
                    <a:ext cx="60251" cy="1905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00C72A03-3BB4-40AD-B1F4-FD16B5F85B6D}"/>
                      </a:ext>
                    </a:extLst>
                  </p:cNvPr>
                  <p:cNvCxnSpPr>
                    <a:stCxn id="176" idx="4"/>
                    <a:endCxn id="179" idx="1"/>
                  </p:cNvCxnSpPr>
                  <p:nvPr/>
                </p:nvCxnSpPr>
                <p:spPr>
                  <a:xfrm>
                    <a:off x="1333500" y="1612894"/>
                    <a:ext cx="427104" cy="2198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1064D40B-F33D-4305-866D-DAB38550B0C2}"/>
                      </a:ext>
                    </a:extLst>
                  </p:cNvPr>
                  <p:cNvCxnSpPr>
                    <a:stCxn id="179" idx="4"/>
                    <a:endCxn id="180" idx="0"/>
                  </p:cNvCxnSpPr>
                  <p:nvPr/>
                </p:nvCxnSpPr>
                <p:spPr>
                  <a:xfrm>
                    <a:off x="1841426" y="2003427"/>
                    <a:ext cx="181528" cy="21744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E3B55681-3660-4408-AEFD-9040516B0D97}"/>
                      </a:ext>
                    </a:extLst>
                  </p:cNvPr>
                  <p:cNvCxnSpPr>
                    <a:stCxn id="183" idx="4"/>
                    <a:endCxn id="186" idx="0"/>
                  </p:cNvCxnSpPr>
                  <p:nvPr/>
                </p:nvCxnSpPr>
                <p:spPr>
                  <a:xfrm>
                    <a:off x="1525728" y="2418335"/>
                    <a:ext cx="144313" cy="2256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B25CCC52-CE3C-46AC-8454-F13EAEB3A463}"/>
                      </a:ext>
                    </a:extLst>
                  </p:cNvPr>
                  <p:cNvCxnSpPr>
                    <a:stCxn id="181" idx="4"/>
                    <a:endCxn id="187" idx="0"/>
                  </p:cNvCxnSpPr>
                  <p:nvPr/>
                </p:nvCxnSpPr>
                <p:spPr>
                  <a:xfrm>
                    <a:off x="583203" y="2304178"/>
                    <a:ext cx="128505" cy="34060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E6F4409-2A39-44DD-87BE-3C8CC2A43EB8}"/>
                      </a:ext>
                    </a:extLst>
                  </p:cNvPr>
                  <p:cNvCxnSpPr>
                    <a:stCxn id="178" idx="4"/>
                    <a:endCxn id="183" idx="0"/>
                  </p:cNvCxnSpPr>
                  <p:nvPr/>
                </p:nvCxnSpPr>
                <p:spPr>
                  <a:xfrm>
                    <a:off x="1393751" y="2003427"/>
                    <a:ext cx="131977" cy="2148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9DCFD32D-A890-45F7-8EF6-51D5785E237F}"/>
                      </a:ext>
                    </a:extLst>
                  </p:cNvPr>
                  <p:cNvCxnSpPr>
                    <a:stCxn id="177" idx="4"/>
                    <a:endCxn id="182" idx="0"/>
                  </p:cNvCxnSpPr>
                  <p:nvPr/>
                </p:nvCxnSpPr>
                <p:spPr>
                  <a:xfrm>
                    <a:off x="946510" y="1973625"/>
                    <a:ext cx="173156" cy="244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FE397F42-C26A-468C-9B59-8B021BEB8180}"/>
                    </a:ext>
                  </a:extLst>
                </p:cNvPr>
                <p:cNvSpPr/>
                <p:nvPr/>
              </p:nvSpPr>
              <p:spPr>
                <a:xfrm>
                  <a:off x="2122210" y="2370163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2BE7B042-7969-4408-A7B9-3D85B5A12622}"/>
                    </a:ext>
                  </a:extLst>
                </p:cNvPr>
                <p:cNvSpPr/>
                <p:nvPr/>
              </p:nvSpPr>
              <p:spPr>
                <a:xfrm>
                  <a:off x="2289036" y="2370163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52116491-6603-4037-82D0-5760EF3064D3}"/>
                    </a:ext>
                  </a:extLst>
                </p:cNvPr>
                <p:cNvSpPr/>
                <p:nvPr/>
              </p:nvSpPr>
              <p:spPr>
                <a:xfrm>
                  <a:off x="2372507" y="2611684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D604E4E3-22C4-4FBD-B480-76C66D9F055F}"/>
                    </a:ext>
                  </a:extLst>
                </p:cNvPr>
                <p:cNvSpPr/>
                <p:nvPr/>
              </p:nvSpPr>
              <p:spPr>
                <a:xfrm>
                  <a:off x="1710474" y="2611684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2611558-FCE9-49F6-9206-EEAD6A43CC90}"/>
                    </a:ext>
                  </a:extLst>
                </p:cNvPr>
                <p:cNvSpPr/>
                <p:nvPr/>
              </p:nvSpPr>
              <p:spPr>
                <a:xfrm>
                  <a:off x="1957153" y="2610037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FDFE5F8-2CFC-41A5-A0C4-3E4C060D6760}"/>
                    </a:ext>
                  </a:extLst>
                </p:cNvPr>
                <p:cNvSpPr/>
                <p:nvPr/>
              </p:nvSpPr>
              <p:spPr>
                <a:xfrm>
                  <a:off x="2143870" y="2610207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66E64C6-51C7-4AB5-BDB8-28BF71171FC7}"/>
                    </a:ext>
                  </a:extLst>
                </p:cNvPr>
                <p:cNvSpPr/>
                <p:nvPr/>
              </p:nvSpPr>
              <p:spPr>
                <a:xfrm>
                  <a:off x="1997708" y="2844486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9CA1F1D-15BA-4B78-8E90-50AD1CD0E6B3}"/>
                    </a:ext>
                  </a:extLst>
                </p:cNvPr>
                <p:cNvSpPr/>
                <p:nvPr/>
              </p:nvSpPr>
              <p:spPr>
                <a:xfrm>
                  <a:off x="1566398" y="2876223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C1F019AD-9D57-4CBE-A00A-E8FF12F5AAEE}"/>
                    </a:ext>
                  </a:extLst>
                </p:cNvPr>
                <p:cNvSpPr/>
                <p:nvPr/>
              </p:nvSpPr>
              <p:spPr>
                <a:xfrm>
                  <a:off x="2210229" y="2856489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C2F66EE-E97A-488A-967C-7915D4FF0222}"/>
                    </a:ext>
                  </a:extLst>
                </p:cNvPr>
                <p:cNvSpPr/>
                <p:nvPr/>
              </p:nvSpPr>
              <p:spPr>
                <a:xfrm>
                  <a:off x="1769564" y="2856938"/>
                  <a:ext cx="105116" cy="1157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5FE54B80-FA2C-4CB8-A83B-24337384F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7253" y="224299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3BD5AD8B-54F4-45E9-B5D5-AA1F6BD1C919}"/>
                    </a:ext>
                  </a:extLst>
                </p:cNvPr>
                <p:cNvCxnSpPr/>
                <p:nvPr/>
              </p:nvCxnSpPr>
              <p:spPr>
                <a:xfrm flipV="1">
                  <a:off x="1793437" y="247953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9E98B42-90F2-4890-9668-79D634BBCA0F}"/>
                    </a:ext>
                  </a:extLst>
                </p:cNvPr>
                <p:cNvCxnSpPr/>
                <p:nvPr/>
              </p:nvCxnSpPr>
              <p:spPr>
                <a:xfrm flipV="1">
                  <a:off x="1621760" y="273006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6453580B-8AD5-48D8-A591-276581181703}"/>
                    </a:ext>
                  </a:extLst>
                </p:cNvPr>
                <p:cNvCxnSpPr/>
                <p:nvPr/>
              </p:nvCxnSpPr>
              <p:spPr>
                <a:xfrm flipV="1">
                  <a:off x="2037331" y="2477444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64228C5-8C19-4AA4-8361-677A185A9284}"/>
                    </a:ext>
                  </a:extLst>
                </p:cNvPr>
                <p:cNvCxnSpPr/>
                <p:nvPr/>
              </p:nvCxnSpPr>
              <p:spPr>
                <a:xfrm flipV="1">
                  <a:off x="2237027" y="248399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E8F90728-E62E-4645-B4AC-EDEF156D9DF2}"/>
                    </a:ext>
                  </a:extLst>
                </p:cNvPr>
                <p:cNvCxnSpPr/>
                <p:nvPr/>
              </p:nvCxnSpPr>
              <p:spPr>
                <a:xfrm flipV="1">
                  <a:off x="2056975" y="2727305"/>
                  <a:ext cx="103620" cy="12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67052CA-C510-406F-9691-79183D74795A}"/>
                    </a:ext>
                  </a:extLst>
                </p:cNvPr>
                <p:cNvCxnSpPr>
                  <a:cxnSpLocks/>
                  <a:stCxn id="180" idx="4"/>
                  <a:endCxn id="153" idx="0"/>
                </p:cNvCxnSpPr>
                <p:nvPr/>
              </p:nvCxnSpPr>
              <p:spPr>
                <a:xfrm>
                  <a:off x="2082297" y="2212481"/>
                  <a:ext cx="92471" cy="1576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3106B5B-52F5-4D35-8C1B-B65459F30477}"/>
                    </a:ext>
                  </a:extLst>
                </p:cNvPr>
                <p:cNvCxnSpPr>
                  <a:cxnSpLocks/>
                  <a:stCxn id="180" idx="5"/>
                  <a:endCxn id="154" idx="1"/>
                </p:cNvCxnSpPr>
                <p:nvPr/>
              </p:nvCxnSpPr>
              <p:spPr>
                <a:xfrm>
                  <a:off x="2119461" y="2195534"/>
                  <a:ext cx="184969" cy="191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076ED1F-E73B-4E85-B3CD-22D905DC6E79}"/>
                    </a:ext>
                  </a:extLst>
                </p:cNvPr>
                <p:cNvCxnSpPr>
                  <a:stCxn id="154" idx="4"/>
                  <a:endCxn id="155" idx="0"/>
                </p:cNvCxnSpPr>
                <p:nvPr/>
              </p:nvCxnSpPr>
              <p:spPr>
                <a:xfrm>
                  <a:off x="2341594" y="2485883"/>
                  <a:ext cx="83471" cy="125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0258F82-F6EF-41EE-82C4-70EA491AE92B}"/>
                    </a:ext>
                  </a:extLst>
                </p:cNvPr>
                <p:cNvCxnSpPr>
                  <a:stCxn id="158" idx="4"/>
                  <a:endCxn id="161" idx="0"/>
                </p:cNvCxnSpPr>
                <p:nvPr/>
              </p:nvCxnSpPr>
              <p:spPr>
                <a:xfrm>
                  <a:off x="2196428" y="2725927"/>
                  <a:ext cx="66359" cy="130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5FE7AA7-EFEF-4178-84E5-6D7412A01EC1}"/>
                    </a:ext>
                  </a:extLst>
                </p:cNvPr>
                <p:cNvCxnSpPr>
                  <a:stCxn id="156" idx="4"/>
                  <a:endCxn id="162" idx="0"/>
                </p:cNvCxnSpPr>
                <p:nvPr/>
              </p:nvCxnSpPr>
              <p:spPr>
                <a:xfrm>
                  <a:off x="1763032" y="2727404"/>
                  <a:ext cx="59089" cy="1295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5A33AB7-3422-4F9D-ADF2-5B31E7FFA295}"/>
                    </a:ext>
                  </a:extLst>
                </p:cNvPr>
                <p:cNvCxnSpPr>
                  <a:stCxn id="153" idx="4"/>
                  <a:endCxn id="158" idx="0"/>
                </p:cNvCxnSpPr>
                <p:nvPr/>
              </p:nvCxnSpPr>
              <p:spPr>
                <a:xfrm>
                  <a:off x="2174768" y="2485883"/>
                  <a:ext cx="21660" cy="1243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4E2C074-CD5C-49F8-A0C1-507EFC0BFC77}"/>
                    </a:ext>
                  </a:extLst>
                </p:cNvPr>
                <p:cNvCxnSpPr>
                  <a:cxnSpLocks/>
                  <a:endCxn id="157" idx="0"/>
                </p:cNvCxnSpPr>
                <p:nvPr/>
              </p:nvCxnSpPr>
              <p:spPr>
                <a:xfrm>
                  <a:off x="1930089" y="2468641"/>
                  <a:ext cx="79621" cy="1413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7E6F882-5CF1-427F-B297-498984085386}"/>
                  </a:ext>
                </a:extLst>
              </p:cNvPr>
              <p:cNvSpPr/>
              <p:nvPr/>
            </p:nvSpPr>
            <p:spPr>
              <a:xfrm>
                <a:off x="8212276" y="3718043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25854EC-50CF-4153-B4BE-111B2BED331F}"/>
                  </a:ext>
                </a:extLst>
              </p:cNvPr>
              <p:cNvSpPr/>
              <p:nvPr/>
            </p:nvSpPr>
            <p:spPr>
              <a:xfrm>
                <a:off x="7835279" y="3931026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E269E2D-0895-4A64-830C-9E92970D40C8}"/>
                  </a:ext>
                </a:extLst>
              </p:cNvPr>
              <p:cNvSpPr/>
              <p:nvPr/>
            </p:nvSpPr>
            <p:spPr>
              <a:xfrm>
                <a:off x="7982645" y="3702399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7DAAAAB-9EDC-42B3-A740-2286A8606C63}"/>
                  </a:ext>
                </a:extLst>
              </p:cNvPr>
              <p:cNvSpPr/>
              <p:nvPr/>
            </p:nvSpPr>
            <p:spPr>
              <a:xfrm>
                <a:off x="8474104" y="4005064"/>
                <a:ext cx="135568" cy="14604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5F6020E-05D6-420F-9F49-A32BCE7D418C}"/>
                </a:ext>
              </a:extLst>
            </p:cNvPr>
            <p:cNvSpPr/>
            <p:nvPr/>
          </p:nvSpPr>
          <p:spPr>
            <a:xfrm>
              <a:off x="8047811" y="5708219"/>
              <a:ext cx="135568" cy="14604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D7B679-D1A1-4264-AFF8-AC8096681973}"/>
                </a:ext>
              </a:extLst>
            </p:cNvPr>
            <p:cNvSpPr/>
            <p:nvPr/>
          </p:nvSpPr>
          <p:spPr>
            <a:xfrm>
              <a:off x="7978587" y="5517232"/>
              <a:ext cx="135568" cy="14604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5675B8E-515F-435E-AE55-598AE0201B61}"/>
                </a:ext>
              </a:extLst>
            </p:cNvPr>
            <p:cNvSpPr/>
            <p:nvPr/>
          </p:nvSpPr>
          <p:spPr>
            <a:xfrm>
              <a:off x="7871052" y="5988805"/>
              <a:ext cx="135568" cy="146046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777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57CAC25-F0FA-45AD-AC9E-57560F5BE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2413" y="0"/>
            <a:ext cx="9648826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Pros &amp; Cons of </a:t>
            </a:r>
            <a:r>
              <a:rPr lang="en-GB" altLang="en-US" sz="4000" dirty="0" smtClean="0"/>
              <a:t/>
            </a:r>
            <a:br>
              <a:rPr lang="en-GB" altLang="en-US" sz="4000" dirty="0" smtClean="0"/>
            </a:br>
            <a:r>
              <a:rPr lang="en-GB" altLang="en-US" sz="4000" dirty="0" smtClean="0"/>
              <a:t>Content-based Recommenders</a:t>
            </a:r>
            <a:endParaRPr lang="en-GB" altLang="en-US" sz="4000" dirty="0"/>
          </a:p>
        </p:txBody>
      </p:sp>
      <p:sp>
        <p:nvSpPr>
          <p:cNvPr id="266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BF0BAB-C432-4A4B-9BD6-1C91E95B9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341438"/>
            <a:ext cx="8928992" cy="539993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990000"/>
                </a:solidFill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focus on just the user (not influenced by other users)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fairly 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explain why recommendations are made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applicable in a range of contexts (</a:t>
            </a:r>
            <a:r>
              <a:rPr lang="en-US" altLang="en-US" b="1" dirty="0">
                <a:solidFill>
                  <a:srgbClr val="C00000"/>
                </a:solidFill>
              </a:rPr>
              <a:t>examples?</a:t>
            </a:r>
            <a:r>
              <a:rPr lang="en-US" altLang="en-US" dirty="0"/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990000"/>
                </a:solidFill>
              </a:rPr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C95D9-BB59-4B53-8CDA-9CD5077F8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9953" cy="729953"/>
          </a:xfrm>
          <a:prstGeom prst="rect">
            <a:avLst/>
          </a:prstGeom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C30331B1-04D5-42D5-A509-C094E7DBAD18}"/>
              </a:ext>
            </a:extLst>
          </p:cNvPr>
          <p:cNvSpPr/>
          <p:nvPr/>
        </p:nvSpPr>
        <p:spPr>
          <a:xfrm>
            <a:off x="2627784" y="1341438"/>
            <a:ext cx="494330" cy="558567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E7258D15-DD28-4597-8DD4-1E8525DE3075}"/>
              </a:ext>
            </a:extLst>
          </p:cNvPr>
          <p:cNvSpPr/>
          <p:nvPr/>
        </p:nvSpPr>
        <p:spPr>
          <a:xfrm>
            <a:off x="2624486" y="4149080"/>
            <a:ext cx="494330" cy="55856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12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BF0BAB-C432-4A4B-9BD6-1C91E95B9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341438"/>
            <a:ext cx="8928992" cy="539993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990000"/>
                </a:solidFill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focus on just the user (not influenced by other users)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fairly 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explain why recommendations are made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applicable in a range of contexts (</a:t>
            </a:r>
            <a:r>
              <a:rPr lang="en-US" altLang="en-US" b="1" dirty="0">
                <a:solidFill>
                  <a:srgbClr val="C00000"/>
                </a:solidFill>
              </a:rPr>
              <a:t>examples?</a:t>
            </a:r>
            <a:r>
              <a:rPr lang="en-US" altLang="en-US" dirty="0"/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990000"/>
                </a:solidFill>
              </a:rPr>
              <a:t>Limitations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cold start;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over-</a:t>
            </a:r>
            <a:r>
              <a:rPr lang="en-US" altLang="en-US" dirty="0" err="1">
                <a:solidFill>
                  <a:srgbClr val="C00000"/>
                </a:solidFill>
              </a:rPr>
              <a:t>specialisation</a:t>
            </a:r>
            <a:r>
              <a:rPr lang="en-US" altLang="en-US" dirty="0">
                <a:solidFill>
                  <a:srgbClr val="C00000"/>
                </a:solidFill>
              </a:rPr>
              <a:t> (focused on the user’s choices);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solidFill>
                  <a:srgbClr val="C00000"/>
                </a:solidFill>
              </a:rPr>
              <a:t>reliability of user profiles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solidFill>
                  <a:srgbClr val="C00000"/>
                </a:solidFill>
              </a:rPr>
              <a:t>requires content description (availability and reliability)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30331B1-04D5-42D5-A509-C094E7DBAD18}"/>
              </a:ext>
            </a:extLst>
          </p:cNvPr>
          <p:cNvSpPr/>
          <p:nvPr/>
        </p:nvSpPr>
        <p:spPr>
          <a:xfrm>
            <a:off x="2627784" y="1341438"/>
            <a:ext cx="494330" cy="558567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E7258D15-DD28-4597-8DD4-1E8525DE3075}"/>
              </a:ext>
            </a:extLst>
          </p:cNvPr>
          <p:cNvSpPr/>
          <p:nvPr/>
        </p:nvSpPr>
        <p:spPr>
          <a:xfrm>
            <a:off x="2624486" y="4149080"/>
            <a:ext cx="494330" cy="55856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7CAC25-F0FA-45AD-AC9E-57560F5BE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2413" y="0"/>
            <a:ext cx="9648826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Pros &amp; Cons of </a:t>
            </a:r>
            <a:r>
              <a:rPr lang="en-GB" altLang="en-US" sz="4000" dirty="0" smtClean="0"/>
              <a:t/>
            </a:r>
            <a:br>
              <a:rPr lang="en-GB" altLang="en-US" sz="4000" dirty="0" smtClean="0"/>
            </a:br>
            <a:r>
              <a:rPr lang="en-GB" altLang="en-US" sz="4000" dirty="0" smtClean="0"/>
              <a:t>Content-based Recommenders</a:t>
            </a:r>
            <a:endParaRPr lang="en-GB" alt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AC95D9-BB59-4B53-8CDA-9CD5077F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6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31D721B-E72C-4D6D-8B09-2C42A14A9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-3175"/>
            <a:ext cx="8135937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Improve Efficiency: Other factors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E292748-EE7C-43CB-BAA0-6F905194D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4"/>
            <a:ext cx="8604250" cy="5203825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990000"/>
                </a:solidFill>
              </a:rPr>
              <a:t>Novelty/surprise</a:t>
            </a:r>
            <a:r>
              <a:rPr lang="en-US" altLang="en-US" sz="2800" dirty="0"/>
              <a:t> of an item</a:t>
            </a:r>
            <a:br>
              <a:rPr lang="en-US" altLang="en-US" sz="2800" dirty="0"/>
            </a:br>
            <a:r>
              <a:rPr lang="en-US" altLang="en-US" sz="2800" dirty="0"/>
              <a:t>- existence of information that is new to the user </a:t>
            </a:r>
            <a:br>
              <a:rPr lang="en-US" altLang="en-US" sz="2800" dirty="0"/>
            </a:br>
            <a:r>
              <a:rPr lang="en-US" altLang="en-US" sz="2800" dirty="0"/>
              <a:t>(e.g. in learning, video/audio streaming)</a:t>
            </a:r>
          </a:p>
          <a:p>
            <a:pPr eaLnBrk="1" hangingPunct="1">
              <a:buFontTx/>
              <a:buNone/>
            </a:pPr>
            <a:endParaRPr lang="en-US" altLang="en-US" sz="1000" dirty="0"/>
          </a:p>
          <a:p>
            <a:pPr eaLnBrk="1" hangingPunct="1"/>
            <a:endParaRPr lang="en-US" altLang="en-US" sz="900" dirty="0"/>
          </a:p>
          <a:p>
            <a:pPr eaLnBrk="1" hangingPunct="1"/>
            <a:r>
              <a:rPr lang="en-US" altLang="en-US" sz="2800" b="1" dirty="0">
                <a:solidFill>
                  <a:srgbClr val="990000"/>
                </a:solidFill>
              </a:rPr>
              <a:t>Proximity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- the number of links it takes to navigate from the current page to the page with the item </a:t>
            </a:r>
            <a:br>
              <a:rPr lang="en-US" altLang="en-US" sz="2800" dirty="0"/>
            </a:br>
            <a:r>
              <a:rPr lang="en-US" altLang="en-US" sz="2800" dirty="0"/>
              <a:t>(e.g. browsing)</a:t>
            </a:r>
            <a:endParaRPr lang="en-US" altLang="en-US" sz="2800" b="1" dirty="0"/>
          </a:p>
          <a:p>
            <a:pPr lvl="1" eaLnBrk="1" hangingPunct="1"/>
            <a:endParaRPr lang="en-US" altLang="en-US" sz="900" dirty="0"/>
          </a:p>
          <a:p>
            <a:pPr eaLnBrk="1" hangingPunct="1"/>
            <a:r>
              <a:rPr lang="en-US" altLang="en-US" sz="2800" b="1" dirty="0">
                <a:solidFill>
                  <a:srgbClr val="990000"/>
                </a:solidFill>
              </a:rPr>
              <a:t>Context relevance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- how relevant is the item to the current item(s) the user is interacting with (e.g. in news recommender systems)</a:t>
            </a:r>
            <a:endParaRPr lang="en-US" altLang="en-US" sz="9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57CAC25-F0FA-45AD-AC9E-57560F5BE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2413" y="0"/>
            <a:ext cx="9648826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Summary: Content-based </a:t>
            </a:r>
            <a:r>
              <a:rPr lang="en-GB" altLang="en-US" sz="4000" dirty="0" smtClean="0"/>
              <a:t>Recommenders</a:t>
            </a:r>
            <a:endParaRPr lang="en-GB" altLang="en-US" sz="4000" dirty="0"/>
          </a:p>
        </p:txBody>
      </p:sp>
      <p:sp>
        <p:nvSpPr>
          <p:cNvPr id="266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BF0BAB-C432-4A4B-9BD6-1C91E95B9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341438"/>
            <a:ext cx="8928992" cy="539993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CBR </a:t>
            </a:r>
            <a:r>
              <a:rPr lang="en-US" altLang="en-US" dirty="0"/>
              <a:t>was the first family of recommender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Used in a number of practical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Still working on improvements </a:t>
            </a:r>
            <a:r>
              <a:rPr lang="en-US" altLang="en-US"/>
              <a:t>of </a:t>
            </a:r>
            <a:r>
              <a:rPr lang="en-US" altLang="en-US" smtClean="0"/>
              <a:t>CBR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CBR </a:t>
            </a:r>
            <a:r>
              <a:rPr lang="en-US" altLang="en-US" dirty="0"/>
              <a:t>builds on user profiling (link with the previous lectures)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CBR </a:t>
            </a:r>
            <a:r>
              <a:rPr lang="en-US" altLang="en-US" dirty="0"/>
              <a:t>requires description of content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 advantage: explanation of recommendations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 limitation: ‘filter bubble’</a:t>
            </a:r>
          </a:p>
        </p:txBody>
      </p:sp>
    </p:spTree>
    <p:extLst>
      <p:ext uri="{BB962C8B-B14F-4D97-AF65-F5344CB8AC3E}">
        <p14:creationId xmlns:p14="http://schemas.microsoft.com/office/powerpoint/2010/main" val="413425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DB7607-4D43-4DDD-8823-C6379E96B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olidFill>
                  <a:srgbClr val="990000"/>
                </a:solidFill>
              </a:rPr>
              <a:t>Types of recommender algorithms</a:t>
            </a:r>
            <a:endParaRPr lang="en-US" altLang="en-US" sz="4000" dirty="0">
              <a:solidFill>
                <a:srgbClr val="990000"/>
              </a:solidFill>
            </a:endParaRP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637358-79AD-40DE-8C93-F9C4012AF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2"/>
            <a:ext cx="7772400" cy="496889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Content-based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E-mail filters, </a:t>
            </a:r>
            <a:r>
              <a:rPr lang="en-US" altLang="en-US" dirty="0" smtClean="0"/>
              <a:t>news recommenders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Knowledge-based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Buying guides (cars/houses), museum guides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Collaborative or social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Suggestion </a:t>
            </a:r>
            <a:r>
              <a:rPr lang="en-US" altLang="en-US" dirty="0"/>
              <a:t>lists, “top-n” offers and promotions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Hybrid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Combination of any of the above</a:t>
            </a:r>
            <a:endParaRPr lang="en-US" altLang="en-US" sz="900" b="1" dirty="0"/>
          </a:p>
          <a:p>
            <a:pPr lvl="1" eaLnBrk="1" hangingPunct="1">
              <a:lnSpc>
                <a:spcPct val="90000"/>
              </a:lnSpc>
            </a:pPr>
            <a:endParaRPr lang="en-US" altLang="en-US" sz="900" b="1" dirty="0"/>
          </a:p>
        </p:txBody>
      </p:sp>
      <p:sp>
        <p:nvSpPr>
          <p:cNvPr id="3" name="Right Arrow 2"/>
          <p:cNvSpPr/>
          <p:nvPr/>
        </p:nvSpPr>
        <p:spPr>
          <a:xfrm>
            <a:off x="324173" y="1412776"/>
            <a:ext cx="720080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C9AF35F-FE5E-4CFD-9CB9-01AC10862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2540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Content-based </a:t>
            </a:r>
            <a:r>
              <a:rPr lang="en-GB" altLang="en-US" dirty="0" smtClean="0"/>
              <a:t>Recommenders</a:t>
            </a:r>
            <a:endParaRPr lang="en-GB" altLang="en-US" dirty="0"/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F080303-8C83-4C38-BA9C-17D62F999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990000"/>
                </a:solidFill>
              </a:rPr>
              <a:t>Content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Appropriate information about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990000"/>
                </a:solidFill>
              </a:rPr>
              <a:t>User profile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Relevant to the content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12292" name="Picture 4" descr="bd06663_">
            <a:extLst>
              <a:ext uri="{FF2B5EF4-FFF2-40B4-BE49-F238E27FC236}">
                <a16:creationId xmlns:a16="http://schemas.microsoft.com/office/drawing/2014/main" id="{13BDC902-8CD1-4D1C-ADD4-72F9692F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6" name="Text Box 6">
            <a:extLst>
              <a:ext uri="{FF2B5EF4-FFF2-40B4-BE49-F238E27FC236}">
                <a16:creationId xmlns:a16="http://schemas.microsoft.com/office/drawing/2014/main" id="{CA0DCAE7-EC3D-49AA-AE8F-8EE1E6B6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0"/>
            <a:ext cx="35052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</a:rPr>
              <a:t>Give me content </a:t>
            </a:r>
            <a:br>
              <a:rPr lang="en-US" altLang="en-US" sz="2800" b="1">
                <a:solidFill>
                  <a:srgbClr val="990000"/>
                </a:solidFill>
              </a:rPr>
            </a:br>
            <a:r>
              <a:rPr lang="en-US" altLang="en-US" sz="2800" b="1">
                <a:solidFill>
                  <a:srgbClr val="990000"/>
                </a:solidFill>
              </a:rPr>
              <a:t>that I would like</a:t>
            </a:r>
            <a:endParaRPr lang="en-GB" alt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4067175" y="2565400"/>
            <a:ext cx="1876425" cy="1003300"/>
            <a:chOff x="4067175" y="2565400"/>
            <a:chExt cx="1876425" cy="1003300"/>
          </a:xfrm>
        </p:grpSpPr>
        <p:sp>
          <p:nvSpPr>
            <p:cNvPr id="9221" name="AutoShape 5">
              <a:extLst>
                <a:ext uri="{FF2B5EF4-FFF2-40B4-BE49-F238E27FC236}">
                  <a16:creationId xmlns:a16="http://schemas.microsoft.com/office/drawing/2014/main" id="{4D567E19-690D-43C6-A4E8-9BC1DD7E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2565400"/>
              <a:ext cx="1876425" cy="1003300"/>
            </a:xfrm>
            <a:prstGeom prst="cloudCallout">
              <a:avLst>
                <a:gd name="adj1" fmla="val -23856"/>
                <a:gd name="adj2" fmla="val 9113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5" name="Text Box 7">
              <a:extLst>
                <a:ext uri="{FF2B5EF4-FFF2-40B4-BE49-F238E27FC236}">
                  <a16:creationId xmlns:a16="http://schemas.microsoft.com/office/drawing/2014/main" id="{8078E989-1EAD-434A-9C2E-379FF88A0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013" y="2794000"/>
              <a:ext cx="1428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User Profile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5288" y="3068638"/>
            <a:ext cx="1368425" cy="792162"/>
            <a:chOff x="395288" y="3068638"/>
            <a:chExt cx="1368425" cy="792162"/>
          </a:xfrm>
        </p:grpSpPr>
        <p:sp>
          <p:nvSpPr>
            <p:cNvPr id="9224" name="AutoShape 8">
              <a:extLst>
                <a:ext uri="{FF2B5EF4-FFF2-40B4-BE49-F238E27FC236}">
                  <a16:creationId xmlns:a16="http://schemas.microsoft.com/office/drawing/2014/main" id="{05A4C976-7E9A-43A2-8F99-3072DEBF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3068638"/>
              <a:ext cx="1368425" cy="792162"/>
            </a:xfrm>
            <a:prstGeom prst="wedgeRectCallout">
              <a:avLst>
                <a:gd name="adj1" fmla="val 77264"/>
                <a:gd name="adj2" fmla="val 3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9694CC45-A232-48F0-9C65-AB2CFD8B8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3233738"/>
              <a:ext cx="995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/>
                <a:t>Content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6E34CF-9BAA-4AD4-A617-794B8EA7F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35938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Content-based </a:t>
            </a:r>
            <a:r>
              <a:rPr lang="en-GB" altLang="en-US" dirty="0" smtClean="0"/>
              <a:t>Recommenders</a:t>
            </a:r>
            <a:endParaRPr lang="en-GB" altLang="en-US" dirty="0"/>
          </a:p>
        </p:txBody>
      </p:sp>
      <p:sp>
        <p:nvSpPr>
          <p:cNvPr id="365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BE5A263-FE11-45EE-A9D5-95D1C043F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497013"/>
            <a:ext cx="8351837" cy="510228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Recommendations based on the correlation between the </a:t>
            </a:r>
            <a:r>
              <a:rPr lang="en-US" altLang="en-US" sz="2800" b="1" i="1" dirty="0">
                <a:solidFill>
                  <a:srgbClr val="800000"/>
                </a:solidFill>
                <a:cs typeface="Times New Roman" panose="02020603050405020304" pitchFamily="18" charset="0"/>
              </a:rPr>
              <a:t>content</a:t>
            </a:r>
            <a:r>
              <a:rPr lang="en-US" altLang="en-US" sz="2800" dirty="0">
                <a:cs typeface="Times New Roman" panose="02020603050405020304" pitchFamily="18" charset="0"/>
              </a:rPr>
              <a:t> of the items and the </a:t>
            </a:r>
            <a:r>
              <a:rPr lang="en-US" altLang="en-US" sz="2800" b="1" i="1" dirty="0">
                <a:solidFill>
                  <a:srgbClr val="800000"/>
                </a:solidFill>
                <a:cs typeface="Times New Roman" panose="02020603050405020304" pitchFamily="18" charset="0"/>
              </a:rPr>
              <a:t>user’s preferences</a:t>
            </a:r>
            <a:r>
              <a:rPr lang="en-US" altLang="en-US" sz="2800" dirty="0">
                <a:cs typeface="Times New Roman" panose="02020603050405020304" pitchFamily="18" charset="0"/>
              </a:rPr>
              <a:t> (e.g. recommend items similar to those I have bought or to my interests)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Link to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Topic 2: </a:t>
            </a:r>
            <a:r>
              <a:rPr lang="en-US" altLang="en-US" sz="2800" dirty="0">
                <a:cs typeface="Times New Roman" panose="02020603050405020304" pitchFamily="18" charset="0"/>
              </a:rPr>
              <a:t>User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models/profiles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Represented as </a:t>
            </a:r>
            <a:r>
              <a:rPr lang="en-US" altLang="en-US" sz="2400" b="1" i="1" dirty="0">
                <a:cs typeface="Times New Roman" panose="02020603050405020304" pitchFamily="18" charset="0"/>
              </a:rPr>
              <a:t>user profiles</a:t>
            </a:r>
            <a:r>
              <a:rPr lang="en-US" altLang="en-US" sz="2400" dirty="0">
                <a:cs typeface="Times New Roman" panose="02020603050405020304" pitchFamily="18" charset="0"/>
              </a:rPr>
              <a:t> or </a:t>
            </a:r>
            <a:r>
              <a:rPr lang="en-US" altLang="en-US" sz="2400" b="1" i="1" dirty="0">
                <a:cs typeface="Times New Roman" panose="02020603050405020304" pitchFamily="18" charset="0"/>
              </a:rPr>
              <a:t>user stereotypes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Explicit / implicit methods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Description of content?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classification of  content based on facts or key terms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extraction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76F686-259D-4D55-9795-D69FF0D689CD}"/>
              </a:ext>
            </a:extLst>
          </p:cNvPr>
          <p:cNvSpPr/>
          <p:nvPr/>
        </p:nvSpPr>
        <p:spPr>
          <a:xfrm>
            <a:off x="827584" y="3284984"/>
            <a:ext cx="5544616" cy="5040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9F1F3-AD74-4DD8-9029-5F14D3D38D26}"/>
              </a:ext>
            </a:extLst>
          </p:cNvPr>
          <p:cNvSpPr/>
          <p:nvPr/>
        </p:nvSpPr>
        <p:spPr>
          <a:xfrm>
            <a:off x="827584" y="4869160"/>
            <a:ext cx="3744416" cy="5040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6E34CF-9BAA-4AD4-A617-794B8EA7F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35938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From the previous lectures</a:t>
            </a:r>
          </a:p>
        </p:txBody>
      </p:sp>
      <p:sp>
        <p:nvSpPr>
          <p:cNvPr id="365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BE5A263-FE11-45EE-A9D5-95D1C043F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471805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How can we represent the user model/profile?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DE9F-E76A-4DF0-89C0-974D60274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40187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6E34CF-9BAA-4AD4-A617-794B8EA7F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35938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From the previous lectures</a:t>
            </a:r>
          </a:p>
        </p:txBody>
      </p:sp>
      <p:sp>
        <p:nvSpPr>
          <p:cNvPr id="365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BE5A263-FE11-45EE-A9D5-95D1C043F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471805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How can we represent the user model/profile?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List of keywords </a:t>
            </a:r>
            <a:r>
              <a:rPr lang="en-US" altLang="en-US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(e.g. applying </a:t>
            </a: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TFIDF)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Facets, values, ratings (using stereotypes)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Graphs (overlaying graph models)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Concepts (list of concepts taken from graphs)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DE9F-E76A-4DF0-89C0-974D60274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40187"/>
            <a:ext cx="729953" cy="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2D484A-71D9-4120-94D1-68ECE0894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21676"/>
            <a:ext cx="9396536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000" dirty="0">
                <a:solidFill>
                  <a:srgbClr val="990000"/>
                </a:solidFill>
              </a:rPr>
              <a:t>Architecture of </a:t>
            </a:r>
            <a:r>
              <a:rPr lang="en-US" altLang="en-US" sz="4000" dirty="0" smtClean="0">
                <a:solidFill>
                  <a:srgbClr val="990000"/>
                </a:solidFill>
              </a:rPr>
              <a:t/>
            </a:r>
            <a:br>
              <a:rPr lang="en-US" altLang="en-US" sz="4000" dirty="0" smtClean="0">
                <a:solidFill>
                  <a:srgbClr val="990000"/>
                </a:solidFill>
              </a:rPr>
            </a:br>
            <a:r>
              <a:rPr lang="en-US" altLang="en-US" sz="4000" dirty="0" smtClean="0">
                <a:solidFill>
                  <a:srgbClr val="990000"/>
                </a:solidFill>
              </a:rPr>
              <a:t>Content-based Recommenders</a:t>
            </a:r>
            <a:endParaRPr lang="en-US" altLang="en-US" sz="4000" dirty="0">
              <a:solidFill>
                <a:srgbClr val="990000"/>
              </a:solidFill>
            </a:endParaRP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535B94-4FCD-4653-9591-DCA3A9CE4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222375"/>
            <a:ext cx="7772400" cy="47180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dirty="0">
              <a:solidFill>
                <a:srgbClr val="990000"/>
              </a:solidFill>
            </a:endParaRPr>
          </a:p>
          <a:p>
            <a:pPr eaLnBrk="1" hangingPunct="1"/>
            <a:endParaRPr lang="en-US" altLang="en-US" sz="1000" b="1" dirty="0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B83DB5AE-D889-48F1-9F1A-565F76EB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667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5072B64B-5B82-46D0-9F6A-4212C6F5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429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5DEB0D86-93E0-4B76-8BCD-7682CB11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191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0082153F-5CE5-40F9-8BCA-2AA444AB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953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2" name="AutoShape 8">
            <a:extLst>
              <a:ext uri="{FF2B5EF4-FFF2-40B4-BE49-F238E27FC236}">
                <a16:creationId xmlns:a16="http://schemas.microsoft.com/office/drawing/2014/main" id="{C953459F-E20B-4A2B-8396-666FDBD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715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3" name="AutoShape 9">
            <a:extLst>
              <a:ext uri="{FF2B5EF4-FFF2-40B4-BE49-F238E27FC236}">
                <a16:creationId xmlns:a16="http://schemas.microsoft.com/office/drawing/2014/main" id="{52946AF4-2AA6-43F4-83D1-43A0229E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477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F6DCF59E-10F8-4F99-95FC-4A476383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239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29DFD7A1-5437-48D3-859D-A6C1E96C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001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1D7FFC81-9064-4761-B570-01205A86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7632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A4ADBFBD-56CC-4D39-9D87-055D1C81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476328"/>
            <a:ext cx="990600" cy="10668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5D582E99-BDB9-4714-BFA6-AF8A84E4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95128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User model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CD8F93F3-9DA0-48EE-92BF-7DDC6647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38128"/>
            <a:ext cx="9144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I</a:t>
            </a:r>
            <a:br>
              <a:rPr lang="en-GB" altLang="en-US" sz="2000"/>
            </a:br>
            <a:r>
              <a:rPr lang="en-GB" altLang="en-US" sz="2000"/>
              <a:t>N</a:t>
            </a:r>
            <a:br>
              <a:rPr lang="en-GB" altLang="en-US" sz="2000"/>
            </a:br>
            <a:r>
              <a:rPr lang="en-GB" altLang="en-US" sz="2000"/>
              <a:t>T</a:t>
            </a:r>
            <a:br>
              <a:rPr lang="en-GB" altLang="en-US" sz="2000"/>
            </a:br>
            <a:r>
              <a:rPr lang="en-GB" altLang="en-US" sz="2000"/>
              <a:t>E</a:t>
            </a:r>
            <a:br>
              <a:rPr lang="en-GB" altLang="en-US" sz="2000"/>
            </a:br>
            <a:r>
              <a:rPr lang="en-GB" altLang="en-US" sz="2000"/>
              <a:t>R</a:t>
            </a:r>
            <a:br>
              <a:rPr lang="en-GB" altLang="en-US" sz="2000"/>
            </a:br>
            <a:r>
              <a:rPr lang="en-GB" altLang="en-US" sz="2000"/>
              <a:t>F</a:t>
            </a:r>
            <a:br>
              <a:rPr lang="en-GB" altLang="en-US" sz="2000"/>
            </a:br>
            <a:r>
              <a:rPr lang="en-GB" altLang="en-US" sz="2000"/>
              <a:t>A</a:t>
            </a:r>
            <a:br>
              <a:rPr lang="en-GB" altLang="en-US" sz="2000"/>
            </a:br>
            <a:r>
              <a:rPr lang="en-GB" altLang="en-US" sz="2000"/>
              <a:t>C</a:t>
            </a:r>
            <a:br>
              <a:rPr lang="en-GB" altLang="en-US" sz="2000"/>
            </a:br>
            <a:r>
              <a:rPr lang="en-GB" altLang="en-US" sz="2000"/>
              <a:t>E</a:t>
            </a:r>
          </a:p>
        </p:txBody>
      </p:sp>
      <p:sp>
        <p:nvSpPr>
          <p:cNvPr id="367632" name="Line 16">
            <a:extLst>
              <a:ext uri="{FF2B5EF4-FFF2-40B4-BE49-F238E27FC236}">
                <a16:creationId xmlns:a16="http://schemas.microsoft.com/office/drawing/2014/main" id="{97967409-41A8-4FD6-8556-C0D5D7F56B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50242" y="3180928"/>
            <a:ext cx="137160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AutoShape 17">
            <a:extLst>
              <a:ext uri="{FF2B5EF4-FFF2-40B4-BE49-F238E27FC236}">
                <a16:creationId xmlns:a16="http://schemas.microsoft.com/office/drawing/2014/main" id="{821370FA-B4BB-4CDB-883F-631F2167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76328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367634" name="Line 18">
            <a:extLst>
              <a:ext uri="{FF2B5EF4-FFF2-40B4-BE49-F238E27FC236}">
                <a16:creationId xmlns:a16="http://schemas.microsoft.com/office/drawing/2014/main" id="{C14FBFC9-997C-4A31-9E92-EFB597B57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8092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7635" name="Line 19">
            <a:extLst>
              <a:ext uri="{FF2B5EF4-FFF2-40B4-BE49-F238E27FC236}">
                <a16:creationId xmlns:a16="http://schemas.microsoft.com/office/drawing/2014/main" id="{931DB1F4-9DBE-4714-AF02-B985BFB4D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5732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7636" name="Line 20">
            <a:extLst>
              <a:ext uri="{FF2B5EF4-FFF2-40B4-BE49-F238E27FC236}">
                <a16:creationId xmlns:a16="http://schemas.microsoft.com/office/drawing/2014/main" id="{67EF8BBC-76D2-45A9-B5E0-FB00A38B9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00972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7637" name="Line 21">
            <a:extLst>
              <a:ext uri="{FF2B5EF4-FFF2-40B4-BE49-F238E27FC236}">
                <a16:creationId xmlns:a16="http://schemas.microsoft.com/office/drawing/2014/main" id="{18257BBF-9004-4596-B52A-E5E0246B2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508592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7638" name="Line 22">
            <a:extLst>
              <a:ext uri="{FF2B5EF4-FFF2-40B4-BE49-F238E27FC236}">
                <a16:creationId xmlns:a16="http://schemas.microsoft.com/office/drawing/2014/main" id="{9B188054-D754-4F1A-8882-4BF3DF5F7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3352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6400" name="Group 16399">
            <a:extLst>
              <a:ext uri="{FF2B5EF4-FFF2-40B4-BE49-F238E27FC236}">
                <a16:creationId xmlns:a16="http://schemas.microsoft.com/office/drawing/2014/main" id="{D2662240-E8AB-4DDC-9746-8D06AEBC77CE}"/>
              </a:ext>
            </a:extLst>
          </p:cNvPr>
          <p:cNvGrpSpPr/>
          <p:nvPr/>
        </p:nvGrpSpPr>
        <p:grpSpPr>
          <a:xfrm>
            <a:off x="125548" y="1031800"/>
            <a:ext cx="2998652" cy="3139728"/>
            <a:chOff x="125548" y="1031800"/>
            <a:chExt cx="2998652" cy="31397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E43DDA-B039-46A0-A10C-9235DC8428AC}"/>
                </a:ext>
              </a:extLst>
            </p:cNvPr>
            <p:cNvCxnSpPr>
              <a:cxnSpLocks/>
              <a:endCxn id="16398" idx="2"/>
            </p:cNvCxnSpPr>
            <p:nvPr/>
          </p:nvCxnSpPr>
          <p:spPr>
            <a:xfrm flipV="1">
              <a:off x="1412544" y="2799928"/>
              <a:ext cx="1711656" cy="1371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5" name="Speech Bubble: Rectangle 16384">
              <a:extLst>
                <a:ext uri="{FF2B5EF4-FFF2-40B4-BE49-F238E27FC236}">
                  <a16:creationId xmlns:a16="http://schemas.microsoft.com/office/drawing/2014/main" id="{37BE307F-8FA9-4E60-A09B-F49C37D7F747}"/>
                </a:ext>
              </a:extLst>
            </p:cNvPr>
            <p:cNvSpPr/>
            <p:nvPr/>
          </p:nvSpPr>
          <p:spPr>
            <a:xfrm>
              <a:off x="125548" y="1031800"/>
              <a:ext cx="2998652" cy="1474652"/>
            </a:xfrm>
            <a:prstGeom prst="wedgeRectCallout">
              <a:avLst>
                <a:gd name="adj1" fmla="val 11105"/>
                <a:gd name="adj2" fmla="val 127902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C00000"/>
                  </a:solidFill>
                </a:rPr>
                <a:t>Description of content corresponds to user model representation</a:t>
              </a:r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68D1DE67-4CE5-42B8-986E-385FD3B51735}"/>
              </a:ext>
            </a:extLst>
          </p:cNvPr>
          <p:cNvSpPr/>
          <p:nvPr/>
        </p:nvSpPr>
        <p:spPr>
          <a:xfrm>
            <a:off x="4835856" y="1059424"/>
            <a:ext cx="3638220" cy="1474652"/>
          </a:xfrm>
          <a:prstGeom prst="wedgeRectCallout">
            <a:avLst>
              <a:gd name="adj1" fmla="val -52010"/>
              <a:gd name="adj2" fmla="val 129344"/>
            </a:avLst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Obtaining the user model: explicit or implicit way (previous lectures)</a:t>
            </a:r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95AAD806-689C-429F-8B7F-6828C842B6AC}"/>
              </a:ext>
            </a:extLst>
          </p:cNvPr>
          <p:cNvSpPr/>
          <p:nvPr/>
        </p:nvSpPr>
        <p:spPr>
          <a:xfrm>
            <a:off x="125548" y="5932392"/>
            <a:ext cx="5114857" cy="897872"/>
          </a:xfrm>
          <a:prstGeom prst="wedgeRectCallout">
            <a:avLst>
              <a:gd name="adj1" fmla="val 21902"/>
              <a:gd name="adj2" fmla="val -1144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C00000"/>
                </a:solidFill>
              </a:rPr>
              <a:t>Content filtering to recommend content that is most relevant to the user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9495DE-984C-477C-98CA-410BC59F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10600" cy="37447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User model</a:t>
            </a:r>
            <a:br>
              <a:rPr lang="en-US" altLang="en-US" sz="2800" b="1" dirty="0"/>
            </a:br>
            <a:r>
              <a:rPr lang="en-US" altLang="en-US" sz="2400" dirty="0"/>
              <a:t>– vector of keywords or terms (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,…, </a:t>
            </a:r>
            <a:r>
              <a:rPr lang="en-US" altLang="en-US" sz="2400" i="1" dirty="0" err="1"/>
              <a:t>t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 that are of interest</a:t>
            </a:r>
            <a:br>
              <a:rPr lang="en-US" altLang="en-US" sz="2400" dirty="0"/>
            </a:br>
            <a:r>
              <a:rPr lang="en-US" altLang="en-US" sz="2400" dirty="0"/>
              <a:t>– from user profile find out weights for each of these keywords                </a:t>
            </a:r>
          </a:p>
          <a:p>
            <a:pPr eaLnBrk="1" hangingPunct="1">
              <a:buFontTx/>
              <a:buNone/>
            </a:pPr>
            <a:r>
              <a:rPr lang="en-US" altLang="en-US" sz="2400" i="1" dirty="0"/>
              <a:t>     </a:t>
            </a:r>
            <a:r>
              <a:rPr lang="en-US" altLang="en-US" sz="2800" i="1" dirty="0">
                <a:highlight>
                  <a:srgbClr val="FFFF00"/>
                </a:highlight>
              </a:rPr>
              <a:t>U</a:t>
            </a:r>
            <a:r>
              <a:rPr lang="en-US" altLang="en-US" sz="2800" dirty="0">
                <a:highlight>
                  <a:srgbClr val="FFFF00"/>
                </a:highlight>
              </a:rPr>
              <a:t>=(</a:t>
            </a:r>
            <a:r>
              <a:rPr lang="en-US" altLang="en-US" sz="2800" i="1" dirty="0">
                <a:highlight>
                  <a:srgbClr val="FFFF00"/>
                </a:highlight>
              </a:rPr>
              <a:t>u</a:t>
            </a:r>
            <a:r>
              <a:rPr lang="en-US" altLang="en-US" sz="2800" baseline="-25000" dirty="0">
                <a:highlight>
                  <a:srgbClr val="FFFF00"/>
                </a:highlight>
              </a:rPr>
              <a:t>1</a:t>
            </a:r>
            <a:r>
              <a:rPr lang="en-US" altLang="en-US" sz="2800" dirty="0">
                <a:highlight>
                  <a:srgbClr val="FFFF00"/>
                </a:highlight>
              </a:rPr>
              <a:t>, </a:t>
            </a:r>
            <a:r>
              <a:rPr lang="en-US" altLang="en-US" sz="2800" i="1" dirty="0">
                <a:highlight>
                  <a:srgbClr val="FFFF00"/>
                </a:highlight>
              </a:rPr>
              <a:t>u</a:t>
            </a:r>
            <a:r>
              <a:rPr lang="en-US" altLang="en-US" sz="2800" baseline="-25000" dirty="0">
                <a:highlight>
                  <a:srgbClr val="FFFF00"/>
                </a:highlight>
              </a:rPr>
              <a:t>2</a:t>
            </a:r>
            <a:r>
              <a:rPr lang="en-US" altLang="en-US" sz="2800" dirty="0">
                <a:highlight>
                  <a:srgbClr val="FFFF00"/>
                </a:highlight>
              </a:rPr>
              <a:t>,…,</a:t>
            </a:r>
            <a:r>
              <a:rPr lang="en-US" altLang="en-US" sz="2800" i="1" dirty="0">
                <a:highlight>
                  <a:srgbClr val="FFFF00"/>
                </a:highlight>
              </a:rPr>
              <a:t>u</a:t>
            </a:r>
            <a:r>
              <a:rPr lang="en-US" altLang="en-US" sz="2800" baseline="-25000" dirty="0">
                <a:highlight>
                  <a:srgbClr val="FFFF00"/>
                </a:highlight>
              </a:rPr>
              <a:t>n</a:t>
            </a:r>
            <a:r>
              <a:rPr lang="en-US" altLang="en-US" sz="2800" dirty="0">
                <a:highlight>
                  <a:srgbClr val="FFFF00"/>
                </a:highlight>
              </a:rPr>
              <a:t>)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Item </a:t>
            </a:r>
            <a:r>
              <a:rPr lang="en-US" altLang="en-US" sz="2800" b="1" dirty="0"/>
              <a:t>vector</a:t>
            </a:r>
            <a:br>
              <a:rPr lang="en-US" altLang="en-US" sz="2800" b="1" dirty="0"/>
            </a:br>
            <a:r>
              <a:rPr lang="en-US" altLang="en-US" sz="2400" dirty="0"/>
              <a:t>– for the item, get the weights for same set of keywords as those for U</a:t>
            </a:r>
            <a:r>
              <a:rPr lang="en-US" altLang="en-US" sz="2400" i="1" dirty="0"/>
              <a:t>   </a:t>
            </a:r>
            <a:r>
              <a:rPr lang="en-US" alt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800" i="1" dirty="0">
                <a:highlight>
                  <a:srgbClr val="FFFF00"/>
                </a:highlight>
              </a:rPr>
              <a:t>I=</a:t>
            </a:r>
            <a:r>
              <a:rPr lang="en-US" altLang="en-US" sz="2800" dirty="0">
                <a:highlight>
                  <a:srgbClr val="FFFF00"/>
                </a:highlight>
              </a:rPr>
              <a:t>(</a:t>
            </a:r>
            <a:r>
              <a:rPr lang="en-US" altLang="en-US" sz="2800" i="1" dirty="0">
                <a:highlight>
                  <a:srgbClr val="FFFF00"/>
                </a:highlight>
              </a:rPr>
              <a:t>w</a:t>
            </a:r>
            <a:r>
              <a:rPr lang="en-US" altLang="en-US" sz="2800" baseline="-25000" dirty="0">
                <a:highlight>
                  <a:srgbClr val="FFFF00"/>
                </a:highlight>
              </a:rPr>
              <a:t>1</a:t>
            </a:r>
            <a:r>
              <a:rPr lang="en-US" altLang="en-US" sz="2800" dirty="0">
                <a:highlight>
                  <a:srgbClr val="FFFF00"/>
                </a:highlight>
              </a:rPr>
              <a:t>, </a:t>
            </a:r>
            <a:r>
              <a:rPr lang="en-US" altLang="en-US" sz="2800" i="1" dirty="0">
                <a:highlight>
                  <a:srgbClr val="FFFF00"/>
                </a:highlight>
              </a:rPr>
              <a:t>w</a:t>
            </a:r>
            <a:r>
              <a:rPr lang="en-US" altLang="en-US" sz="2800" baseline="-25000" dirty="0">
                <a:highlight>
                  <a:srgbClr val="FFFF00"/>
                </a:highlight>
              </a:rPr>
              <a:t>2</a:t>
            </a:r>
            <a:r>
              <a:rPr lang="en-US" altLang="en-US" sz="2800" dirty="0">
                <a:highlight>
                  <a:srgbClr val="FFFF00"/>
                </a:highlight>
              </a:rPr>
              <a:t>,…,</a:t>
            </a:r>
            <a:r>
              <a:rPr lang="en-US" altLang="en-US" sz="2800" i="1" dirty="0" err="1">
                <a:highlight>
                  <a:srgbClr val="FFFF00"/>
                </a:highlight>
              </a:rPr>
              <a:t>w</a:t>
            </a:r>
            <a:r>
              <a:rPr lang="en-US" altLang="en-US" sz="2800" baseline="-25000" dirty="0" err="1">
                <a:highlight>
                  <a:srgbClr val="FFFF00"/>
                </a:highlight>
              </a:rPr>
              <a:t>n</a:t>
            </a:r>
            <a:r>
              <a:rPr lang="en-US" altLang="en-US" sz="2800" dirty="0">
                <a:highlight>
                  <a:srgbClr val="FFFF00"/>
                </a:highlight>
              </a:rPr>
              <a:t>)</a:t>
            </a:r>
          </a:p>
          <a:p>
            <a:pPr eaLnBrk="1" hangingPunct="1"/>
            <a:endParaRPr lang="en-US" altLang="en-US" sz="1000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BD7AE21-CDDD-4ABF-935C-570F447C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0FF39-DF61-4FB4-8EF7-766E749D1B27}"/>
              </a:ext>
            </a:extLst>
          </p:cNvPr>
          <p:cNvGrpSpPr/>
          <p:nvPr/>
        </p:nvGrpSpPr>
        <p:grpSpPr>
          <a:xfrm>
            <a:off x="3348038" y="2060575"/>
            <a:ext cx="3128232" cy="2593330"/>
            <a:chOff x="3348038" y="2060575"/>
            <a:chExt cx="3128232" cy="25933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8C71CF-575B-44C9-B8EF-1BD2F49CF1C8}"/>
                </a:ext>
              </a:extLst>
            </p:cNvPr>
            <p:cNvSpPr/>
            <p:nvPr/>
          </p:nvSpPr>
          <p:spPr>
            <a:xfrm>
              <a:off x="4067175" y="2060575"/>
              <a:ext cx="1081088" cy="504825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5591EE-2D5F-4721-B7F9-6FE6FE680075}"/>
                </a:ext>
              </a:extLst>
            </p:cNvPr>
            <p:cNvSpPr/>
            <p:nvPr/>
          </p:nvSpPr>
          <p:spPr>
            <a:xfrm>
              <a:off x="3348038" y="4149080"/>
              <a:ext cx="1079500" cy="504825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1669A-D3E4-4E72-91B9-18DA01917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600" y="2997200"/>
              <a:ext cx="10406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solidFill>
                    <a:srgbClr val="800000"/>
                  </a:solidFill>
                </a:rPr>
                <a:t>TFIDF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BDDD35-51CF-48C6-80EB-B4C681D6771E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4932364" y="2565401"/>
              <a:ext cx="503236" cy="662632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ED6B85C-C017-4C5C-86B5-55BB2F917F12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4139952" y="3228033"/>
              <a:ext cx="1295648" cy="921047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76B201F3-0446-4CBE-B5F5-64D7FF6C0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2863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When </a:t>
            </a:r>
            <a:r>
              <a:rPr lang="en-GB" altLang="en-US" sz="4000" dirty="0"/>
              <a:t>User Model is based on </a:t>
            </a:r>
            <a:r>
              <a:rPr lang="en-GB" altLang="en-US" sz="4000" dirty="0" smtClean="0"/>
              <a:t>Keywords</a:t>
            </a:r>
            <a:endParaRPr lang="en-GB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>
            <a:extLst>
              <a:ext uri="{FF2B5EF4-FFF2-40B4-BE49-F238E27FC236}">
                <a16:creationId xmlns:a16="http://schemas.microsoft.com/office/drawing/2014/main" id="{94B73E34-7C46-4C9B-A5F1-FFD415DA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4156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5194A21A-D6D7-44CA-A8E5-057DCDEA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4" y="34918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BD8240BE-A5B3-4C78-AB31-5543005A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35680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77266D14-C000-4A58-9386-47796500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04" y="36442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763FC9F3-CA61-41E4-AACC-C7639B550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37204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5E8E3655-CA0E-48FF-9DB5-124A75C0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37966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7C67ED45-352D-42F1-B534-63EFBB11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38728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C10BB1A9-470B-4803-9EE6-C7977D6B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04" y="39490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5DF10CE3-7F28-4AC8-A67B-48656B4A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4025276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146A592B-AEDA-461E-A33B-D52CDF70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72" y="2044076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User profile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862F387E-C3C6-4583-8AC5-FE446B82E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481" y="4035736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B6DE1EEC-8480-4A89-8B9F-30FB778F7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672" y="2729876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ACD294BD-2BC4-4424-84FF-00AAA0FC9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504" y="4406276"/>
            <a:ext cx="31789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7E16B963-D800-4A80-9068-B3293D6F7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8480" y="4437111"/>
            <a:ext cx="2098415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0E36E724-D827-4D68-AE91-8FB90D7B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1423F472-9756-410B-B579-B46E8C4C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563D81C0-A573-4E3A-B0DB-1343F81E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BB5C6-0303-4873-8C20-BF16E520F1EA}"/>
              </a:ext>
            </a:extLst>
          </p:cNvPr>
          <p:cNvSpPr txBox="1"/>
          <p:nvPr/>
        </p:nvSpPr>
        <p:spPr>
          <a:xfrm>
            <a:off x="4327581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U</a:t>
            </a:r>
            <a:r>
              <a:rPr lang="en-GB" dirty="0"/>
              <a:t>=(</a:t>
            </a:r>
            <a:r>
              <a:rPr lang="en-GB" i="1" dirty="0"/>
              <a:t>u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en-GB" i="1" dirty="0"/>
              <a:t>u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i="1" dirty="0"/>
              <a:t>u</a:t>
            </a:r>
            <a:r>
              <a:rPr lang="en-GB" i="1" baseline="-25000" dirty="0"/>
              <a:t>n</a:t>
            </a:r>
            <a:r>
              <a:rPr lang="en-GB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6E053B-56CD-48A6-A729-ECE5FF21B1F7}"/>
              </a:ext>
            </a:extLst>
          </p:cNvPr>
          <p:cNvSpPr txBox="1"/>
          <p:nvPr/>
        </p:nvSpPr>
        <p:spPr>
          <a:xfrm>
            <a:off x="1250504" y="2678909"/>
            <a:ext cx="2761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C3300"/>
                </a:solidFill>
              </a:rPr>
              <a:t>I</a:t>
            </a:r>
            <a:r>
              <a:rPr lang="en-GB" baseline="-25000" dirty="0">
                <a:solidFill>
                  <a:srgbClr val="CC3300"/>
                </a:solidFill>
              </a:rPr>
              <a:t>1</a:t>
            </a:r>
            <a:r>
              <a:rPr lang="en-GB" dirty="0">
                <a:solidFill>
                  <a:srgbClr val="CC3300"/>
                </a:solidFill>
              </a:rPr>
              <a:t>=(</a:t>
            </a:r>
            <a:r>
              <a:rPr lang="en-GB" i="1" dirty="0">
                <a:solidFill>
                  <a:srgbClr val="CC3300"/>
                </a:solidFill>
              </a:rPr>
              <a:t>w</a:t>
            </a:r>
            <a:r>
              <a:rPr lang="en-GB" baseline="-25000" dirty="0">
                <a:solidFill>
                  <a:srgbClr val="CC3300"/>
                </a:solidFill>
              </a:rPr>
              <a:t>11</a:t>
            </a:r>
            <a:r>
              <a:rPr lang="en-GB" dirty="0">
                <a:solidFill>
                  <a:srgbClr val="CC3300"/>
                </a:solidFill>
              </a:rPr>
              <a:t>, </a:t>
            </a:r>
            <a:r>
              <a:rPr lang="en-GB" i="1" dirty="0">
                <a:solidFill>
                  <a:srgbClr val="CC3300"/>
                </a:solidFill>
              </a:rPr>
              <a:t>w</a:t>
            </a:r>
            <a:r>
              <a:rPr lang="en-GB" baseline="-25000" dirty="0">
                <a:solidFill>
                  <a:srgbClr val="CC3300"/>
                </a:solidFill>
              </a:rPr>
              <a:t>12</a:t>
            </a:r>
            <a:r>
              <a:rPr lang="en-GB" dirty="0">
                <a:solidFill>
                  <a:srgbClr val="CC3300"/>
                </a:solidFill>
              </a:rPr>
              <a:t>, …, </a:t>
            </a:r>
            <a:r>
              <a:rPr lang="en-GB" i="1" dirty="0">
                <a:solidFill>
                  <a:srgbClr val="CC3300"/>
                </a:solidFill>
              </a:rPr>
              <a:t>w</a:t>
            </a:r>
            <a:r>
              <a:rPr lang="en-GB" i="1" baseline="-25000" dirty="0">
                <a:solidFill>
                  <a:srgbClr val="CC3300"/>
                </a:solidFill>
              </a:rPr>
              <a:t>1n</a:t>
            </a:r>
            <a:r>
              <a:rPr lang="en-GB" dirty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B7005F-153B-44B0-9445-246A179324E4}"/>
              </a:ext>
            </a:extLst>
          </p:cNvPr>
          <p:cNvSpPr txBox="1"/>
          <p:nvPr/>
        </p:nvSpPr>
        <p:spPr>
          <a:xfrm>
            <a:off x="1211680" y="3092056"/>
            <a:ext cx="2761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I</a:t>
            </a:r>
            <a:r>
              <a:rPr lang="en-GB" baseline="-25000" dirty="0">
                <a:solidFill>
                  <a:srgbClr val="C00000"/>
                </a:solidFill>
              </a:rPr>
              <a:t>2</a:t>
            </a:r>
            <a:r>
              <a:rPr lang="en-GB" dirty="0">
                <a:solidFill>
                  <a:srgbClr val="C00000"/>
                </a:solidFill>
              </a:rPr>
              <a:t>=(</a:t>
            </a:r>
            <a:r>
              <a:rPr lang="en-GB" i="1" dirty="0">
                <a:solidFill>
                  <a:srgbClr val="C00000"/>
                </a:solidFill>
              </a:rPr>
              <a:t>w</a:t>
            </a:r>
            <a:r>
              <a:rPr lang="en-GB" baseline="-25000" dirty="0">
                <a:solidFill>
                  <a:srgbClr val="C00000"/>
                </a:solidFill>
              </a:rPr>
              <a:t>21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i="1" dirty="0">
                <a:solidFill>
                  <a:srgbClr val="C00000"/>
                </a:solidFill>
              </a:rPr>
              <a:t>w</a:t>
            </a:r>
            <a:r>
              <a:rPr lang="en-GB" baseline="-25000" dirty="0">
                <a:solidFill>
                  <a:srgbClr val="C00000"/>
                </a:solidFill>
              </a:rPr>
              <a:t>22</a:t>
            </a:r>
            <a:r>
              <a:rPr lang="en-GB" dirty="0">
                <a:solidFill>
                  <a:srgbClr val="C00000"/>
                </a:solidFill>
              </a:rPr>
              <a:t>, …, </a:t>
            </a:r>
            <a:r>
              <a:rPr lang="en-GB" i="1" dirty="0">
                <a:solidFill>
                  <a:srgbClr val="C00000"/>
                </a:solidFill>
              </a:rPr>
              <a:t>w</a:t>
            </a:r>
            <a:r>
              <a:rPr lang="en-GB" i="1" baseline="-25000" dirty="0">
                <a:solidFill>
                  <a:srgbClr val="C00000"/>
                </a:solidFill>
              </a:rPr>
              <a:t>2n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6F7CEA-6C02-4B37-B3B7-92F62891770D}"/>
              </a:ext>
            </a:extLst>
          </p:cNvPr>
          <p:cNvSpPr txBox="1"/>
          <p:nvPr/>
        </p:nvSpPr>
        <p:spPr>
          <a:xfrm>
            <a:off x="1275458" y="3884344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rgbClr val="C00000"/>
                </a:solidFill>
              </a:rPr>
              <a:t>I</a:t>
            </a:r>
            <a:r>
              <a:rPr lang="en-GB" baseline="-25000" dirty="0" err="1">
                <a:solidFill>
                  <a:srgbClr val="C00000"/>
                </a:solidFill>
              </a:rPr>
              <a:t>m</a:t>
            </a:r>
            <a:r>
              <a:rPr lang="en-GB" dirty="0">
                <a:solidFill>
                  <a:srgbClr val="C00000"/>
                </a:solidFill>
              </a:rPr>
              <a:t>=(</a:t>
            </a:r>
            <a:r>
              <a:rPr lang="en-GB" i="1" dirty="0">
                <a:solidFill>
                  <a:srgbClr val="C00000"/>
                </a:solidFill>
              </a:rPr>
              <a:t>w</a:t>
            </a:r>
            <a:r>
              <a:rPr lang="en-GB" baseline="-25000" dirty="0">
                <a:solidFill>
                  <a:srgbClr val="C00000"/>
                </a:solidFill>
              </a:rPr>
              <a:t>m1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i="1" dirty="0">
                <a:solidFill>
                  <a:srgbClr val="C00000"/>
                </a:solidFill>
              </a:rPr>
              <a:t>w</a:t>
            </a:r>
            <a:r>
              <a:rPr lang="en-GB" baseline="-25000" dirty="0">
                <a:solidFill>
                  <a:srgbClr val="C00000"/>
                </a:solidFill>
              </a:rPr>
              <a:t>m2</a:t>
            </a:r>
            <a:r>
              <a:rPr lang="en-GB" dirty="0">
                <a:solidFill>
                  <a:srgbClr val="C00000"/>
                </a:solidFill>
              </a:rPr>
              <a:t>, …, </a:t>
            </a:r>
            <a:r>
              <a:rPr lang="en-GB" i="1" dirty="0" err="1">
                <a:solidFill>
                  <a:srgbClr val="C00000"/>
                </a:solidFill>
              </a:rPr>
              <a:t>w</a:t>
            </a:r>
            <a:r>
              <a:rPr lang="en-GB" i="1" baseline="-25000" dirty="0" err="1">
                <a:solidFill>
                  <a:srgbClr val="C00000"/>
                </a:solidFill>
              </a:rPr>
              <a:t>mn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2DE1-A8D8-4A86-8AF7-86623782E904}"/>
              </a:ext>
            </a:extLst>
          </p:cNvPr>
          <p:cNvSpPr txBox="1"/>
          <p:nvPr/>
        </p:nvSpPr>
        <p:spPr>
          <a:xfrm>
            <a:off x="1298959" y="3429000"/>
            <a:ext cx="49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C430B8-570F-4BDC-91ED-8FCD3B5A4DA7}"/>
              </a:ext>
            </a:extLst>
          </p:cNvPr>
          <p:cNvGrpSpPr/>
          <p:nvPr/>
        </p:nvGrpSpPr>
        <p:grpSpPr>
          <a:xfrm>
            <a:off x="5796136" y="5136797"/>
            <a:ext cx="2277471" cy="1657676"/>
            <a:chOff x="4396417" y="5179211"/>
            <a:chExt cx="2277471" cy="1657676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B2F08C6E-B659-4988-B170-53AE729F70AE}"/>
                </a:ext>
              </a:extLst>
            </p:cNvPr>
            <p:cNvSpPr/>
            <p:nvPr/>
          </p:nvSpPr>
          <p:spPr>
            <a:xfrm>
              <a:off x="4396417" y="5179211"/>
              <a:ext cx="2277471" cy="1657676"/>
            </a:xfrm>
            <a:prstGeom prst="wedgeRectCallout">
              <a:avLst>
                <a:gd name="adj1" fmla="val -77131"/>
                <a:gd name="adj2" fmla="val -6815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A463B3-2704-4192-A560-63A9D8058583}"/>
                </a:ext>
              </a:extLst>
            </p:cNvPr>
            <p:cNvGrpSpPr/>
            <p:nvPr/>
          </p:nvGrpSpPr>
          <p:grpSpPr>
            <a:xfrm>
              <a:off x="4767919" y="5229200"/>
              <a:ext cx="1380506" cy="1562547"/>
              <a:chOff x="4789229" y="5250829"/>
              <a:chExt cx="1380506" cy="15625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0C2408-EEB9-4974-A0D6-D5AC3E17CC82}"/>
                  </a:ext>
                </a:extLst>
              </p:cNvPr>
              <p:cNvSpPr txBox="1"/>
              <p:nvPr/>
            </p:nvSpPr>
            <p:spPr>
              <a:xfrm>
                <a:off x="4789229" y="5250829"/>
                <a:ext cx="1322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/>
                  <a:t>sim</a:t>
                </a:r>
                <a:r>
                  <a:rPr lang="en-GB" dirty="0"/>
                  <a:t>(</a:t>
                </a:r>
                <a:r>
                  <a:rPr lang="en-GB" i="1" dirty="0"/>
                  <a:t>U</a:t>
                </a:r>
                <a:r>
                  <a:rPr lang="en-GB" dirty="0"/>
                  <a:t>,</a:t>
                </a:r>
                <a:r>
                  <a:rPr lang="en-GB" i="1" dirty="0"/>
                  <a:t>I</a:t>
                </a:r>
                <a:r>
                  <a:rPr lang="en-GB" baseline="-25000" dirty="0"/>
                  <a:t>1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36F50F-3C6E-4101-95A2-835EFB2047DC}"/>
                  </a:ext>
                </a:extLst>
              </p:cNvPr>
              <p:cNvSpPr txBox="1"/>
              <p:nvPr/>
            </p:nvSpPr>
            <p:spPr>
              <a:xfrm>
                <a:off x="4789229" y="5639858"/>
                <a:ext cx="1322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/>
                  <a:t>sim</a:t>
                </a:r>
                <a:r>
                  <a:rPr lang="en-GB" dirty="0"/>
                  <a:t>(</a:t>
                </a:r>
                <a:r>
                  <a:rPr lang="en-GB" i="1" dirty="0"/>
                  <a:t>U</a:t>
                </a:r>
                <a:r>
                  <a:rPr lang="en-GB" dirty="0"/>
                  <a:t>,</a:t>
                </a:r>
                <a:r>
                  <a:rPr lang="en-GB" i="1" dirty="0"/>
                  <a:t>I</a:t>
                </a:r>
                <a:r>
                  <a:rPr lang="en-GB" baseline="-25000" dirty="0"/>
                  <a:t>2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B4486D-7E1B-4D06-9E90-6610F1D79EC6}"/>
                  </a:ext>
                </a:extLst>
              </p:cNvPr>
              <p:cNvSpPr txBox="1"/>
              <p:nvPr/>
            </p:nvSpPr>
            <p:spPr>
              <a:xfrm>
                <a:off x="4789229" y="6351711"/>
                <a:ext cx="1380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/>
                  <a:t>sim</a:t>
                </a:r>
                <a:r>
                  <a:rPr lang="en-GB" dirty="0"/>
                  <a:t>(</a:t>
                </a:r>
                <a:r>
                  <a:rPr lang="en-GB" i="1" dirty="0" err="1"/>
                  <a:t>U</a:t>
                </a:r>
                <a:r>
                  <a:rPr lang="en-GB" dirty="0" err="1"/>
                  <a:t>,</a:t>
                </a:r>
                <a:r>
                  <a:rPr lang="en-GB" i="1" dirty="0" err="1"/>
                  <a:t>I</a:t>
                </a:r>
                <a:r>
                  <a:rPr lang="en-GB" baseline="-25000" dirty="0" err="1"/>
                  <a:t>m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43D815-8A81-4EBC-B161-1274D3B6B136}"/>
                  </a:ext>
                </a:extLst>
              </p:cNvPr>
              <p:cNvSpPr txBox="1"/>
              <p:nvPr/>
            </p:nvSpPr>
            <p:spPr>
              <a:xfrm>
                <a:off x="4789229" y="5919663"/>
                <a:ext cx="499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</p:grpSp>
      </p:grp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D38A843A-4748-45C3-A18E-5DFB1AD0B8EE}"/>
              </a:ext>
            </a:extLst>
          </p:cNvPr>
          <p:cNvSpPr/>
          <p:nvPr/>
        </p:nvSpPr>
        <p:spPr>
          <a:xfrm>
            <a:off x="6384300" y="2642862"/>
            <a:ext cx="2783296" cy="1184943"/>
          </a:xfrm>
          <a:prstGeom prst="wedgeRectCallout">
            <a:avLst>
              <a:gd name="adj1" fmla="val -50147"/>
              <a:gd name="adj2" fmla="val 993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Order by similarity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Take the top k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A570BA4-2AA3-4F35-943C-3A769D60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3387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When </a:t>
            </a:r>
            <a:r>
              <a:rPr lang="en-GB" altLang="en-US" sz="4000" dirty="0"/>
              <a:t>User Model is based on Keywords (</a:t>
            </a:r>
            <a:r>
              <a:rPr lang="en-GB" altLang="en-US" sz="4000" dirty="0" err="1"/>
              <a:t>cont</a:t>
            </a:r>
            <a:r>
              <a:rPr lang="en-GB" altLang="en-US" sz="4000" dirty="0"/>
              <a:t>)</a:t>
            </a:r>
          </a:p>
        </p:txBody>
      </p:sp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2CE195CF-FE68-4117-A121-B507B72D2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06419"/>
              </p:ext>
            </p:extLst>
          </p:nvPr>
        </p:nvGraphicFramePr>
        <p:xfrm>
          <a:off x="178895" y="4915277"/>
          <a:ext cx="482600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Microsoft Equation 3.0" r:id="rId5" imgW="2260600" imgH="889000" progId="">
                  <p:embed/>
                </p:oleObj>
              </mc:Choice>
              <mc:Fallback>
                <p:oleObj name="Microsoft Equation 3.0" r:id="rId5" imgW="2260600" imgH="889000" progId="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2CE195CF-FE68-4117-A121-B507B72D2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5" y="4915277"/>
                        <a:ext cx="4826000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9939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7" grpId="0"/>
      <p:bldP spid="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12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52|3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|21.3|1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2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1.4|22.4|28.8|6.5|1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3.8|24.4|16|4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39|24|1|31|64.4|8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31.6|5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34.2|1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5" ma:contentTypeDescription="Create a new document." ma:contentTypeScope="" ma:versionID="5ddac4238a6c47a2abd5d8092b1aa6a5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36d9253537fa237aeb7d0f17f70dc0ae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6EC93-6E8B-4730-9C75-D3778ACD5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80811B-4C78-4C37-9C8E-A93C85403C16}">
  <ds:schemaRefs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purl.org/dc/elements/1.1/"/>
    <ds:schemaRef ds:uri="http://schemas.microsoft.com/office/2006/metadata/properties"/>
    <ds:schemaRef ds:uri="6f2ffaec-f1d7-4835-9d23-fd5dbfb3f3e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F36383-360C-47F8-8B23-C8CF68A2D4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984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Symbol</vt:lpstr>
      <vt:lpstr>Times New Roman</vt:lpstr>
      <vt:lpstr>Default Design</vt:lpstr>
      <vt:lpstr>Microsoft Equation 3.0</vt:lpstr>
      <vt:lpstr> User Adaptive Intelligent Systems </vt:lpstr>
      <vt:lpstr>Types of recommender algorithms</vt:lpstr>
      <vt:lpstr>Content-based Recommenders</vt:lpstr>
      <vt:lpstr>Content-based Recommenders</vt:lpstr>
      <vt:lpstr>From the previous lectures</vt:lpstr>
      <vt:lpstr>From the previous lectures</vt:lpstr>
      <vt:lpstr>Architecture of  Content-based Recommenders</vt:lpstr>
      <vt:lpstr>When User Model is based on Keywords</vt:lpstr>
      <vt:lpstr>When User Model is based on Keywords (cont)</vt:lpstr>
      <vt:lpstr>When User Model is based on Facets, Values, Ratings (probabilities)</vt:lpstr>
      <vt:lpstr>When User Model is based on Facets, Values, Ratings (cont)</vt:lpstr>
      <vt:lpstr>When User Model is based on Graph/Concepts</vt:lpstr>
      <vt:lpstr>CBF when User Model is based on Graphs/Concepts</vt:lpstr>
      <vt:lpstr>Pros &amp; Cons of  Content-based Recommenders</vt:lpstr>
      <vt:lpstr>Pros &amp; Cons of  Content-based Recommenders</vt:lpstr>
      <vt:lpstr>Improve Efficiency: Other factors</vt:lpstr>
      <vt:lpstr>Summary: Content-based Recommenders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579</cp:revision>
  <cp:lastPrinted>2016-11-07T11:01:48Z</cp:lastPrinted>
  <dcterms:created xsi:type="dcterms:W3CDTF">2003-10-13T15:10:42Z</dcterms:created>
  <dcterms:modified xsi:type="dcterms:W3CDTF">2022-10-24T18:53:55Z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