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4" r:id="rId5"/>
    <p:sldId id="321" r:id="rId6"/>
    <p:sldId id="509" r:id="rId7"/>
    <p:sldId id="531" r:id="rId8"/>
    <p:sldId id="513" r:id="rId9"/>
    <p:sldId id="519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2" r:id="rId18"/>
    <p:sldId id="512" r:id="rId19"/>
    <p:sldId id="533" r:id="rId20"/>
    <p:sldId id="534" r:id="rId21"/>
    <p:sldId id="511" r:id="rId22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2D78A-968B-439B-90D1-91D730FF36E7}" v="31" dt="2019-11-25T16:15:58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 autoAdjust="0"/>
    <p:restoredTop sz="78932" autoAdjust="0"/>
  </p:normalViewPr>
  <p:slideViewPr>
    <p:cSldViewPr>
      <p:cViewPr varScale="1">
        <p:scale>
          <a:sx n="67" d="100"/>
          <a:sy n="67" d="100"/>
        </p:scale>
        <p:origin x="206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2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Dimitrova" userId="14e91bea-a3b4-4821-9b85-7aef3a4ea495" providerId="ADAL" clId="{0512D78A-968B-439B-90D1-91D730FF36E7}"/>
    <pc:docChg chg="undo custSel addSld modSld sldOrd">
      <pc:chgData name="Vania Dimitrova" userId="14e91bea-a3b4-4821-9b85-7aef3a4ea495" providerId="ADAL" clId="{0512D78A-968B-439B-90D1-91D730FF36E7}" dt="2019-11-25T16:16:41.512" v="100" actId="20577"/>
      <pc:docMkLst>
        <pc:docMk/>
      </pc:docMkLst>
      <pc:sldChg chg="modSp">
        <pc:chgData name="Vania Dimitrova" userId="14e91bea-a3b4-4821-9b85-7aef3a4ea495" providerId="ADAL" clId="{0512D78A-968B-439B-90D1-91D730FF36E7}" dt="2019-11-25T16:16:41.512" v="100" actId="20577"/>
        <pc:sldMkLst>
          <pc:docMk/>
          <pc:sldMk cId="0" sldId="304"/>
        </pc:sldMkLst>
        <pc:spChg chg="mod">
          <ac:chgData name="Vania Dimitrova" userId="14e91bea-a3b4-4821-9b85-7aef3a4ea495" providerId="ADAL" clId="{0512D78A-968B-439B-90D1-91D730FF36E7}" dt="2019-11-25T16:16:41.512" v="100" actId="20577"/>
          <ac:spMkLst>
            <pc:docMk/>
            <pc:sldMk cId="0" sldId="304"/>
            <ac:spMk id="4098" creationId="{92D3778D-BEEE-4304-AB4D-6C3A1B7CA208}"/>
          </ac:spMkLst>
        </pc:spChg>
        <pc:spChg chg="mod">
          <ac:chgData name="Vania Dimitrova" userId="14e91bea-a3b4-4821-9b85-7aef3a4ea495" providerId="ADAL" clId="{0512D78A-968B-439B-90D1-91D730FF36E7}" dt="2019-11-25T16:16:36.245" v="96" actId="20577"/>
          <ac:spMkLst>
            <pc:docMk/>
            <pc:sldMk cId="0" sldId="304"/>
            <ac:spMk id="4099" creationId="{025D8B9D-0D35-4897-99DE-A3A0C0100BBD}"/>
          </ac:spMkLst>
        </pc:spChg>
      </pc:sldChg>
      <pc:sldChg chg="addSp">
        <pc:chgData name="Vania Dimitrova" userId="14e91bea-a3b4-4821-9b85-7aef3a4ea495" providerId="ADAL" clId="{0512D78A-968B-439B-90D1-91D730FF36E7}" dt="2019-11-25T16:11:32.504" v="65"/>
        <pc:sldMkLst>
          <pc:docMk/>
          <pc:sldMk cId="0" sldId="321"/>
        </pc:sldMkLst>
        <pc:spChg chg="add">
          <ac:chgData name="Vania Dimitrova" userId="14e91bea-a3b4-4821-9b85-7aef3a4ea495" providerId="ADAL" clId="{0512D78A-968B-439B-90D1-91D730FF36E7}" dt="2019-11-25T16:11:32.504" v="65"/>
          <ac:spMkLst>
            <pc:docMk/>
            <pc:sldMk cId="0" sldId="321"/>
            <ac:spMk id="22" creationId="{917ED81B-78B1-411E-A11D-25A21DEDE875}"/>
          </ac:spMkLst>
        </pc:spChg>
      </pc:sldChg>
      <pc:sldChg chg="addSp">
        <pc:chgData name="Vania Dimitrova" userId="14e91bea-a3b4-4821-9b85-7aef3a4ea495" providerId="ADAL" clId="{0512D78A-968B-439B-90D1-91D730FF36E7}" dt="2019-11-25T16:11:27.842" v="64"/>
        <pc:sldMkLst>
          <pc:docMk/>
          <pc:sldMk cId="0" sldId="509"/>
        </pc:sldMkLst>
        <pc:spChg chg="add">
          <ac:chgData name="Vania Dimitrova" userId="14e91bea-a3b4-4821-9b85-7aef3a4ea495" providerId="ADAL" clId="{0512D78A-968B-439B-90D1-91D730FF36E7}" dt="2019-11-25T16:11:27.842" v="64"/>
          <ac:spMkLst>
            <pc:docMk/>
            <pc:sldMk cId="0" sldId="509"/>
            <ac:spMk id="5" creationId="{8B3E11D3-279B-4783-B77F-B9C2CD7E85E4}"/>
          </ac:spMkLst>
        </pc:spChg>
      </pc:sldChg>
      <pc:sldChg chg="modSp">
        <pc:chgData name="Vania Dimitrova" userId="14e91bea-a3b4-4821-9b85-7aef3a4ea495" providerId="ADAL" clId="{0512D78A-968B-439B-90D1-91D730FF36E7}" dt="2019-11-25T16:10:26.707" v="52" actId="1076"/>
        <pc:sldMkLst>
          <pc:docMk/>
          <pc:sldMk cId="0" sldId="511"/>
        </pc:sldMkLst>
        <pc:spChg chg="mod">
          <ac:chgData name="Vania Dimitrova" userId="14e91bea-a3b4-4821-9b85-7aef3a4ea495" providerId="ADAL" clId="{0512D78A-968B-439B-90D1-91D730FF36E7}" dt="2019-11-25T16:09:58.662" v="40" actId="20577"/>
          <ac:spMkLst>
            <pc:docMk/>
            <pc:sldMk cId="0" sldId="511"/>
            <ac:spMk id="17410" creationId="{46D7BE43-1DC4-4B98-8000-E2047DE9D7B6}"/>
          </ac:spMkLst>
        </pc:spChg>
        <pc:spChg chg="mod">
          <ac:chgData name="Vania Dimitrova" userId="14e91bea-a3b4-4821-9b85-7aef3a4ea495" providerId="ADAL" clId="{0512D78A-968B-439B-90D1-91D730FF36E7}" dt="2019-11-25T16:10:23.445" v="51" actId="14100"/>
          <ac:spMkLst>
            <pc:docMk/>
            <pc:sldMk cId="0" sldId="511"/>
            <ac:spMk id="17411" creationId="{1B9A6DB5-0E58-429C-A5EE-A72BD2A5C665}"/>
          </ac:spMkLst>
        </pc:spChg>
        <pc:spChg chg="mod">
          <ac:chgData name="Vania Dimitrova" userId="14e91bea-a3b4-4821-9b85-7aef3a4ea495" providerId="ADAL" clId="{0512D78A-968B-439B-90D1-91D730FF36E7}" dt="2019-11-25T16:10:26.707" v="52" actId="1076"/>
          <ac:spMkLst>
            <pc:docMk/>
            <pc:sldMk cId="0" sldId="511"/>
            <ac:spMk id="17412" creationId="{C0CF943C-15A9-4AB5-9729-444904D6765E}"/>
          </ac:spMkLst>
        </pc:spChg>
      </pc:sldChg>
      <pc:sldChg chg="addSp">
        <pc:chgData name="Vania Dimitrova" userId="14e91bea-a3b4-4821-9b85-7aef3a4ea495" providerId="ADAL" clId="{0512D78A-968B-439B-90D1-91D730FF36E7}" dt="2019-11-25T16:10:36.341" v="53"/>
        <pc:sldMkLst>
          <pc:docMk/>
          <pc:sldMk cId="0" sldId="512"/>
        </pc:sldMkLst>
        <pc:spChg chg="add">
          <ac:chgData name="Vania Dimitrova" userId="14e91bea-a3b4-4821-9b85-7aef3a4ea495" providerId="ADAL" clId="{0512D78A-968B-439B-90D1-91D730FF36E7}" dt="2019-11-25T16:10:36.341" v="53"/>
          <ac:spMkLst>
            <pc:docMk/>
            <pc:sldMk cId="0" sldId="512"/>
            <ac:spMk id="4" creationId="{AE495BE3-A7EB-400C-B1FB-CCFB486BF63A}"/>
          </ac:spMkLst>
        </pc:spChg>
      </pc:sldChg>
      <pc:sldChg chg="addSp">
        <pc:chgData name="Vania Dimitrova" userId="14e91bea-a3b4-4821-9b85-7aef3a4ea495" providerId="ADAL" clId="{0512D78A-968B-439B-90D1-91D730FF36E7}" dt="2019-11-25T16:11:24.407" v="63"/>
        <pc:sldMkLst>
          <pc:docMk/>
          <pc:sldMk cId="0" sldId="513"/>
        </pc:sldMkLst>
        <pc:spChg chg="add">
          <ac:chgData name="Vania Dimitrova" userId="14e91bea-a3b4-4821-9b85-7aef3a4ea495" providerId="ADAL" clId="{0512D78A-968B-439B-90D1-91D730FF36E7}" dt="2019-11-25T16:11:24.407" v="63"/>
          <ac:spMkLst>
            <pc:docMk/>
            <pc:sldMk cId="0" sldId="513"/>
            <ac:spMk id="5" creationId="{188DCCF7-E7D1-4A62-91EB-41882C2D26CF}"/>
          </ac:spMkLst>
        </pc:spChg>
      </pc:sldChg>
      <pc:sldChg chg="addSp">
        <pc:chgData name="Vania Dimitrova" userId="14e91bea-a3b4-4821-9b85-7aef3a4ea495" providerId="ADAL" clId="{0512D78A-968B-439B-90D1-91D730FF36E7}" dt="2019-11-25T16:11:10.368" v="60"/>
        <pc:sldMkLst>
          <pc:docMk/>
          <pc:sldMk cId="0" sldId="515"/>
        </pc:sldMkLst>
        <pc:spChg chg="add">
          <ac:chgData name="Vania Dimitrova" userId="14e91bea-a3b4-4821-9b85-7aef3a4ea495" providerId="ADAL" clId="{0512D78A-968B-439B-90D1-91D730FF36E7}" dt="2019-11-25T16:11:10.368" v="60"/>
          <ac:spMkLst>
            <pc:docMk/>
            <pc:sldMk cId="0" sldId="515"/>
            <ac:spMk id="3" creationId="{3D3E80E0-3EAD-4AA7-AF64-61F49DB8D164}"/>
          </ac:spMkLst>
        </pc:spChg>
      </pc:sldChg>
      <pc:sldChg chg="addSp delSp modSp">
        <pc:chgData name="Vania Dimitrova" userId="14e91bea-a3b4-4821-9b85-7aef3a4ea495" providerId="ADAL" clId="{0512D78A-968B-439B-90D1-91D730FF36E7}" dt="2019-11-25T16:11:05.171" v="59" actId="478"/>
        <pc:sldMkLst>
          <pc:docMk/>
          <pc:sldMk cId="0" sldId="516"/>
        </pc:sldMkLst>
        <pc:spChg chg="add">
          <ac:chgData name="Vania Dimitrova" userId="14e91bea-a3b4-4821-9b85-7aef3a4ea495" providerId="ADAL" clId="{0512D78A-968B-439B-90D1-91D730FF36E7}" dt="2019-11-25T16:10:59.112" v="57"/>
          <ac:spMkLst>
            <pc:docMk/>
            <pc:sldMk cId="0" sldId="516"/>
            <ac:spMk id="6" creationId="{AC88EB92-EB54-4942-84E7-12B8B81280D4}"/>
          </ac:spMkLst>
        </pc:spChg>
        <pc:spChg chg="del">
          <ac:chgData name="Vania Dimitrova" userId="14e91bea-a3b4-4821-9b85-7aef3a4ea495" providerId="ADAL" clId="{0512D78A-968B-439B-90D1-91D730FF36E7}" dt="2019-11-25T16:11:05.171" v="59" actId="478"/>
          <ac:spMkLst>
            <pc:docMk/>
            <pc:sldMk cId="0" sldId="516"/>
            <ac:spMk id="14338" creationId="{2BF23EC8-10EC-415C-AEBC-E478E7D1A63D}"/>
          </ac:spMkLst>
        </pc:spChg>
        <pc:spChg chg="del">
          <ac:chgData name="Vania Dimitrova" userId="14e91bea-a3b4-4821-9b85-7aef3a4ea495" providerId="ADAL" clId="{0512D78A-968B-439B-90D1-91D730FF36E7}" dt="2019-11-25T16:11:02.672" v="58" actId="478"/>
          <ac:spMkLst>
            <pc:docMk/>
            <pc:sldMk cId="0" sldId="516"/>
            <ac:spMk id="14339" creationId="{88C2BFE1-F0CE-4551-A0EE-965630688361}"/>
          </ac:spMkLst>
        </pc:spChg>
        <pc:spChg chg="del mod">
          <ac:chgData name="Vania Dimitrova" userId="14e91bea-a3b4-4821-9b85-7aef3a4ea495" providerId="ADAL" clId="{0512D78A-968B-439B-90D1-91D730FF36E7}" dt="2019-11-25T16:10:54.264" v="55" actId="478"/>
          <ac:spMkLst>
            <pc:docMk/>
            <pc:sldMk cId="0" sldId="516"/>
            <ac:spMk id="14340" creationId="{9BF54076-37E1-4DCE-92F7-31D7CCFCF47B}"/>
          </ac:spMkLst>
        </pc:spChg>
        <pc:spChg chg="del">
          <ac:chgData name="Vania Dimitrova" userId="14e91bea-a3b4-4821-9b85-7aef3a4ea495" providerId="ADAL" clId="{0512D78A-968B-439B-90D1-91D730FF36E7}" dt="2019-11-25T16:10:58.528" v="56" actId="478"/>
          <ac:spMkLst>
            <pc:docMk/>
            <pc:sldMk cId="0" sldId="516"/>
            <ac:spMk id="14341" creationId="{DEF2F4A5-3E53-4741-A03A-73E4A1D1ABE4}"/>
          </ac:spMkLst>
        </pc:spChg>
      </pc:sldChg>
      <pc:sldChg chg="addSp delSp modSp add ord">
        <pc:chgData name="Vania Dimitrova" userId="14e91bea-a3b4-4821-9b85-7aef3a4ea495" providerId="ADAL" clId="{0512D78A-968B-439B-90D1-91D730FF36E7}" dt="2019-11-25T16:15:47.605" v="92" actId="1036"/>
        <pc:sldMkLst>
          <pc:docMk/>
          <pc:sldMk cId="2038066381" sldId="517"/>
        </pc:sldMkLst>
        <pc:spChg chg="add">
          <ac:chgData name="Vania Dimitrova" userId="14e91bea-a3b4-4821-9b85-7aef3a4ea495" providerId="ADAL" clId="{0512D78A-968B-439B-90D1-91D730FF36E7}" dt="2019-11-25T16:11:18.630" v="62"/>
          <ac:spMkLst>
            <pc:docMk/>
            <pc:sldMk cId="2038066381" sldId="517"/>
            <ac:spMk id="4" creationId="{3F523DFE-4E21-4334-9E86-D256D2AD5684}"/>
          </ac:spMkLst>
        </pc:spChg>
        <pc:spChg chg="mod">
          <ac:chgData name="Vania Dimitrova" userId="14e91bea-a3b4-4821-9b85-7aef3a4ea495" providerId="ADAL" clId="{0512D78A-968B-439B-90D1-91D730FF36E7}" dt="2019-11-25T16:15:47.605" v="92" actId="1036"/>
          <ac:spMkLst>
            <pc:docMk/>
            <pc:sldMk cId="2038066381" sldId="517"/>
            <ac:spMk id="12290" creationId="{92AE7AE4-F477-47AA-AA90-DBFB637C6847}"/>
          </ac:spMkLst>
        </pc:spChg>
        <pc:picChg chg="add mod">
          <ac:chgData name="Vania Dimitrova" userId="14e91bea-a3b4-4821-9b85-7aef3a4ea495" providerId="ADAL" clId="{0512D78A-968B-439B-90D1-91D730FF36E7}" dt="2019-11-25T16:15:42.371" v="90" actId="1035"/>
          <ac:picMkLst>
            <pc:docMk/>
            <pc:sldMk cId="2038066381" sldId="517"/>
            <ac:picMk id="2" creationId="{2572DD4B-82E5-4EE6-87D6-B930950EB6B8}"/>
          </ac:picMkLst>
        </pc:picChg>
        <pc:picChg chg="add del mod modCrop">
          <ac:chgData name="Vania Dimitrova" userId="14e91bea-a3b4-4821-9b85-7aef3a4ea495" providerId="ADAL" clId="{0512D78A-968B-439B-90D1-91D730FF36E7}" dt="2019-11-25T16:14:48.241" v="83" actId="478"/>
          <ac:picMkLst>
            <pc:docMk/>
            <pc:sldMk cId="2038066381" sldId="517"/>
            <ac:picMk id="3" creationId="{83E58935-A9A3-4739-95F5-F7AD109E980E}"/>
          </ac:picMkLst>
        </pc:picChg>
        <pc:picChg chg="add mod">
          <ac:chgData name="Vania Dimitrova" userId="14e91bea-a3b4-4821-9b85-7aef3a4ea495" providerId="ADAL" clId="{0512D78A-968B-439B-90D1-91D730FF36E7}" dt="2019-11-25T16:15:38.765" v="85" actId="1076"/>
          <ac:picMkLst>
            <pc:docMk/>
            <pc:sldMk cId="2038066381" sldId="517"/>
            <ac:picMk id="5" creationId="{875A59A2-F654-4614-899B-BF72FE20100C}"/>
          </ac:picMkLst>
        </pc:picChg>
      </pc:sldChg>
      <pc:sldChg chg="addSp modSp add">
        <pc:chgData name="Vania Dimitrova" userId="14e91bea-a3b4-4821-9b85-7aef3a4ea495" providerId="ADAL" clId="{0512D78A-968B-439B-90D1-91D730FF36E7}" dt="2019-11-25T16:15:58.544" v="95" actId="1036"/>
        <pc:sldMkLst>
          <pc:docMk/>
          <pc:sldMk cId="1986476774" sldId="518"/>
        </pc:sldMkLst>
        <pc:spChg chg="add">
          <ac:chgData name="Vania Dimitrova" userId="14e91bea-a3b4-4821-9b85-7aef3a4ea495" providerId="ADAL" clId="{0512D78A-968B-439B-90D1-91D730FF36E7}" dt="2019-11-25T16:11:16.669" v="61"/>
          <ac:spMkLst>
            <pc:docMk/>
            <pc:sldMk cId="1986476774" sldId="518"/>
            <ac:spMk id="4" creationId="{58879360-C789-41AA-BE18-624C7D898EFE}"/>
          </ac:spMkLst>
        </pc:spChg>
        <pc:spChg chg="mod">
          <ac:chgData name="Vania Dimitrova" userId="14e91bea-a3b4-4821-9b85-7aef3a4ea495" providerId="ADAL" clId="{0512D78A-968B-439B-90D1-91D730FF36E7}" dt="2019-11-25T16:15:58.544" v="95" actId="1036"/>
          <ac:spMkLst>
            <pc:docMk/>
            <pc:sldMk cId="1986476774" sldId="518"/>
            <ac:spMk id="12290" creationId="{92AE7AE4-F477-47AA-AA90-DBFB637C6847}"/>
          </ac:spMkLst>
        </pc:spChg>
        <pc:picChg chg="mod">
          <ac:chgData name="Vania Dimitrova" userId="14e91bea-a3b4-4821-9b85-7aef3a4ea495" providerId="ADAL" clId="{0512D78A-968B-439B-90D1-91D730FF36E7}" dt="2019-11-25T16:15:58.544" v="95" actId="1036"/>
          <ac:picMkLst>
            <pc:docMk/>
            <pc:sldMk cId="1986476774" sldId="518"/>
            <ac:picMk id="2" creationId="{2572DD4B-82E5-4EE6-87D6-B930950EB6B8}"/>
          </ac:picMkLst>
        </pc:picChg>
        <pc:picChg chg="add mod">
          <ac:chgData name="Vania Dimitrova" userId="14e91bea-a3b4-4821-9b85-7aef3a4ea495" providerId="ADAL" clId="{0512D78A-968B-439B-90D1-91D730FF36E7}" dt="2019-11-25T16:15:58.544" v="95" actId="1036"/>
          <ac:picMkLst>
            <pc:docMk/>
            <pc:sldMk cId="1986476774" sldId="518"/>
            <ac:picMk id="3" creationId="{35438459-9DB9-47F9-8990-836BAE74004B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5285944-FB20-4384-962E-280A1D89B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40413F8-5A8D-4218-85BF-11B99F51DE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5DD14E6-9158-4E99-807D-96ED208F7A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A29C6DE-EC30-4C2A-B4D9-10D0A70CDA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00C7742-1DF5-4E5C-B18A-2A65790D2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F054A9-6459-44BE-A7C0-FDB7231074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02337F-2947-4CC0-BD38-ED06170D27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F524F24-40A7-453C-B7EF-2E7831522A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C626B7-3FD4-4476-96D2-B205A0AD07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4B476A3-376E-45ED-967E-DAC450CC2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E1A2538-6EE4-48E3-82A0-583D132B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2A9EA-C815-4A98-8C96-0EA7467B661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A757417-7218-45BD-8681-B27B2AA0D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42DC215D-93DE-4998-B7B4-E1A8E2F6B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D0DE388-64CA-4AEE-B50D-85BF471BE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77FF86-CFB0-4246-BE0B-D5AFEC266E94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0FC2E6C7-5235-423F-A475-A8223EBAE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485F7724-8032-4F3A-BEED-CD9D99ADE4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10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086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11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60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12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697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13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868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14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945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BF09B92-A00F-4146-9F2E-901DA4B38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F6C965-D185-46B7-9CA6-54163C9DC0F1}" type="slidenum">
              <a:rPr lang="en-GB" altLang="en-US" sz="1200" smtClean="0"/>
              <a:pPr/>
              <a:t>15</a:t>
            </a:fld>
            <a:endParaRPr lang="en-GB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912F8A-8D53-4134-BF72-307BF5197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C3F4A7E-BE71-4D15-9C8F-6DF908219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BF09B92-A00F-4146-9F2E-901DA4B38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F6C965-D185-46B7-9CA6-54163C9DC0F1}" type="slidenum">
              <a:rPr lang="en-GB" altLang="en-US" sz="1200" smtClean="0"/>
              <a:pPr/>
              <a:t>16</a:t>
            </a:fld>
            <a:endParaRPr lang="en-GB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912F8A-8D53-4134-BF72-307BF5197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C3F4A7E-BE71-4D15-9C8F-6DF908219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BF09B92-A00F-4146-9F2E-901DA4B38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F6C965-D185-46B7-9CA6-54163C9DC0F1}" type="slidenum">
              <a:rPr lang="en-GB" altLang="en-US" sz="1200" smtClean="0"/>
              <a:pPr/>
              <a:t>17</a:t>
            </a:fld>
            <a:endParaRPr lang="en-GB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912F8A-8D53-4134-BF72-307BF5197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C3F4A7E-BE71-4D15-9C8F-6DF908219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1866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7EEB4DE-0034-4671-A99C-06E378178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26A2F3-C971-4756-B827-0A46BE8F8BA7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9890F0A-9484-4A52-83B3-7DC555C7E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BAFF14E-F4B4-45C9-A847-7E8FE46B9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51E7568-7581-4DF7-A223-2660A6E51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71AB89-95D9-4420-BFC9-BA86A29AE833}" type="slidenum">
              <a:rPr lang="en-GB" altLang="en-US" sz="1200" smtClean="0"/>
              <a:pPr/>
              <a:t>2</a:t>
            </a:fld>
            <a:endParaRPr lang="en-GB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4ED0516-7323-475C-A88F-7B1E37018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709613"/>
            <a:ext cx="4826000" cy="36195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D568D6D-3F1B-4473-B3B4-FA4009639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4063"/>
            <a:ext cx="5365750" cy="432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D0F3EE9-4ADE-46C1-8E84-02ECA0884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7E485D-F1D2-42E0-ACA2-DF4786E697C8}" type="slidenum">
              <a:rPr lang="en-GB" altLang="en-US" sz="1200" smtClean="0"/>
              <a:pPr/>
              <a:t>3</a:t>
            </a:fld>
            <a:endParaRPr lang="en-GB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F5DE344-596B-4AEE-9887-84ED3CABF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D0B9F05-0D18-4C07-99C3-0B4D4228D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BF09B92-A00F-4146-9F2E-901DA4B38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F6C965-D185-46B7-9CA6-54163C9DC0F1}" type="slidenum">
              <a:rPr lang="en-GB" altLang="en-US" sz="1200" smtClean="0"/>
              <a:pPr/>
              <a:t>4</a:t>
            </a:fld>
            <a:endParaRPr lang="en-GB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912F8A-8D53-4134-BF72-307BF5197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C3F4A7E-BE71-4D15-9C8F-6DF908219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65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5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6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8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7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9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8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823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8F3A9C-85AA-473F-B93A-E4CBF26B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EABB3-DE22-45EA-88CC-E26C879BD05F}" type="slidenum">
              <a:rPr lang="en-GB" altLang="en-US" sz="1200" smtClean="0"/>
              <a:pPr/>
              <a:t>9</a:t>
            </a:fld>
            <a:endParaRPr lang="en-GB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0341058-AAB1-49C9-9A39-BE22EE581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DE779C6-E1F1-4629-8C00-78DC365D0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4560888"/>
            <a:ext cx="67357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636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1C221A-C496-4DB9-818B-240E27C463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C42132-B82D-4DD5-A5BE-F8886B020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F2D72B-1099-4179-B5FA-ACDDF8F13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02D0-3CF9-4338-B729-5A4AC0D174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609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CB585-C740-4E3F-9834-2B2C64433B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B0D1EB-0D15-41E8-95F8-071C9A0E50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52385B-B4B4-4190-8427-5F5B77686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07AF-DD1D-4A2D-8DE5-87067CB471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690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F847E0-5FA2-430E-92AE-313D026612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921761-89BD-4CBB-924A-F9AA2F34F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515B44-E229-47E3-A497-D729E82BA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69B4B-162B-4018-98AB-23034B3960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321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46F83-8736-41BC-971B-A6F1E0A42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0CF891-0B2A-4A71-A985-18C419105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1E3E23-3064-437F-8F36-50D2DEFD3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0FF9F-6C74-4585-9E1B-DB7BE7F9F44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23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3CB8AA-61C8-483D-8F87-C6FA9DE538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79827B-07EC-448D-B052-6B24CC8B41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62486C-4F56-4957-B890-CB3EC0423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65226-9AB4-4950-A744-3D71C83CAF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0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27CD8-6579-40DC-94EE-FF3B79EA4F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B99FE-0276-438C-8BE1-3E8E7E506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DF1F8-3D6E-498A-BEB2-ED1184D24E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7543B-0E14-46F4-A41A-B5813312B2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054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668DB1-F66E-4B60-966F-57267CC311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0B7CED-2E86-4342-BDA2-9DBDB953E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46AB94-C672-4705-87A2-14776361B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6AC2-6868-4229-8243-5D9AB10FA0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290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7B6632-1A9F-4D6F-81B5-5B7B49CBD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5E3BFC-434D-49E8-B1D8-FBF8AB8D0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CC165E-E287-471D-8C40-A69AD3D14E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C9172-F0AE-41B5-A81D-89AD72C774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96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156AB5E-9AB5-43D2-AC59-42894E1AA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E8541C-0F96-416C-9F7F-25CFDFB24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3B8DA-C151-4C7F-9F7A-74216C7B6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9402-D1CF-457E-BDDC-E9EEED2846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953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C9623-5DAC-41E7-96F0-9A43B75D3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529AB-5B22-4DBD-9CE9-6710BE8EE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94D7A-C0AA-4C61-B38E-E75AAB208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F218-5270-4B90-BF37-2519D68A8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961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8EDD7-6324-4E34-8D68-020DCCBCE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BB945-FB60-49EA-99DF-D7C70C8E7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8033A-B0FA-47EE-A67B-FEC72D4379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0B44-6012-4C97-845F-18ADE4E35FE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8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9D694A2-6983-495C-81EC-6FCA08881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BC9B54-2B43-45FD-B872-650446397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83CD651-A8C6-44B2-8860-7D526ED733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20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1.emf"/><Relationship Id="rId2" Type="http://schemas.openxmlformats.org/officeDocument/2006/relationships/tags" Target="../tags/tag9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0.emf"/><Relationship Id="rId4" Type="http://schemas.openxmlformats.org/officeDocument/2006/relationships/notesSlide" Target="../notesSlides/notesSlide10.xml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28.bin"/><Relationship Id="rId2" Type="http://schemas.openxmlformats.org/officeDocument/2006/relationships/tags" Target="../tags/tag10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0.e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0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6.e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8.e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e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e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1.e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2D3778D-BEEE-4304-AB4D-6C3A1B7CA2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</a:t>
            </a:r>
            <a:r>
              <a:rPr lang="en-GB" altLang="en-US" sz="4000" dirty="0"/>
              <a:t>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25D8B9D-0D35-4897-99DE-A3A0C0100B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2492375"/>
            <a:ext cx="8569325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Group recommendations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151837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Least Misery</a:t>
            </a:r>
            <a:endParaRPr lang="en-GB" altLang="en-US" sz="40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4569485" y="4896401"/>
            <a:ext cx="360040" cy="432048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16326" y="5874415"/>
            <a:ext cx="7066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Considers the minimum of the scores for each item, and</a:t>
            </a:r>
            <a:br>
              <a:rPr lang="en-GB" dirty="0" smtClean="0"/>
            </a:br>
            <a:r>
              <a:rPr lang="en-GB" dirty="0" smtClean="0"/>
              <a:t>choses the item with the maximum value (least misery)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14446" y="3192637"/>
          <a:ext cx="75771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Worksheet" r:id="rId7" imgW="7577275" imgH="352621" progId="Excel.Sheet.12">
                  <p:embed/>
                </p:oleObj>
              </mc:Choice>
              <mc:Fallback>
                <p:oleObj name="Worksheet" r:id="rId7" imgW="7577275" imgH="35262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446" y="3192637"/>
                        <a:ext cx="75771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14446" y="3574573"/>
          <a:ext cx="7577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Worksheet" r:id="rId9" imgW="7577275" imgH="414485" progId="Excel.Sheet.12">
                  <p:embed/>
                </p:oleObj>
              </mc:Choice>
              <mc:Fallback>
                <p:oleObj name="Worksheet" r:id="rId9" imgW="7577275" imgH="414485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46" y="3574573"/>
                        <a:ext cx="7577138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14446" y="4015974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Worksheet" r:id="rId11" imgW="7577275" imgH="262036" progId="Excel.Sheet.12">
                  <p:embed/>
                </p:oleObj>
              </mc:Choice>
              <mc:Fallback>
                <p:oleObj name="Worksheet" r:id="rId11" imgW="7577275" imgH="262036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4446" y="4015974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14446" y="4327652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Worksheet" r:id="rId13" imgW="7577275" imgH="262036" progId="Excel.Sheet.12">
                  <p:embed/>
                </p:oleObj>
              </mc:Choice>
              <mc:Fallback>
                <p:oleObj name="Worksheet" r:id="rId13" imgW="7577275" imgH="262036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446" y="4327652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5197" y="3156512"/>
            <a:ext cx="6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741" y="3574573"/>
            <a:ext cx="83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394377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768" y="425302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 vote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20017"/>
              </p:ext>
            </p:extLst>
          </p:nvPr>
        </p:nvGraphicFramePr>
        <p:xfrm>
          <a:off x="1314446" y="4608005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Worksheet" r:id="rId15" imgW="7577275" imgH="262036" progId="Excel.Sheet.12">
                  <p:embed/>
                </p:oleObj>
              </mc:Choice>
              <mc:Fallback>
                <p:oleObj name="Worksheet" r:id="rId15" imgW="7577275" imgH="262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4446" y="4608005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34587" y="453477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M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63688" y="2075662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83768" y="2360280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787576" y="2116529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738251" y="4579327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494393" y="4579327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788024" y="4568959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31768" y="5380648"/>
            <a:ext cx="734848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Can be combined with others, e.g. average without misery</a:t>
            </a:r>
            <a:endParaRPr lang="en-GB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5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151837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Most Pleasure</a:t>
            </a:r>
            <a:endParaRPr lang="en-GB" altLang="en-US" sz="40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3851920" y="5204975"/>
            <a:ext cx="360040" cy="432048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14446" y="3192637"/>
          <a:ext cx="75771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Worksheet" r:id="rId7" imgW="7577275" imgH="352621" progId="Excel.Sheet.12">
                  <p:embed/>
                </p:oleObj>
              </mc:Choice>
              <mc:Fallback>
                <p:oleObj name="Worksheet" r:id="rId7" imgW="7577275" imgH="35262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446" y="3192637"/>
                        <a:ext cx="75771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14446" y="3574573"/>
          <a:ext cx="7577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Worksheet" r:id="rId9" imgW="7577275" imgH="414485" progId="Excel.Sheet.12">
                  <p:embed/>
                </p:oleObj>
              </mc:Choice>
              <mc:Fallback>
                <p:oleObj name="Worksheet" r:id="rId9" imgW="7577275" imgH="414485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46" y="3574573"/>
                        <a:ext cx="7577138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14446" y="4015974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Worksheet" r:id="rId11" imgW="7577275" imgH="262036" progId="Excel.Sheet.12">
                  <p:embed/>
                </p:oleObj>
              </mc:Choice>
              <mc:Fallback>
                <p:oleObj name="Worksheet" r:id="rId11" imgW="7577275" imgH="262036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4446" y="4015974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14446" y="4327652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Worksheet" r:id="rId13" imgW="7577275" imgH="262036" progId="Excel.Sheet.12">
                  <p:embed/>
                </p:oleObj>
              </mc:Choice>
              <mc:Fallback>
                <p:oleObj name="Worksheet" r:id="rId13" imgW="7577275" imgH="262036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446" y="4327652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5197" y="3156512"/>
            <a:ext cx="6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741" y="3574573"/>
            <a:ext cx="83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394377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768" y="425302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 vote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14446" y="4608005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Worksheet" r:id="rId15" imgW="7577275" imgH="262036" progId="Excel.Sheet.12">
                  <p:embed/>
                </p:oleObj>
              </mc:Choice>
              <mc:Fallback>
                <p:oleObj name="Worksheet" r:id="rId15" imgW="7577275" imgH="262036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4446" y="4608005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34587" y="453477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M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6326" y="5874415"/>
            <a:ext cx="7201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Considers the maximum of the scores for each item, and</a:t>
            </a:r>
            <a:br>
              <a:rPr lang="en-GB" dirty="0" smtClean="0"/>
            </a:br>
            <a:r>
              <a:rPr lang="en-GB" dirty="0" smtClean="0"/>
              <a:t>choses the item with the maximum value (most pleasure)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34587" y="480486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67434"/>
              </p:ext>
            </p:extLst>
          </p:nvPr>
        </p:nvGraphicFramePr>
        <p:xfrm>
          <a:off x="1314446" y="4887449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Worksheet" r:id="rId17" imgW="7577275" imgH="262036" progId="Excel.Sheet.12">
                  <p:embed/>
                </p:oleObj>
              </mc:Choice>
              <mc:Fallback>
                <p:oleObj name="Worksheet" r:id="rId17" imgW="7577275" imgH="262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14446" y="4887449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761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151837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</a:t>
            </a:r>
            <a:r>
              <a:rPr lang="en-GB" altLang="en-US" sz="4000" dirty="0" err="1" smtClean="0"/>
              <a:t>Borda</a:t>
            </a:r>
            <a:endParaRPr lang="en-GB" alt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3031" y="5933578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Considers item ranking in the individual preferences, </a:t>
            </a:r>
            <a:br>
              <a:rPr lang="en-GB" dirty="0" smtClean="0"/>
            </a:br>
            <a:r>
              <a:rPr lang="en-GB" dirty="0" smtClean="0"/>
              <a:t>then calculates the item ranking for the group</a:t>
            </a:r>
            <a:endParaRPr lang="en-GB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36743"/>
              </p:ext>
            </p:extLst>
          </p:nvPr>
        </p:nvGraphicFramePr>
        <p:xfrm>
          <a:off x="466722" y="3482511"/>
          <a:ext cx="8546466" cy="155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Worksheet" r:id="rId7" imgW="8648920" imgH="1571772" progId="Excel.Sheet.12">
                  <p:embed/>
                </p:oleObj>
              </mc:Choice>
              <mc:Fallback>
                <p:oleObj name="Worksheet" r:id="rId7" imgW="8648920" imgH="15717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722" y="3482511"/>
                        <a:ext cx="8546466" cy="1553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own Arrow 24"/>
          <p:cNvSpPr/>
          <p:nvPr/>
        </p:nvSpPr>
        <p:spPr>
          <a:xfrm flipV="1">
            <a:off x="4709605" y="5407538"/>
            <a:ext cx="360040" cy="432048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731618"/>
              </p:ext>
            </p:extLst>
          </p:nvPr>
        </p:nvGraphicFramePr>
        <p:xfrm>
          <a:off x="1252436" y="5076751"/>
          <a:ext cx="7760752" cy="34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Worksheet" r:id="rId9" imgW="7862695" imgH="352621" progId="Excel.Sheet.12">
                  <p:embed/>
                </p:oleObj>
              </mc:Choice>
              <mc:Fallback>
                <p:oleObj name="Worksheet" r:id="rId9" imgW="7862695" imgH="3526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2436" y="5076751"/>
                        <a:ext cx="7760752" cy="347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3528" y="508568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Borda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02785" y="2070498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067944" y="2106082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787576" y="2116529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884368" y="3992895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067944" y="4005064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860032" y="3992895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45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151837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Copeland Rule</a:t>
            </a:r>
            <a:endParaRPr lang="en-GB" alt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5986804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Counts how often an item beats another item (majority voting)</a:t>
            </a:r>
            <a:br>
              <a:rPr lang="en-GB" dirty="0" smtClean="0"/>
            </a:br>
            <a:r>
              <a:rPr lang="en-GB" dirty="0" smtClean="0"/>
              <a:t>and how many time loses; takes the difference as the value.</a:t>
            </a:r>
            <a:endParaRPr lang="en-GB" dirty="0"/>
          </a:p>
        </p:txBody>
      </p:sp>
      <p:sp>
        <p:nvSpPr>
          <p:cNvPr id="25" name="Down Arrow 24"/>
          <p:cNvSpPr/>
          <p:nvPr/>
        </p:nvSpPr>
        <p:spPr>
          <a:xfrm flipV="1">
            <a:off x="3851920" y="4043698"/>
            <a:ext cx="360040" cy="432048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709415"/>
              </p:ext>
            </p:extLst>
          </p:nvPr>
        </p:nvGraphicFramePr>
        <p:xfrm>
          <a:off x="466722" y="3176820"/>
          <a:ext cx="84248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Worksheet" r:id="rId7" imgW="8424725" imgH="519211" progId="Excel.Sheet.12">
                  <p:embed/>
                </p:oleObj>
              </mc:Choice>
              <mc:Fallback>
                <p:oleObj name="Worksheet" r:id="rId7" imgW="8424725" imgH="5192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722" y="3176820"/>
                        <a:ext cx="8424862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79712" y="4583376"/>
            <a:ext cx="3065263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Item 2:</a:t>
            </a:r>
          </a:p>
          <a:p>
            <a:r>
              <a:rPr lang="en-GB" dirty="0" smtClean="0"/>
              <a:t>Beats: 1, 6, 8</a:t>
            </a:r>
          </a:p>
          <a:p>
            <a:r>
              <a:rPr lang="en-GB" dirty="0" smtClean="0"/>
              <a:t>Loses:  3, 4, 5, 7, 9, 10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23728" y="1628800"/>
            <a:ext cx="720080" cy="152771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356022" y="1628800"/>
            <a:ext cx="720080" cy="152771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843808" y="1636267"/>
            <a:ext cx="720080" cy="152771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859860"/>
              </p:ext>
            </p:extLst>
          </p:nvPr>
        </p:nvGraphicFramePr>
        <p:xfrm>
          <a:off x="1314446" y="3729610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Worksheet" r:id="rId9" imgW="7577275" imgH="262036" progId="Excel.Sheet.12">
                  <p:embed/>
                </p:oleObj>
              </mc:Choice>
              <mc:Fallback>
                <p:oleObj name="Worksheet" r:id="rId9" imgW="7577275" imgH="262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46" y="3729610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453" y="3660523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Copeland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7860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6" grpId="0" animBg="1"/>
      <p:bldP spid="16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Heuristics</a:t>
            </a:r>
            <a:endParaRPr lang="en-GB" altLang="en-US" sz="4000" dirty="0"/>
          </a:p>
        </p:txBody>
      </p:sp>
      <p:sp>
        <p:nvSpPr>
          <p:cNvPr id="18" name="Oval 17"/>
          <p:cNvSpPr/>
          <p:nvPr/>
        </p:nvSpPr>
        <p:spPr>
          <a:xfrm>
            <a:off x="7812360" y="2114544"/>
            <a:ext cx="311290" cy="28803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409145" y="4124122"/>
            <a:ext cx="474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Fairness: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take best options for everyone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5922" y="4725144"/>
            <a:ext cx="6716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Authority: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take the best option for the most influential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80294" y="2370699"/>
            <a:ext cx="311290" cy="28803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044686" y="2636912"/>
            <a:ext cx="311290" cy="28803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851535" y="2868480"/>
            <a:ext cx="311290" cy="28803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97271" y="2868480"/>
            <a:ext cx="311290" cy="28803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589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5" grpId="0" animBg="1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5012376F-638F-4DEA-A71B-D1CF95A29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</p:spPr>
        <p:txBody>
          <a:bodyPr/>
          <a:lstStyle/>
          <a:p>
            <a:r>
              <a:rPr lang="en-GB" altLang="en-US" dirty="0" smtClean="0"/>
              <a:t>How do we know which is the best option -&gt; Evaluation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497225"/>
            <a:ext cx="7365945" cy="3410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5157192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Factors that can influence user opinions:</a:t>
            </a:r>
          </a:p>
          <a:p>
            <a:r>
              <a:rPr lang="en-GB" dirty="0" smtClean="0"/>
              <a:t>- affective state</a:t>
            </a:r>
            <a:br>
              <a:rPr lang="en-GB" dirty="0" smtClean="0"/>
            </a:br>
            <a:r>
              <a:rPr lang="en-GB" dirty="0" smtClean="0"/>
              <a:t>- relationships with other users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187624" y="5505328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87624" y="5948878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5012376F-638F-4DEA-A71B-D1CF95A29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67107"/>
            <a:ext cx="8782620" cy="1143000"/>
          </a:xfrm>
        </p:spPr>
        <p:txBody>
          <a:bodyPr/>
          <a:lstStyle/>
          <a:p>
            <a:r>
              <a:rPr lang="en-GB" altLang="en-US" dirty="0" smtClean="0"/>
              <a:t>Impact of relationships on accepting group recommendations</a:t>
            </a:r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37" y="1586310"/>
            <a:ext cx="7325770" cy="45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9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5012376F-638F-4DEA-A71B-D1CF95A29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</p:spPr>
        <p:txBody>
          <a:bodyPr/>
          <a:lstStyle/>
          <a:p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2437" y="1553661"/>
            <a:ext cx="82554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dirty="0" smtClean="0"/>
              <a:t>Obtain individual preferences (user profiles):</a:t>
            </a:r>
            <a:br>
              <a:rPr lang="en-GB" dirty="0" smtClean="0"/>
            </a:br>
            <a:r>
              <a:rPr lang="en-GB" i="1" dirty="0" smtClean="0">
                <a:solidFill>
                  <a:srgbClr val="800000"/>
                </a:solidFill>
              </a:rPr>
              <a:t>see previous lectures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pPr marL="457200" indent="-457200">
              <a:buAutoNum type="arabicPeriod"/>
            </a:pPr>
            <a:r>
              <a:rPr lang="en-GB" dirty="0" smtClean="0">
                <a:solidFill>
                  <a:srgbClr val="800000"/>
                </a:solidFill>
              </a:rPr>
              <a:t>Aggregation strategies:</a:t>
            </a:r>
            <a:br>
              <a:rPr lang="en-GB" dirty="0" smtClean="0">
                <a:solidFill>
                  <a:srgbClr val="800000"/>
                </a:solidFill>
              </a:rPr>
            </a:br>
            <a:r>
              <a:rPr lang="en-GB" i="1" dirty="0" smtClean="0"/>
              <a:t>several possible strategies are possible</a:t>
            </a:r>
            <a:br>
              <a:rPr lang="en-GB" i="1" dirty="0" smtClean="0"/>
            </a:br>
            <a:r>
              <a:rPr lang="en-GB" i="1" dirty="0" smtClean="0"/>
              <a:t>most systems use some form of hybridisation</a:t>
            </a:r>
            <a:br>
              <a:rPr lang="en-GB" i="1" dirty="0" smtClean="0"/>
            </a:br>
            <a:r>
              <a:rPr lang="en-GB" i="1" dirty="0" smtClean="0"/>
              <a:t>evaluation is important</a:t>
            </a:r>
            <a:br>
              <a:rPr lang="en-GB" i="1" dirty="0" smtClean="0"/>
            </a:br>
            <a:r>
              <a:rPr lang="en-GB" i="1" dirty="0" smtClean="0"/>
              <a:t>subjective opinions are influenced by affect and relationships 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pPr marL="457200" indent="-457200">
              <a:buAutoNum type="arabicPeriod"/>
            </a:pPr>
            <a:r>
              <a:rPr lang="en-GB" dirty="0" smtClean="0"/>
              <a:t>Present the recommendations to the group:</a:t>
            </a:r>
            <a:br>
              <a:rPr lang="en-GB" dirty="0" smtClean="0"/>
            </a:br>
            <a:r>
              <a:rPr lang="en-GB" i="1" dirty="0" smtClean="0">
                <a:solidFill>
                  <a:srgbClr val="800000"/>
                </a:solidFill>
              </a:rPr>
              <a:t>see next lecture </a:t>
            </a:r>
            <a:r>
              <a:rPr lang="en-GB" i="1" dirty="0" smtClean="0"/>
              <a:t>– adapting content presentation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574013" y="1553661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539750" y="4869160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43362" y="2707354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23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7BE43-1DC4-4B98-8000-E2047DE9D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875" y="152400"/>
            <a:ext cx="9540875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Main Reading</a:t>
            </a:r>
          </a:p>
        </p:txBody>
      </p:sp>
      <p:sp>
        <p:nvSpPr>
          <p:cNvPr id="174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9A6DB5-0E58-429C-A5EE-A72BD2A5C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404938"/>
            <a:ext cx="9036050" cy="180803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Judith </a:t>
            </a:r>
            <a:r>
              <a:rPr lang="en-US" altLang="en-US" sz="2400" dirty="0" err="1"/>
              <a:t>Masthoff</a:t>
            </a:r>
            <a:r>
              <a:rPr lang="en-US" altLang="en-US" sz="2400" dirty="0"/>
              <a:t>, Group Recommender Systems: Combining Individual Models. In Recommender Systems Handbook, 2011.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C00000"/>
                </a:solidFill>
              </a:rPr>
              <a:t>available on Minerva</a:t>
            </a:r>
            <a:r>
              <a:rPr lang="en-US" altLang="en-US" sz="2400" dirty="0"/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GB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04DB36D-6271-40F5-A989-7B5AD3CE4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1143000"/>
          </a:xfrm>
        </p:spPr>
        <p:txBody>
          <a:bodyPr/>
          <a:lstStyle/>
          <a:p>
            <a:r>
              <a:rPr lang="en-GB" altLang="en-US" sz="4000"/>
              <a:t>Until Now</a:t>
            </a:r>
          </a:p>
        </p:txBody>
      </p:sp>
      <p:grpSp>
        <p:nvGrpSpPr>
          <p:cNvPr id="134184" name="Group 40">
            <a:extLst>
              <a:ext uri="{FF2B5EF4-FFF2-40B4-BE49-F238E27FC236}">
                <a16:creationId xmlns:a16="http://schemas.microsoft.com/office/drawing/2014/main" id="{05AAC552-37A3-4BDB-8638-968BCEA7FE2B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1989138"/>
            <a:ext cx="2233613" cy="863600"/>
            <a:chOff x="2086" y="1253"/>
            <a:chExt cx="1407" cy="544"/>
          </a:xfrm>
        </p:grpSpPr>
        <p:sp>
          <p:nvSpPr>
            <p:cNvPr id="6164" name="AutoShape 24">
              <a:extLst>
                <a:ext uri="{FF2B5EF4-FFF2-40B4-BE49-F238E27FC236}">
                  <a16:creationId xmlns:a16="http://schemas.microsoft.com/office/drawing/2014/main" id="{C603D761-9C15-4D3D-8FD4-7F5B2261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5" name="Text Box 25">
              <a:extLst>
                <a:ext uri="{FF2B5EF4-FFF2-40B4-BE49-F238E27FC236}">
                  <a16:creationId xmlns:a16="http://schemas.microsoft.com/office/drawing/2014/main" id="{60ED5416-77CC-4D7A-A363-C2F60FD3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45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endParaRPr lang="en-US" altLang="en-US" sz="2000"/>
            </a:p>
          </p:txBody>
        </p:sp>
      </p:grpSp>
      <p:grpSp>
        <p:nvGrpSpPr>
          <p:cNvPr id="134185" name="Group 41">
            <a:extLst>
              <a:ext uri="{FF2B5EF4-FFF2-40B4-BE49-F238E27FC236}">
                <a16:creationId xmlns:a16="http://schemas.microsoft.com/office/drawing/2014/main" id="{F75984B6-9BB8-4351-9EA4-EA94ECEF92D5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394075"/>
            <a:ext cx="2232025" cy="936625"/>
            <a:chOff x="657" y="2160"/>
            <a:chExt cx="1406" cy="590"/>
          </a:xfrm>
        </p:grpSpPr>
        <p:sp>
          <p:nvSpPr>
            <p:cNvPr id="6162" name="AutoShape 26">
              <a:extLst>
                <a:ext uri="{FF2B5EF4-FFF2-40B4-BE49-F238E27FC236}">
                  <a16:creationId xmlns:a16="http://schemas.microsoft.com/office/drawing/2014/main" id="{9B2F9884-00FF-425D-ADE6-CA42D08A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3" name="Text Box 28">
              <a:extLst>
                <a:ext uri="{FF2B5EF4-FFF2-40B4-BE49-F238E27FC236}">
                  <a16:creationId xmlns:a16="http://schemas.microsoft.com/office/drawing/2014/main" id="{9521E7C1-A9AE-4408-844F-4AC5DA53E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34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ACQUISITION</a:t>
              </a:r>
              <a:endParaRPr lang="en-US" altLang="en-US" sz="2000"/>
            </a:p>
          </p:txBody>
        </p:sp>
      </p:grpSp>
      <p:grpSp>
        <p:nvGrpSpPr>
          <p:cNvPr id="134186" name="Group 42">
            <a:extLst>
              <a:ext uri="{FF2B5EF4-FFF2-40B4-BE49-F238E27FC236}">
                <a16:creationId xmlns:a16="http://schemas.microsoft.com/office/drawing/2014/main" id="{E1CB7626-0AED-4583-AEAC-C2D2B1B7340F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392488"/>
            <a:ext cx="2232025" cy="936625"/>
            <a:chOff x="3560" y="2115"/>
            <a:chExt cx="1406" cy="590"/>
          </a:xfrm>
        </p:grpSpPr>
        <p:sp>
          <p:nvSpPr>
            <p:cNvPr id="6160" name="AutoShape 31">
              <a:extLst>
                <a:ext uri="{FF2B5EF4-FFF2-40B4-BE49-F238E27FC236}">
                  <a16:creationId xmlns:a16="http://schemas.microsoft.com/office/drawing/2014/main" id="{98D04D27-F678-4484-BF3B-DC230AAE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61" name="Text Box 32">
              <a:extLst>
                <a:ext uri="{FF2B5EF4-FFF2-40B4-BE49-F238E27FC236}">
                  <a16:creationId xmlns:a16="http://schemas.microsoft.com/office/drawing/2014/main" id="{50B15567-E812-41DF-9574-63FFAC50C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134187" name="Group 43">
            <a:extLst>
              <a:ext uri="{FF2B5EF4-FFF2-40B4-BE49-F238E27FC236}">
                <a16:creationId xmlns:a16="http://schemas.microsoft.com/office/drawing/2014/main" id="{A62B40EF-C912-44BE-BDD2-DB79687F059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157788"/>
            <a:ext cx="4248150" cy="647700"/>
            <a:chOff x="113" y="3249"/>
            <a:chExt cx="2676" cy="408"/>
          </a:xfrm>
        </p:grpSpPr>
        <p:sp>
          <p:nvSpPr>
            <p:cNvPr id="6158" name="Oval 33">
              <a:extLst>
                <a:ext uri="{FF2B5EF4-FFF2-40B4-BE49-F238E27FC236}">
                  <a16:creationId xmlns:a16="http://schemas.microsoft.com/office/drawing/2014/main" id="{2F94C248-5E42-4E45-B76A-CB1D9508B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9" name="Text Box 34">
              <a:extLst>
                <a:ext uri="{FF2B5EF4-FFF2-40B4-BE49-F238E27FC236}">
                  <a16:creationId xmlns:a16="http://schemas.microsoft.com/office/drawing/2014/main" id="{01ABF470-8ED8-41A2-BCED-8A0965E67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134188" name="Group 44">
            <a:extLst>
              <a:ext uri="{FF2B5EF4-FFF2-40B4-BE49-F238E27FC236}">
                <a16:creationId xmlns:a16="http://schemas.microsoft.com/office/drawing/2014/main" id="{EDC0DD0D-643C-4AC4-90B7-78F48169DAF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157788"/>
            <a:ext cx="4248150" cy="647700"/>
            <a:chOff x="3009" y="3249"/>
            <a:chExt cx="2676" cy="408"/>
          </a:xfrm>
        </p:grpSpPr>
        <p:sp>
          <p:nvSpPr>
            <p:cNvPr id="6156" name="Oval 38">
              <a:extLst>
                <a:ext uri="{FF2B5EF4-FFF2-40B4-BE49-F238E27FC236}">
                  <a16:creationId xmlns:a16="http://schemas.microsoft.com/office/drawing/2014/main" id="{2BE06CC1-9274-4826-B920-9EAD7B970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7" name="Text Box 39">
              <a:extLst>
                <a:ext uri="{FF2B5EF4-FFF2-40B4-BE49-F238E27FC236}">
                  <a16:creationId xmlns:a16="http://schemas.microsoft.com/office/drawing/2014/main" id="{1ADC3816-1D7D-4B3B-BC44-1D48488BE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134189" name="Line 45">
            <a:extLst>
              <a:ext uri="{FF2B5EF4-FFF2-40B4-BE49-F238E27FC236}">
                <a16:creationId xmlns:a16="http://schemas.microsoft.com/office/drawing/2014/main" id="{790988F8-72BB-420F-BB83-828B5518A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4292600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0" name="Line 46">
            <a:extLst>
              <a:ext uri="{FF2B5EF4-FFF2-40B4-BE49-F238E27FC236}">
                <a16:creationId xmlns:a16="http://schemas.microsoft.com/office/drawing/2014/main" id="{3C7AC478-37C0-4106-A95E-1253EC29C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852738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1" name="Line 47">
            <a:extLst>
              <a:ext uri="{FF2B5EF4-FFF2-40B4-BE49-F238E27FC236}">
                <a16:creationId xmlns:a16="http://schemas.microsoft.com/office/drawing/2014/main" id="{FB369A6E-BB65-42D6-B999-F67CAB1B9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852738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193" name="Line 49">
            <a:extLst>
              <a:ext uri="{FF2B5EF4-FFF2-40B4-BE49-F238E27FC236}">
                <a16:creationId xmlns:a16="http://schemas.microsoft.com/office/drawing/2014/main" id="{C6304A1F-3DEC-448C-87C6-E722886B8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4292600"/>
            <a:ext cx="0" cy="865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01" y="1126461"/>
            <a:ext cx="658272" cy="67284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DF6A92E4-764E-4453-81DF-98114D4FD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005" y="162175"/>
            <a:ext cx="8134350" cy="1143000"/>
          </a:xfrm>
        </p:spPr>
        <p:txBody>
          <a:bodyPr/>
          <a:lstStyle/>
          <a:p>
            <a:r>
              <a:rPr lang="en-GB" altLang="en-US"/>
              <a:t>What if the user is a group?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363764"/>
            <a:ext cx="1186986" cy="927136"/>
            <a:chOff x="25248" y="908720"/>
            <a:chExt cx="2061330" cy="15752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908720"/>
              <a:ext cx="1143160" cy="11431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92" y="908720"/>
              <a:ext cx="1143160" cy="11431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33" y="1083804"/>
              <a:ext cx="1143160" cy="11431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418" y="1212286"/>
              <a:ext cx="1143160" cy="11431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" y="1340768"/>
              <a:ext cx="1143160" cy="114316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30253" y="1494397"/>
            <a:ext cx="2515213" cy="2366651"/>
            <a:chOff x="330253" y="1494397"/>
            <a:chExt cx="2515213" cy="23666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53" y="1494397"/>
              <a:ext cx="2515213" cy="16111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3211" y="3030051"/>
              <a:ext cx="21996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Recommending</a:t>
              </a:r>
              <a:br>
                <a:rPr lang="en-GB" dirty="0" smtClean="0"/>
              </a:br>
              <a:r>
                <a:rPr lang="en-GB" dirty="0" smtClean="0"/>
                <a:t>movie to group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3528" y="4162688"/>
            <a:ext cx="2519008" cy="2451597"/>
            <a:chOff x="323528" y="4162688"/>
            <a:chExt cx="2519008" cy="245159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4162688"/>
              <a:ext cx="2519008" cy="167804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95779" y="5783288"/>
              <a:ext cx="2226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Recommending</a:t>
              </a:r>
              <a:br>
                <a:rPr lang="en-GB" dirty="0" smtClean="0"/>
              </a:br>
              <a:r>
                <a:rPr lang="en-GB" dirty="0" smtClean="0"/>
                <a:t>house to a group</a:t>
              </a:r>
              <a:endParaRPr lang="en-GB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13133" y="4162688"/>
            <a:ext cx="2527019" cy="2451597"/>
            <a:chOff x="3413133" y="4162688"/>
            <a:chExt cx="2527019" cy="2451597"/>
          </a:xfrm>
        </p:grpSpPr>
        <p:sp>
          <p:nvSpPr>
            <p:cNvPr id="19" name="TextBox 18"/>
            <p:cNvSpPr txBox="1"/>
            <p:nvPr/>
          </p:nvSpPr>
          <p:spPr>
            <a:xfrm>
              <a:off x="3413133" y="5783288"/>
              <a:ext cx="25270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Recommending</a:t>
              </a:r>
              <a:br>
                <a:rPr lang="en-GB" dirty="0" smtClean="0"/>
              </a:br>
              <a:r>
                <a:rPr lang="en-GB" dirty="0" smtClean="0"/>
                <a:t>TV to a group</a:t>
              </a:r>
              <a:endParaRPr lang="en-GB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243" y="4162688"/>
              <a:ext cx="2341791" cy="167902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263045" y="4148641"/>
            <a:ext cx="2523561" cy="2439290"/>
            <a:chOff x="6263045" y="4148641"/>
            <a:chExt cx="2523561" cy="24392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69564" y="4148641"/>
              <a:ext cx="2417042" cy="160632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263045" y="5756934"/>
              <a:ext cx="24304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Recommending</a:t>
              </a:r>
              <a:br>
                <a:rPr lang="en-GB" dirty="0" smtClean="0"/>
              </a:br>
              <a:r>
                <a:rPr lang="en-GB" dirty="0" smtClean="0"/>
                <a:t>holiday to a group</a:t>
              </a:r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07949" y="1496577"/>
            <a:ext cx="2720617" cy="2364471"/>
            <a:chOff x="3207949" y="1496577"/>
            <a:chExt cx="2720617" cy="236447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480" y="1496577"/>
              <a:ext cx="2509554" cy="160900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207949" y="3030051"/>
              <a:ext cx="27206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Recommending</a:t>
              </a:r>
              <a:br>
                <a:rPr lang="en-GB" dirty="0" smtClean="0"/>
              </a:br>
              <a:r>
                <a:rPr lang="en-GB" dirty="0" smtClean="0"/>
                <a:t>restaurant to a group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92199" y="1494397"/>
            <a:ext cx="2839239" cy="2409440"/>
            <a:chOff x="6192199" y="1494397"/>
            <a:chExt cx="2839239" cy="24094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564" y="1494397"/>
              <a:ext cx="2417042" cy="161118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192199" y="3072840"/>
              <a:ext cx="28392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Recommending</a:t>
              </a:r>
              <a:br>
                <a:rPr lang="en-GB" dirty="0" smtClean="0"/>
              </a:br>
              <a:r>
                <a:rPr lang="en-GB" dirty="0" smtClean="0"/>
                <a:t>experience to a group</a:t>
              </a:r>
              <a:endParaRPr lang="en-GB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3066450"/>
            <a:ext cx="7344816" cy="1082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012376F-638F-4DEA-A71B-D1CF95A29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</p:spPr>
        <p:txBody>
          <a:bodyPr/>
          <a:lstStyle/>
          <a:p>
            <a:r>
              <a:rPr lang="en-GB" altLang="en-US" dirty="0" smtClean="0"/>
              <a:t>Main Steps</a:t>
            </a:r>
            <a:endParaRPr lang="en-GB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1772816"/>
            <a:ext cx="61959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GB" dirty="0" smtClean="0"/>
              <a:t>Obtain individual preferences (user profiles):</a:t>
            </a:r>
            <a:br>
              <a:rPr lang="en-GB" dirty="0" smtClean="0"/>
            </a:br>
            <a:r>
              <a:rPr lang="en-GB" i="1" dirty="0" smtClean="0"/>
              <a:t>content-based</a:t>
            </a:r>
            <a:br>
              <a:rPr lang="en-GB" i="1" dirty="0" smtClean="0"/>
            </a:br>
            <a:r>
              <a:rPr lang="en-GB" i="1" dirty="0" smtClean="0"/>
              <a:t>social (collaborative)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pPr marL="457200" indent="-457200">
              <a:buAutoNum type="arabicPeriod"/>
            </a:pPr>
            <a:r>
              <a:rPr lang="en-GB" dirty="0" smtClean="0"/>
              <a:t>Aggregation strategies:</a:t>
            </a:r>
            <a:br>
              <a:rPr lang="en-GB" dirty="0" smtClean="0"/>
            </a:br>
            <a:r>
              <a:rPr lang="en-GB" i="1" dirty="0" smtClean="0"/>
              <a:t>decide what to recommend to the group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pPr marL="457200" indent="-457200">
              <a:buAutoNum type="arabicPeriod"/>
            </a:pPr>
            <a:r>
              <a:rPr lang="en-GB" dirty="0" smtClean="0"/>
              <a:t>Present the recommendations to the group:</a:t>
            </a:r>
            <a:br>
              <a:rPr lang="en-GB" dirty="0" smtClean="0"/>
            </a:br>
            <a:r>
              <a:rPr lang="en-GB" i="1" dirty="0" smtClean="0"/>
              <a:t>use appropriate justifications 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>
            <a:off x="1115616" y="1916832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080595" y="3259231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115616" y="4388505"/>
            <a:ext cx="360040" cy="504056"/>
          </a:xfrm>
          <a:prstGeom prst="righ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60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</p:spPr>
        <p:txBody>
          <a:bodyPr/>
          <a:lstStyle/>
          <a:p>
            <a:r>
              <a:rPr lang="en-GB" altLang="en-US" sz="5400"/>
              <a:t>Example</a:t>
            </a:r>
          </a:p>
        </p:txBody>
      </p:sp>
      <p:sp>
        <p:nvSpPr>
          <p:cNvPr id="10317" name="TextBox 2">
            <a:extLst>
              <a:ext uri="{FF2B5EF4-FFF2-40B4-BE49-F238E27FC236}">
                <a16:creationId xmlns:a16="http://schemas.microsoft.com/office/drawing/2014/main" id="{BF9806A2-A369-4954-9640-00EDB06C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607" y="3573016"/>
            <a:ext cx="71240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 smtClean="0"/>
              <a:t>Which </a:t>
            </a:r>
            <a:r>
              <a:rPr lang="en-GB" altLang="en-US" dirty="0"/>
              <a:t>item shall we recommend to </a:t>
            </a:r>
            <a:r>
              <a:rPr lang="en-GB" altLang="en-US" dirty="0" smtClean="0"/>
              <a:t>the group including </a:t>
            </a:r>
            <a:br>
              <a:rPr lang="en-GB" altLang="en-US" dirty="0" smtClean="0"/>
            </a:br>
            <a:r>
              <a:rPr lang="en-GB" altLang="en-US" i="1" dirty="0" smtClean="0"/>
              <a:t>User 1</a:t>
            </a:r>
            <a:r>
              <a:rPr lang="en-GB" altLang="en-US" dirty="0" smtClean="0"/>
              <a:t>, </a:t>
            </a:r>
            <a:r>
              <a:rPr lang="en-GB" altLang="en-US" i="1" dirty="0" smtClean="0"/>
              <a:t>User 2</a:t>
            </a:r>
            <a:r>
              <a:rPr lang="en-GB" altLang="en-US" dirty="0" smtClean="0"/>
              <a:t>, </a:t>
            </a:r>
            <a:r>
              <a:rPr lang="en-GB" altLang="en-US" i="1" dirty="0" smtClean="0"/>
              <a:t>User 3</a:t>
            </a:r>
            <a:r>
              <a:rPr lang="en-GB" altLang="en-US" dirty="0" smtClean="0"/>
              <a:t> and </a:t>
            </a:r>
            <a:r>
              <a:rPr lang="en-GB" altLang="en-US" i="1" dirty="0" smtClean="0"/>
              <a:t>User 4</a:t>
            </a:r>
            <a:r>
              <a:rPr lang="en-GB" altLang="en-US" dirty="0" smtClean="0"/>
              <a:t>?</a:t>
            </a:r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3137" y="5229200"/>
            <a:ext cx="472757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How would you select the best item?</a:t>
            </a:r>
            <a:endParaRPr lang="en-GB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095782"/>
              </p:ext>
            </p:extLst>
          </p:nvPr>
        </p:nvGraphicFramePr>
        <p:xfrm>
          <a:off x="323528" y="1428549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528" y="1428549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92418"/>
              </p:ext>
            </p:extLst>
          </p:nvPr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134350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Average</a:t>
            </a:r>
            <a:endParaRPr lang="en-GB" altLang="en-US" sz="4000" dirty="0"/>
          </a:p>
        </p:txBody>
      </p:sp>
      <p:sp>
        <p:nvSpPr>
          <p:cNvPr id="11" name="Down Arrow 10"/>
          <p:cNvSpPr/>
          <p:nvPr/>
        </p:nvSpPr>
        <p:spPr>
          <a:xfrm flipV="1">
            <a:off x="4031940" y="3586844"/>
            <a:ext cx="360040" cy="432048"/>
          </a:xfrm>
          <a:prstGeom prst="down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flipV="1">
            <a:off x="3203848" y="3586844"/>
            <a:ext cx="360040" cy="432048"/>
          </a:xfrm>
          <a:prstGeom prst="downArrow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031940" y="2876572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304974" y="2114544"/>
            <a:ext cx="311290" cy="288032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932714" y="5912213"/>
            <a:ext cx="349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Averages individual scores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385375"/>
              </p:ext>
            </p:extLst>
          </p:nvPr>
        </p:nvGraphicFramePr>
        <p:xfrm>
          <a:off x="1314446" y="3192637"/>
          <a:ext cx="75771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Worksheet" r:id="rId7" imgW="7577275" imgH="352621" progId="Excel.Sheet.12">
                  <p:embed/>
                </p:oleObj>
              </mc:Choice>
              <mc:Fallback>
                <p:oleObj name="Worksheet" r:id="rId7" imgW="7577275" imgH="3526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446" y="3192637"/>
                        <a:ext cx="75771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197" y="3156512"/>
            <a:ext cx="6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054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 animBg="1"/>
      <p:bldP spid="1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15888"/>
            <a:ext cx="8784976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Multiplicative</a:t>
            </a:r>
            <a:endParaRPr lang="en-GB" altLang="en-US" sz="4000" dirty="0"/>
          </a:p>
        </p:txBody>
      </p:sp>
      <p:sp>
        <p:nvSpPr>
          <p:cNvPr id="11" name="Down Arrow 10"/>
          <p:cNvSpPr/>
          <p:nvPr/>
        </p:nvSpPr>
        <p:spPr>
          <a:xfrm flipV="1">
            <a:off x="4559263" y="3978084"/>
            <a:ext cx="360040" cy="432048"/>
          </a:xfrm>
          <a:prstGeom prst="down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flipV="1">
            <a:off x="3851920" y="4028639"/>
            <a:ext cx="360040" cy="432048"/>
          </a:xfrm>
          <a:prstGeom prst="downArrow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031940" y="2876572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932714" y="5912213"/>
            <a:ext cx="3616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Multiplies individual scores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14446" y="3192637"/>
          <a:ext cx="75771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Worksheet" r:id="rId7" imgW="7577275" imgH="352621" progId="Excel.Sheet.12">
                  <p:embed/>
                </p:oleObj>
              </mc:Choice>
              <mc:Fallback>
                <p:oleObj name="Worksheet" r:id="rId7" imgW="7577275" imgH="35262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446" y="3192637"/>
                        <a:ext cx="75771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8479"/>
              </p:ext>
            </p:extLst>
          </p:nvPr>
        </p:nvGraphicFramePr>
        <p:xfrm>
          <a:off x="1314446" y="3574573"/>
          <a:ext cx="7577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Worksheet" r:id="rId9" imgW="7577275" imgH="414485" progId="Excel.Sheet.12">
                  <p:embed/>
                </p:oleObj>
              </mc:Choice>
              <mc:Fallback>
                <p:oleObj name="Worksheet" r:id="rId9" imgW="7577275" imgH="4144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46" y="3574573"/>
                        <a:ext cx="7577138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197" y="3156512"/>
            <a:ext cx="6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41" y="3574573"/>
            <a:ext cx="83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6944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151837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Approval Voting</a:t>
            </a:r>
            <a:endParaRPr lang="en-GB" altLang="en-US" sz="4000" dirty="0"/>
          </a:p>
        </p:txBody>
      </p:sp>
      <p:sp>
        <p:nvSpPr>
          <p:cNvPr id="11" name="Down Arrow 10"/>
          <p:cNvSpPr/>
          <p:nvPr/>
        </p:nvSpPr>
        <p:spPr>
          <a:xfrm flipV="1">
            <a:off x="4539405" y="4289711"/>
            <a:ext cx="360040" cy="432048"/>
          </a:xfrm>
          <a:prstGeom prst="down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flipV="1">
            <a:off x="3059832" y="4289711"/>
            <a:ext cx="360040" cy="432048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14446" y="5661248"/>
            <a:ext cx="6197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Counts scores above a certain threshold, </a:t>
            </a:r>
            <a:br>
              <a:rPr lang="en-GB" dirty="0" smtClean="0"/>
            </a:br>
            <a:r>
              <a:rPr lang="en-GB" dirty="0" smtClean="0"/>
              <a:t>seen as ‘approval’ value, e.g. consider </a:t>
            </a:r>
            <a:r>
              <a:rPr lang="en-GB" dirty="0" smtClean="0">
                <a:solidFill>
                  <a:srgbClr val="800000"/>
                </a:solidFill>
              </a:rPr>
              <a:t>values ≥7</a:t>
            </a:r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14446" y="3192637"/>
          <a:ext cx="75771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Worksheet" r:id="rId7" imgW="7577275" imgH="352621" progId="Excel.Sheet.12">
                  <p:embed/>
                </p:oleObj>
              </mc:Choice>
              <mc:Fallback>
                <p:oleObj name="Worksheet" r:id="rId7" imgW="7577275" imgH="35262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446" y="3192637"/>
                        <a:ext cx="75771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14446" y="3574573"/>
          <a:ext cx="7577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Worksheet" r:id="rId9" imgW="7577275" imgH="414485" progId="Excel.Sheet.12">
                  <p:embed/>
                </p:oleObj>
              </mc:Choice>
              <mc:Fallback>
                <p:oleObj name="Worksheet" r:id="rId9" imgW="7577275" imgH="414485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46" y="3574573"/>
                        <a:ext cx="7577138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97389"/>
              </p:ext>
            </p:extLst>
          </p:nvPr>
        </p:nvGraphicFramePr>
        <p:xfrm>
          <a:off x="1314446" y="4015974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Worksheet" r:id="rId11" imgW="7577275" imgH="262036" progId="Excel.Sheet.12">
                  <p:embed/>
                </p:oleObj>
              </mc:Choice>
              <mc:Fallback>
                <p:oleObj name="Worksheet" r:id="rId11" imgW="7577275" imgH="262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4446" y="4015974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197" y="3156512"/>
            <a:ext cx="6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41" y="3574573"/>
            <a:ext cx="83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94377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6042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66722" y="1584887"/>
          <a:ext cx="842486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Worksheet" r:id="rId5" imgW="8424725" imgH="1571772" progId="Excel.Sheet.12">
                  <p:embed/>
                </p:oleObj>
              </mc:Choice>
              <mc:Fallback>
                <p:oleObj name="Worksheet" r:id="rId5" imgW="8424725" imgH="1571772" progId="Excel.Sheet.12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2" y="1584887"/>
                        <a:ext cx="8424862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3">
            <a:extLst>
              <a:ext uri="{FF2B5EF4-FFF2-40B4-BE49-F238E27FC236}">
                <a16:creationId xmlns:a16="http://schemas.microsoft.com/office/drawing/2014/main" id="{20472E03-CF0B-4893-A434-B9E3E725F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513" y="115888"/>
            <a:ext cx="9151837" cy="1143000"/>
          </a:xfrm>
        </p:spPr>
        <p:txBody>
          <a:bodyPr/>
          <a:lstStyle/>
          <a:p>
            <a:r>
              <a:rPr lang="en-GB" altLang="en-US" sz="4000" dirty="0" smtClean="0"/>
              <a:t>Aggregation Strategies: Plurality Voting</a:t>
            </a:r>
            <a:endParaRPr lang="en-GB" altLang="en-US" sz="40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7622765" y="4639330"/>
            <a:ext cx="360040" cy="432048"/>
          </a:xfrm>
          <a:prstGeom prst="down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47664" y="5904207"/>
            <a:ext cx="604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Chooses the item with highest number of votes.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14446" y="3192637"/>
          <a:ext cx="75771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Worksheet" r:id="rId7" imgW="7577275" imgH="352621" progId="Excel.Sheet.12">
                  <p:embed/>
                </p:oleObj>
              </mc:Choice>
              <mc:Fallback>
                <p:oleObj name="Worksheet" r:id="rId7" imgW="7577275" imgH="35262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4446" y="3192637"/>
                        <a:ext cx="757713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314446" y="3574573"/>
          <a:ext cx="75771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Worksheet" r:id="rId9" imgW="7577275" imgH="414485" progId="Excel.Sheet.12">
                  <p:embed/>
                </p:oleObj>
              </mc:Choice>
              <mc:Fallback>
                <p:oleObj name="Worksheet" r:id="rId9" imgW="7577275" imgH="414485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4446" y="3574573"/>
                        <a:ext cx="7577138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14446" y="4015974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Worksheet" r:id="rId11" imgW="7577275" imgH="262036" progId="Excel.Sheet.12">
                  <p:embed/>
                </p:oleObj>
              </mc:Choice>
              <mc:Fallback>
                <p:oleObj name="Worksheet" r:id="rId11" imgW="7577275" imgH="262036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4446" y="4015974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32538"/>
              </p:ext>
            </p:extLst>
          </p:nvPr>
        </p:nvGraphicFramePr>
        <p:xfrm>
          <a:off x="1314446" y="4327652"/>
          <a:ext cx="75771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Worksheet" r:id="rId13" imgW="7577275" imgH="262036" progId="Excel.Sheet.12">
                  <p:embed/>
                </p:oleObj>
              </mc:Choice>
              <mc:Fallback>
                <p:oleObj name="Worksheet" r:id="rId13" imgW="7577275" imgH="262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446" y="4327652"/>
                        <a:ext cx="7577138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7802785" y="2079927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604448" y="2374406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995525" y="2612231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723803" y="2846648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802785" y="2862925"/>
            <a:ext cx="360040" cy="300201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95197" y="3156512"/>
            <a:ext cx="62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741" y="3574573"/>
            <a:ext cx="83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394377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6768" y="425302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 vote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9995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3" grpId="0" animBg="1"/>
      <p:bldP spid="15" grpId="0" animBg="1"/>
      <p:bldP spid="16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4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4.7|11|11.2|9.8|11.5|12.2|8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23.7|10.5|34.1|32.2|38.5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4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3.9|2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0.7|14.2|9.9|12.5|11.7|1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41.3|8.3|1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.1|23.3|4|27.9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2|1.4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.8|2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6|4.6|7.7|7.4|5.4|7.1|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|38.3|1.2|1.2|0.7|1.7|0.8|1.8|7.2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BA5428-96C4-4D90-B208-1CF56A8D96AD}">
  <ds:schemaRefs>
    <ds:schemaRef ds:uri="http://purl.org/dc/elements/1.1/"/>
    <ds:schemaRef ds:uri="http://schemas.microsoft.com/office/2006/metadata/properties"/>
    <ds:schemaRef ds:uri="6f2ffaec-f1d7-4835-9d23-fd5dbfb3f3e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36f296c-48d7-41bd-a62f-0203a8637f5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878B83-222F-44B8-921B-77FE16E0AE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1E532-D4E9-4EED-973C-C4A208A70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8278</TotalTime>
  <Words>537</Words>
  <Application>Microsoft Office PowerPoint</Application>
  <PresentationFormat>On-screen Show (4:3)</PresentationFormat>
  <Paragraphs>108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Default Design</vt:lpstr>
      <vt:lpstr>Worksheet</vt:lpstr>
      <vt:lpstr>User Adaptive Intelligent Systems </vt:lpstr>
      <vt:lpstr>Until Now</vt:lpstr>
      <vt:lpstr>What if the user is a group?</vt:lpstr>
      <vt:lpstr>Main Steps</vt:lpstr>
      <vt:lpstr>Example</vt:lpstr>
      <vt:lpstr>Aggregation Strategies: Average</vt:lpstr>
      <vt:lpstr>Aggregation Strategies: Multiplicative</vt:lpstr>
      <vt:lpstr>Aggregation Strategies: Approval Voting</vt:lpstr>
      <vt:lpstr>Aggregation Strategies: Plurality Voting</vt:lpstr>
      <vt:lpstr>Aggregation Strategies: Least Misery</vt:lpstr>
      <vt:lpstr>Aggregation Strategies: Most Pleasure</vt:lpstr>
      <vt:lpstr>Aggregation Strategies: Borda</vt:lpstr>
      <vt:lpstr>Aggregation Strategies: Copeland Rule</vt:lpstr>
      <vt:lpstr>Aggregation Strategies: Heuristics</vt:lpstr>
      <vt:lpstr>How do we know which is the best option -&gt; Evaluation</vt:lpstr>
      <vt:lpstr>Impact of relationships on accepting group recommendations</vt:lpstr>
      <vt:lpstr>Summary</vt:lpstr>
      <vt:lpstr>Main Reading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625</cp:revision>
  <cp:lastPrinted>2016-11-07T11:01:48Z</cp:lastPrinted>
  <dcterms:created xsi:type="dcterms:W3CDTF">2003-10-13T15:10:42Z</dcterms:created>
  <dcterms:modified xsi:type="dcterms:W3CDTF">2022-11-14T21:48:24Z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