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4" r:id="rId5"/>
    <p:sldId id="360" r:id="rId6"/>
    <p:sldId id="359" r:id="rId7"/>
    <p:sldId id="345" r:id="rId8"/>
    <p:sldId id="342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44" r:id="rId23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8932" autoAdjust="0"/>
  </p:normalViewPr>
  <p:slideViewPr>
    <p:cSldViewPr>
      <p:cViewPr varScale="1">
        <p:scale>
          <a:sx n="70" d="100"/>
          <a:sy n="70" d="100"/>
        </p:scale>
        <p:origin x="197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24" y="-114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5285944-FB20-4384-962E-280A1D89B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40413F8-5A8D-4218-85BF-11B99F51DE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5DD14E6-9158-4E99-807D-96ED208F7A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5A29C6DE-EC30-4C2A-B4D9-10D0A70CDA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5288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DB4DB0-FA64-4BC4-803F-2593087FF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0924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F054A9-6459-44BE-A7C0-FDB7231074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02337F-2947-4CC0-BD38-ED06170D27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C626B7-3FD4-4476-96D2-B205A0AD07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3438"/>
            <a:ext cx="750252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4B476A3-376E-45ED-967E-DAC450CC2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E1A2538-6EE4-48E3-82A0-583D132B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6875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490391-539A-49D9-BDBF-B560FED23B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0302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FE970A-9AFC-4689-A13B-2F2FFE0E61D1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issued by Lydia Lau</a:t>
            </a:r>
          </a:p>
        </p:txBody>
      </p:sp>
      <p:sp>
        <p:nvSpPr>
          <p:cNvPr id="5126" name="Header Placeholder 5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mtClean="0"/>
              <a:t>COMP3771</a:t>
            </a:r>
          </a:p>
        </p:txBody>
      </p:sp>
    </p:spTree>
    <p:extLst>
      <p:ext uri="{BB962C8B-B14F-4D97-AF65-F5344CB8AC3E}">
        <p14:creationId xmlns:p14="http://schemas.microsoft.com/office/powerpoint/2010/main" val="202876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950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90727-AD34-4939-A24B-374EA4733EDF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088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4421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90727-AD34-4939-A24B-374EA4733EDF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14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0399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90727-AD34-4939-A24B-374EA4733EDF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872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0555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90727-AD34-4939-A24B-374EA4733EDF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93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3835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391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56ECA5-E1F2-4AD6-BE44-16FA6893D4E0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0" y="525463"/>
            <a:ext cx="3568700" cy="26781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643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445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382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90727-AD34-4939-A24B-374EA4733EDF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454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4284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90727-AD34-4939-A24B-374EA4733EDF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398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DE4656-3A90-4D77-853F-BEA878F7B4C4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2163" y="525463"/>
            <a:ext cx="3570287" cy="267811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2" tIns="45167" rIns="90332" bIns="45167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83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90727-AD34-4939-A24B-374EA4733EDF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5338" y="525463"/>
            <a:ext cx="3568700" cy="2678112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5025"/>
            <a:ext cx="7502525" cy="3201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24" tIns="45162" rIns="90324" bIns="45162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979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B61C8-1E8A-494D-9DFB-FDA47A62CF5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723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3DDCB-4DA7-436F-B8F6-510A860377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54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293A-4E9B-43C0-AE92-449DA1CCB7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023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3FCFE-94FB-42E1-9111-006005FFD6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27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B28AD-ABDC-43E0-9F68-D8EC977D30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61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6FED0-9CFE-4C36-82B2-A6ABC9BE3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6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B659B-65DD-45DA-8976-8592BB9C08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38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A7617-D6E5-4537-AEE3-AF3DF7382C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91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00BA-C2F7-41FC-9A37-326869A18D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7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3012-4185-4062-AA07-47BEBF2441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72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5C7A4-2161-446A-9826-4E6BF2F2C51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78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E332696-5528-4170-9F9B-DBCFFF0BB5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49D75-B84F-47FC-B0E0-30D6B49F3E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976517-9D39-4818-96CD-B8B273640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C8F5678-682E-47BD-9C0B-AA1A778E6C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GB" altLang="en-US" sz="4000" dirty="0" smtClean="0"/>
              <a:t>User Adaptive Intelligent Systems </a:t>
            </a:r>
            <a:endParaRPr lang="en-GB" altLang="en-US" sz="4000" b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492375"/>
            <a:ext cx="9144000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Recommender Systems: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Hybrid Recommenders</a:t>
            </a:r>
            <a:br>
              <a:rPr lang="en-GB" altLang="en-US" sz="3600" dirty="0" smtClean="0"/>
            </a:br>
            <a:r>
              <a:rPr lang="en-GB" altLang="en-US" sz="3600" dirty="0" smtClean="0"/>
              <a:t>(combining recommender algorithms)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Vania Dimitrova</a:t>
            </a:r>
            <a:br>
              <a:rPr lang="en-GB" altLang="en-US" sz="2800" dirty="0" smtClean="0"/>
            </a:br>
            <a:r>
              <a:rPr lang="en-GB" altLang="en-US" sz="2800" dirty="0" smtClean="0"/>
              <a:t>School of Computing, University of Leeds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0"/>
    </mc:Choice>
    <mc:Fallback xmlns="">
      <p:transition spd="slow" advTm="1121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Mixed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5580" y="44197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W1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69773" y="5335452"/>
                <a:ext cx="4572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𝑖𝑛𝑠𝑡𝑎𝑛𝑐𝑒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𝑠𝑒𝑒𝑠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773" y="5335452"/>
                <a:ext cx="457240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67" r="-1067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452562" y="5877272"/>
            <a:ext cx="5859217" cy="5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936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82"/>
    </mc:Choice>
    <mc:Fallback xmlns="">
      <p:transition spd="slow" advTm="55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combine?</a:t>
            </a:r>
            <a:br>
              <a:rPr lang="en-GB" altLang="en-US" smtClean="0"/>
            </a:br>
            <a:r>
              <a:rPr lang="en-GB" altLang="en-US" smtClean="0"/>
              <a:t>Hybridisation Algorithms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37593" r="19908" b="21852"/>
          <a:stretch>
            <a:fillRect/>
          </a:stretch>
        </p:blipFill>
        <p:spPr bwMode="auto">
          <a:xfrm>
            <a:off x="4763" y="1711325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4149080"/>
            <a:ext cx="8928992" cy="658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7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69"/>
    </mc:Choice>
    <mc:Fallback xmlns="">
      <p:transition spd="slow" advTm="2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Feature Combination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5580" y="44197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W1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7451" y="5357402"/>
                <a:ext cx="6609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𝑐𝑜𝑚𝑏𝑖𝑛𝑒𝑠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3, 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51" y="5357402"/>
                <a:ext cx="660943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6" r="-461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452562" y="5877272"/>
            <a:ext cx="5859217" cy="5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513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89"/>
    </mc:Choice>
    <mc:Fallback xmlns="">
      <p:transition spd="slow" advTm="57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combine?</a:t>
            </a:r>
            <a:br>
              <a:rPr lang="en-GB" altLang="en-US" smtClean="0"/>
            </a:br>
            <a:r>
              <a:rPr lang="en-GB" altLang="en-US" smtClean="0"/>
              <a:t>Hybridisation Algorithms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37593" r="19908" b="21852"/>
          <a:stretch>
            <a:fillRect/>
          </a:stretch>
        </p:blipFill>
        <p:spPr bwMode="auto">
          <a:xfrm>
            <a:off x="5293" y="1700808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4797152"/>
            <a:ext cx="892899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7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48"/>
    </mc:Choice>
    <mc:Fallback xmlns="">
      <p:transition spd="slow" advTm="36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Cascade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5580" y="44197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W1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188" y="5340014"/>
                <a:ext cx="62853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2′ 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2′: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3′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88" y="5340014"/>
                <a:ext cx="62853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82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452562" y="5877272"/>
            <a:ext cx="5859217" cy="5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58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23"/>
    </mc:Choice>
    <mc:Fallback xmlns="">
      <p:transition spd="slow" advTm="55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combine?</a:t>
            </a:r>
            <a:br>
              <a:rPr lang="en-GB" altLang="en-US" smtClean="0"/>
            </a:br>
            <a:r>
              <a:rPr lang="en-GB" altLang="en-US" smtClean="0"/>
              <a:t>Hybridisation Algorithms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37593" r="19908" b="21852"/>
          <a:stretch>
            <a:fillRect/>
          </a:stretch>
        </p:blipFill>
        <p:spPr bwMode="auto">
          <a:xfrm>
            <a:off x="5293" y="1700808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5085184"/>
            <a:ext cx="892899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6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22"/>
    </mc:Choice>
    <mc:Fallback xmlns="">
      <p:transition spd="slow" advTm="51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Feature Augmentation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5580" y="44197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W1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7910" y="5313427"/>
                <a:ext cx="6879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𝑖𝑚𝑝𝑟𝑜𝑣𝑒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2"→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2′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10" y="5313427"/>
                <a:ext cx="6879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3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452562" y="5877272"/>
            <a:ext cx="5859217" cy="5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70"/>
    </mc:Choice>
    <mc:Fallback xmlns="">
      <p:transition spd="slow" advTm="64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combine?</a:t>
            </a:r>
            <a:br>
              <a:rPr lang="en-GB" altLang="en-US" smtClean="0"/>
            </a:br>
            <a:r>
              <a:rPr lang="en-GB" altLang="en-US" smtClean="0"/>
              <a:t>Hybridisation Algorithms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37593" r="19908" b="21852"/>
          <a:stretch>
            <a:fillRect/>
          </a:stretch>
        </p:blipFill>
        <p:spPr bwMode="auto">
          <a:xfrm>
            <a:off x="5293" y="1700808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5445224"/>
            <a:ext cx="8928992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33"/>
    </mc:Choice>
    <mc:Fallback xmlns="">
      <p:transition spd="slow" advTm="20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Meta-Level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5580" y="44197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W1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7910" y="5313427"/>
                <a:ext cx="68797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𝑢𝑠𝑒𝑑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𝑖𝑚𝑝𝑟𝑜𝑣𝑒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2"→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2′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10" y="5313427"/>
                <a:ext cx="68797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3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452562" y="5877272"/>
            <a:ext cx="5859217" cy="5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484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30"/>
    </mc:Choice>
    <mc:Fallback xmlns="">
      <p:transition spd="slow" advTm="56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3427"/>
            <a:ext cx="9108504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Summary: Hybrid Recommenders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403350"/>
            <a:ext cx="8280400" cy="47180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smtClean="0">
                <a:solidFill>
                  <a:srgbClr val="990000"/>
                </a:solidFill>
              </a:rPr>
              <a:t>Evaluation is crucial </a:t>
            </a:r>
            <a:r>
              <a:rPr lang="en-US" altLang="en-US" sz="2000" dirty="0" smtClean="0"/>
              <a:t>– </a:t>
            </a:r>
            <a:r>
              <a:rPr lang="en-US" altLang="en-US" sz="2000" dirty="0"/>
              <a:t>identify pros and cons for each method in a particular situation (application)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altLang="en-US" sz="1000" dirty="0"/>
          </a:p>
          <a:p>
            <a:pPr lvl="1" eaLnBrk="1" hangingPunct="1">
              <a:lnSpc>
                <a:spcPct val="80000"/>
              </a:lnSpc>
              <a:defRPr/>
            </a:pPr>
            <a:endParaRPr lang="en-GB" altLang="en-US" sz="1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b="1" dirty="0">
                <a:solidFill>
                  <a:srgbClr val="990000"/>
                </a:solidFill>
              </a:rPr>
              <a:t>Hybridisation methods</a:t>
            </a:r>
            <a:r>
              <a:rPr lang="en-GB" altLang="en-US" sz="2400" dirty="0"/>
              <a:t> 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en-US" sz="2000" dirty="0"/>
              <a:t>– identify an appropriate hybridisation method to maximise the pros and minimise the cons of the combined methods given a particular application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GB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GB" altLang="en-US" sz="2400" b="1" dirty="0">
                <a:solidFill>
                  <a:srgbClr val="990000"/>
                </a:solidFill>
              </a:rPr>
              <a:t>Research trends</a:t>
            </a:r>
            <a:r>
              <a:rPr lang="en-GB" altLang="en-US" sz="2400" dirty="0"/>
              <a:t> 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en-US" sz="2000" dirty="0"/>
              <a:t>– active research field</a:t>
            </a:r>
          </a:p>
          <a:p>
            <a:pPr marL="40005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en-US" sz="2000" dirty="0"/>
              <a:t>– research-innovation route quite fast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GB" altLang="en-US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46"/>
    </mc:Choice>
    <mc:Fallback xmlns="">
      <p:transition spd="slow" advTm="1290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Hybrid Recommenders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504" y="1218194"/>
            <a:ext cx="7772400" cy="152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990000"/>
                </a:solidFill>
              </a:rPr>
              <a:t>Combining recommender algorithms</a:t>
            </a:r>
            <a:r>
              <a:rPr lang="en-US" alt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Building on 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Overcoming limitations</a:t>
            </a:r>
          </a:p>
        </p:txBody>
      </p:sp>
      <p:grpSp>
        <p:nvGrpSpPr>
          <p:cNvPr id="20484" name="Group 9"/>
          <p:cNvGrpSpPr>
            <a:grpSpLocks/>
          </p:cNvGrpSpPr>
          <p:nvPr/>
        </p:nvGrpSpPr>
        <p:grpSpPr bwMode="auto">
          <a:xfrm>
            <a:off x="5076825" y="1268413"/>
            <a:ext cx="2590800" cy="1439862"/>
            <a:chOff x="2640" y="384"/>
            <a:chExt cx="2688" cy="1728"/>
          </a:xfrm>
        </p:grpSpPr>
        <p:pic>
          <p:nvPicPr>
            <p:cNvPr id="20493" name="Picture 10" descr="bd06982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720"/>
              <a:ext cx="2208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4" name="AutoShape 11"/>
            <p:cNvSpPr>
              <a:spLocks noChangeArrowheads="1"/>
            </p:cNvSpPr>
            <p:nvPr/>
          </p:nvSpPr>
          <p:spPr bwMode="auto">
            <a:xfrm>
              <a:off x="2640" y="384"/>
              <a:ext cx="2688" cy="1728"/>
            </a:xfrm>
            <a:prstGeom prst="cloudCallout">
              <a:avLst>
                <a:gd name="adj1" fmla="val -21384"/>
                <a:gd name="adj2" fmla="val 7103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pic>
        <p:nvPicPr>
          <p:cNvPr id="20487" name="Picture 4" descr="bd0666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97200"/>
            <a:ext cx="33559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AutoShape 5"/>
          <p:cNvSpPr>
            <a:spLocks noChangeArrowheads="1"/>
          </p:cNvSpPr>
          <p:nvPr/>
        </p:nvSpPr>
        <p:spPr bwMode="auto">
          <a:xfrm>
            <a:off x="6632575" y="2533650"/>
            <a:ext cx="1620838" cy="825500"/>
          </a:xfrm>
          <a:prstGeom prst="cloudCallout">
            <a:avLst>
              <a:gd name="adj1" fmla="val -23856"/>
              <a:gd name="adj2" fmla="val 9113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6708775" y="2749550"/>
            <a:ext cx="143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User Profile</a:t>
            </a:r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>
            <a:off x="2960688" y="3036888"/>
            <a:ext cx="1181100" cy="652462"/>
          </a:xfrm>
          <a:prstGeom prst="wedgeRectCallout">
            <a:avLst>
              <a:gd name="adj1" fmla="val 77264"/>
              <a:gd name="adj2" fmla="val 345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3084513" y="3201988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65"/>
    </mc:Choice>
    <mc:Fallback xmlns="">
      <p:transition spd="slow" advTm="519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Reading + Video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379058"/>
            <a:ext cx="897877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Reading: Robin Burke, Hybrid recommender systems: 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             Survey and Experiments  [</a:t>
            </a:r>
            <a:r>
              <a:rPr lang="en-GB" dirty="0" smtClean="0">
                <a:solidFill>
                  <a:srgbClr val="C00000"/>
                </a:solidFill>
              </a:rPr>
              <a:t>available in Minerva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364273" y="4829682"/>
            <a:ext cx="6539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https://www.youtube.com/watch?v=ImpV70uLxyw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41331"/>
            <a:ext cx="181927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55576" y="5949280"/>
            <a:ext cx="73448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/>
              <a:t>How did the winning team create their algorithm?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3178" y="4279755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Netflix challenge</a:t>
            </a:r>
            <a:endParaRPr lang="en-GB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16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04"/>
    </mc:Choice>
    <mc:Fallback xmlns="">
      <p:transition spd="slow" advTm="40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How to combine algorithms?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08230"/>
              </p:ext>
            </p:extLst>
          </p:nvPr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35896" y="1839191"/>
            <a:ext cx="4822304" cy="185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19672" y="2886977"/>
            <a:ext cx="3096443" cy="11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849" y="4870472"/>
            <a:ext cx="8542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How to combine A1, A2, A3, …, An to decide what </a:t>
            </a:r>
            <a:br>
              <a:rPr lang="en-GB" sz="2800" b="1" dirty="0" smtClean="0">
                <a:solidFill>
                  <a:srgbClr val="C00000"/>
                </a:solidFill>
              </a:rPr>
            </a:br>
            <a:r>
              <a:rPr lang="en-GB" sz="2800" b="1" dirty="0" smtClean="0">
                <a:solidFill>
                  <a:srgbClr val="C00000"/>
                </a:solidFill>
              </a:rPr>
              <a:t>will be the recommendation value of item I for user U?</a:t>
            </a:r>
            <a:endParaRPr lang="en-GB" sz="28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4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27"/>
    </mc:Choice>
    <mc:Fallback xmlns="">
      <p:transition spd="slow" advTm="109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How to combine?</a:t>
            </a:r>
            <a:br>
              <a:rPr lang="en-GB" altLang="en-US" dirty="0" smtClean="0"/>
            </a:br>
            <a:r>
              <a:rPr lang="en-GB" altLang="en-US" dirty="0" smtClean="0"/>
              <a:t>Hybridisation Methods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37593" r="19908" b="21852"/>
          <a:stretch>
            <a:fillRect/>
          </a:stretch>
        </p:blipFill>
        <p:spPr bwMode="auto">
          <a:xfrm>
            <a:off x="4763" y="1711325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2132856"/>
            <a:ext cx="8928992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40"/>
    </mc:Choice>
    <mc:Fallback xmlns="">
      <p:transition spd="slow" advTm="65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Weighted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43126"/>
              </p:ext>
            </p:extLst>
          </p:nvPr>
        </p:nvGraphicFramePr>
        <p:xfrm>
          <a:off x="1435580" y="44197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W1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7624" y="5362964"/>
                <a:ext cx="686732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3+…+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𝑊𝑛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3+…+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𝑊𝑛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62964"/>
                <a:ext cx="6867329" cy="700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1248026" y="6242620"/>
            <a:ext cx="6806927" cy="262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02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93"/>
    </mc:Choice>
    <mc:Fallback xmlns="">
      <p:transition spd="slow" advTm="90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combine?</a:t>
            </a:r>
            <a:br>
              <a:rPr lang="en-GB" altLang="en-US" smtClean="0"/>
            </a:br>
            <a:r>
              <a:rPr lang="en-GB" altLang="en-US" smtClean="0"/>
              <a:t>Hybridisation Algorithms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37593" r="19908" b="21852"/>
          <a:stretch>
            <a:fillRect/>
          </a:stretch>
        </p:blipFill>
        <p:spPr bwMode="auto">
          <a:xfrm>
            <a:off x="4763" y="1711325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2780927"/>
            <a:ext cx="8928992" cy="658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1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60"/>
    </mc:Choice>
    <mc:Fallback xmlns="">
      <p:transition spd="slow" advTm="399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629525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Switching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5637E0-0F86-48B4-AA50-6FB8BF5FA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352730" cy="215957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Assume that we can use more than one recommender algorithm.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en-US" sz="2400" dirty="0" smtClean="0"/>
              <a:t>Consider a user </a:t>
            </a:r>
            <a:r>
              <a:rPr lang="en-US" altLang="en-US" sz="2400" b="1" dirty="0" smtClean="0"/>
              <a:t>U</a:t>
            </a:r>
            <a:r>
              <a:rPr lang="en-US" altLang="en-US" sz="2400" dirty="0" smtClean="0"/>
              <a:t> an a content item </a:t>
            </a:r>
            <a:r>
              <a:rPr lang="en-US" altLang="en-US" sz="2400" b="1" dirty="0" smtClean="0"/>
              <a:t>I</a:t>
            </a:r>
            <a:r>
              <a:rPr lang="en-US" altLang="en-US" sz="2400" dirty="0" smtClean="0"/>
              <a:t> – each algorithm will produce a recommendation value which indicates whether the item will be recommended to the user</a:t>
            </a:r>
            <a:endParaRPr lang="en-GB" altLang="en-US" sz="1000" dirty="0"/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GB" alt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52562" y="364476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4355976" y="1839191"/>
            <a:ext cx="8206" cy="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35580" y="44197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W1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Wn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3728" y="5351521"/>
                <a:ext cx="4561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….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351521"/>
                <a:ext cx="45619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5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452562" y="5877272"/>
            <a:ext cx="5859217" cy="53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43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77"/>
    </mc:Choice>
    <mc:Fallback xmlns="">
      <p:transition spd="slow" advTm="52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combine?</a:t>
            </a:r>
            <a:br>
              <a:rPr lang="en-GB" altLang="en-US" smtClean="0"/>
            </a:br>
            <a:r>
              <a:rPr lang="en-GB" altLang="en-US" smtClean="0"/>
              <a:t>Hybridisation Algorithms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9" t="37593" r="19908" b="21852"/>
          <a:stretch>
            <a:fillRect/>
          </a:stretch>
        </p:blipFill>
        <p:spPr bwMode="auto">
          <a:xfrm>
            <a:off x="4763" y="1711325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3490617"/>
            <a:ext cx="8928992" cy="658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57"/>
    </mc:Choice>
    <mc:Fallback xmlns="">
      <p:transition spd="slow" advTm="42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6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8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29.9|3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|5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3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1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E4BED5-99DC-46F5-916D-A8C9454F3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FD720-B62A-4D24-A646-5709F04B0C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37014-C98D-435E-BD84-E5659748017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36f296c-48d7-41bd-a62f-0203a8637f59"/>
    <ds:schemaRef ds:uri="http://purl.org/dc/elements/1.1/"/>
    <ds:schemaRef ds:uri="http://schemas.microsoft.com/office/2006/metadata/properties"/>
    <ds:schemaRef ds:uri="6f2ffaec-f1d7-4835-9d23-fd5dbfb3f3e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818</Words>
  <Application>Microsoft Office PowerPoint</Application>
  <PresentationFormat>On-screen Show (4:3)</PresentationFormat>
  <Paragraphs>220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Cambria Math</vt:lpstr>
      <vt:lpstr>Times New Roman</vt:lpstr>
      <vt:lpstr>Default Design</vt:lpstr>
      <vt:lpstr> User Adaptive Intelligent Systems </vt:lpstr>
      <vt:lpstr>Hybrid Recommenders</vt:lpstr>
      <vt:lpstr>Reading + Video</vt:lpstr>
      <vt:lpstr>How to combine algorithms?</vt:lpstr>
      <vt:lpstr>How to combine? Hybridisation Methods</vt:lpstr>
      <vt:lpstr>Weighted</vt:lpstr>
      <vt:lpstr>How to combine? Hybridisation Algorithms</vt:lpstr>
      <vt:lpstr>Switching</vt:lpstr>
      <vt:lpstr>How to combine? Hybridisation Algorithms</vt:lpstr>
      <vt:lpstr>Mixed</vt:lpstr>
      <vt:lpstr>How to combine? Hybridisation Algorithms</vt:lpstr>
      <vt:lpstr>Feature Combination</vt:lpstr>
      <vt:lpstr>How to combine? Hybridisation Algorithms</vt:lpstr>
      <vt:lpstr>Cascade</vt:lpstr>
      <vt:lpstr>How to combine? Hybridisation Algorithms</vt:lpstr>
      <vt:lpstr>Feature Augmentation</vt:lpstr>
      <vt:lpstr>How to combine? Hybridisation Algorithms</vt:lpstr>
      <vt:lpstr>Meta-Level</vt:lpstr>
      <vt:lpstr>Summary: Hybrid Recommenders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588</cp:revision>
  <cp:lastPrinted>2016-11-07T11:01:48Z</cp:lastPrinted>
  <dcterms:created xsi:type="dcterms:W3CDTF">2003-10-13T15:10:42Z</dcterms:created>
  <dcterms:modified xsi:type="dcterms:W3CDTF">2022-11-07T10:21:48Z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