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ppt/tags/tag3.xml" ContentType="application/vnd.openxmlformats-officedocument.presentationml.tags+xml"/>
  <Override PartName="/ppt/notesSlides/notesSlide5.xml" ContentType="application/vnd.openxmlformats-officedocument.presentationml.notesSlide+xml"/>
  <Override PartName="/ppt/tags/tag4.xml" ContentType="application/vnd.openxmlformats-officedocument.presentationml.tags+xml"/>
  <Override PartName="/ppt/notesSlides/notesSlide6.xml" ContentType="application/vnd.openxmlformats-officedocument.presentationml.notesSlide+xml"/>
  <Override PartName="/ppt/tags/tag5.xml" ContentType="application/vnd.openxmlformats-officedocument.presentationml.tags+xml"/>
  <Override PartName="/ppt/notesSlides/notesSlide7.xml" ContentType="application/vnd.openxmlformats-officedocument.presentationml.notesSlide+xml"/>
  <Override PartName="/ppt/tags/tag6.xml" ContentType="application/vnd.openxmlformats-officedocument.presentationml.tags+xml"/>
  <Override PartName="/ppt/notesSlides/notesSlide8.xml" ContentType="application/vnd.openxmlformats-officedocument.presentationml.notesSlide+xml"/>
  <Override PartName="/ppt/tags/tag7.xml" ContentType="application/vnd.openxmlformats-officedocument.presentationml.tags+xml"/>
  <Override PartName="/ppt/notesSlides/notesSlide9.xml" ContentType="application/vnd.openxmlformats-officedocument.presentationml.notesSlide+xml"/>
  <Override PartName="/ppt/tags/tag8.xml" ContentType="application/vnd.openxmlformats-officedocument.presentationml.tags+xml"/>
  <Override PartName="/ppt/notesSlides/notesSlide10.xml" ContentType="application/vnd.openxmlformats-officedocument.presentationml.notesSlide+xml"/>
  <Override PartName="/ppt/tags/tag9.xml" ContentType="application/vnd.openxmlformats-officedocument.presentationml.tags+xml"/>
  <Override PartName="/ppt/notesSlides/notesSlide11.xml" ContentType="application/vnd.openxmlformats-officedocument.presentationml.notesSlide+xml"/>
  <Override PartName="/ppt/tags/tag10.xml" ContentType="application/vnd.openxmlformats-officedocument.presentationml.tags+xml"/>
  <Override PartName="/ppt/notesSlides/notesSlide12.xml" ContentType="application/vnd.openxmlformats-officedocument.presentationml.notesSlide+xml"/>
  <Override PartName="/ppt/tags/tag11.xml" ContentType="application/vnd.openxmlformats-officedocument.presentationml.tags+xml"/>
  <Override PartName="/ppt/notesSlides/notesSlide13.xml" ContentType="application/vnd.openxmlformats-officedocument.presentationml.notesSlide+xml"/>
  <Override PartName="/ppt/tags/tag12.xml" ContentType="application/vnd.openxmlformats-officedocument.presentationml.tags+xml"/>
  <Override PartName="/ppt/notesSlides/notesSlide14.xml" ContentType="application/vnd.openxmlformats-officedocument.presentationml.notesSlide+xml"/>
  <Override PartName="/ppt/tags/tag13.xml" ContentType="application/vnd.openxmlformats-officedocument.presentationml.tags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304" r:id="rId5"/>
    <p:sldId id="327" r:id="rId6"/>
    <p:sldId id="364" r:id="rId7"/>
    <p:sldId id="351" r:id="rId8"/>
    <p:sldId id="352" r:id="rId9"/>
    <p:sldId id="361" r:id="rId10"/>
    <p:sldId id="360" r:id="rId11"/>
    <p:sldId id="353" r:id="rId12"/>
    <p:sldId id="355" r:id="rId13"/>
    <p:sldId id="362" r:id="rId14"/>
    <p:sldId id="347" r:id="rId15"/>
    <p:sldId id="357" r:id="rId16"/>
    <p:sldId id="358" r:id="rId17"/>
    <p:sldId id="359" r:id="rId18"/>
    <p:sldId id="344" r:id="rId19"/>
    <p:sldId id="363" r:id="rId20"/>
  </p:sldIdLst>
  <p:sldSz cx="9144000" cy="6858000" type="screen4x3"/>
  <p:notesSz cx="10233025" cy="7102475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37">
          <p15:clr>
            <a:srgbClr val="A4A3A4"/>
          </p15:clr>
        </p15:guide>
        <p15:guide id="2" pos="32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800000"/>
    <a:srgbClr val="FF0000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E9CD57D-0803-478D-B4AA-463F31E81E4D}" v="2" dt="2019-11-25T16:03:33.60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23" autoAdjust="0"/>
    <p:restoredTop sz="78932" autoAdjust="0"/>
  </p:normalViewPr>
  <p:slideViewPr>
    <p:cSldViewPr>
      <p:cViewPr varScale="1">
        <p:scale>
          <a:sx n="70" d="100"/>
          <a:sy n="70" d="100"/>
        </p:scale>
        <p:origin x="1968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-3024" y="-114"/>
      </p:cViewPr>
      <p:guideLst>
        <p:guide orient="horz" pos="2237"/>
        <p:guide pos="322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microsoft.com/office/2015/10/relationships/revisionInfo" Target="revisionInfo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9.xml"/><Relationship Id="rId13" Type="http://schemas.openxmlformats.org/officeDocument/2006/relationships/slide" Target="slides/slide14.xml"/><Relationship Id="rId3" Type="http://schemas.openxmlformats.org/officeDocument/2006/relationships/slide" Target="slides/slide4.xml"/><Relationship Id="rId7" Type="http://schemas.openxmlformats.org/officeDocument/2006/relationships/slide" Target="slides/slide8.xml"/><Relationship Id="rId12" Type="http://schemas.openxmlformats.org/officeDocument/2006/relationships/slide" Target="slides/slide13.xml"/><Relationship Id="rId2" Type="http://schemas.openxmlformats.org/officeDocument/2006/relationships/slide" Target="slides/slide3.xml"/><Relationship Id="rId1" Type="http://schemas.openxmlformats.org/officeDocument/2006/relationships/slide" Target="slides/slide2.xml"/><Relationship Id="rId6" Type="http://schemas.openxmlformats.org/officeDocument/2006/relationships/slide" Target="slides/slide7.xml"/><Relationship Id="rId11" Type="http://schemas.openxmlformats.org/officeDocument/2006/relationships/slide" Target="slides/slide12.xml"/><Relationship Id="rId5" Type="http://schemas.openxmlformats.org/officeDocument/2006/relationships/slide" Target="slides/slide6.xml"/><Relationship Id="rId10" Type="http://schemas.openxmlformats.org/officeDocument/2006/relationships/slide" Target="slides/slide11.xml"/><Relationship Id="rId4" Type="http://schemas.openxmlformats.org/officeDocument/2006/relationships/slide" Target="slides/slide5.xml"/><Relationship Id="rId9" Type="http://schemas.openxmlformats.org/officeDocument/2006/relationships/slide" Target="slides/slide10.xml"/><Relationship Id="rId14" Type="http://schemas.openxmlformats.org/officeDocument/2006/relationships/slide" Target="slides/slide1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nia Dimitrova" userId="14e91bea-a3b4-4821-9b85-7aef3a4ea495" providerId="ADAL" clId="{D23ADD30-C708-428D-86DB-18C5E157750B}"/>
    <pc:docChg chg="modSld">
      <pc:chgData name="Vania Dimitrova" userId="14e91bea-a3b4-4821-9b85-7aef3a4ea495" providerId="ADAL" clId="{D23ADD30-C708-428D-86DB-18C5E157750B}" dt="2019-11-25T16:03:33.609" v="1"/>
      <pc:docMkLst>
        <pc:docMk/>
      </pc:docMkLst>
      <pc:sldChg chg="modAnim">
        <pc:chgData name="Vania Dimitrova" userId="14e91bea-a3b4-4821-9b85-7aef3a4ea495" providerId="ADAL" clId="{D23ADD30-C708-428D-86DB-18C5E157750B}" dt="2019-11-25T16:03:33.609" v="1"/>
        <pc:sldMkLst>
          <pc:docMk/>
          <pc:sldMk cId="3350735943" sldId="355"/>
        </pc:sldMkLst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image" Target="../media/image3.emf"/><Relationship Id="rId6" Type="http://schemas.openxmlformats.org/officeDocument/2006/relationships/image" Target="../media/image8.emf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image" Target="../media/image10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image" Target="../media/image14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image" Target="../media/image17.emf"/><Relationship Id="rId5" Type="http://schemas.openxmlformats.org/officeDocument/2006/relationships/image" Target="../media/image21.emf"/><Relationship Id="rId4" Type="http://schemas.openxmlformats.org/officeDocument/2006/relationships/image" Target="../media/image2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D5285944-FB20-4384-962E-280A1D89BF2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78" tIns="47389" rIns="94778" bIns="47389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6" charset="0"/>
              </a:defRPr>
            </a:lvl1pPr>
          </a:lstStyle>
          <a:p>
            <a:pPr>
              <a:defRPr/>
            </a:pPr>
            <a:r>
              <a:rPr lang="en-US"/>
              <a:t>COMP3771 User Adaptive Intelligent Systems</a:t>
            </a:r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340413F8-5A8D-4218-85BF-11B99F51DEB0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797550" y="0"/>
            <a:ext cx="4433888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78" tIns="47389" rIns="94778" bIns="47389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6" name="Rectangle 4">
            <a:extLst>
              <a:ext uri="{FF2B5EF4-FFF2-40B4-BE49-F238E27FC236}">
                <a16:creationId xmlns:a16="http://schemas.microsoft.com/office/drawing/2014/main" id="{75DD14E6-9158-4E99-807D-96ED208F7AE4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745288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78" tIns="47389" rIns="94778" bIns="47389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6" charset="0"/>
              </a:defRPr>
            </a:lvl1pPr>
          </a:lstStyle>
          <a:p>
            <a:pPr>
              <a:defRPr/>
            </a:pPr>
            <a:r>
              <a:rPr lang="en-US"/>
              <a:t>issued by Lydia Lau</a:t>
            </a:r>
          </a:p>
        </p:txBody>
      </p:sp>
      <p:sp>
        <p:nvSpPr>
          <p:cNvPr id="49157" name="Rectangle 5">
            <a:extLst>
              <a:ext uri="{FF2B5EF4-FFF2-40B4-BE49-F238E27FC236}">
                <a16:creationId xmlns:a16="http://schemas.microsoft.com/office/drawing/2014/main" id="{5A29C6DE-EC30-4C2A-B4D9-10D0A70CDAF6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797550" y="6745288"/>
            <a:ext cx="4433888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78" tIns="47389" rIns="94778" bIns="4738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06D97D5-82D5-426D-AE3E-1766B5970A9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776971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CDF054A9-6459-44BE-A7C0-FDB7231074A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78" tIns="47389" rIns="94778" bIns="47389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6" charset="0"/>
              </a:defRPr>
            </a:lvl1pPr>
          </a:lstStyle>
          <a:p>
            <a:pPr>
              <a:defRPr/>
            </a:pPr>
            <a:r>
              <a:rPr lang="en-US"/>
              <a:t>COMP3771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5002337F-2947-4CC0-BD38-ED06170D276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579755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78" tIns="47389" rIns="94778" bIns="47389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B651437E-AA00-4CFC-9D39-D126A2A782E4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341688" y="531813"/>
            <a:ext cx="3549650" cy="26638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08C626B7-3FD4-4476-96D2-B205A0AD076A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65250" y="3373438"/>
            <a:ext cx="7502525" cy="319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78" tIns="47389" rIns="94778" bIns="473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94B476A3-376E-45ED-967E-DAC450CC20A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746875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78" tIns="47389" rIns="94778" bIns="47389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6" charset="0"/>
              </a:defRPr>
            </a:lvl1pPr>
          </a:lstStyle>
          <a:p>
            <a:pPr>
              <a:defRPr/>
            </a:pPr>
            <a:r>
              <a:rPr lang="en-US"/>
              <a:t>issued by Lydia Lau</a:t>
            </a:r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5E1A2538-6EE4-48E3-82A0-583D132BC81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797550" y="6746875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78" tIns="47389" rIns="94778" bIns="4738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BA637D6-EE56-4A4D-8439-C17FD257422A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201719607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>
            <a:extLst>
              <a:ext uri="{FF2B5EF4-FFF2-40B4-BE49-F238E27FC236}">
                <a16:creationId xmlns:a16="http://schemas.microsoft.com/office/drawing/2014/main" id="{D568659B-F809-4716-AA84-EC6224F6F09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Notes Placeholder 2">
            <a:extLst>
              <a:ext uri="{FF2B5EF4-FFF2-40B4-BE49-F238E27FC236}">
                <a16:creationId xmlns:a16="http://schemas.microsoft.com/office/drawing/2014/main" id="{CC049121-5F6C-4E1C-9668-0AA0F69441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5124" name="Slide Number Placeholder 3">
            <a:extLst>
              <a:ext uri="{FF2B5EF4-FFF2-40B4-BE49-F238E27FC236}">
                <a16:creationId xmlns:a16="http://schemas.microsoft.com/office/drawing/2014/main" id="{471BBE66-1290-41DF-856E-01C138C06E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69938" indent="-295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84275" indent="-2365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57350" indent="-2365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32013" indent="-2365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892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464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036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608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638AA5A7-1449-478C-A8C6-90B1B07C2786}" type="slidenum">
              <a:rPr lang="en-GB" altLang="en-US" smtClean="0"/>
              <a:pPr>
                <a:spcBef>
                  <a:spcPct val="0"/>
                </a:spcBef>
              </a:pPr>
              <a:t>1</a:t>
            </a:fld>
            <a:endParaRPr lang="en-GB" altLang="en-US"/>
          </a:p>
        </p:txBody>
      </p:sp>
      <p:sp>
        <p:nvSpPr>
          <p:cNvPr id="5125" name="Footer Placeholder 4">
            <a:extLst>
              <a:ext uri="{FF2B5EF4-FFF2-40B4-BE49-F238E27FC236}">
                <a16:creationId xmlns:a16="http://schemas.microsoft.com/office/drawing/2014/main" id="{72547DF0-1098-4F72-8B6B-2B5DF88799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69938" indent="-295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84275" indent="-2365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57350" indent="-2365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32013" indent="-2365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892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464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036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608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/>
              <a:t>issued by Lydia Lau</a:t>
            </a:r>
          </a:p>
        </p:txBody>
      </p:sp>
      <p:sp>
        <p:nvSpPr>
          <p:cNvPr id="5126" name="Header Placeholder 5">
            <a:extLst>
              <a:ext uri="{FF2B5EF4-FFF2-40B4-BE49-F238E27FC236}">
                <a16:creationId xmlns:a16="http://schemas.microsoft.com/office/drawing/2014/main" id="{96F06B4E-F32F-4F42-81CC-78BF5F6C0D8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69938" indent="-295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84275" indent="-2365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57350" indent="-2365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32013" indent="-2365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892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464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036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608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/>
              <a:t>COMP3771</a:t>
            </a:r>
          </a:p>
        </p:txBody>
      </p:sp>
    </p:spTree>
    <p:extLst>
      <p:ext uri="{BB962C8B-B14F-4D97-AF65-F5344CB8AC3E}">
        <p14:creationId xmlns:p14="http://schemas.microsoft.com/office/powerpoint/2010/main" val="20795272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F39187DB-FE32-4A77-8B56-A6A64C48E75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69938" indent="-295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84275" indent="-2365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57350" indent="-2365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32013" indent="-2365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892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464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036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608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6F17A474-A046-4490-91EB-BD1F5AEF2A7E}" type="slidenum">
              <a:rPr lang="en-GB" altLang="en-US" smtClean="0"/>
              <a:pPr>
                <a:spcBef>
                  <a:spcPct val="0"/>
                </a:spcBef>
              </a:pPr>
              <a:t>10</a:t>
            </a:fld>
            <a:endParaRPr lang="en-GB" altLang="en-US"/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9DD263F1-944E-408C-A995-A1FA98EBF53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33750" y="525463"/>
            <a:ext cx="3568700" cy="2678112"/>
          </a:xfrm>
          <a:ln/>
        </p:spPr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0B3AC7C3-1841-4E23-BD6A-745D9522F0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65250" y="3376613"/>
            <a:ext cx="7502525" cy="32004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332" tIns="45167" rIns="90332" bIns="45167"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176350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BFE347D5-8449-4493-865D-23A6893DFD4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69938" indent="-295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84275" indent="-2365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57350" indent="-2365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32013" indent="-2365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892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464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036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608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F8C1A277-7E05-4FDF-B42E-EAA67511671A}" type="slidenum">
              <a:rPr lang="en-GB" altLang="en-US" smtClean="0"/>
              <a:pPr>
                <a:spcBef>
                  <a:spcPct val="0"/>
                </a:spcBef>
              </a:pPr>
              <a:t>11</a:t>
            </a:fld>
            <a:endParaRPr lang="en-GB" altLang="en-US"/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6A2CEBBE-44C9-42EB-A7F1-FE3E4B95506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33750" y="525463"/>
            <a:ext cx="3568700" cy="2678112"/>
          </a:xfrm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1F92280A-083A-4DAF-BA2B-926C026B06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65250" y="3375025"/>
            <a:ext cx="7502525" cy="32019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332" tIns="45167" rIns="90332" bIns="45167"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46206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BFE347D5-8449-4493-865D-23A6893DFD4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69938" indent="-295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84275" indent="-2365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57350" indent="-2365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32013" indent="-2365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892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464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036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608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F8C1A277-7E05-4FDF-B42E-EAA67511671A}" type="slidenum">
              <a:rPr lang="en-GB" altLang="en-US" smtClean="0"/>
              <a:pPr>
                <a:spcBef>
                  <a:spcPct val="0"/>
                </a:spcBef>
              </a:pPr>
              <a:t>12</a:t>
            </a:fld>
            <a:endParaRPr lang="en-GB" altLang="en-US"/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6A2CEBBE-44C9-42EB-A7F1-FE3E4B95506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33750" y="525463"/>
            <a:ext cx="3568700" cy="2678112"/>
          </a:xfrm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1F92280A-083A-4DAF-BA2B-926C026B06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65250" y="3375025"/>
            <a:ext cx="7502525" cy="32019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332" tIns="45167" rIns="90332" bIns="45167"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577909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BFE347D5-8449-4493-865D-23A6893DFD4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69938" indent="-295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84275" indent="-2365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57350" indent="-2365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32013" indent="-2365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892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464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036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608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F8C1A277-7E05-4FDF-B42E-EAA67511671A}" type="slidenum">
              <a:rPr lang="en-GB" altLang="en-US" smtClean="0"/>
              <a:pPr>
                <a:spcBef>
                  <a:spcPct val="0"/>
                </a:spcBef>
              </a:pPr>
              <a:t>13</a:t>
            </a:fld>
            <a:endParaRPr lang="en-GB" altLang="en-US"/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6A2CEBBE-44C9-42EB-A7F1-FE3E4B95506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33750" y="525463"/>
            <a:ext cx="3568700" cy="2678112"/>
          </a:xfrm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1F92280A-083A-4DAF-BA2B-926C026B06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65250" y="3375025"/>
            <a:ext cx="7502525" cy="32019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332" tIns="45167" rIns="90332" bIns="45167"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293552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BFE347D5-8449-4493-865D-23A6893DFD4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69938" indent="-295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84275" indent="-2365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57350" indent="-2365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32013" indent="-2365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892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464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036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608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F8C1A277-7E05-4FDF-B42E-EAA67511671A}" type="slidenum">
              <a:rPr lang="en-GB" altLang="en-US" smtClean="0"/>
              <a:pPr>
                <a:spcBef>
                  <a:spcPct val="0"/>
                </a:spcBef>
              </a:pPr>
              <a:t>14</a:t>
            </a:fld>
            <a:endParaRPr lang="en-GB" altLang="en-US"/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6A2CEBBE-44C9-42EB-A7F1-FE3E4B95506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33750" y="525463"/>
            <a:ext cx="3568700" cy="2678112"/>
          </a:xfrm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1F92280A-083A-4DAF-BA2B-926C026B06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65250" y="3375025"/>
            <a:ext cx="7502525" cy="32019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332" tIns="45167" rIns="90332" bIns="45167"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344334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>
            <a:extLst>
              <a:ext uri="{FF2B5EF4-FFF2-40B4-BE49-F238E27FC236}">
                <a16:creationId xmlns:a16="http://schemas.microsoft.com/office/drawing/2014/main" id="{C4DE1E47-0CE3-4E1A-B3D2-18921E29D98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69938" indent="-295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84275" indent="-2365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57350" indent="-2365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32013" indent="-2365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892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464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036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608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E5C05721-2FD2-4C62-9758-75D1A2E34D03}" type="slidenum">
              <a:rPr lang="en-GB" altLang="en-US" smtClean="0"/>
              <a:pPr>
                <a:spcBef>
                  <a:spcPct val="0"/>
                </a:spcBef>
              </a:pPr>
              <a:t>15</a:t>
            </a:fld>
            <a:endParaRPr lang="en-GB" altLang="en-US"/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20A23B9C-1FAA-4A1C-919A-4A335223DE5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32163" y="525463"/>
            <a:ext cx="3570287" cy="2678112"/>
          </a:xfrm>
          <a:ln/>
        </p:spPr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427D3D68-C147-4213-8914-18111698D5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65250" y="3375025"/>
            <a:ext cx="7502525" cy="32019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332" tIns="45167" rIns="90332" bIns="45167"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07253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F39187DB-FE32-4A77-8B56-A6A64C48E75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69938" indent="-295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84275" indent="-2365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57350" indent="-2365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32013" indent="-2365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892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464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036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608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6F17A474-A046-4490-91EB-BD1F5AEF2A7E}" type="slidenum">
              <a:rPr lang="en-GB" altLang="en-US" smtClean="0"/>
              <a:pPr>
                <a:spcBef>
                  <a:spcPct val="0"/>
                </a:spcBef>
              </a:pPr>
              <a:t>2</a:t>
            </a:fld>
            <a:endParaRPr lang="en-GB" altLang="en-US"/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9DD263F1-944E-408C-A995-A1FA98EBF53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33750" y="525463"/>
            <a:ext cx="3568700" cy="2678112"/>
          </a:xfrm>
          <a:ln/>
        </p:spPr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0B3AC7C3-1841-4E23-BD6A-745D9522F0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65250" y="3376613"/>
            <a:ext cx="7502525" cy="32004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332" tIns="45167" rIns="90332" bIns="45167"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95476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69938" indent="-295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84275" indent="-2365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57350" indent="-2365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32013" indent="-2365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892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464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036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608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B6DE4656-3A90-4D77-853F-BEA878F7B4C4}" type="slidenum">
              <a:rPr lang="en-GB" altLang="en-US" smtClean="0"/>
              <a:pPr>
                <a:spcBef>
                  <a:spcPct val="0"/>
                </a:spcBef>
              </a:pPr>
              <a:t>3</a:t>
            </a:fld>
            <a:endParaRPr lang="en-GB" altLang="en-US" smtClean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32163" y="525463"/>
            <a:ext cx="3570287" cy="2678112"/>
          </a:xfrm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65250" y="3375025"/>
            <a:ext cx="7502525" cy="32019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332" tIns="45167" rIns="90332" bIns="45167"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3500581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F39187DB-FE32-4A77-8B56-A6A64C48E75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69938" indent="-295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84275" indent="-2365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57350" indent="-2365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32013" indent="-2365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892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464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036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608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6F17A474-A046-4490-91EB-BD1F5AEF2A7E}" type="slidenum">
              <a:rPr lang="en-GB" altLang="en-US" smtClean="0"/>
              <a:pPr>
                <a:spcBef>
                  <a:spcPct val="0"/>
                </a:spcBef>
              </a:pPr>
              <a:t>4</a:t>
            </a:fld>
            <a:endParaRPr lang="en-GB" altLang="en-US"/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9DD263F1-944E-408C-A995-A1FA98EBF53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33750" y="525463"/>
            <a:ext cx="3568700" cy="2678112"/>
          </a:xfrm>
          <a:ln/>
        </p:spPr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0B3AC7C3-1841-4E23-BD6A-745D9522F0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65250" y="3376613"/>
            <a:ext cx="7502525" cy="32004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332" tIns="45167" rIns="90332" bIns="45167"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22608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F39187DB-FE32-4A77-8B56-A6A64C48E75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69938" indent="-295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84275" indent="-2365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57350" indent="-2365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32013" indent="-2365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892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464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036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608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6F17A474-A046-4490-91EB-BD1F5AEF2A7E}" type="slidenum">
              <a:rPr lang="en-GB" altLang="en-US" smtClean="0"/>
              <a:pPr>
                <a:spcBef>
                  <a:spcPct val="0"/>
                </a:spcBef>
              </a:pPr>
              <a:t>5</a:t>
            </a:fld>
            <a:endParaRPr lang="en-GB" altLang="en-US"/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9DD263F1-944E-408C-A995-A1FA98EBF53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33750" y="525463"/>
            <a:ext cx="3568700" cy="2678112"/>
          </a:xfrm>
          <a:ln/>
        </p:spPr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0B3AC7C3-1841-4E23-BD6A-745D9522F0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65250" y="3376613"/>
            <a:ext cx="7502525" cy="32004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332" tIns="45167" rIns="90332" bIns="45167"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060436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F39187DB-FE32-4A77-8B56-A6A64C48E75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69938" indent="-295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84275" indent="-2365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57350" indent="-2365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32013" indent="-2365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892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464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036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608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6F17A474-A046-4490-91EB-BD1F5AEF2A7E}" type="slidenum">
              <a:rPr lang="en-GB" altLang="en-US" smtClean="0"/>
              <a:pPr>
                <a:spcBef>
                  <a:spcPct val="0"/>
                </a:spcBef>
              </a:pPr>
              <a:t>6</a:t>
            </a:fld>
            <a:endParaRPr lang="en-GB" altLang="en-US"/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9DD263F1-944E-408C-A995-A1FA98EBF53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33750" y="525463"/>
            <a:ext cx="3568700" cy="2678112"/>
          </a:xfrm>
          <a:ln/>
        </p:spPr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0B3AC7C3-1841-4E23-BD6A-745D9522F0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65250" y="3376613"/>
            <a:ext cx="7502525" cy="32004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332" tIns="45167" rIns="90332" bIns="45167"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415283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F39187DB-FE32-4A77-8B56-A6A64C48E75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69938" indent="-295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84275" indent="-2365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57350" indent="-2365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32013" indent="-2365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892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464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036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608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6F17A474-A046-4490-91EB-BD1F5AEF2A7E}" type="slidenum">
              <a:rPr lang="en-GB" altLang="en-US" smtClean="0"/>
              <a:pPr>
                <a:spcBef>
                  <a:spcPct val="0"/>
                </a:spcBef>
              </a:pPr>
              <a:t>7</a:t>
            </a:fld>
            <a:endParaRPr lang="en-GB" altLang="en-US"/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9DD263F1-944E-408C-A995-A1FA98EBF53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33750" y="525463"/>
            <a:ext cx="3568700" cy="2678112"/>
          </a:xfrm>
          <a:ln/>
        </p:spPr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0B3AC7C3-1841-4E23-BD6A-745D9522F0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65250" y="3376613"/>
            <a:ext cx="7502525" cy="32004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332" tIns="45167" rIns="90332" bIns="45167"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241976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F39187DB-FE32-4A77-8B56-A6A64C48E75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69938" indent="-295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84275" indent="-2365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57350" indent="-2365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32013" indent="-2365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892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464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036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608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6F17A474-A046-4490-91EB-BD1F5AEF2A7E}" type="slidenum">
              <a:rPr lang="en-GB" altLang="en-US" smtClean="0"/>
              <a:pPr>
                <a:spcBef>
                  <a:spcPct val="0"/>
                </a:spcBef>
              </a:pPr>
              <a:t>8</a:t>
            </a:fld>
            <a:endParaRPr lang="en-GB" altLang="en-US"/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9DD263F1-944E-408C-A995-A1FA98EBF53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33750" y="525463"/>
            <a:ext cx="3568700" cy="2678112"/>
          </a:xfrm>
          <a:ln/>
        </p:spPr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0B3AC7C3-1841-4E23-BD6A-745D9522F0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65250" y="3376613"/>
            <a:ext cx="7502525" cy="32004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332" tIns="45167" rIns="90332" bIns="45167"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274497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F39187DB-FE32-4A77-8B56-A6A64C48E75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69938" indent="-295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84275" indent="-2365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57350" indent="-2365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32013" indent="-2365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892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464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036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608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6F17A474-A046-4490-91EB-BD1F5AEF2A7E}" type="slidenum">
              <a:rPr lang="en-GB" altLang="en-US" smtClean="0"/>
              <a:pPr>
                <a:spcBef>
                  <a:spcPct val="0"/>
                </a:spcBef>
              </a:pPr>
              <a:t>9</a:t>
            </a:fld>
            <a:endParaRPr lang="en-GB" altLang="en-US"/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9DD263F1-944E-408C-A995-A1FA98EBF53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33750" y="525463"/>
            <a:ext cx="3568700" cy="2678112"/>
          </a:xfrm>
          <a:ln/>
        </p:spPr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0B3AC7C3-1841-4E23-BD6A-745D9522F0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65250" y="3376613"/>
            <a:ext cx="7502525" cy="32004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332" tIns="45167" rIns="90332" bIns="45167"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04467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13549B1-3708-4876-B383-FDACE4E13D1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Topic 9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A45B2F2-150F-4989-BC8E-8DEB1DC7C7D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COMP3771 UAIS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3C2BCF1-64AD-4EB9-950C-046053BFA65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D2CE00-3FD6-41F2-9EB1-033E37AFF415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981116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784D45F-128C-4667-B196-2EF3D7A1C6C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Topic 9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205B0CB-9731-4B14-B98F-420F5F7B8FC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COMP3771 UAIS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4EB7914-493D-4B8F-89B0-08F34F115CC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9A2B52-811A-4E17-82F7-DC21B0DD1A85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097821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1" y="44450"/>
            <a:ext cx="1943100" cy="60515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1" y="44450"/>
            <a:ext cx="5676900" cy="60515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DA3C36E-C02D-4D68-9A64-DF1FD082650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Topic 9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0C263E2-A7B8-4C26-BC6C-0251928EA36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COMP3771 UAIS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090F3E6-D677-49C7-8940-71F3DDA9905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A1211A-3CE8-42F1-AF30-B14FA605E0BF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224860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3636187-8277-4211-9266-FC54E07A44B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Topic 9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B9C35E4-094D-465B-A23F-6631C78C43D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COMP3771 UAIS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A090E7E-D1EF-4C83-9116-C79F867D92C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5D23E1-82D7-4DA3-81FA-6401BD8E4B49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405177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2715238-C7E0-4FF2-8E04-361D28C29FE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Topic 9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B519892-1AB2-489D-AAEA-3BC8C511D14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COMP3771 UAIS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73E2E66-037F-4871-9744-D8C055E4A8B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B09B0E-A832-4DB3-AEB6-B8590860FC26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538747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0C0174A-2642-4191-A481-E0336DC03BF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Topic 9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4D55927-1A0F-436A-9988-480A0B97793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COMP3771 UAIS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4186D27-2196-489D-BBAF-1E7EF3D07E3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14C314-A785-4164-A979-586C9953F90D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366054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2296756A-E0D8-45DB-A2D2-EDD41DE6F52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Topic 9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24AEF97C-4EB9-4B7E-BEA7-0E0943DC1D3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COMP3771 UAIS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483FC38C-28CB-4C68-BDF5-F66E8E592A0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613270-8346-410D-9C15-3F7707B933D5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988724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117D72F6-84AF-4664-9AE5-80C736C9FAC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Topic 9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18469416-274C-478C-95A9-0AAF76A0654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COMP3771 UAIS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26DDC55F-4B17-4279-AE1A-3EE49230537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F6FEEC-D9EF-438D-92B1-5F7E88B84106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163490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91C90CDD-3704-4D00-B03D-ABF64758AD1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Topic 9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30EC489D-91A7-46B8-B2AF-22F8C7D12B2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COMP3771 UAIS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BF96A5BD-9855-44E5-B80C-DF7A6F05208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DFEDBF-0783-42E9-97D9-F76395DACF08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604961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CDB7F52-7FF0-4394-90BF-893734C9834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Topic 9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CD7445-D077-469B-AE7E-7AC98E73CE6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COMP3771 UAIS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60AA483-39CD-4235-8729-7BA00392CD5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16DF0D-8DF4-4F17-B698-97BE7EEAAC35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858101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B596948-025F-4F58-8288-64BAEFDAD88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Topic 9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C45A79-88F9-4433-98CC-B4253585F8C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COMP3771 UAIS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4E6F6A5-AD73-49D1-AD33-2BF8D5F28A6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59C5C1-F794-46D3-912D-E77F1327B3FA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46694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B9191128-4712-4577-B9E4-8F5E5572B5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4445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086627E3-8C97-4563-AEFC-0C65431B01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text styles</a:t>
            </a:r>
          </a:p>
          <a:p>
            <a:pPr lvl="1"/>
            <a:r>
              <a:rPr lang="en-GB" altLang="en-US"/>
              <a:t>Second level</a:t>
            </a:r>
          </a:p>
          <a:p>
            <a:pPr lvl="2"/>
            <a:r>
              <a:rPr lang="en-GB" altLang="en-US"/>
              <a:t>Third level</a:t>
            </a:r>
          </a:p>
          <a:p>
            <a:pPr lvl="3"/>
            <a:r>
              <a:rPr lang="en-GB" altLang="en-US"/>
              <a:t>Fourth level</a:t>
            </a:r>
          </a:p>
          <a:p>
            <a:pPr lvl="4"/>
            <a:r>
              <a:rPr lang="en-GB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5E332696-5528-4170-9F9B-DBCFFF0BB50F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Times New Roman" pitchFamily="16" charset="0"/>
              </a:defRPr>
            </a:lvl1pPr>
          </a:lstStyle>
          <a:p>
            <a:pPr>
              <a:defRPr/>
            </a:pPr>
            <a:r>
              <a:rPr lang="en-US"/>
              <a:t>Topic 9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5AC49D75-B84F-47FC-B0E0-30D6B49F3EEA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Times New Roman" pitchFamily="16" charset="0"/>
              </a:defRPr>
            </a:lvl1pPr>
          </a:lstStyle>
          <a:p>
            <a:pPr>
              <a:defRPr/>
            </a:pPr>
            <a:r>
              <a:rPr lang="en-US"/>
              <a:t>COMP3771 UAIS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F5976517-9D39-4818-96CD-B8B27364069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6227E996-1172-4618-8EB2-F021AFB0D1AF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Excel_Worksheet10.xlsx"/><Relationship Id="rId13" Type="http://schemas.openxmlformats.org/officeDocument/2006/relationships/package" Target="../embeddings/Microsoft_Excel_Worksheet13.xlsx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7.emf"/><Relationship Id="rId12" Type="http://schemas.openxmlformats.org/officeDocument/2006/relationships/package" Target="../embeddings/Microsoft_Excel_Worksheet12.xlsx"/><Relationship Id="rId2" Type="http://schemas.openxmlformats.org/officeDocument/2006/relationships/tags" Target="../tags/tag8.xml"/><Relationship Id="rId16" Type="http://schemas.openxmlformats.org/officeDocument/2006/relationships/image" Target="../media/image21.emf"/><Relationship Id="rId1" Type="http://schemas.openxmlformats.org/officeDocument/2006/relationships/vmlDrawing" Target="../drawings/vmlDrawing5.vml"/><Relationship Id="rId6" Type="http://schemas.openxmlformats.org/officeDocument/2006/relationships/package" Target="../embeddings/Microsoft_Excel_Worksheet9.xlsx"/><Relationship Id="rId11" Type="http://schemas.openxmlformats.org/officeDocument/2006/relationships/image" Target="../media/image19.emf"/><Relationship Id="rId5" Type="http://schemas.openxmlformats.org/officeDocument/2006/relationships/image" Target="../media/image9.jpg"/><Relationship Id="rId15" Type="http://schemas.openxmlformats.org/officeDocument/2006/relationships/package" Target="../embeddings/Microsoft_Excel_Worksheet14.xlsx"/><Relationship Id="rId10" Type="http://schemas.openxmlformats.org/officeDocument/2006/relationships/package" Target="../embeddings/Microsoft_Excel_Worksheet11.xlsx"/><Relationship Id="rId4" Type="http://schemas.openxmlformats.org/officeDocument/2006/relationships/notesSlide" Target="../notesSlides/notesSlide10.xml"/><Relationship Id="rId9" Type="http://schemas.openxmlformats.org/officeDocument/2006/relationships/image" Target="../media/image18.emf"/><Relationship Id="rId14" Type="http://schemas.openxmlformats.org/officeDocument/2006/relationships/image" Target="../media/image20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Excel_Worksheet1.xlsx"/><Relationship Id="rId13" Type="http://schemas.openxmlformats.org/officeDocument/2006/relationships/image" Target="../media/image6.emf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3.emf"/><Relationship Id="rId12" Type="http://schemas.openxmlformats.org/officeDocument/2006/relationships/package" Target="../embeddings/Microsoft_Excel_Worksheet2.xlsx"/><Relationship Id="rId17" Type="http://schemas.openxmlformats.org/officeDocument/2006/relationships/image" Target="../media/image8.emf"/><Relationship Id="rId2" Type="http://schemas.openxmlformats.org/officeDocument/2006/relationships/tags" Target="../tags/tag4.xml"/><Relationship Id="rId16" Type="http://schemas.openxmlformats.org/officeDocument/2006/relationships/oleObject" Target="../embeddings/oleObject2.bin"/><Relationship Id="rId1" Type="http://schemas.openxmlformats.org/officeDocument/2006/relationships/vmlDrawing" Target="../drawings/vmlDrawing1.vml"/><Relationship Id="rId6" Type="http://schemas.openxmlformats.org/officeDocument/2006/relationships/package" Target="../embeddings/Microsoft_Excel_Worksheet.xlsx"/><Relationship Id="rId11" Type="http://schemas.openxmlformats.org/officeDocument/2006/relationships/image" Target="../media/image5.emf"/><Relationship Id="rId5" Type="http://schemas.openxmlformats.org/officeDocument/2006/relationships/image" Target="../media/image9.jpg"/><Relationship Id="rId15" Type="http://schemas.openxmlformats.org/officeDocument/2006/relationships/image" Target="../media/image7.emf"/><Relationship Id="rId10" Type="http://schemas.openxmlformats.org/officeDocument/2006/relationships/oleObject" Target="../embeddings/oleObject1.bin"/><Relationship Id="rId4" Type="http://schemas.openxmlformats.org/officeDocument/2006/relationships/notesSlide" Target="../notesSlides/notesSlide6.xml"/><Relationship Id="rId9" Type="http://schemas.openxmlformats.org/officeDocument/2006/relationships/image" Target="../media/image4.emf"/><Relationship Id="rId14" Type="http://schemas.openxmlformats.org/officeDocument/2006/relationships/package" Target="../embeddings/Microsoft_Excel_Worksheet3.xlsx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Excel_Worksheet5.xlsx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0.emf"/><Relationship Id="rId2" Type="http://schemas.openxmlformats.org/officeDocument/2006/relationships/tags" Target="../tags/tag5.xml"/><Relationship Id="rId1" Type="http://schemas.openxmlformats.org/officeDocument/2006/relationships/vmlDrawing" Target="../drawings/vmlDrawing2.vml"/><Relationship Id="rId6" Type="http://schemas.openxmlformats.org/officeDocument/2006/relationships/package" Target="../embeddings/Microsoft_Excel_Worksheet4.xlsx"/><Relationship Id="rId11" Type="http://schemas.openxmlformats.org/officeDocument/2006/relationships/image" Target="../media/image12.emf"/><Relationship Id="rId5" Type="http://schemas.openxmlformats.org/officeDocument/2006/relationships/image" Target="../media/image9.jpg"/><Relationship Id="rId10" Type="http://schemas.openxmlformats.org/officeDocument/2006/relationships/package" Target="../embeddings/Microsoft_Excel_Worksheet6.xlsx"/><Relationship Id="rId4" Type="http://schemas.openxmlformats.org/officeDocument/2006/relationships/notesSlide" Target="../notesSlides/notesSlide7.xml"/><Relationship Id="rId9" Type="http://schemas.openxmlformats.org/officeDocument/2006/relationships/image" Target="../media/image11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9.jpg"/><Relationship Id="rId12" Type="http://schemas.openxmlformats.org/officeDocument/2006/relationships/image" Target="../media/image16.png"/><Relationship Id="rId2" Type="http://schemas.openxmlformats.org/officeDocument/2006/relationships/tags" Target="../tags/tag6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3.emf"/><Relationship Id="rId11" Type="http://schemas.openxmlformats.org/officeDocument/2006/relationships/image" Target="../media/image15.png"/><Relationship Id="rId5" Type="http://schemas.openxmlformats.org/officeDocument/2006/relationships/oleObject" Target="../embeddings/oleObject3.bin"/><Relationship Id="rId10" Type="http://schemas.openxmlformats.org/officeDocument/2006/relationships/image" Target="../media/image14.png"/><Relationship Id="rId4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Excel_Worksheet8.xlsx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4.emf"/><Relationship Id="rId2" Type="http://schemas.openxmlformats.org/officeDocument/2006/relationships/tags" Target="../tags/tag7.xml"/><Relationship Id="rId1" Type="http://schemas.openxmlformats.org/officeDocument/2006/relationships/vmlDrawing" Target="../drawings/vmlDrawing4.vml"/><Relationship Id="rId6" Type="http://schemas.openxmlformats.org/officeDocument/2006/relationships/package" Target="../embeddings/Microsoft_Excel_Worksheet7.xlsx"/><Relationship Id="rId11" Type="http://schemas.openxmlformats.org/officeDocument/2006/relationships/image" Target="../media/image16.emf"/><Relationship Id="rId5" Type="http://schemas.openxmlformats.org/officeDocument/2006/relationships/image" Target="../media/image9.jpg"/><Relationship Id="rId15" Type="http://schemas.openxmlformats.org/officeDocument/2006/relationships/image" Target="../media/image21.png"/><Relationship Id="rId10" Type="http://schemas.openxmlformats.org/officeDocument/2006/relationships/oleObject" Target="../embeddings/oleObject4.bin"/><Relationship Id="rId4" Type="http://schemas.openxmlformats.org/officeDocument/2006/relationships/notesSlide" Target="../notesSlides/notesSlide9.xml"/><Relationship Id="rId9" Type="http://schemas.openxmlformats.org/officeDocument/2006/relationships/image" Target="../media/image15.emf"/><Relationship Id="rId1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0B911C55-4F2D-42DF-9EDF-27B322EA80F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0" y="1219200"/>
            <a:ext cx="9144000" cy="1143000"/>
          </a:xfrm>
        </p:spPr>
        <p:txBody>
          <a:bodyPr/>
          <a:lstStyle/>
          <a:p>
            <a:pPr eaLnBrk="1" hangingPunct="1"/>
            <a:r>
              <a:rPr lang="en-GB" altLang="en-US" sz="4000" dirty="0" smtClean="0"/>
              <a:t>User </a:t>
            </a:r>
            <a:r>
              <a:rPr lang="en-GB" altLang="en-US" sz="4000" dirty="0"/>
              <a:t>Adaptive Intelligent Systems </a:t>
            </a:r>
            <a:endParaRPr lang="en-GB" altLang="en-US" sz="4000" b="0" dirty="0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9528F6B9-2BE2-48B4-9D59-94A0B484DED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323850" y="2492375"/>
            <a:ext cx="8569325" cy="3500438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en-GB" altLang="en-US" sz="3600" b="1" dirty="0"/>
          </a:p>
          <a:p>
            <a:pPr eaLnBrk="1" hangingPunct="1">
              <a:lnSpc>
                <a:spcPct val="90000"/>
              </a:lnSpc>
            </a:pPr>
            <a:r>
              <a:rPr lang="en-GB" altLang="en-US" sz="3600" dirty="0" smtClean="0"/>
              <a:t>Recommender </a:t>
            </a:r>
            <a:r>
              <a:rPr lang="en-GB" altLang="en-US" sz="3600" dirty="0" smtClean="0"/>
              <a:t>Systems:</a:t>
            </a:r>
            <a:endParaRPr lang="en-GB" altLang="en-US" sz="3600" dirty="0" smtClean="0"/>
          </a:p>
          <a:p>
            <a:pPr eaLnBrk="1" hangingPunct="1">
              <a:lnSpc>
                <a:spcPct val="90000"/>
              </a:lnSpc>
            </a:pPr>
            <a:r>
              <a:rPr lang="en-GB" altLang="en-US" sz="3600" dirty="0" smtClean="0"/>
              <a:t>Evaluation</a:t>
            </a:r>
            <a:endParaRPr lang="en-GB" altLang="en-US" sz="3600" dirty="0"/>
          </a:p>
          <a:p>
            <a:pPr eaLnBrk="1" hangingPunct="1">
              <a:lnSpc>
                <a:spcPct val="90000"/>
              </a:lnSpc>
            </a:pPr>
            <a:endParaRPr lang="en-GB" altLang="en-US" sz="3600" dirty="0"/>
          </a:p>
          <a:p>
            <a:pPr eaLnBrk="1" hangingPunct="1">
              <a:lnSpc>
                <a:spcPct val="90000"/>
              </a:lnSpc>
            </a:pPr>
            <a:r>
              <a:rPr lang="en-GB" altLang="en-US" sz="2800" dirty="0"/>
              <a:t>Vania Dimitrova</a:t>
            </a:r>
            <a:br>
              <a:rPr lang="en-GB" altLang="en-US" sz="2800" dirty="0"/>
            </a:br>
            <a:r>
              <a:rPr lang="en-GB" altLang="en-US" sz="2800" dirty="0"/>
              <a:t>School of Computing, University of Leeds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285"/>
    </mc:Choice>
    <mc:Fallback xmlns="">
      <p:transition spd="slow" advTm="7285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51CF2F2E-5FC2-4232-ABC6-07B05DF613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95350" y="-16102"/>
            <a:ext cx="8350250" cy="1143000"/>
          </a:xfrm>
        </p:spPr>
        <p:txBody>
          <a:bodyPr/>
          <a:lstStyle/>
          <a:p>
            <a:pPr eaLnBrk="1" hangingPunct="1"/>
            <a:r>
              <a:rPr lang="en-GB" altLang="en-US" sz="4000" dirty="0" smtClean="0"/>
              <a:t>Compare Recommender Algorithms</a:t>
            </a:r>
            <a:endParaRPr lang="en-GB" altLang="en-US" sz="4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8051E2-4165-400E-83E0-C1FFD71EC04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583" y="190421"/>
            <a:ext cx="729953" cy="729953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107504" y="1241421"/>
            <a:ext cx="4162425" cy="2314798"/>
            <a:chOff x="107504" y="1241421"/>
            <a:chExt cx="4162425" cy="2314798"/>
          </a:xfrm>
        </p:grpSpPr>
        <p:graphicFrame>
          <p:nvGraphicFramePr>
            <p:cNvPr id="2" name="Object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60199087"/>
                </p:ext>
              </p:extLst>
            </p:nvPr>
          </p:nvGraphicFramePr>
          <p:xfrm>
            <a:off x="107504" y="1241421"/>
            <a:ext cx="4162425" cy="20669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68" name="Worksheet" r:id="rId6" imgW="4162560" imgH="2067014" progId="Excel.Sheet.12">
                    <p:embed/>
                  </p:oleObj>
                </mc:Choice>
                <mc:Fallback>
                  <p:oleObj name="Worksheet" r:id="rId6" imgW="4162560" imgH="2067014" progId="Excel.Sheet.12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107504" y="1241421"/>
                          <a:ext cx="4162425" cy="20669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" name="Object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47497792"/>
                </p:ext>
              </p:extLst>
            </p:nvPr>
          </p:nvGraphicFramePr>
          <p:xfrm>
            <a:off x="3326954" y="3289519"/>
            <a:ext cx="942975" cy="266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69" name="Worksheet" r:id="rId8" imgW="943200" imgH="266789" progId="Excel.Sheet.12">
                    <p:embed/>
                  </p:oleObj>
                </mc:Choice>
                <mc:Fallback>
                  <p:oleObj name="Worksheet" r:id="rId8" imgW="943200" imgH="266789" progId="Excel.Sheet.12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3326954" y="3289519"/>
                          <a:ext cx="942975" cy="2667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Group 5"/>
          <p:cNvGrpSpPr/>
          <p:nvPr/>
        </p:nvGrpSpPr>
        <p:grpSpPr>
          <a:xfrm>
            <a:off x="4644008" y="1241420"/>
            <a:ext cx="4162425" cy="2310264"/>
            <a:chOff x="4644008" y="1241420"/>
            <a:chExt cx="4162425" cy="2310264"/>
          </a:xfrm>
        </p:grpSpPr>
        <p:graphicFrame>
          <p:nvGraphicFramePr>
            <p:cNvPr id="5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46434521"/>
                </p:ext>
              </p:extLst>
            </p:nvPr>
          </p:nvGraphicFramePr>
          <p:xfrm>
            <a:off x="4644008" y="1241420"/>
            <a:ext cx="4162425" cy="20669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70" name="Worksheet" r:id="rId10" imgW="4162560" imgH="2067014" progId="Excel.Sheet.12">
                    <p:embed/>
                  </p:oleObj>
                </mc:Choice>
                <mc:Fallback>
                  <p:oleObj name="Worksheet" r:id="rId10" imgW="4162560" imgH="2067014" progId="Excel.Sheet.12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4644008" y="1241420"/>
                          <a:ext cx="4162425" cy="20669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66418196"/>
                </p:ext>
              </p:extLst>
            </p:nvPr>
          </p:nvGraphicFramePr>
          <p:xfrm>
            <a:off x="7863458" y="3284984"/>
            <a:ext cx="942975" cy="266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71" name="Worksheet" r:id="rId12" imgW="943200" imgH="266789" progId="Excel.Sheet.12">
                    <p:embed/>
                  </p:oleObj>
                </mc:Choice>
                <mc:Fallback>
                  <p:oleObj name="Worksheet" r:id="rId12" imgW="943200" imgH="266789" progId="Excel.Sheet.12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7863458" y="3284984"/>
                          <a:ext cx="942975" cy="2667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4015304"/>
              </p:ext>
            </p:extLst>
          </p:nvPr>
        </p:nvGraphicFramePr>
        <p:xfrm>
          <a:off x="277871" y="4293096"/>
          <a:ext cx="3867150" cy="155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72" name="Worksheet" r:id="rId13" imgW="3867360" imgH="1552664" progId="Excel.Sheet.12">
                  <p:embed/>
                </p:oleObj>
              </mc:Choice>
              <mc:Fallback>
                <p:oleObj name="Worksheet" r:id="rId13" imgW="3867360" imgH="1552664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77871" y="4293096"/>
                        <a:ext cx="3867150" cy="1552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3979698"/>
              </p:ext>
            </p:extLst>
          </p:nvPr>
        </p:nvGraphicFramePr>
        <p:xfrm>
          <a:off x="4939283" y="4229359"/>
          <a:ext cx="3867150" cy="155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73" name="Worksheet" r:id="rId15" imgW="3867360" imgH="1552664" progId="Excel.Sheet.12">
                  <p:embed/>
                </p:oleObj>
              </mc:Choice>
              <mc:Fallback>
                <p:oleObj name="Worksheet" r:id="rId15" imgW="3867360" imgH="1552664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939283" y="4229359"/>
                        <a:ext cx="3867150" cy="1552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Oval 16"/>
          <p:cNvSpPr/>
          <p:nvPr/>
        </p:nvSpPr>
        <p:spPr>
          <a:xfrm>
            <a:off x="1979712" y="5229200"/>
            <a:ext cx="1008112" cy="720080"/>
          </a:xfrm>
          <a:prstGeom prst="ellipse">
            <a:avLst/>
          </a:prstGeom>
          <a:noFill/>
          <a:ln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/>
          <p:cNvSpPr/>
          <p:nvPr/>
        </p:nvSpPr>
        <p:spPr>
          <a:xfrm>
            <a:off x="6705264" y="5152292"/>
            <a:ext cx="1008112" cy="720080"/>
          </a:xfrm>
          <a:prstGeom prst="ellipse">
            <a:avLst/>
          </a:prstGeom>
          <a:noFill/>
          <a:ln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523945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8924"/>
    </mc:Choice>
    <mc:Fallback xmlns="">
      <p:transition spd="slow" advTm="15892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2B8B1252-FCE6-4B3B-928A-AE57B0AB66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04850" y="25400"/>
            <a:ext cx="7629525" cy="1143000"/>
          </a:xfrm>
        </p:spPr>
        <p:txBody>
          <a:bodyPr/>
          <a:lstStyle/>
          <a:p>
            <a:pPr eaLnBrk="1" hangingPunct="1"/>
            <a:r>
              <a:rPr lang="en-GB" altLang="en-US" dirty="0"/>
              <a:t>Beyond Accuracy: Coverage</a:t>
            </a:r>
          </a:p>
        </p:txBody>
      </p:sp>
      <p:sp>
        <p:nvSpPr>
          <p:cNvPr id="8195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5B038E21-8EF0-4F1F-9AA3-FF05CE6689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219200"/>
            <a:ext cx="8610600" cy="3361928"/>
          </a:xfrm>
          <a:noFill/>
        </p:spPr>
        <p:txBody>
          <a:bodyPr/>
          <a:lstStyle/>
          <a:p>
            <a:pPr marL="0" indent="0" eaLnBrk="1" hangingPunct="1">
              <a:lnSpc>
                <a:spcPct val="80000"/>
              </a:lnSpc>
              <a:buNone/>
            </a:pPr>
            <a:r>
              <a:rPr lang="en-GB" altLang="en-US" sz="2400" b="1" dirty="0"/>
              <a:t>What percentage of items can the recommender form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GB" altLang="en-US" sz="2400" b="1" dirty="0"/>
              <a:t>predictions for?</a:t>
            </a:r>
          </a:p>
          <a:p>
            <a:pPr eaLnBrk="1" hangingPunct="1">
              <a:lnSpc>
                <a:spcPct val="80000"/>
              </a:lnSpc>
            </a:pPr>
            <a:endParaRPr lang="en-GB" altLang="en-US" sz="2400" b="1" dirty="0"/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GB" altLang="en-US" sz="2400" dirty="0"/>
              <a:t>Consider systems A and B:</a:t>
            </a:r>
          </a:p>
          <a:p>
            <a:pPr eaLnBrk="1" hangingPunct="1">
              <a:lnSpc>
                <a:spcPct val="80000"/>
              </a:lnSpc>
            </a:pPr>
            <a:r>
              <a:rPr lang="en-GB" altLang="en-US" sz="2400" dirty="0"/>
              <a:t>A provides better accuracy than B (good!)</a:t>
            </a:r>
          </a:p>
          <a:p>
            <a:pPr eaLnBrk="1" hangingPunct="1">
              <a:lnSpc>
                <a:spcPct val="80000"/>
              </a:lnSpc>
            </a:pPr>
            <a:endParaRPr lang="en-GB" altLang="en-US" sz="2400" dirty="0" smtClean="0"/>
          </a:p>
          <a:p>
            <a:pPr eaLnBrk="1" hangingPunct="1">
              <a:lnSpc>
                <a:spcPct val="80000"/>
              </a:lnSpc>
            </a:pPr>
            <a:r>
              <a:rPr lang="en-GB" altLang="en-US" sz="2400" dirty="0" smtClean="0"/>
              <a:t>but </a:t>
            </a:r>
            <a:r>
              <a:rPr lang="en-GB" altLang="en-US" sz="2400" dirty="0"/>
              <a:t>A recommends only subset of ‘easy-to-recommend’ items (not good!)</a:t>
            </a:r>
          </a:p>
          <a:p>
            <a:pPr marL="0" indent="0" eaLnBrk="1" hangingPunct="1">
              <a:lnSpc>
                <a:spcPct val="80000"/>
              </a:lnSpc>
              <a:buNone/>
            </a:pPr>
            <a:endParaRPr lang="en-GB" altLang="en-US" sz="2400" dirty="0"/>
          </a:p>
          <a:p>
            <a:pPr eaLnBrk="1" hangingPunct="1">
              <a:lnSpc>
                <a:spcPct val="80000"/>
              </a:lnSpc>
            </a:pPr>
            <a:r>
              <a:rPr lang="en-GB" altLang="en-US" sz="2400" dirty="0"/>
              <a:t>address the ‘long tail’</a:t>
            </a:r>
            <a:endParaRPr lang="en-US" altLang="en-US" sz="2400" dirty="0"/>
          </a:p>
          <a:p>
            <a:pPr eaLnBrk="1" hangingPunct="1">
              <a:lnSpc>
                <a:spcPct val="80000"/>
              </a:lnSpc>
            </a:pPr>
            <a:endParaRPr lang="en-US" altLang="en-US" sz="24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3347864" y="3734092"/>
            <a:ext cx="5328592" cy="0"/>
          </a:xfrm>
          <a:prstGeom prst="line">
            <a:avLst/>
          </a:prstGeom>
          <a:ln w="28575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899592" y="3717032"/>
            <a:ext cx="1512168" cy="360040"/>
          </a:xfrm>
          <a:prstGeom prst="rect">
            <a:avLst/>
          </a:prstGeom>
          <a:noFill/>
          <a:ln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5184068" y="2708920"/>
            <a:ext cx="1044116" cy="360040"/>
          </a:xfrm>
          <a:prstGeom prst="rect">
            <a:avLst/>
          </a:prstGeom>
          <a:noFill/>
          <a:ln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2402668" y="4401108"/>
            <a:ext cx="1305236" cy="360040"/>
          </a:xfrm>
          <a:prstGeom prst="rect">
            <a:avLst/>
          </a:prstGeom>
          <a:noFill/>
          <a:ln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4959"/>
    </mc:Choice>
    <mc:Fallback xmlns="">
      <p:transition spd="slow" advTm="10495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2B8B1252-FCE6-4B3B-928A-AE57B0AB66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04850" y="25400"/>
            <a:ext cx="7629525" cy="1143000"/>
          </a:xfrm>
        </p:spPr>
        <p:txBody>
          <a:bodyPr/>
          <a:lstStyle/>
          <a:p>
            <a:pPr eaLnBrk="1" hangingPunct="1"/>
            <a:r>
              <a:rPr lang="en-GB" altLang="en-US" dirty="0"/>
              <a:t>Beyond Accuracy: Novelty/Serendipity</a:t>
            </a:r>
          </a:p>
        </p:txBody>
      </p:sp>
      <p:sp>
        <p:nvSpPr>
          <p:cNvPr id="8195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5B038E21-8EF0-4F1F-9AA3-FF05CE6689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00625" y="1700808"/>
            <a:ext cx="8247839" cy="5131792"/>
          </a:xfrm>
          <a:noFill/>
        </p:spPr>
        <p:txBody>
          <a:bodyPr/>
          <a:lstStyle/>
          <a:p>
            <a:pPr marL="0" indent="0" eaLnBrk="1" hangingPunct="1">
              <a:lnSpc>
                <a:spcPct val="80000"/>
              </a:lnSpc>
              <a:buNone/>
            </a:pPr>
            <a:r>
              <a:rPr lang="en-GB" altLang="en-US" sz="2400" b="1" dirty="0"/>
              <a:t>It is easy to recommend common items, but what about new ones which the user may like too?</a:t>
            </a:r>
          </a:p>
          <a:p>
            <a:pPr eaLnBrk="1" hangingPunct="1">
              <a:lnSpc>
                <a:spcPct val="80000"/>
              </a:lnSpc>
            </a:pPr>
            <a:endParaRPr lang="en-GB" altLang="en-US" sz="2400" b="1" dirty="0"/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GB" altLang="en-US" sz="2400" dirty="0"/>
              <a:t>Novelty – not in the prediction (but close to it)</a:t>
            </a:r>
          </a:p>
          <a:p>
            <a:pPr marL="0" indent="0" eaLnBrk="1" hangingPunct="1">
              <a:lnSpc>
                <a:spcPct val="80000"/>
              </a:lnSpc>
              <a:buNone/>
            </a:pPr>
            <a:endParaRPr lang="en-GB" altLang="en-US" sz="2400" dirty="0"/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GB" altLang="en-US" sz="2400" dirty="0"/>
              <a:t>Serendipity (pleasant surprise) – new but relevant</a:t>
            </a:r>
          </a:p>
          <a:p>
            <a:pPr marL="0" indent="0" eaLnBrk="1" hangingPunct="1">
              <a:lnSpc>
                <a:spcPct val="80000"/>
              </a:lnSpc>
              <a:buNone/>
            </a:pPr>
            <a:endParaRPr lang="en-GB" altLang="en-US" sz="2400" dirty="0"/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GB" altLang="en-US" sz="2400" dirty="0"/>
              <a:t>Note that:</a:t>
            </a:r>
          </a:p>
          <a:p>
            <a:pPr eaLnBrk="1" hangingPunct="1">
              <a:lnSpc>
                <a:spcPct val="80000"/>
              </a:lnSpc>
              <a:buFontTx/>
              <a:buChar char="-"/>
            </a:pPr>
            <a:r>
              <a:rPr lang="en-GB" altLang="en-US" sz="2400" dirty="0"/>
              <a:t>Collaborative </a:t>
            </a:r>
            <a:r>
              <a:rPr lang="en-GB" altLang="en-US" sz="2400" dirty="0" smtClean="0"/>
              <a:t>filtering – </a:t>
            </a:r>
            <a:r>
              <a:rPr lang="en-GB" altLang="en-US" sz="2400" dirty="0"/>
              <a:t>novelty and serendipity are embedded in the algorithms (but happen by chance though the social factor ensures relevance)</a:t>
            </a:r>
          </a:p>
          <a:p>
            <a:pPr eaLnBrk="1" hangingPunct="1">
              <a:lnSpc>
                <a:spcPct val="80000"/>
              </a:lnSpc>
              <a:buFontTx/>
              <a:buChar char="-"/>
            </a:pPr>
            <a:r>
              <a:rPr lang="en-GB" altLang="en-US" sz="2400" dirty="0"/>
              <a:t>Content-based and knowledge-based recommenders can provide more sophisticated ways to ensure novelty and serendipity (remember – the graph allows reasoning)</a:t>
            </a:r>
          </a:p>
        </p:txBody>
      </p:sp>
      <p:sp>
        <p:nvSpPr>
          <p:cNvPr id="2" name="Right Arrow 1"/>
          <p:cNvSpPr/>
          <p:nvPr/>
        </p:nvSpPr>
        <p:spPr>
          <a:xfrm>
            <a:off x="179512" y="2636912"/>
            <a:ext cx="432048" cy="504056"/>
          </a:xfrm>
          <a:prstGeom prst="rightArrow">
            <a:avLst/>
          </a:prstGeom>
          <a:solidFill>
            <a:srgbClr val="800000"/>
          </a:solidFill>
          <a:ln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ight Arrow 5"/>
          <p:cNvSpPr/>
          <p:nvPr/>
        </p:nvSpPr>
        <p:spPr>
          <a:xfrm>
            <a:off x="179512" y="3356992"/>
            <a:ext cx="432048" cy="504056"/>
          </a:xfrm>
          <a:prstGeom prst="rightArrow">
            <a:avLst/>
          </a:prstGeom>
          <a:solidFill>
            <a:srgbClr val="800000"/>
          </a:solidFill>
          <a:ln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/>
          <p:cNvSpPr/>
          <p:nvPr/>
        </p:nvSpPr>
        <p:spPr>
          <a:xfrm>
            <a:off x="899592" y="4581128"/>
            <a:ext cx="2808312" cy="288032"/>
          </a:xfrm>
          <a:prstGeom prst="rect">
            <a:avLst/>
          </a:prstGeom>
          <a:noFill/>
          <a:ln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" name="Straight Connector 4"/>
          <p:cNvCxnSpPr/>
          <p:nvPr/>
        </p:nvCxnSpPr>
        <p:spPr>
          <a:xfrm>
            <a:off x="3995936" y="4869160"/>
            <a:ext cx="4608512" cy="0"/>
          </a:xfrm>
          <a:prstGeom prst="line">
            <a:avLst/>
          </a:prstGeom>
          <a:ln w="28575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899592" y="5562848"/>
            <a:ext cx="4536504" cy="288032"/>
          </a:xfrm>
          <a:prstGeom prst="rect">
            <a:avLst/>
          </a:prstGeom>
          <a:noFill/>
          <a:ln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Straight Connector 11"/>
          <p:cNvCxnSpPr/>
          <p:nvPr/>
        </p:nvCxnSpPr>
        <p:spPr>
          <a:xfrm>
            <a:off x="899592" y="6165304"/>
            <a:ext cx="4032448" cy="0"/>
          </a:xfrm>
          <a:prstGeom prst="line">
            <a:avLst/>
          </a:prstGeom>
          <a:ln w="28575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527003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9819"/>
    </mc:Choice>
    <mc:Fallback xmlns="">
      <p:transition spd="slow" advTm="13981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3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2B8B1252-FCE6-4B3B-928A-AE57B0AB66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04850" y="25400"/>
            <a:ext cx="7629525" cy="1143000"/>
          </a:xfrm>
        </p:spPr>
        <p:txBody>
          <a:bodyPr/>
          <a:lstStyle/>
          <a:p>
            <a:pPr eaLnBrk="1" hangingPunct="1"/>
            <a:r>
              <a:rPr lang="en-GB" altLang="en-US" dirty="0"/>
              <a:t>Beyond Accuracy:</a:t>
            </a:r>
            <a:br>
              <a:rPr lang="en-GB" altLang="en-US" dirty="0"/>
            </a:br>
            <a:r>
              <a:rPr lang="en-GB" altLang="en-US" dirty="0"/>
              <a:t>Diversity</a:t>
            </a:r>
          </a:p>
        </p:txBody>
      </p:sp>
      <p:sp>
        <p:nvSpPr>
          <p:cNvPr id="8195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5B038E21-8EF0-4F1F-9AA3-FF05CE6689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1500" y="1628800"/>
            <a:ext cx="9001000" cy="4392488"/>
          </a:xfrm>
          <a:noFill/>
        </p:spPr>
        <p:txBody>
          <a:bodyPr/>
          <a:lstStyle/>
          <a:p>
            <a:pPr marL="0" indent="0" eaLnBrk="1" hangingPunct="1">
              <a:lnSpc>
                <a:spcPct val="80000"/>
              </a:lnSpc>
              <a:buNone/>
            </a:pPr>
            <a:r>
              <a:rPr lang="en-GB" altLang="en-US" sz="2400" b="1" dirty="0"/>
              <a:t>How diverse is the list of items we recommend?</a:t>
            </a:r>
          </a:p>
          <a:p>
            <a:pPr eaLnBrk="1" hangingPunct="1">
              <a:lnSpc>
                <a:spcPct val="80000"/>
              </a:lnSpc>
            </a:pPr>
            <a:endParaRPr lang="en-GB" altLang="en-US" sz="2400" b="1" dirty="0"/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GB" altLang="en-US" sz="2400" dirty="0"/>
              <a:t>Diversity indices</a:t>
            </a:r>
            <a:r>
              <a:rPr lang="en-GB" altLang="en-US" sz="2400" dirty="0" smtClean="0"/>
              <a:t>:</a:t>
            </a:r>
          </a:p>
          <a:p>
            <a:pPr marL="0" indent="0" eaLnBrk="1" hangingPunct="1">
              <a:lnSpc>
                <a:spcPct val="80000"/>
              </a:lnSpc>
              <a:buNone/>
            </a:pPr>
            <a:endParaRPr lang="en-GB" altLang="en-US" sz="2400" dirty="0"/>
          </a:p>
          <a:p>
            <a:pPr eaLnBrk="1" hangingPunct="1">
              <a:lnSpc>
                <a:spcPct val="80000"/>
              </a:lnSpc>
              <a:buFontTx/>
              <a:buChar char="-"/>
            </a:pPr>
            <a:r>
              <a:rPr lang="en-GB" altLang="en-US" sz="2400" dirty="0"/>
              <a:t>Variety (do we have from all content categories)?</a:t>
            </a:r>
          </a:p>
          <a:p>
            <a:pPr eaLnBrk="1" hangingPunct="1">
              <a:lnSpc>
                <a:spcPct val="80000"/>
              </a:lnSpc>
              <a:buFontTx/>
              <a:buChar char="-"/>
            </a:pPr>
            <a:endParaRPr lang="en-GB" altLang="en-US" sz="2400" u="sng" dirty="0" smtClean="0"/>
          </a:p>
          <a:p>
            <a:pPr eaLnBrk="1" hangingPunct="1">
              <a:lnSpc>
                <a:spcPct val="80000"/>
              </a:lnSpc>
              <a:buFontTx/>
              <a:buChar char="-"/>
            </a:pPr>
            <a:r>
              <a:rPr lang="en-GB" altLang="en-US" sz="2400" dirty="0" smtClean="0"/>
              <a:t>Balance </a:t>
            </a:r>
            <a:r>
              <a:rPr lang="en-GB" altLang="en-US" sz="2400" dirty="0"/>
              <a:t>(are the items from the categories proportional to the total number of items in the categories)</a:t>
            </a:r>
          </a:p>
          <a:p>
            <a:pPr eaLnBrk="1" hangingPunct="1">
              <a:lnSpc>
                <a:spcPct val="80000"/>
              </a:lnSpc>
              <a:buFontTx/>
              <a:buChar char="-"/>
            </a:pPr>
            <a:endParaRPr lang="en-GB" altLang="en-US" sz="2400" u="sng" dirty="0" smtClean="0"/>
          </a:p>
          <a:p>
            <a:pPr eaLnBrk="1" hangingPunct="1">
              <a:lnSpc>
                <a:spcPct val="80000"/>
              </a:lnSpc>
              <a:buFontTx/>
              <a:buChar char="-"/>
            </a:pPr>
            <a:r>
              <a:rPr lang="en-GB" altLang="en-US" sz="2400" dirty="0" smtClean="0"/>
              <a:t>Disparity </a:t>
            </a:r>
            <a:r>
              <a:rPr lang="en-GB" altLang="en-US" sz="2400" dirty="0"/>
              <a:t>(how far are the items, note the relevance with clustering)</a:t>
            </a:r>
          </a:p>
        </p:txBody>
      </p:sp>
      <p:sp>
        <p:nvSpPr>
          <p:cNvPr id="5" name="Rectangle 4"/>
          <p:cNvSpPr/>
          <p:nvPr/>
        </p:nvSpPr>
        <p:spPr>
          <a:xfrm>
            <a:off x="395536" y="3068960"/>
            <a:ext cx="1080120" cy="432048"/>
          </a:xfrm>
          <a:prstGeom prst="rect">
            <a:avLst/>
          </a:prstGeom>
          <a:noFill/>
          <a:ln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395536" y="3745384"/>
            <a:ext cx="1152128" cy="432048"/>
          </a:xfrm>
          <a:prstGeom prst="rect">
            <a:avLst/>
          </a:prstGeom>
          <a:noFill/>
          <a:ln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395536" y="4797152"/>
            <a:ext cx="1296144" cy="432048"/>
          </a:xfrm>
          <a:prstGeom prst="rect">
            <a:avLst/>
          </a:prstGeom>
          <a:noFill/>
          <a:ln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686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7013"/>
    </mc:Choice>
    <mc:Fallback xmlns="">
      <p:transition spd="slow" advTm="19701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2B8B1252-FCE6-4B3B-928A-AE57B0AB66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1520" y="25400"/>
            <a:ext cx="8701169" cy="1143000"/>
          </a:xfrm>
        </p:spPr>
        <p:txBody>
          <a:bodyPr/>
          <a:lstStyle/>
          <a:p>
            <a:pPr eaLnBrk="1" hangingPunct="1"/>
            <a:r>
              <a:rPr lang="en-GB" altLang="en-US" dirty="0"/>
              <a:t>Experimental Studies with Users</a:t>
            </a:r>
          </a:p>
        </p:txBody>
      </p:sp>
      <p:sp>
        <p:nvSpPr>
          <p:cNvPr id="8195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5B038E21-8EF0-4F1F-9AA3-FF05CE6689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78184" y="1268607"/>
            <a:ext cx="8247839" cy="576217"/>
          </a:xfrm>
          <a:noFill/>
        </p:spPr>
        <p:txBody>
          <a:bodyPr/>
          <a:lstStyle/>
          <a:p>
            <a:pPr marL="0" indent="0" eaLnBrk="1" hangingPunct="1">
              <a:lnSpc>
                <a:spcPct val="80000"/>
              </a:lnSpc>
              <a:buNone/>
            </a:pPr>
            <a:r>
              <a:rPr lang="en-GB" altLang="en-US" sz="2400" b="1" dirty="0"/>
              <a:t>AB Testing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6EF496-7AF2-4950-BB77-FCD34FCCA787}"/>
              </a:ext>
            </a:extLst>
          </p:cNvPr>
          <p:cNvSpPr txBox="1"/>
          <p:nvPr/>
        </p:nvSpPr>
        <p:spPr>
          <a:xfrm>
            <a:off x="2118226" y="2673176"/>
            <a:ext cx="14083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System 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CA97F0-429D-4AE9-8AC5-D69C4CDBABC5}"/>
              </a:ext>
            </a:extLst>
          </p:cNvPr>
          <p:cNvSpPr txBox="1"/>
          <p:nvPr/>
        </p:nvSpPr>
        <p:spPr>
          <a:xfrm>
            <a:off x="5286578" y="2580818"/>
            <a:ext cx="14077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System B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D2585EC-C16A-4B90-9FCE-8CA97A1AA4C8}"/>
              </a:ext>
            </a:extLst>
          </p:cNvPr>
          <p:cNvCxnSpPr>
            <a:cxnSpLocks/>
          </p:cNvCxnSpPr>
          <p:nvPr/>
        </p:nvCxnSpPr>
        <p:spPr>
          <a:xfrm flipH="1">
            <a:off x="2910314" y="2227076"/>
            <a:ext cx="1512168" cy="60568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FA9A1F6-02A2-498C-9B77-1B501E5DA3B5}"/>
              </a:ext>
            </a:extLst>
          </p:cNvPr>
          <p:cNvCxnSpPr>
            <a:cxnSpLocks/>
          </p:cNvCxnSpPr>
          <p:nvPr/>
        </p:nvCxnSpPr>
        <p:spPr>
          <a:xfrm>
            <a:off x="4422482" y="2227076"/>
            <a:ext cx="1512168" cy="50013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E1D5FD0-E7BC-4E65-9C8A-E651018E9D26}"/>
              </a:ext>
            </a:extLst>
          </p:cNvPr>
          <p:cNvSpPr txBox="1"/>
          <p:nvPr/>
        </p:nvSpPr>
        <p:spPr>
          <a:xfrm>
            <a:off x="2910314" y="1772816"/>
            <a:ext cx="32496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User allocation - random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77A45E-8638-47DB-8951-3F7C851324AB}"/>
              </a:ext>
            </a:extLst>
          </p:cNvPr>
          <p:cNvSpPr txBox="1"/>
          <p:nvPr/>
        </p:nvSpPr>
        <p:spPr>
          <a:xfrm>
            <a:off x="904730" y="3178363"/>
            <a:ext cx="3240360" cy="156966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User interaction</a:t>
            </a:r>
          </a:p>
          <a:p>
            <a:endParaRPr lang="en-GB" dirty="0"/>
          </a:p>
          <a:p>
            <a:pPr marL="342900" indent="-342900">
              <a:buFontTx/>
              <a:buChar char="-"/>
            </a:pPr>
            <a:r>
              <a:rPr lang="en-GB" dirty="0"/>
              <a:t>Performance metrics</a:t>
            </a:r>
          </a:p>
          <a:p>
            <a:pPr marL="342900" indent="-342900">
              <a:buFontTx/>
              <a:buChar char="-"/>
            </a:pPr>
            <a:r>
              <a:rPr lang="en-GB" dirty="0"/>
              <a:t>Utility metrics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DDF0E66-823E-4BE1-82EE-BCF5D3A55232}"/>
              </a:ext>
            </a:extLst>
          </p:cNvPr>
          <p:cNvSpPr txBox="1"/>
          <p:nvPr/>
        </p:nvSpPr>
        <p:spPr>
          <a:xfrm>
            <a:off x="4931676" y="3152167"/>
            <a:ext cx="3240360" cy="156966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User interaction</a:t>
            </a:r>
          </a:p>
          <a:p>
            <a:endParaRPr lang="en-GB" dirty="0"/>
          </a:p>
          <a:p>
            <a:pPr marL="342900" indent="-342900">
              <a:buFontTx/>
              <a:buChar char="-"/>
            </a:pPr>
            <a:r>
              <a:rPr lang="en-GB" dirty="0"/>
              <a:t>Performance metrics</a:t>
            </a:r>
          </a:p>
          <a:p>
            <a:pPr marL="342900" indent="-342900">
              <a:buFontTx/>
              <a:buChar char="-"/>
            </a:pPr>
            <a:r>
              <a:rPr lang="en-GB" dirty="0"/>
              <a:t>Utility metrics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63A5480-FB16-4ED7-87BF-53E4BF1650A3}"/>
              </a:ext>
            </a:extLst>
          </p:cNvPr>
          <p:cNvSpPr txBox="1"/>
          <p:nvPr/>
        </p:nvSpPr>
        <p:spPr>
          <a:xfrm>
            <a:off x="1749069" y="5727864"/>
            <a:ext cx="68589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Compare: </a:t>
            </a:r>
            <a:r>
              <a:rPr lang="en-GB" dirty="0"/>
              <a:t>mean, median, mode</a:t>
            </a:r>
          </a:p>
          <a:p>
            <a:r>
              <a:rPr lang="en-GB" b="1" dirty="0"/>
              <a:t>Statistical </a:t>
            </a:r>
            <a:r>
              <a:rPr lang="en-GB" b="1" dirty="0" smtClean="0"/>
              <a:t>significance:</a:t>
            </a:r>
            <a:r>
              <a:rPr lang="en-GB" dirty="0" smtClean="0"/>
              <a:t> </a:t>
            </a:r>
            <a:r>
              <a:rPr lang="en-GB" dirty="0"/>
              <a:t>parametric (t-test, ANOVA); </a:t>
            </a:r>
            <a:br>
              <a:rPr lang="en-GB" dirty="0"/>
            </a:br>
            <a:r>
              <a:rPr lang="en-GB" dirty="0"/>
              <a:t>                          </a:t>
            </a:r>
            <a:r>
              <a:rPr lang="en-GB" dirty="0" smtClean="0"/>
              <a:t>non-parametric </a:t>
            </a:r>
            <a:endParaRPr lang="en-GB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DCF7C64-D263-47A5-965C-50E99292AB3F}"/>
              </a:ext>
            </a:extLst>
          </p:cNvPr>
          <p:cNvCxnSpPr>
            <a:cxnSpLocks/>
          </p:cNvCxnSpPr>
          <p:nvPr/>
        </p:nvCxnSpPr>
        <p:spPr>
          <a:xfrm>
            <a:off x="2622282" y="4797739"/>
            <a:ext cx="1522808" cy="96171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EE5E79E-140C-462F-9CB3-799AD0C3B3D1}"/>
              </a:ext>
            </a:extLst>
          </p:cNvPr>
          <p:cNvCxnSpPr>
            <a:cxnSpLocks/>
          </p:cNvCxnSpPr>
          <p:nvPr/>
        </p:nvCxnSpPr>
        <p:spPr>
          <a:xfrm flipH="1">
            <a:off x="5028649" y="4804760"/>
            <a:ext cx="1525367" cy="92849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362296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9505"/>
    </mc:Choice>
    <mc:Fallback xmlns="">
      <p:transition spd="slow" advTm="21950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/>
      <p:bldP spid="2" grpId="0"/>
      <p:bldP spid="6" grpId="0"/>
      <p:bldP spid="10" grpId="0"/>
      <p:bldP spid="11" grpId="0" animBg="1"/>
      <p:bldP spid="15" grpId="0" animBg="1"/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40F0529D-9F9D-41B2-9075-490283DDB3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7237" y="-161602"/>
            <a:ext cx="7629525" cy="1143000"/>
          </a:xfrm>
        </p:spPr>
        <p:txBody>
          <a:bodyPr/>
          <a:lstStyle/>
          <a:p>
            <a:pPr eaLnBrk="1" hangingPunct="1"/>
            <a:r>
              <a:rPr lang="en-GB" altLang="en-US" dirty="0"/>
              <a:t>Summary</a:t>
            </a:r>
          </a:p>
        </p:txBody>
      </p:sp>
      <p:sp>
        <p:nvSpPr>
          <p:cNvPr id="39939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C95637E0-0F86-48B4-AA50-6FB8BF5FA7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974026"/>
            <a:ext cx="9341606" cy="5340498"/>
          </a:xfrm>
        </p:spPr>
        <p:txBody>
          <a:bodyPr/>
          <a:lstStyle/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endParaRPr lang="en-US" altLang="en-US" sz="1000" dirty="0"/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sz="2400" b="1" dirty="0"/>
              <a:t>Evaluation is </a:t>
            </a:r>
            <a:r>
              <a:rPr lang="en-US" altLang="en-US" sz="2400" b="1" dirty="0" smtClean="0"/>
              <a:t>crucial</a:t>
            </a:r>
            <a:endParaRPr lang="en-US" altLang="en-US" sz="2400" dirty="0"/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2400" dirty="0"/>
              <a:t>Embed evaluation as part of the development of new features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2400" dirty="0"/>
              <a:t>Consider what performance metrics are important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2400" dirty="0"/>
              <a:t>Consider what state of the algorithm/system you are evaluating </a:t>
            </a:r>
          </a:p>
          <a:p>
            <a:pPr eaLnBrk="1" hangingPunct="1">
              <a:lnSpc>
                <a:spcPct val="80000"/>
              </a:lnSpc>
              <a:defRPr/>
            </a:pPr>
            <a:endParaRPr lang="en-GB" altLang="en-US" sz="2400" dirty="0"/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sz="2400" b="1" dirty="0"/>
              <a:t>Data-driven </a:t>
            </a:r>
            <a:r>
              <a:rPr lang="en-US" altLang="en-US" sz="2400" b="1" dirty="0" smtClean="0"/>
              <a:t>assessment</a:t>
            </a:r>
            <a:endParaRPr lang="en-US" altLang="en-US" sz="2400" dirty="0"/>
          </a:p>
          <a:p>
            <a:pPr lvl="1" eaLnBrk="1" hangingPunct="1">
              <a:lnSpc>
                <a:spcPct val="80000"/>
              </a:lnSpc>
              <a:defRPr/>
            </a:pPr>
            <a:r>
              <a:rPr lang="en-GB" altLang="en-US" sz="2400" dirty="0"/>
              <a:t>Do you have access to appropriate data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GB" altLang="en-US" sz="2400" dirty="0"/>
              <a:t>Is there any potential bias or overfitting of the data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GB" altLang="en-US" sz="2400" dirty="0"/>
              <a:t>Note the similarity with evaluation of machine learning classifiers</a:t>
            </a:r>
          </a:p>
          <a:p>
            <a:pPr lvl="1" eaLnBrk="1" hangingPunct="1">
              <a:lnSpc>
                <a:spcPct val="80000"/>
              </a:lnSpc>
              <a:defRPr/>
            </a:pPr>
            <a:endParaRPr lang="en-GB" altLang="en-US" sz="2400" dirty="0"/>
          </a:p>
          <a:p>
            <a:pPr eaLnBrk="1" hangingPunct="1">
              <a:lnSpc>
                <a:spcPct val="80000"/>
              </a:lnSpc>
              <a:defRPr/>
            </a:pPr>
            <a:r>
              <a:rPr lang="en-GB" altLang="en-US" sz="2400" b="1" dirty="0"/>
              <a:t>Experimental studies with </a:t>
            </a:r>
            <a:r>
              <a:rPr lang="en-GB" altLang="en-US" sz="2400" b="1" dirty="0" smtClean="0"/>
              <a:t>users</a:t>
            </a:r>
            <a:endParaRPr lang="en-GB" altLang="en-US" sz="2400" dirty="0"/>
          </a:p>
          <a:p>
            <a:pPr lvl="1" eaLnBrk="1" hangingPunct="1">
              <a:lnSpc>
                <a:spcPct val="80000"/>
              </a:lnSpc>
              <a:defRPr/>
            </a:pPr>
            <a:r>
              <a:rPr lang="en-GB" altLang="en-US" sz="2400" dirty="0"/>
              <a:t>A/B testing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GB" altLang="en-US" sz="2400" dirty="0"/>
              <a:t>Can consider variations (e.g. one system but offers from two different recommender algorithms – check which performs better)</a:t>
            </a:r>
          </a:p>
        </p:txBody>
      </p:sp>
      <p:sp>
        <p:nvSpPr>
          <p:cNvPr id="5" name="Right Arrow 4"/>
          <p:cNvSpPr/>
          <p:nvPr/>
        </p:nvSpPr>
        <p:spPr>
          <a:xfrm>
            <a:off x="0" y="1124744"/>
            <a:ext cx="432048" cy="504056"/>
          </a:xfrm>
          <a:prstGeom prst="rightArrow">
            <a:avLst/>
          </a:prstGeom>
          <a:solidFill>
            <a:srgbClr val="800000"/>
          </a:solidFill>
          <a:ln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Right Arrow 5"/>
          <p:cNvSpPr/>
          <p:nvPr/>
        </p:nvSpPr>
        <p:spPr>
          <a:xfrm>
            <a:off x="22145" y="2924944"/>
            <a:ext cx="432048" cy="504056"/>
          </a:xfrm>
          <a:prstGeom prst="rightArrow">
            <a:avLst/>
          </a:prstGeom>
          <a:solidFill>
            <a:srgbClr val="800000"/>
          </a:solidFill>
          <a:ln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Right Arrow 6"/>
          <p:cNvSpPr/>
          <p:nvPr/>
        </p:nvSpPr>
        <p:spPr>
          <a:xfrm>
            <a:off x="22145" y="4756372"/>
            <a:ext cx="432048" cy="504056"/>
          </a:xfrm>
          <a:prstGeom prst="rightArrow">
            <a:avLst/>
          </a:prstGeom>
          <a:solidFill>
            <a:srgbClr val="800000"/>
          </a:solidFill>
          <a:ln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6967"/>
    </mc:Choice>
    <mc:Fallback xmlns="">
      <p:transition spd="slow" advTm="15696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Main Reading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Evaluating recommender systems, </a:t>
            </a:r>
            <a:r>
              <a:rPr lang="en-GB" dirty="0" err="1"/>
              <a:t>Shani</a:t>
            </a:r>
            <a:r>
              <a:rPr lang="en-GB" dirty="0"/>
              <a:t> and </a:t>
            </a:r>
            <a:r>
              <a:rPr lang="en-GB" dirty="0" err="1" smtClean="0"/>
              <a:t>Gunawardana</a:t>
            </a:r>
            <a:r>
              <a:rPr lang="en-GB" dirty="0" smtClean="0"/>
              <a:t>. </a:t>
            </a:r>
            <a:r>
              <a:rPr lang="en-GB" dirty="0"/>
              <a:t>In Recommender Systems Handbook</a:t>
            </a:r>
            <a:r>
              <a:rPr lang="en-GB" dirty="0" smtClean="0"/>
              <a:t>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(</a:t>
            </a:r>
            <a:r>
              <a:rPr lang="en-GB" dirty="0" smtClean="0">
                <a:solidFill>
                  <a:srgbClr val="800000"/>
                </a:solidFill>
              </a:rPr>
              <a:t>available on Minerva</a:t>
            </a:r>
            <a:r>
              <a:rPr lang="en-GB" dirty="0" smtClean="0"/>
              <a:t>)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D23E1-82D7-4DA3-81FA-6401BD8E4B49}" type="slidenum">
              <a:rPr lang="en-GB" altLang="en-US" smtClean="0"/>
              <a:pPr>
                <a:defRPr/>
              </a:pPr>
              <a:t>16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406975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962"/>
    </mc:Choice>
    <mc:Fallback xmlns="">
      <p:transition spd="slow" advTm="40962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51CF2F2E-5FC2-4232-ABC6-07B05DF613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5288" y="30163"/>
            <a:ext cx="8350250" cy="1143000"/>
          </a:xfrm>
        </p:spPr>
        <p:txBody>
          <a:bodyPr/>
          <a:lstStyle/>
          <a:p>
            <a:pPr eaLnBrk="1" hangingPunct="1"/>
            <a:r>
              <a:rPr lang="en-GB" altLang="en-US" sz="4000"/>
              <a:t>In Previous Lectures</a:t>
            </a:r>
          </a:p>
        </p:txBody>
      </p:sp>
      <p:sp>
        <p:nvSpPr>
          <p:cNvPr id="6147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DC07BA1E-71DE-4F61-9801-4D50365124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4213" y="1268413"/>
            <a:ext cx="7772400" cy="4718050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altLang="en-US" sz="1000" b="1" dirty="0"/>
          </a:p>
          <a:p>
            <a:pPr eaLnBrk="1" hangingPunct="1">
              <a:lnSpc>
                <a:spcPct val="90000"/>
              </a:lnSpc>
            </a:pPr>
            <a:r>
              <a:rPr lang="en-US" altLang="en-US" b="1" dirty="0"/>
              <a:t>There are many recommendation algorithms</a:t>
            </a:r>
          </a:p>
          <a:p>
            <a:pPr eaLnBrk="1" hangingPunct="1">
              <a:lnSpc>
                <a:spcPct val="90000"/>
              </a:lnSpc>
            </a:pPr>
            <a:endParaRPr lang="en-US" altLang="en-US" sz="1000" b="1" dirty="0"/>
          </a:p>
          <a:p>
            <a:pPr eaLnBrk="1" hangingPunct="1">
              <a:lnSpc>
                <a:spcPct val="90000"/>
              </a:lnSpc>
            </a:pPr>
            <a:r>
              <a:rPr lang="en-US" altLang="en-US" b="1" dirty="0"/>
              <a:t>Their performance may differ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Remember the example with collaborative filtering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dirty="0"/>
          </a:p>
          <a:p>
            <a:pPr eaLnBrk="1" hangingPunct="1">
              <a:lnSpc>
                <a:spcPct val="90000"/>
              </a:lnSpc>
            </a:pPr>
            <a:r>
              <a:rPr lang="en-US" altLang="en-US" b="1" dirty="0"/>
              <a:t>How do we evaluate recommendation algorithms?</a:t>
            </a:r>
            <a:endParaRPr lang="en-US" altLang="en-US" sz="900" b="1" dirty="0"/>
          </a:p>
          <a:p>
            <a:pPr lvl="1" eaLnBrk="1" hangingPunct="1">
              <a:lnSpc>
                <a:spcPct val="90000"/>
              </a:lnSpc>
            </a:pPr>
            <a:endParaRPr lang="en-US" altLang="en-US" sz="900" b="1" dirty="0"/>
          </a:p>
        </p:txBody>
      </p:sp>
      <p:sp>
        <p:nvSpPr>
          <p:cNvPr id="6150" name="TextBox 6">
            <a:extLst>
              <a:ext uri="{FF2B5EF4-FFF2-40B4-BE49-F238E27FC236}">
                <a16:creationId xmlns:a16="http://schemas.microsoft.com/office/drawing/2014/main" id="{51FBF2F1-DA3E-476C-890F-ACA38A01AD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8156" y="5421839"/>
            <a:ext cx="21812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GB" altLang="en-US" sz="2400" dirty="0" smtClean="0">
                <a:solidFill>
                  <a:srgbClr val="FF0000"/>
                </a:solidFill>
              </a:rPr>
              <a:t>We are here</a:t>
            </a:r>
            <a:endParaRPr lang="en-GB" altLang="en-US" sz="2400" dirty="0">
              <a:solidFill>
                <a:srgbClr val="FF0000"/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3769603-F4D3-4F07-849D-3B02FFBF02C6}"/>
              </a:ext>
            </a:extLst>
          </p:cNvPr>
          <p:cNvCxnSpPr>
            <a:cxnSpLocks/>
          </p:cNvCxnSpPr>
          <p:nvPr/>
        </p:nvCxnSpPr>
        <p:spPr>
          <a:xfrm flipH="1" flipV="1">
            <a:off x="5503863" y="4940300"/>
            <a:ext cx="2001837" cy="52387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2069"/>
    </mc:Choice>
    <mc:Fallback xmlns="">
      <p:transition spd="slow" advTm="52069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60350"/>
            <a:ext cx="7629525" cy="1143000"/>
          </a:xfrm>
        </p:spPr>
        <p:txBody>
          <a:bodyPr/>
          <a:lstStyle/>
          <a:p>
            <a:pPr eaLnBrk="1" hangingPunct="1"/>
            <a:r>
              <a:rPr lang="en-GB" altLang="en-US" dirty="0" smtClean="0"/>
              <a:t>Algorithm evaluation drives improvement</a:t>
            </a:r>
            <a:endParaRPr lang="en-GB" altLang="en-US" dirty="0" smtClean="0"/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0" y="6092133"/>
            <a:ext cx="9144000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x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 smtClean="0"/>
              <a:t>Notice how evaluation drove algorithm improvement?</a:t>
            </a:r>
            <a:endParaRPr lang="en-US" altLang="en-US" sz="28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46583" y="2492896"/>
            <a:ext cx="830991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Watch the video on the </a:t>
            </a:r>
            <a:r>
              <a:rPr lang="en-GB" b="1" dirty="0"/>
              <a:t>history of Amazon recommendation algorithm </a:t>
            </a:r>
            <a:r>
              <a:rPr lang="en-GB" dirty="0"/>
              <a:t>(https://www.amazon.science/the-history-of-amazons-recommendation-algorithm). </a:t>
            </a:r>
            <a:endParaRPr lang="en-GB" dirty="0" smtClean="0"/>
          </a:p>
          <a:p>
            <a:pPr lvl="1"/>
            <a:endParaRPr lang="en-GB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Note </a:t>
            </a:r>
            <a:r>
              <a:rPr lang="en-GB" dirty="0"/>
              <a:t>what algorithms have been </a:t>
            </a:r>
            <a:r>
              <a:rPr lang="en-GB" dirty="0" smtClean="0"/>
              <a:t>used.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What </a:t>
            </a:r>
            <a:r>
              <a:rPr lang="en-GB" dirty="0"/>
              <a:t>is the best performing algorithm and why.</a:t>
            </a:r>
          </a:p>
          <a:p>
            <a:endParaRPr lang="en-GB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25869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904"/>
    </mc:Choice>
    <mc:Fallback xmlns="">
      <p:transition spd="slow" advTm="4090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51CF2F2E-5FC2-4232-ABC6-07B05DF613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5288" y="30163"/>
            <a:ext cx="8350250" cy="1143000"/>
          </a:xfrm>
        </p:spPr>
        <p:txBody>
          <a:bodyPr/>
          <a:lstStyle/>
          <a:p>
            <a:pPr eaLnBrk="1" hangingPunct="1"/>
            <a:r>
              <a:rPr lang="en-GB" altLang="en-US" sz="4000" dirty="0"/>
              <a:t>Evaluation Questions</a:t>
            </a:r>
          </a:p>
        </p:txBody>
      </p:sp>
      <p:sp>
        <p:nvSpPr>
          <p:cNvPr id="6147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DC07BA1E-71DE-4F61-9801-4D50365124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17142" y="971140"/>
            <a:ext cx="8547346" cy="5856697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altLang="en-US" sz="1000" b="1" dirty="0"/>
          </a:p>
          <a:p>
            <a:pPr eaLnBrk="1" hangingPunct="1">
              <a:lnSpc>
                <a:spcPct val="90000"/>
              </a:lnSpc>
            </a:pPr>
            <a:r>
              <a:rPr lang="en-US" altLang="en-US" b="1" dirty="0"/>
              <a:t>Single algorithm: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dirty="0"/>
              <a:t>Which parameter setting is better?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dirty="0"/>
              <a:t>What are the cases when the algorithm performs best/worst?</a:t>
            </a:r>
            <a:endParaRPr lang="en-US" altLang="en-US" dirty="0"/>
          </a:p>
          <a:p>
            <a:pPr marL="457200" lvl="1" indent="0" eaLnBrk="1" hangingPunct="1">
              <a:lnSpc>
                <a:spcPct val="90000"/>
              </a:lnSpc>
              <a:buNone/>
            </a:pPr>
            <a:endParaRPr lang="en-US" altLang="en-US" b="1" dirty="0"/>
          </a:p>
          <a:p>
            <a:pPr eaLnBrk="1" hangingPunct="1">
              <a:lnSpc>
                <a:spcPct val="90000"/>
              </a:lnSpc>
            </a:pPr>
            <a:r>
              <a:rPr lang="en-US" altLang="en-US" b="1" dirty="0"/>
              <a:t>Several algorithms: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dirty="0"/>
              <a:t>Which algorithm performs best? How to select/hybridise?</a:t>
            </a:r>
            <a:endParaRPr lang="en-US" altLang="en-US" dirty="0"/>
          </a:p>
          <a:p>
            <a:pPr marL="457200" lvl="1" indent="0" eaLnBrk="1" hangingPunct="1">
              <a:lnSpc>
                <a:spcPct val="90000"/>
              </a:lnSpc>
              <a:buNone/>
            </a:pPr>
            <a:endParaRPr lang="en-US" altLang="en-US" b="1" dirty="0"/>
          </a:p>
          <a:p>
            <a:pPr eaLnBrk="1" hangingPunct="1">
              <a:lnSpc>
                <a:spcPct val="90000"/>
              </a:lnSpc>
            </a:pPr>
            <a:r>
              <a:rPr lang="en-GB" altLang="en-US" b="1" dirty="0"/>
              <a:t>Recommender system: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dirty="0"/>
              <a:t>What are the benefits and drawbacks of recommendations on user experience and business?</a:t>
            </a:r>
            <a:endParaRPr lang="en-US" altLang="en-US" sz="900" b="1" dirty="0"/>
          </a:p>
        </p:txBody>
      </p:sp>
      <p:sp>
        <p:nvSpPr>
          <p:cNvPr id="2" name="Right Arrow 1"/>
          <p:cNvSpPr/>
          <p:nvPr/>
        </p:nvSpPr>
        <p:spPr>
          <a:xfrm>
            <a:off x="251520" y="1268760"/>
            <a:ext cx="504056" cy="576064"/>
          </a:xfrm>
          <a:prstGeom prst="rightArrow">
            <a:avLst/>
          </a:prstGeom>
          <a:solidFill>
            <a:srgbClr val="800000"/>
          </a:solidFill>
          <a:ln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ight Arrow 5"/>
          <p:cNvSpPr/>
          <p:nvPr/>
        </p:nvSpPr>
        <p:spPr>
          <a:xfrm>
            <a:off x="237630" y="3503952"/>
            <a:ext cx="504056" cy="576064"/>
          </a:xfrm>
          <a:prstGeom prst="rightArrow">
            <a:avLst/>
          </a:prstGeom>
          <a:solidFill>
            <a:srgbClr val="800000"/>
          </a:solidFill>
          <a:ln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ight Arrow 6"/>
          <p:cNvSpPr/>
          <p:nvPr/>
        </p:nvSpPr>
        <p:spPr>
          <a:xfrm>
            <a:off x="210203" y="5301208"/>
            <a:ext cx="504056" cy="576064"/>
          </a:xfrm>
          <a:prstGeom prst="rightArrow">
            <a:avLst/>
          </a:prstGeom>
          <a:solidFill>
            <a:srgbClr val="800000"/>
          </a:solidFill>
          <a:ln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68077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1135"/>
    </mc:Choice>
    <mc:Fallback xmlns="">
      <p:transition spd="slow" advTm="30113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51CF2F2E-5FC2-4232-ABC6-07B05DF613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5288" y="30163"/>
            <a:ext cx="8350250" cy="1143000"/>
          </a:xfrm>
        </p:spPr>
        <p:txBody>
          <a:bodyPr/>
          <a:lstStyle/>
          <a:p>
            <a:pPr eaLnBrk="1" hangingPunct="1"/>
            <a:r>
              <a:rPr lang="en-GB" altLang="en-US" sz="4000" dirty="0"/>
              <a:t>Data-driven Evaluation: </a:t>
            </a:r>
            <a:br>
              <a:rPr lang="en-GB" altLang="en-US" sz="4000" dirty="0"/>
            </a:br>
            <a:r>
              <a:rPr lang="en-GB" altLang="en-US" sz="4000" dirty="0"/>
              <a:t>Rating Accuracy</a:t>
            </a:r>
          </a:p>
        </p:txBody>
      </p:sp>
      <p:sp>
        <p:nvSpPr>
          <p:cNvPr id="6147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DC07BA1E-71DE-4F61-9801-4D50365124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635896" y="1120380"/>
            <a:ext cx="5328592" cy="1809788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altLang="en-US" sz="1000" b="1" dirty="0"/>
          </a:p>
          <a:p>
            <a:pPr lvl="1" eaLnBrk="1" hangingPunct="1">
              <a:lnSpc>
                <a:spcPct val="90000"/>
              </a:lnSpc>
            </a:pPr>
            <a:r>
              <a:rPr lang="en-US" altLang="en-US" i="1" dirty="0"/>
              <a:t>MAE</a:t>
            </a:r>
            <a:r>
              <a:rPr lang="en-US" altLang="en-US" dirty="0"/>
              <a:t> (mean absolute error)</a:t>
            </a:r>
          </a:p>
          <a:p>
            <a:pPr marL="457200" lvl="1" indent="0" eaLnBrk="1" hangingPunct="1">
              <a:lnSpc>
                <a:spcPct val="90000"/>
              </a:lnSpc>
              <a:buNone/>
            </a:pPr>
            <a:endParaRPr lang="en-US" altLang="en-US" dirty="0"/>
          </a:p>
          <a:p>
            <a:pPr lvl="1" eaLnBrk="1" hangingPunct="1">
              <a:lnSpc>
                <a:spcPct val="90000"/>
              </a:lnSpc>
            </a:pPr>
            <a:endParaRPr lang="en-US" altLang="en-US" dirty="0"/>
          </a:p>
          <a:p>
            <a:pPr eaLnBrk="1" hangingPunct="1">
              <a:lnSpc>
                <a:spcPct val="90000"/>
              </a:lnSpc>
            </a:pPr>
            <a:endParaRPr lang="en-US" altLang="en-US" sz="10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EDFA69E-1BFF-4AFB-AB13-758AE54B7D01}"/>
              </a:ext>
            </a:extLst>
          </p:cNvPr>
          <p:cNvSpPr txBox="1"/>
          <p:nvPr/>
        </p:nvSpPr>
        <p:spPr>
          <a:xfrm>
            <a:off x="130408" y="2204864"/>
            <a:ext cx="309634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Rec       </a:t>
            </a:r>
            <a:r>
              <a:rPr lang="en-GB" dirty="0"/>
              <a:t>	Actual</a:t>
            </a:r>
          </a:p>
          <a:p>
            <a:r>
              <a:rPr lang="en-GB" i="1" dirty="0"/>
              <a:t>p</a:t>
            </a:r>
            <a:r>
              <a:rPr lang="en-GB" baseline="-25000" dirty="0"/>
              <a:t>1</a:t>
            </a:r>
            <a:r>
              <a:rPr lang="en-GB" dirty="0"/>
              <a:t>		</a:t>
            </a:r>
            <a:r>
              <a:rPr lang="en-GB" i="1" dirty="0"/>
              <a:t>a</a:t>
            </a:r>
            <a:r>
              <a:rPr lang="en-GB" baseline="-25000" dirty="0"/>
              <a:t>1</a:t>
            </a:r>
          </a:p>
          <a:p>
            <a:r>
              <a:rPr lang="en-GB" i="1" dirty="0"/>
              <a:t>p</a:t>
            </a:r>
            <a:r>
              <a:rPr lang="en-GB" baseline="-25000" dirty="0"/>
              <a:t>2</a:t>
            </a:r>
            <a:r>
              <a:rPr lang="en-GB" dirty="0"/>
              <a:t>		</a:t>
            </a:r>
            <a:r>
              <a:rPr lang="en-GB" i="1" dirty="0"/>
              <a:t>a</a:t>
            </a:r>
            <a:r>
              <a:rPr lang="en-GB" baseline="-25000" dirty="0"/>
              <a:t>2</a:t>
            </a:r>
          </a:p>
          <a:p>
            <a:r>
              <a:rPr lang="en-GB" i="1" dirty="0"/>
              <a:t>…</a:t>
            </a:r>
          </a:p>
          <a:p>
            <a:r>
              <a:rPr lang="en-GB" i="1" dirty="0" err="1"/>
              <a:t>p</a:t>
            </a:r>
            <a:r>
              <a:rPr lang="en-GB" baseline="-25000" dirty="0" err="1"/>
              <a:t>n</a:t>
            </a:r>
            <a:r>
              <a:rPr lang="en-GB" dirty="0"/>
              <a:t>		</a:t>
            </a:r>
            <a:r>
              <a:rPr lang="en-GB" i="1" dirty="0"/>
              <a:t>a</a:t>
            </a:r>
            <a:r>
              <a:rPr lang="en-GB" baseline="-25000" dirty="0"/>
              <a:t>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6F1D372-90EE-4DD5-8B62-0E1FB172F0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1960" y="1847478"/>
            <a:ext cx="2571750" cy="933450"/>
          </a:xfrm>
          <a:prstGeom prst="rect">
            <a:avLst/>
          </a:prstGeom>
        </p:spPr>
      </p:pic>
      <p:sp>
        <p:nvSpPr>
          <p:cNvPr id="9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D4821A65-063F-4075-B38D-DC1D115E9F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1632" y="2987364"/>
            <a:ext cx="5449171" cy="1809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90000"/>
              </a:lnSpc>
            </a:pPr>
            <a:endParaRPr lang="en-US" altLang="en-US" sz="1000" b="1" kern="0" dirty="0"/>
          </a:p>
          <a:p>
            <a:pPr lvl="1" eaLnBrk="1" hangingPunct="1">
              <a:lnSpc>
                <a:spcPct val="90000"/>
              </a:lnSpc>
            </a:pPr>
            <a:r>
              <a:rPr lang="en-US" altLang="en-US" i="1" kern="0" dirty="0"/>
              <a:t>RMSE</a:t>
            </a:r>
            <a:r>
              <a:rPr lang="en-US" altLang="en-US" kern="0" dirty="0"/>
              <a:t> (root mean square error)</a:t>
            </a:r>
          </a:p>
          <a:p>
            <a:pPr marL="457200" lvl="1" indent="0" eaLnBrk="1" hangingPunct="1">
              <a:lnSpc>
                <a:spcPct val="90000"/>
              </a:lnSpc>
              <a:buFontTx/>
              <a:buNone/>
            </a:pPr>
            <a:endParaRPr lang="en-US" altLang="en-US" kern="0" dirty="0"/>
          </a:p>
          <a:p>
            <a:pPr lvl="1" eaLnBrk="1" hangingPunct="1">
              <a:lnSpc>
                <a:spcPct val="90000"/>
              </a:lnSpc>
            </a:pPr>
            <a:endParaRPr lang="en-US" altLang="en-US" kern="0" dirty="0"/>
          </a:p>
          <a:p>
            <a:pPr eaLnBrk="1" hangingPunct="1">
              <a:lnSpc>
                <a:spcPct val="90000"/>
              </a:lnSpc>
            </a:pPr>
            <a:endParaRPr lang="en-US" altLang="en-US" sz="1000" b="1" kern="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78BD7D-9164-40C1-949C-30B4003F2B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55976" y="3734175"/>
            <a:ext cx="2771775" cy="981075"/>
          </a:xfrm>
          <a:prstGeom prst="rect">
            <a:avLst/>
          </a:prstGeom>
        </p:spPr>
      </p:pic>
      <p:sp>
        <p:nvSpPr>
          <p:cNvPr id="12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8267F418-7F74-4DF6-AE39-79479103EE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5817" y="4744272"/>
            <a:ext cx="5981504" cy="1809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90000"/>
              </a:lnSpc>
            </a:pPr>
            <a:endParaRPr lang="en-US" altLang="en-US" sz="1000" b="1" kern="0" dirty="0"/>
          </a:p>
          <a:p>
            <a:pPr lvl="1" eaLnBrk="1" hangingPunct="1">
              <a:lnSpc>
                <a:spcPct val="90000"/>
              </a:lnSpc>
            </a:pPr>
            <a:r>
              <a:rPr lang="en-US" altLang="en-US" i="1" kern="0" dirty="0"/>
              <a:t>Correlation coefficient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kern="0" dirty="0"/>
              <a:t>Pearson correlation (parametric data)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kern="0" dirty="0"/>
              <a:t>Spearman or Kendal (non-parametric data)</a:t>
            </a:r>
          </a:p>
          <a:p>
            <a:pPr marL="457200" lvl="1" indent="0" eaLnBrk="1" hangingPunct="1">
              <a:lnSpc>
                <a:spcPct val="90000"/>
              </a:lnSpc>
              <a:buFontTx/>
              <a:buNone/>
            </a:pPr>
            <a:endParaRPr lang="en-US" altLang="en-US" kern="0" dirty="0"/>
          </a:p>
          <a:p>
            <a:pPr lvl="1" eaLnBrk="1" hangingPunct="1">
              <a:lnSpc>
                <a:spcPct val="90000"/>
              </a:lnSpc>
            </a:pPr>
            <a:endParaRPr lang="en-US" altLang="en-US" kern="0" dirty="0"/>
          </a:p>
          <a:p>
            <a:pPr eaLnBrk="1" hangingPunct="1">
              <a:lnSpc>
                <a:spcPct val="90000"/>
              </a:lnSpc>
            </a:pPr>
            <a:endParaRPr lang="en-US" altLang="en-US" sz="1000" b="1" kern="0" dirty="0"/>
          </a:p>
        </p:txBody>
      </p:sp>
      <p:sp>
        <p:nvSpPr>
          <p:cNvPr id="6" name="Down Arrow 5"/>
          <p:cNvSpPr/>
          <p:nvPr/>
        </p:nvSpPr>
        <p:spPr>
          <a:xfrm>
            <a:off x="251520" y="1847478"/>
            <a:ext cx="432048" cy="357386"/>
          </a:xfrm>
          <a:prstGeom prst="downArrow">
            <a:avLst/>
          </a:prstGeom>
          <a:solidFill>
            <a:srgbClr val="800000"/>
          </a:solidFill>
          <a:ln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Down Arrow 12"/>
          <p:cNvSpPr/>
          <p:nvPr/>
        </p:nvSpPr>
        <p:spPr>
          <a:xfrm>
            <a:off x="2195736" y="1874311"/>
            <a:ext cx="432048" cy="357386"/>
          </a:xfrm>
          <a:prstGeom prst="downArrow">
            <a:avLst/>
          </a:prstGeom>
          <a:solidFill>
            <a:srgbClr val="800000"/>
          </a:solidFill>
          <a:ln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73224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  <p:bldP spid="9" grpId="0"/>
      <p:bldP spid="12" grpId="0"/>
      <p:bldP spid="6" grpId="0" animBg="1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51CF2F2E-5FC2-4232-ABC6-07B05DF613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99592" y="30163"/>
            <a:ext cx="8350250" cy="1143000"/>
          </a:xfrm>
        </p:spPr>
        <p:txBody>
          <a:bodyPr/>
          <a:lstStyle/>
          <a:p>
            <a:pPr eaLnBrk="1" hangingPunct="1"/>
            <a:r>
              <a:rPr lang="en-GB" altLang="en-US" sz="4000" dirty="0" smtClean="0"/>
              <a:t>Calculate MAE and RMSE</a:t>
            </a:r>
            <a:endParaRPr lang="en-GB" altLang="en-US" sz="40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A178595-EF05-4482-9BBA-D08334E1FA8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98040"/>
            <a:ext cx="729953" cy="729953"/>
          </a:xfrm>
          <a:prstGeom prst="rect">
            <a:avLst/>
          </a:prstGeom>
        </p:spPr>
      </p:pic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7268064"/>
              </p:ext>
            </p:extLst>
          </p:nvPr>
        </p:nvGraphicFramePr>
        <p:xfrm>
          <a:off x="1979613" y="1639888"/>
          <a:ext cx="2362200" cy="2600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3" name="Worksheet" r:id="rId6" imgW="2362080" imgH="2600111" progId="Excel.Sheet.12">
                  <p:embed/>
                </p:oleObj>
              </mc:Choice>
              <mc:Fallback>
                <p:oleObj name="Worksheet" r:id="rId6" imgW="2362080" imgH="2600111" progId="Excel.Sheet.12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979613" y="1639888"/>
                        <a:ext cx="2362200" cy="2600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2233941"/>
              </p:ext>
            </p:extLst>
          </p:nvPr>
        </p:nvGraphicFramePr>
        <p:xfrm>
          <a:off x="4355976" y="1628800"/>
          <a:ext cx="993775" cy="2600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4" name="Worksheet" r:id="rId8" imgW="876480" imgH="2600111" progId="Excel.Sheet.12">
                  <p:embed/>
                </p:oleObj>
              </mc:Choice>
              <mc:Fallback>
                <p:oleObj name="Worksheet" r:id="rId8" imgW="876480" imgH="2600111" progId="Excel.Sheet.12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355976" y="1628800"/>
                        <a:ext cx="993775" cy="2600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" name="Group 15"/>
          <p:cNvGrpSpPr/>
          <p:nvPr/>
        </p:nvGrpSpPr>
        <p:grpSpPr>
          <a:xfrm>
            <a:off x="5364088" y="4221088"/>
            <a:ext cx="923925" cy="649555"/>
            <a:chOff x="4205382" y="4365327"/>
            <a:chExt cx="923925" cy="649555"/>
          </a:xfrm>
        </p:grpSpPr>
        <p:graphicFrame>
          <p:nvGraphicFramePr>
            <p:cNvPr id="7" name="Object 6"/>
            <p:cNvGraphicFramePr>
              <a:graphicFrameLocks noChangeAspect="1"/>
            </p:cNvGraphicFramePr>
            <p:nvPr/>
          </p:nvGraphicFramePr>
          <p:xfrm>
            <a:off x="4205382" y="4365327"/>
            <a:ext cx="923925" cy="3190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75" name="Worksheet" r:id="rId10" imgW="924090" imgH="319038" progId="Excel.Sheet.12">
                    <p:embed/>
                  </p:oleObj>
                </mc:Choice>
                <mc:Fallback>
                  <p:oleObj name="Worksheet" r:id="rId10" imgW="924090" imgH="319038" progId="Excel.Sheet.12">
                    <p:embed/>
                    <p:pic>
                      <p:nvPicPr>
                        <p:cNvPr id="7" name="Object 6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4205382" y="4365327"/>
                          <a:ext cx="923925" cy="31908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" name="Up Arrow 10"/>
            <p:cNvSpPr/>
            <p:nvPr/>
          </p:nvSpPr>
          <p:spPr>
            <a:xfrm>
              <a:off x="4637430" y="4725367"/>
              <a:ext cx="256531" cy="289515"/>
            </a:xfrm>
            <a:prstGeom prst="upArrow">
              <a:avLst/>
            </a:prstGeom>
            <a:solidFill>
              <a:srgbClr val="800000"/>
            </a:solidFill>
            <a:ln>
              <a:solidFill>
                <a:srgbClr val="8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5431043" y="4851693"/>
            <a:ext cx="869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C00000"/>
                </a:solidFill>
              </a:rPr>
              <a:t>MAE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7753156"/>
              </p:ext>
            </p:extLst>
          </p:nvPr>
        </p:nvGraphicFramePr>
        <p:xfrm>
          <a:off x="770972" y="5013398"/>
          <a:ext cx="3015884" cy="1280583"/>
        </p:xfrm>
        <a:graphic>
          <a:graphicData uri="http://schemas.openxmlformats.org/drawingml/2006/table">
            <a:tbl>
              <a:tblPr/>
              <a:tblGrid>
                <a:gridCol w="3015884">
                  <a:extLst>
                    <a:ext uri="{9D8B030D-6E8A-4147-A177-3AD203B41FA5}">
                      <a16:colId xmlns:a16="http://schemas.microsoft.com/office/drawing/2014/main" val="2449598124"/>
                    </a:ext>
                  </a:extLst>
                </a:gridCol>
              </a:tblGrid>
              <a:tr h="365745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1 - </a:t>
                      </a:r>
                      <a:r>
                        <a:rPr lang="en-GB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definitely </a:t>
                      </a:r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not interested</a:t>
                      </a:r>
                    </a:p>
                  </a:txBody>
                  <a:tcPr marL="3053" marR="3053" marT="305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4025873"/>
                  </a:ext>
                </a:extLst>
              </a:tr>
              <a:tr h="304946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2 - maybe not interested</a:t>
                      </a:r>
                    </a:p>
                  </a:txBody>
                  <a:tcPr marL="3053" marR="3053" marT="305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9481492"/>
                  </a:ext>
                </a:extLst>
              </a:tr>
              <a:tr h="304946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3 - maybe interested</a:t>
                      </a:r>
                    </a:p>
                  </a:txBody>
                  <a:tcPr marL="3053" marR="3053" marT="305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4535162"/>
                  </a:ext>
                </a:extLst>
              </a:tr>
              <a:tr h="304946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4 - definitely interested</a:t>
                      </a:r>
                    </a:p>
                  </a:txBody>
                  <a:tcPr marL="3053" marR="3053" marT="305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3146130"/>
                  </a:ext>
                </a:extLst>
              </a:tr>
            </a:tbl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0307588"/>
              </p:ext>
            </p:extLst>
          </p:nvPr>
        </p:nvGraphicFramePr>
        <p:xfrm>
          <a:off x="6300192" y="1639887"/>
          <a:ext cx="904875" cy="2600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6" name="Worksheet" r:id="rId12" imgW="904800" imgH="2600111" progId="Excel.Sheet.12">
                  <p:embed/>
                </p:oleObj>
              </mc:Choice>
              <mc:Fallback>
                <p:oleObj name="Worksheet" r:id="rId12" imgW="904800" imgH="2600111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6300192" y="1639887"/>
                        <a:ext cx="904875" cy="2600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6319242" y="4221088"/>
            <a:ext cx="904875" cy="630605"/>
            <a:chOff x="6319242" y="4221088"/>
            <a:chExt cx="904875" cy="630605"/>
          </a:xfrm>
        </p:grpSpPr>
        <p:graphicFrame>
          <p:nvGraphicFramePr>
            <p:cNvPr id="3" name="Object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58317420"/>
                </p:ext>
              </p:extLst>
            </p:nvPr>
          </p:nvGraphicFramePr>
          <p:xfrm>
            <a:off x="6319242" y="4221088"/>
            <a:ext cx="904875" cy="333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77" name="Worksheet" r:id="rId14" imgW="904800" imgH="333606" progId="Excel.Sheet.12">
                    <p:embed/>
                  </p:oleObj>
                </mc:Choice>
                <mc:Fallback>
                  <p:oleObj name="Worksheet" r:id="rId14" imgW="904800" imgH="333606" progId="Excel.Sheet.12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6319242" y="4221088"/>
                          <a:ext cx="904875" cy="3333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" name="Up Arrow 18"/>
            <p:cNvSpPr/>
            <p:nvPr/>
          </p:nvSpPr>
          <p:spPr>
            <a:xfrm>
              <a:off x="6709296" y="4562178"/>
              <a:ext cx="256531" cy="289515"/>
            </a:xfrm>
            <a:prstGeom prst="upArrow">
              <a:avLst/>
            </a:prstGeom>
            <a:solidFill>
              <a:srgbClr val="800000"/>
            </a:solidFill>
            <a:ln>
              <a:solidFill>
                <a:srgbClr val="8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6402986" y="4851692"/>
            <a:ext cx="10230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C00000"/>
                </a:solidFill>
              </a:rPr>
              <a:t>RMSE</a:t>
            </a:r>
          </a:p>
        </p:txBody>
      </p:sp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1712110"/>
              </p:ext>
            </p:extLst>
          </p:nvPr>
        </p:nvGraphicFramePr>
        <p:xfrm>
          <a:off x="5334173" y="1628799"/>
          <a:ext cx="923925" cy="2600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8" name="Worksheet" r:id="rId16" imgW="924090" imgH="2519166" progId="Excel.Sheet.12">
                  <p:embed/>
                </p:oleObj>
              </mc:Choice>
              <mc:Fallback>
                <p:oleObj name="Worksheet" r:id="rId16" imgW="924090" imgH="2519166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5334173" y="1628799"/>
                        <a:ext cx="923925" cy="2600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1511523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3100"/>
    </mc:Choice>
    <mc:Fallback xmlns="">
      <p:transition spd="slow" advTm="2231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51CF2F2E-5FC2-4232-ABC6-07B05DF613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99592" y="30163"/>
            <a:ext cx="8350250" cy="1143000"/>
          </a:xfrm>
        </p:spPr>
        <p:txBody>
          <a:bodyPr/>
          <a:lstStyle/>
          <a:p>
            <a:pPr eaLnBrk="1" hangingPunct="1"/>
            <a:r>
              <a:rPr lang="en-GB" altLang="en-US" sz="4000" dirty="0" smtClean="0"/>
              <a:t>Compare Recommender Algorithms</a:t>
            </a:r>
            <a:endParaRPr lang="en-GB" altLang="en-US" sz="40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A178595-EF05-4482-9BBA-D08334E1FA8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98040"/>
            <a:ext cx="729953" cy="729953"/>
          </a:xfrm>
          <a:prstGeom prst="rect">
            <a:avLst/>
          </a:prstGeom>
        </p:spPr>
      </p:pic>
      <p:sp>
        <p:nvSpPr>
          <p:cNvPr id="22" name="Oval 21"/>
          <p:cNvSpPr/>
          <p:nvPr/>
        </p:nvSpPr>
        <p:spPr>
          <a:xfrm>
            <a:off x="2987824" y="3565638"/>
            <a:ext cx="1656184" cy="432048"/>
          </a:xfrm>
          <a:prstGeom prst="ellipse">
            <a:avLst/>
          </a:prstGeom>
          <a:noFill/>
          <a:ln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/>
          <p:cNvSpPr/>
          <p:nvPr/>
        </p:nvSpPr>
        <p:spPr>
          <a:xfrm>
            <a:off x="2915816" y="6453336"/>
            <a:ext cx="1656184" cy="432048"/>
          </a:xfrm>
          <a:prstGeom prst="ellipse">
            <a:avLst/>
          </a:prstGeom>
          <a:noFill/>
          <a:ln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Oval 25"/>
          <p:cNvSpPr/>
          <p:nvPr/>
        </p:nvSpPr>
        <p:spPr>
          <a:xfrm>
            <a:off x="6925376" y="3501008"/>
            <a:ext cx="1656184" cy="432048"/>
          </a:xfrm>
          <a:prstGeom prst="ellipse">
            <a:avLst/>
          </a:prstGeom>
          <a:noFill/>
          <a:ln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5137475"/>
              </p:ext>
            </p:extLst>
          </p:nvPr>
        </p:nvGraphicFramePr>
        <p:xfrm>
          <a:off x="886802" y="980728"/>
          <a:ext cx="3533775" cy="292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9" name="Worksheet" r:id="rId6" imgW="3533760" imgH="2924104" progId="Excel.Sheet.12">
                  <p:embed/>
                </p:oleObj>
              </mc:Choice>
              <mc:Fallback>
                <p:oleObj name="Worksheet" r:id="rId6" imgW="3533760" imgH="2924104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86802" y="980728"/>
                        <a:ext cx="3533775" cy="2924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0880082"/>
              </p:ext>
            </p:extLst>
          </p:nvPr>
        </p:nvGraphicFramePr>
        <p:xfrm>
          <a:off x="883785" y="3889201"/>
          <a:ext cx="3533775" cy="292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0" name="Worksheet" r:id="rId8" imgW="3533760" imgH="2924104" progId="Excel.Sheet.12">
                  <p:embed/>
                </p:oleObj>
              </mc:Choice>
              <mc:Fallback>
                <p:oleObj name="Worksheet" r:id="rId8" imgW="3533760" imgH="2924104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883785" y="3889201"/>
                        <a:ext cx="3533775" cy="2924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0766560"/>
              </p:ext>
            </p:extLst>
          </p:nvPr>
        </p:nvGraphicFramePr>
        <p:xfrm>
          <a:off x="4932040" y="948449"/>
          <a:ext cx="3533775" cy="292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1" name="Worksheet" r:id="rId10" imgW="3533760" imgH="2924104" progId="Excel.Sheet.12">
                  <p:embed/>
                </p:oleObj>
              </mc:Choice>
              <mc:Fallback>
                <p:oleObj name="Worksheet" r:id="rId10" imgW="3533760" imgH="2924104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932040" y="948449"/>
                        <a:ext cx="3533775" cy="2924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3432645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6835"/>
    </mc:Choice>
    <mc:Fallback xmlns="">
      <p:transition spd="slow" advTm="21683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5" grpId="0" animBg="1"/>
      <p:bldP spid="2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1403350" y="1379839"/>
            <a:ext cx="6715125" cy="1403049"/>
            <a:chOff x="1403350" y="1379839"/>
            <a:chExt cx="6715125" cy="1403049"/>
          </a:xfrm>
        </p:grpSpPr>
        <p:graphicFrame>
          <p:nvGraphicFramePr>
            <p:cNvPr id="5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8356068"/>
                </p:ext>
              </p:extLst>
            </p:nvPr>
          </p:nvGraphicFramePr>
          <p:xfrm>
            <a:off x="1403350" y="1835150"/>
            <a:ext cx="6715125" cy="9477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9" name="Worksheet" r:id="rId5" imgW="6481845" imgH="947836" progId="Excel.Sheet.12">
                    <p:embed/>
                  </p:oleObj>
                </mc:Choice>
                <mc:Fallback>
                  <p:oleObj name="Worksheet" r:id="rId5" imgW="6481845" imgH="947836" progId="Excel.Sheet.12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403350" y="1835150"/>
                          <a:ext cx="6715125" cy="94773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" name="TextBox 16"/>
            <p:cNvSpPr txBox="1"/>
            <p:nvPr/>
          </p:nvSpPr>
          <p:spPr>
            <a:xfrm>
              <a:off x="3328483" y="1379839"/>
              <a:ext cx="23807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Confusion Matrix</a:t>
              </a:r>
              <a:endParaRPr lang="en-GB" dirty="0"/>
            </a:p>
          </p:txBody>
        </p:sp>
      </p:grpSp>
      <p:sp>
        <p:nvSpPr>
          <p:cNvPr id="6146" name="Rectangle 2">
            <a:extLst>
              <a:ext uri="{FF2B5EF4-FFF2-40B4-BE49-F238E27FC236}">
                <a16:creationId xmlns:a16="http://schemas.microsoft.com/office/drawing/2014/main" id="{51CF2F2E-5FC2-4232-ABC6-07B05DF613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5288" y="30163"/>
            <a:ext cx="8350250" cy="1143000"/>
          </a:xfrm>
        </p:spPr>
        <p:txBody>
          <a:bodyPr/>
          <a:lstStyle/>
          <a:p>
            <a:pPr eaLnBrk="1" hangingPunct="1"/>
            <a:r>
              <a:rPr lang="en-GB" altLang="en-US" sz="4000" dirty="0"/>
              <a:t>Data-driven Evaluation: </a:t>
            </a:r>
            <a:br>
              <a:rPr lang="en-GB" altLang="en-US" sz="4000" dirty="0"/>
            </a:br>
            <a:r>
              <a:rPr lang="en-GB" altLang="en-US" sz="4000" dirty="0" smtClean="0"/>
              <a:t>Accuracy-&gt;Usage </a:t>
            </a:r>
            <a:r>
              <a:rPr lang="en-GB" altLang="en-US" sz="4000" dirty="0"/>
              <a:t>Prediction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A810226-2B4A-4A8B-BE04-BD908A3DC89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88" y="198040"/>
            <a:ext cx="729953" cy="72995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447308" y="3356992"/>
                <a:ext cx="2923301" cy="6976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𝑃𝑟𝑒𝑐𝑖𝑠𝑖𝑜𝑛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7308" y="3356992"/>
                <a:ext cx="2923301" cy="69762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339752" y="4432592"/>
                <a:ext cx="5223225" cy="6976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𝑅𝑒𝑐𝑎𝑙𝑙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𝑡𝑟𝑢𝑒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𝑝𝑜𝑠𝑖𝑡𝑖𝑣𝑒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𝑟𝑎𝑡𝑒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9752" y="4432592"/>
                <a:ext cx="5223225" cy="69762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356454" y="5532548"/>
                <a:ext cx="4324838" cy="6976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𝐹𝑎𝑙𝑠𝑒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𝑝𝑜𝑠𝑖𝑡𝑖𝑣𝑒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𝑟𝑎𝑡𝑒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𝑇𝑁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6454" y="5532548"/>
                <a:ext cx="4324838" cy="69762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/>
          <p:cNvGrpSpPr/>
          <p:nvPr/>
        </p:nvGrpSpPr>
        <p:grpSpPr>
          <a:xfrm>
            <a:off x="3281702" y="2122060"/>
            <a:ext cx="792088" cy="711750"/>
            <a:chOff x="4139952" y="2132856"/>
            <a:chExt cx="792088" cy="711750"/>
          </a:xfrm>
        </p:grpSpPr>
        <p:sp>
          <p:nvSpPr>
            <p:cNvPr id="6" name="Oval 5"/>
            <p:cNvSpPr/>
            <p:nvPr/>
          </p:nvSpPr>
          <p:spPr>
            <a:xfrm>
              <a:off x="4499992" y="2132856"/>
              <a:ext cx="432048" cy="711750"/>
            </a:xfrm>
            <a:prstGeom prst="ellipse">
              <a:avLst/>
            </a:prstGeom>
            <a:noFill/>
            <a:ln>
              <a:solidFill>
                <a:srgbClr val="8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5-Point Star 6"/>
            <p:cNvSpPr/>
            <p:nvPr/>
          </p:nvSpPr>
          <p:spPr>
            <a:xfrm>
              <a:off x="4139952" y="2204864"/>
              <a:ext cx="216024" cy="216024"/>
            </a:xfrm>
            <a:prstGeom prst="star5">
              <a:avLst/>
            </a:prstGeom>
            <a:solidFill>
              <a:srgbClr val="800000"/>
            </a:solidFill>
            <a:ln>
              <a:solidFill>
                <a:srgbClr val="8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005004" y="2062214"/>
            <a:ext cx="5383419" cy="406601"/>
            <a:chOff x="4103948" y="2067992"/>
            <a:chExt cx="3052513" cy="406601"/>
          </a:xfrm>
        </p:grpSpPr>
        <p:sp>
          <p:nvSpPr>
            <p:cNvPr id="12" name="5-Point Star 11"/>
            <p:cNvSpPr/>
            <p:nvPr/>
          </p:nvSpPr>
          <p:spPr>
            <a:xfrm>
              <a:off x="4103948" y="2206719"/>
              <a:ext cx="216024" cy="216024"/>
            </a:xfrm>
            <a:prstGeom prst="star5">
              <a:avLst>
                <a:gd name="adj" fmla="val 16241"/>
                <a:gd name="hf" fmla="val 105146"/>
                <a:gd name="vf" fmla="val 110557"/>
              </a:avLst>
            </a:prstGeom>
            <a:solidFill>
              <a:srgbClr val="800000"/>
            </a:solidFill>
            <a:ln>
              <a:solidFill>
                <a:srgbClr val="8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Oval 8"/>
            <p:cNvSpPr/>
            <p:nvPr/>
          </p:nvSpPr>
          <p:spPr>
            <a:xfrm>
              <a:off x="4345445" y="2067992"/>
              <a:ext cx="2811016" cy="406601"/>
            </a:xfrm>
            <a:prstGeom prst="ellipse">
              <a:avLst/>
            </a:prstGeom>
            <a:noFill/>
            <a:ln>
              <a:solidFill>
                <a:srgbClr val="8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062511" y="2430883"/>
            <a:ext cx="5325912" cy="406601"/>
            <a:chOff x="4139952" y="2433532"/>
            <a:chExt cx="3052513" cy="406601"/>
          </a:xfrm>
        </p:grpSpPr>
        <p:sp>
          <p:nvSpPr>
            <p:cNvPr id="22" name="5-Point Star 21"/>
            <p:cNvSpPr/>
            <p:nvPr/>
          </p:nvSpPr>
          <p:spPr>
            <a:xfrm>
              <a:off x="4139952" y="2492896"/>
              <a:ext cx="216024" cy="216024"/>
            </a:xfrm>
            <a:prstGeom prst="star5">
              <a:avLst>
                <a:gd name="adj" fmla="val 16241"/>
                <a:gd name="hf" fmla="val 105146"/>
                <a:gd name="vf" fmla="val 110557"/>
              </a:avLst>
            </a:prstGeom>
            <a:solidFill>
              <a:srgbClr val="800000"/>
            </a:solidFill>
            <a:ln>
              <a:solidFill>
                <a:srgbClr val="8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Oval 22"/>
            <p:cNvSpPr/>
            <p:nvPr/>
          </p:nvSpPr>
          <p:spPr>
            <a:xfrm>
              <a:off x="4381449" y="2433532"/>
              <a:ext cx="2811016" cy="406601"/>
            </a:xfrm>
            <a:prstGeom prst="ellipse">
              <a:avLst/>
            </a:prstGeom>
            <a:noFill/>
            <a:ln>
              <a:solidFill>
                <a:srgbClr val="8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custDataLst>
      <p:tags r:id="rId2"/>
    </p:custDataLst>
    <p:extLst>
      <p:ext uri="{BB962C8B-B14F-4D97-AF65-F5344CB8AC3E}">
        <p14:creationId xmlns:p14="http://schemas.microsoft.com/office/powerpoint/2010/main" val="148626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1105"/>
    </mc:Choice>
    <mc:Fallback xmlns="">
      <p:transition spd="slow" advTm="23110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51CF2F2E-5FC2-4232-ABC6-07B05DF613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5288" y="30163"/>
            <a:ext cx="8350250" cy="1143000"/>
          </a:xfrm>
        </p:spPr>
        <p:txBody>
          <a:bodyPr/>
          <a:lstStyle/>
          <a:p>
            <a:pPr eaLnBrk="1" hangingPunct="1"/>
            <a:r>
              <a:rPr lang="en-GB" altLang="en-US" sz="4000" dirty="0" smtClean="0"/>
              <a:t>Calculate Precision and Recall</a:t>
            </a:r>
            <a:endParaRPr lang="en-GB" altLang="en-US" sz="4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8051E2-4165-400E-83E0-C1FFD71EC04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88" y="198040"/>
            <a:ext cx="729953" cy="72995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0A2439D-94C4-48B6-99E1-92598451267A}"/>
              </a:ext>
            </a:extLst>
          </p:cNvPr>
          <p:cNvSpPr txBox="1"/>
          <p:nvPr/>
        </p:nvSpPr>
        <p:spPr>
          <a:xfrm>
            <a:off x="6228184" y="2781208"/>
            <a:ext cx="1146789" cy="646331"/>
          </a:xfrm>
          <a:prstGeom prst="rect">
            <a:avLst/>
          </a:prstGeom>
          <a:noFill/>
          <a:ln w="28575">
            <a:solidFill>
              <a:srgbClr val="800000"/>
            </a:solidFill>
          </a:ln>
        </p:spPr>
        <p:txBody>
          <a:bodyPr wrap="none" rtlCol="0">
            <a:spAutoFit/>
          </a:bodyPr>
          <a:lstStyle/>
          <a:p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1, 2 – </a:t>
            </a:r>
            <a:r>
              <a:rPr lang="en-GB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  <a:endParaRPr lang="en-GB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3, 4 - </a:t>
            </a:r>
            <a:r>
              <a:rPr lang="en-GB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Yes</a:t>
            </a:r>
            <a:endParaRPr lang="en-GB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4398535"/>
              </p:ext>
            </p:extLst>
          </p:nvPr>
        </p:nvGraphicFramePr>
        <p:xfrm>
          <a:off x="6300192" y="1267801"/>
          <a:ext cx="3015884" cy="1280583"/>
        </p:xfrm>
        <a:graphic>
          <a:graphicData uri="http://schemas.openxmlformats.org/drawingml/2006/table">
            <a:tbl>
              <a:tblPr/>
              <a:tblGrid>
                <a:gridCol w="3015884">
                  <a:extLst>
                    <a:ext uri="{9D8B030D-6E8A-4147-A177-3AD203B41FA5}">
                      <a16:colId xmlns:a16="http://schemas.microsoft.com/office/drawing/2014/main" val="2449598124"/>
                    </a:ext>
                  </a:extLst>
                </a:gridCol>
              </a:tblGrid>
              <a:tr h="365745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1 - </a:t>
                      </a:r>
                      <a:r>
                        <a:rPr lang="en-GB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definitely </a:t>
                      </a:r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not interested</a:t>
                      </a:r>
                    </a:p>
                  </a:txBody>
                  <a:tcPr marL="3053" marR="3053" marT="305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4025873"/>
                  </a:ext>
                </a:extLst>
              </a:tr>
              <a:tr h="304946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2 - maybe not interested</a:t>
                      </a:r>
                    </a:p>
                  </a:txBody>
                  <a:tcPr marL="3053" marR="3053" marT="305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9481492"/>
                  </a:ext>
                </a:extLst>
              </a:tr>
              <a:tr h="304946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3 - maybe interested</a:t>
                      </a:r>
                    </a:p>
                  </a:txBody>
                  <a:tcPr marL="3053" marR="3053" marT="305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4535162"/>
                  </a:ext>
                </a:extLst>
              </a:tr>
              <a:tr h="304946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4 - definitely interested</a:t>
                      </a:r>
                    </a:p>
                  </a:txBody>
                  <a:tcPr marL="3053" marR="3053" marT="305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3146130"/>
                  </a:ext>
                </a:extLst>
              </a:tr>
            </a:tbl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7968082"/>
              </p:ext>
            </p:extLst>
          </p:nvPr>
        </p:nvGraphicFramePr>
        <p:xfrm>
          <a:off x="611188" y="1325563"/>
          <a:ext cx="3228975" cy="206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Worksheet" r:id="rId6" imgW="3228960" imgH="2067014" progId="Excel.Sheet.12">
                  <p:embed/>
                </p:oleObj>
              </mc:Choice>
              <mc:Fallback>
                <p:oleObj name="Worksheet" r:id="rId6" imgW="3228960" imgH="2067014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11188" y="1325563"/>
                        <a:ext cx="3228975" cy="2066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2310528"/>
              </p:ext>
            </p:extLst>
          </p:nvPr>
        </p:nvGraphicFramePr>
        <p:xfrm>
          <a:off x="3876183" y="1322266"/>
          <a:ext cx="942975" cy="232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Worksheet" r:id="rId8" imgW="943200" imgH="2324189" progId="Excel.Sheet.12">
                  <p:embed/>
                </p:oleObj>
              </mc:Choice>
              <mc:Fallback>
                <p:oleObj name="Worksheet" r:id="rId8" imgW="943200" imgH="2324189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876183" y="1322266"/>
                        <a:ext cx="942975" cy="2324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4135413"/>
              </p:ext>
            </p:extLst>
          </p:nvPr>
        </p:nvGraphicFramePr>
        <p:xfrm>
          <a:off x="395288" y="3892929"/>
          <a:ext cx="6500812" cy="776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Worksheet" r:id="rId10" imgW="6500785" imgH="776386" progId="Excel.Sheet.12">
                  <p:embed/>
                </p:oleObj>
              </mc:Choice>
              <mc:Fallback>
                <p:oleObj name="Worksheet" r:id="rId10" imgW="6500785" imgH="776386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95288" y="3892929"/>
                        <a:ext cx="6500812" cy="7762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611560" y="5174179"/>
                <a:ext cx="5001818" cy="7000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𝑃𝑟𝑒𝑐𝑖𝑠𝑖𝑜𝑛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1+2</m:t>
                          </m:r>
                        </m:den>
                      </m:f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=0.33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5174179"/>
                <a:ext cx="5001818" cy="700063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650867" y="6029173"/>
                <a:ext cx="4419608" cy="7000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𝑅𝑒𝑐𝑎𝑙𝑙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1+1</m:t>
                          </m:r>
                        </m:den>
                      </m:f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0.5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867" y="6029173"/>
                <a:ext cx="4419608" cy="700063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/>
          <p:cNvGrpSpPr/>
          <p:nvPr/>
        </p:nvGrpSpPr>
        <p:grpSpPr>
          <a:xfrm>
            <a:off x="2627784" y="3140968"/>
            <a:ext cx="1248399" cy="1296144"/>
            <a:chOff x="2627784" y="3140968"/>
            <a:chExt cx="1248399" cy="1296144"/>
          </a:xfrm>
        </p:grpSpPr>
        <p:sp>
          <p:nvSpPr>
            <p:cNvPr id="2" name="Rectangle 1"/>
            <p:cNvSpPr/>
            <p:nvPr/>
          </p:nvSpPr>
          <p:spPr>
            <a:xfrm>
              <a:off x="2627784" y="3140968"/>
              <a:ext cx="1152128" cy="286571"/>
            </a:xfrm>
            <a:prstGeom prst="rect">
              <a:avLst/>
            </a:prstGeom>
            <a:noFill/>
            <a:ln>
              <a:solidFill>
                <a:srgbClr val="8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" name="Oval 2"/>
            <p:cNvSpPr/>
            <p:nvPr/>
          </p:nvSpPr>
          <p:spPr>
            <a:xfrm>
              <a:off x="3419872" y="4149080"/>
              <a:ext cx="456311" cy="288032"/>
            </a:xfrm>
            <a:prstGeom prst="ellipse">
              <a:avLst/>
            </a:prstGeom>
            <a:noFill/>
            <a:ln>
              <a:solidFill>
                <a:srgbClr val="8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627784" y="2365033"/>
            <a:ext cx="3422827" cy="2080854"/>
            <a:chOff x="453356" y="2356258"/>
            <a:chExt cx="3422827" cy="2080854"/>
          </a:xfrm>
        </p:grpSpPr>
        <p:sp>
          <p:nvSpPr>
            <p:cNvPr id="17" name="Rectangle 16"/>
            <p:cNvSpPr/>
            <p:nvPr/>
          </p:nvSpPr>
          <p:spPr>
            <a:xfrm>
              <a:off x="453356" y="2356258"/>
              <a:ext cx="1152128" cy="286571"/>
            </a:xfrm>
            <a:prstGeom prst="rect">
              <a:avLst/>
            </a:prstGeom>
            <a:noFill/>
            <a:ln>
              <a:solidFill>
                <a:srgbClr val="8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Oval 19"/>
            <p:cNvSpPr/>
            <p:nvPr/>
          </p:nvSpPr>
          <p:spPr>
            <a:xfrm>
              <a:off x="3419872" y="4149080"/>
              <a:ext cx="456311" cy="288032"/>
            </a:xfrm>
            <a:prstGeom prst="ellipse">
              <a:avLst/>
            </a:prstGeom>
            <a:noFill/>
            <a:ln>
              <a:solidFill>
                <a:srgbClr val="8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627784" y="1844824"/>
            <a:ext cx="1241356" cy="2880320"/>
            <a:chOff x="2627784" y="1844824"/>
            <a:chExt cx="1241356" cy="2880320"/>
          </a:xfrm>
        </p:grpSpPr>
        <p:sp>
          <p:nvSpPr>
            <p:cNvPr id="6" name="Oval 5"/>
            <p:cNvSpPr/>
            <p:nvPr/>
          </p:nvSpPr>
          <p:spPr>
            <a:xfrm>
              <a:off x="3419872" y="4380667"/>
              <a:ext cx="449268" cy="344477"/>
            </a:xfrm>
            <a:prstGeom prst="ellipse">
              <a:avLst/>
            </a:prstGeom>
            <a:noFill/>
            <a:ln>
              <a:solidFill>
                <a:srgbClr val="8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627784" y="1844824"/>
              <a:ext cx="1152128" cy="216024"/>
            </a:xfrm>
            <a:prstGeom prst="rect">
              <a:avLst/>
            </a:prstGeom>
            <a:noFill/>
            <a:ln>
              <a:solidFill>
                <a:srgbClr val="8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627784" y="2636912"/>
              <a:ext cx="1152128" cy="216024"/>
            </a:xfrm>
            <a:prstGeom prst="rect">
              <a:avLst/>
            </a:prstGeom>
            <a:noFill/>
            <a:ln>
              <a:solidFill>
                <a:srgbClr val="8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2627784" y="1622198"/>
            <a:ext cx="3389561" cy="3102946"/>
            <a:chOff x="2627784" y="1622198"/>
            <a:chExt cx="3389561" cy="3102946"/>
          </a:xfrm>
        </p:grpSpPr>
        <p:grpSp>
          <p:nvGrpSpPr>
            <p:cNvPr id="14" name="Group 13"/>
            <p:cNvGrpSpPr/>
            <p:nvPr/>
          </p:nvGrpSpPr>
          <p:grpSpPr>
            <a:xfrm>
              <a:off x="2627784" y="1622198"/>
              <a:ext cx="1152129" cy="1518770"/>
              <a:chOff x="2627784" y="1622198"/>
              <a:chExt cx="1152129" cy="1518770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2627785" y="1622198"/>
                <a:ext cx="1152128" cy="237872"/>
              </a:xfrm>
              <a:prstGeom prst="rect">
                <a:avLst/>
              </a:prstGeom>
              <a:noFill/>
              <a:ln>
                <a:solidFill>
                  <a:srgbClr val="8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2627784" y="2111008"/>
                <a:ext cx="1152128" cy="237872"/>
              </a:xfrm>
              <a:prstGeom prst="rect">
                <a:avLst/>
              </a:prstGeom>
              <a:noFill/>
              <a:ln>
                <a:solidFill>
                  <a:srgbClr val="8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2627784" y="2903096"/>
                <a:ext cx="1152128" cy="237872"/>
              </a:xfrm>
              <a:prstGeom prst="rect">
                <a:avLst/>
              </a:prstGeom>
              <a:noFill/>
              <a:ln>
                <a:solidFill>
                  <a:srgbClr val="8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25" name="Oval 24"/>
            <p:cNvSpPr/>
            <p:nvPr/>
          </p:nvSpPr>
          <p:spPr>
            <a:xfrm>
              <a:off x="5580112" y="4437112"/>
              <a:ext cx="437233" cy="288032"/>
            </a:xfrm>
            <a:prstGeom prst="ellipse">
              <a:avLst/>
            </a:prstGeom>
            <a:noFill/>
            <a:ln>
              <a:solidFill>
                <a:srgbClr val="8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9" name="Rectangle 28"/>
          <p:cNvSpPr/>
          <p:nvPr/>
        </p:nvSpPr>
        <p:spPr>
          <a:xfrm>
            <a:off x="2555776" y="1267801"/>
            <a:ext cx="1284387" cy="2233207"/>
          </a:xfrm>
          <a:prstGeom prst="rect">
            <a:avLst/>
          </a:prstGeom>
          <a:noFill/>
          <a:ln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350735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9137"/>
    </mc:Choice>
    <mc:Fallback xmlns="">
      <p:transition spd="slow" advTm="24913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8" grpId="0"/>
      <p:bldP spid="19" grpId="0"/>
      <p:bldP spid="29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9.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5.8|18.8|44.8|7.9|15.1|5.8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5.8|48.6|42.6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6.6|32.2|69.9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6|31.3|89.2|30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1|137.3|51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7.2|32.9|19|33.8|42.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8.3|34.9|5.3|11.2|16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9|16.3|1.6|26.1|15.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7.1|86.4|19.2|4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5.1|32.8|3.5|38|14.4|8.5|19.5|14.6|17.5|8.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|51.6|96.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5.8|15.1|17.5|21.3"/>
</p:tagLst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EF4D367793F3344AD6ED816DCC7E530" ma:contentTypeVersion="16" ma:contentTypeDescription="Create a new document." ma:contentTypeScope="" ma:versionID="fd00aa7326a4466d16e9b27c80153737">
  <xsd:schema xmlns:xsd="http://www.w3.org/2001/XMLSchema" xmlns:xs="http://www.w3.org/2001/XMLSchema" xmlns:p="http://schemas.microsoft.com/office/2006/metadata/properties" xmlns:ns3="c36f296c-48d7-41bd-a62f-0203a8637f59" xmlns:ns4="6f2ffaec-f1d7-4835-9d23-fd5dbfb3f3ea" targetNamespace="http://schemas.microsoft.com/office/2006/metadata/properties" ma:root="true" ma:fieldsID="73929c514fed8f349f2b250f553021f6" ns3:_="" ns4:_="">
    <xsd:import namespace="c36f296c-48d7-41bd-a62f-0203a8637f59"/>
    <xsd:import namespace="6f2ffaec-f1d7-4835-9d23-fd5dbfb3f3ea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3:LastSharedByUser" minOccurs="0"/>
                <xsd:element ref="ns3:LastSharedByTime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Location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  <xsd:element ref="ns4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36f296c-48d7-41bd-a62f-0203a8637f5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  <xsd:element name="LastSharedByUser" ma:index="11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2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f2ffaec-f1d7-4835-9d23-fd5dbfb3f3e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2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3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02AA55A-2932-42DE-B9A5-B7FAB33B594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223686C-38EC-4D12-A056-D71849EC2F6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36f296c-48d7-41bd-a62f-0203a8637f59"/>
    <ds:schemaRef ds:uri="6f2ffaec-f1d7-4835-9d23-fd5dbfb3f3e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9A0C4BD-E986-4898-A343-52B91AE3145B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c36f296c-48d7-41bd-a62f-0203a8637f59"/>
    <ds:schemaRef ds:uri="http://purl.org/dc/elements/1.1/"/>
    <ds:schemaRef ds:uri="http://schemas.microsoft.com/office/2006/metadata/properties"/>
    <ds:schemaRef ds:uri="6f2ffaec-f1d7-4835-9d23-fd5dbfb3f3ea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10897</TotalTime>
  <Words>702</Words>
  <Application>Microsoft Office PowerPoint</Application>
  <PresentationFormat>On-screen Show (4:3)</PresentationFormat>
  <Paragraphs>155</Paragraphs>
  <Slides>16</Slides>
  <Notes>15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Cambria Math</vt:lpstr>
      <vt:lpstr>Times New Roman</vt:lpstr>
      <vt:lpstr>Default Design</vt:lpstr>
      <vt:lpstr>Worksheet</vt:lpstr>
      <vt:lpstr>User Adaptive Intelligent Systems </vt:lpstr>
      <vt:lpstr>In Previous Lectures</vt:lpstr>
      <vt:lpstr>Algorithm evaluation drives improvement</vt:lpstr>
      <vt:lpstr>Evaluation Questions</vt:lpstr>
      <vt:lpstr>Data-driven Evaluation:  Rating Accuracy</vt:lpstr>
      <vt:lpstr>Calculate MAE and RMSE</vt:lpstr>
      <vt:lpstr>Compare Recommender Algorithms</vt:lpstr>
      <vt:lpstr>Data-driven Evaluation:  Accuracy-&gt;Usage Prediction</vt:lpstr>
      <vt:lpstr>Calculate Precision and Recall</vt:lpstr>
      <vt:lpstr>Compare Recommender Algorithms</vt:lpstr>
      <vt:lpstr>Beyond Accuracy: Coverage</vt:lpstr>
      <vt:lpstr>Beyond Accuracy: Novelty/Serendipity</vt:lpstr>
      <vt:lpstr>Beyond Accuracy: Diversity</vt:lpstr>
      <vt:lpstr>Experimental Studies with Users</vt:lpstr>
      <vt:lpstr>Summary</vt:lpstr>
      <vt:lpstr>Main Reading</vt:lpstr>
    </vt:vector>
  </TitlesOfParts>
  <Company>School of Computing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Human-Computer Interaction GI13</dc:title>
  <dc:creator>vania</dc:creator>
  <cp:lastModifiedBy>Vania Dimitrova</cp:lastModifiedBy>
  <cp:revision>633</cp:revision>
  <cp:lastPrinted>2016-11-07T11:01:48Z</cp:lastPrinted>
  <dcterms:created xsi:type="dcterms:W3CDTF">2003-10-13T15:10:42Z</dcterms:created>
  <dcterms:modified xsi:type="dcterms:W3CDTF">2022-11-07T10:12:58Z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0x0101002EF4D367793F3344AD6ED816DCC7E530</vt:lpwstr>
  </property>
</Properties>
</file>