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4" r:id="rId5"/>
    <p:sldId id="359" r:id="rId6"/>
    <p:sldId id="360" r:id="rId7"/>
    <p:sldId id="361" r:id="rId8"/>
    <p:sldId id="349" r:id="rId9"/>
    <p:sldId id="339" r:id="rId10"/>
    <p:sldId id="340" r:id="rId11"/>
    <p:sldId id="308" r:id="rId12"/>
    <p:sldId id="350" r:id="rId13"/>
    <p:sldId id="347" r:id="rId14"/>
    <p:sldId id="352" r:id="rId15"/>
    <p:sldId id="357" r:id="rId16"/>
    <p:sldId id="358" r:id="rId17"/>
    <p:sldId id="355" r:id="rId18"/>
    <p:sldId id="356" r:id="rId19"/>
    <p:sldId id="353" r:id="rId20"/>
    <p:sldId id="354" r:id="rId21"/>
    <p:sldId id="362" r:id="rId22"/>
    <p:sldId id="344" r:id="rId23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3" autoAdjust="0"/>
    <p:restoredTop sz="78932" autoAdjust="0"/>
  </p:normalViewPr>
  <p:slideViewPr>
    <p:cSldViewPr>
      <p:cViewPr varScale="1">
        <p:scale>
          <a:sx n="70" d="100"/>
          <a:sy n="70" d="100"/>
        </p:scale>
        <p:origin x="197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024" y="-114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5285944-FB20-4384-962E-280A1D89BF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40413F8-5A8D-4218-85BF-11B99F51DE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5DD14E6-9158-4E99-807D-96ED208F7A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5A29C6DE-EC30-4C2A-B4D9-10D0A70CDA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2C4B8AA-43C0-446C-9773-9AEB66A60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F054A9-6459-44BE-A7C0-FDB7231074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02337F-2947-4CC0-BD38-ED06170D27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8C626B7-3FD4-4476-96D2-B205A0AD07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3438"/>
            <a:ext cx="750252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4B476A3-376E-45ED-967E-DAC450CC20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E1A2538-6EE4-48E3-82A0-583D132BC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DED0EE-2B06-46C3-926B-2B2AA09B1B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6E5E16-F84F-4A4C-A42E-6B6CC2F058B7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issued by Lydia Lau</a:t>
            </a:r>
          </a:p>
        </p:txBody>
      </p:sp>
      <p:sp>
        <p:nvSpPr>
          <p:cNvPr id="5126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COMP3771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BE2B9C-4A4F-4618-9580-D6E1A005A172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EB21D7-E58B-41F4-BB63-7FC87AAEDCD0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92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DCF4C7-C0AD-44FF-87FC-47C903651E47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5278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EB21D7-E58B-41F4-BB63-7FC87AAEDCD0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50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BE2B9C-4A4F-4618-9580-D6E1A005A172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571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EB21D7-E58B-41F4-BB63-7FC87AAEDCD0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071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2E6C8D6-C831-49B5-ACED-6668673FC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17EA09-744D-4D56-9124-049C0D298771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604CCD1-CCBF-4FDD-A852-686AC2A18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86A66C8-0F66-4AF3-A76A-D6C44BBD3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8961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EB21D7-E58B-41F4-BB63-7FC87AAEDCD0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616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F8235F1-36B4-4F92-8FC1-C300E8AD0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5DE019-1B5A-496A-9E00-9343AA8CAAFD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FD8052C-AD31-43CE-880C-DB39CDD3E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8DBD9C4-959A-4BED-BBE5-7403A4CC3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371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9EBD85-DF78-4EE8-8418-71EC37852094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DD9BFCA-DDC4-452E-9933-F9AE6370C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26428C-059B-46E1-8635-CE3E531EBF11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C379C37-C709-4A7D-9263-9F3F8E1F7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3875"/>
            <a:ext cx="3570288" cy="26797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2B61011-4F21-4DA8-9432-267DF027C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6613"/>
            <a:ext cx="7505700" cy="3201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0" tIns="47745" rIns="95490" bIns="4774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08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5C24C2C-7518-4614-AF9D-F9ACC0AD5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0C0C5C-99F0-49DB-A886-DC1AE12B9D69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256E3E5-FC43-4B60-BFCB-941FDA208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8A69099-27DA-4FC9-8BE9-508D22AC5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8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F8235F1-36B4-4F92-8FC1-C300E8AD0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5DE019-1B5A-496A-9E00-9343AA8CAAFD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FD8052C-AD31-43CE-880C-DB39CDD3E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8DBD9C4-959A-4BED-BBE5-7403A4CC3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97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0C9D1E-0065-4917-BDF3-6F2B79A2B9E7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8875D3-C972-41BF-91CA-73505B0B43F3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EB21D7-E58B-41F4-BB63-7FC87AAEDCD0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DCF4C7-C0AD-44FF-87FC-47C903651E47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6613"/>
            <a:ext cx="7502525" cy="32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EB21D7-E58B-41F4-BB63-7FC87AAEDCD0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24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7897-564F-4C02-9DE8-82F650D8D6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366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678B2-9D1B-498B-A7FE-B73FBD0F32D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93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AC925-6930-4A38-934C-7DD724B91C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892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9996C-A6FC-4F15-B0D4-271169C639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342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324D3-0DAF-4846-8049-AE05F80E42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687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B150C-80DE-4DED-9520-56D55E8396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569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ED450-FAE3-43C9-AEDE-BAB8D07CCB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32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0ADF9-8E09-42DA-B9A2-84951CA93D0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23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E0459-1E3C-43BD-9AF5-0FC445B024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806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17464-5FC4-45AB-A126-9C631D1901D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89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AD49C-1DFD-4A80-A8F5-0EDD924319F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180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620B46-9752-4F41-B37B-1A51DA6D1F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wmf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wmf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 Adaptive Intelligent Systems </a:t>
            </a:r>
            <a:endParaRPr lang="en-GB" altLang="en-US" sz="4000" b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492375"/>
            <a:ext cx="8569325" cy="35004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Recommender Systems: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Introduction</a:t>
            </a:r>
            <a:endParaRPr lang="en-GB" altLang="en-US" sz="36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36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Vania Dimitrova</a:t>
            </a:r>
            <a:br>
              <a:rPr lang="en-GB" altLang="en-US" sz="2800" dirty="0" smtClean="0"/>
            </a:br>
            <a:r>
              <a:rPr lang="en-GB" altLang="en-US" sz="2800" dirty="0" smtClean="0"/>
              <a:t>School of Computing, University of Leeds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2540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Content-based Recommenders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152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990000"/>
                </a:solidFill>
              </a:rPr>
              <a:t>Content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Appropriate information about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990000"/>
                </a:solidFill>
              </a:rPr>
              <a:t>User profile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Relevant to the content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pic>
        <p:nvPicPr>
          <p:cNvPr id="8196" name="Picture 4" descr="bd0666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28950"/>
            <a:ext cx="388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067175" y="2527300"/>
            <a:ext cx="1876425" cy="1003300"/>
          </a:xfrm>
          <a:prstGeom prst="cloudCallout">
            <a:avLst>
              <a:gd name="adj1" fmla="val -23856"/>
              <a:gd name="adj2" fmla="val 911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719762" y="4343400"/>
            <a:ext cx="3119437" cy="781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990000"/>
                </a:solidFill>
              </a:rPr>
              <a:t>Give me content </a:t>
            </a:r>
            <a:br>
              <a:rPr lang="en-US" altLang="en-US" sz="2800" b="1" dirty="0">
                <a:solidFill>
                  <a:srgbClr val="990000"/>
                </a:solidFill>
              </a:rPr>
            </a:br>
            <a:r>
              <a:rPr lang="en-US" altLang="en-US" sz="2800" b="1" dirty="0">
                <a:solidFill>
                  <a:srgbClr val="990000"/>
                </a:solidFill>
              </a:rPr>
              <a:t>that I would like</a:t>
            </a:r>
            <a:endParaRPr lang="en-GB" altLang="en-US" sz="2400" dirty="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291013" y="279400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User Profile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395288" y="3068638"/>
            <a:ext cx="1368425" cy="792162"/>
          </a:xfrm>
          <a:prstGeom prst="wedgeRectCallout">
            <a:avLst>
              <a:gd name="adj1" fmla="val 77264"/>
              <a:gd name="adj2" fmla="val 345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19113" y="3233738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Content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Comparing Recommender Algorithms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24074" r="15741" b="23889"/>
          <a:stretch>
            <a:fillRect/>
          </a:stretch>
        </p:blipFill>
        <p:spPr bwMode="auto">
          <a:xfrm>
            <a:off x="0" y="908050"/>
            <a:ext cx="91440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496" y="2132857"/>
            <a:ext cx="9073008" cy="864096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0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Demographic Recommenders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054975" cy="152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990000"/>
                </a:solidFill>
              </a:rPr>
              <a:t>Other’s ratings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What others like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990000"/>
                </a:solidFill>
              </a:rPr>
              <a:t>My ratings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What I like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pic>
        <p:nvPicPr>
          <p:cNvPr id="10244" name="Picture 4" descr="bd0666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28950"/>
            <a:ext cx="388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3923928" y="1114425"/>
            <a:ext cx="3352800" cy="2057400"/>
            <a:chOff x="2640" y="384"/>
            <a:chExt cx="2688" cy="1728"/>
          </a:xfrm>
        </p:grpSpPr>
        <p:pic>
          <p:nvPicPr>
            <p:cNvPr id="10249" name="Picture 6" descr="bd06982_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720"/>
              <a:ext cx="2208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0" name="AutoShape 7"/>
            <p:cNvSpPr>
              <a:spLocks noChangeArrowheads="1"/>
            </p:cNvSpPr>
            <p:nvPr/>
          </p:nvSpPr>
          <p:spPr bwMode="auto">
            <a:xfrm>
              <a:off x="2640" y="384"/>
              <a:ext cx="2688" cy="1728"/>
            </a:xfrm>
            <a:prstGeom prst="cloudCallout">
              <a:avLst>
                <a:gd name="adj1" fmla="val -35380"/>
                <a:gd name="adj2" fmla="val 7002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5334000" y="4343400"/>
            <a:ext cx="3505200" cy="1471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990000"/>
                </a:solidFill>
              </a:rPr>
              <a:t>Give me what people 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demographically similar </a:t>
            </a:r>
            <a:r>
              <a:rPr lang="en-US" altLang="en-US" sz="2800" b="1" dirty="0">
                <a:solidFill>
                  <a:srgbClr val="990000"/>
                </a:solidFill>
              </a:rPr>
              <a:t>to me would like 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…</a:t>
            </a:r>
            <a:endParaRPr lang="en-US" altLang="en-US" sz="2800" b="1" dirty="0">
              <a:solidFill>
                <a:srgbClr val="99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16016" y="3127374"/>
            <a:ext cx="3094112" cy="1093713"/>
            <a:chOff x="4716016" y="3127374"/>
            <a:chExt cx="3094112" cy="1093713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716016" y="3127374"/>
              <a:ext cx="3094112" cy="1093713"/>
            </a:xfrm>
            <a:prstGeom prst="cloudCallout">
              <a:avLst>
                <a:gd name="adj1" fmla="val -61164"/>
                <a:gd name="adj2" fmla="val 68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939854" y="3394075"/>
              <a:ext cx="23391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 smtClean="0"/>
                <a:t>Demographic </a:t>
              </a:r>
              <a:r>
                <a:rPr lang="en-GB" altLang="en-US" sz="2000" dirty="0"/>
                <a:t>Profile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74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Comparing Recommender Algorithms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24074" r="15741" b="23889"/>
          <a:stretch>
            <a:fillRect/>
          </a:stretch>
        </p:blipFill>
        <p:spPr bwMode="auto">
          <a:xfrm>
            <a:off x="0" y="908050"/>
            <a:ext cx="91440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496" y="2948532"/>
            <a:ext cx="9073008" cy="1200547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7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2540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Utility-based Recommenders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152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990000"/>
                </a:solidFill>
              </a:rPr>
              <a:t>Content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Appropriate information about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990000"/>
                </a:solidFill>
              </a:rPr>
              <a:t>User profile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User’s </a:t>
            </a:r>
            <a:r>
              <a:rPr lang="en-US" altLang="en-US" sz="2400" b="1" dirty="0" smtClean="0"/>
              <a:t>utility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pic>
        <p:nvPicPr>
          <p:cNvPr id="8196" name="Picture 4" descr="bd0666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28950"/>
            <a:ext cx="388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067175" y="2565400"/>
            <a:ext cx="1876425" cy="1003300"/>
          </a:xfrm>
          <a:prstGeom prst="cloudCallout">
            <a:avLst>
              <a:gd name="adj1" fmla="val -23856"/>
              <a:gd name="adj2" fmla="val 911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719762" y="4343400"/>
            <a:ext cx="3119437" cy="781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990000"/>
                </a:solidFill>
              </a:rPr>
              <a:t>Give me content </a:t>
            </a:r>
            <a:br>
              <a:rPr lang="en-US" altLang="en-US" sz="2800" b="1" dirty="0">
                <a:solidFill>
                  <a:srgbClr val="990000"/>
                </a:solidFill>
              </a:rPr>
            </a:br>
            <a:r>
              <a:rPr lang="en-US" altLang="en-US" sz="2800" b="1" dirty="0">
                <a:solidFill>
                  <a:srgbClr val="990000"/>
                </a:solidFill>
              </a:rPr>
              <a:t>that I would like</a:t>
            </a:r>
            <a:endParaRPr lang="en-GB" altLang="en-US" sz="2400" dirty="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291013" y="279400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/>
              <a:t>User Profile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395288" y="3068638"/>
            <a:ext cx="1368425" cy="792162"/>
          </a:xfrm>
          <a:prstGeom prst="wedgeRectCallout">
            <a:avLst>
              <a:gd name="adj1" fmla="val 77264"/>
              <a:gd name="adj2" fmla="val 345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19113" y="3233738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Content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06735" y="1810336"/>
            <a:ext cx="453330" cy="64807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16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Comparing Recommender Algorithms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24074" r="15741" b="23889"/>
          <a:stretch>
            <a:fillRect/>
          </a:stretch>
        </p:blipFill>
        <p:spPr bwMode="auto">
          <a:xfrm>
            <a:off x="0" y="908050"/>
            <a:ext cx="91440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668" y="4149080"/>
            <a:ext cx="9073008" cy="864096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4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C9AF35F-FE5E-4CFD-9CB9-01AC10862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25400"/>
            <a:ext cx="8893848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Knowledge-based Recommenders</a:t>
            </a:r>
            <a:endParaRPr lang="en-GB" altLang="en-US" dirty="0"/>
          </a:p>
        </p:txBody>
      </p:sp>
      <p:sp>
        <p:nvSpPr>
          <p:cNvPr id="122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F080303-8C83-4C38-BA9C-17D62F999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152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990000"/>
                </a:solidFill>
              </a:rPr>
              <a:t>Content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Appropriate information about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990000"/>
                </a:solidFill>
              </a:rPr>
              <a:t>User profile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Relevant to the content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12292" name="Picture 4" descr="bd06663_">
            <a:extLst>
              <a:ext uri="{FF2B5EF4-FFF2-40B4-BE49-F238E27FC236}">
                <a16:creationId xmlns:a16="http://schemas.microsoft.com/office/drawing/2014/main" id="{13BDC902-8CD1-4D1C-ADD4-72F9692F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28950"/>
            <a:ext cx="388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886" name="Text Box 6">
            <a:extLst>
              <a:ext uri="{FF2B5EF4-FFF2-40B4-BE49-F238E27FC236}">
                <a16:creationId xmlns:a16="http://schemas.microsoft.com/office/drawing/2014/main" id="{CA0DCAE7-EC3D-49AA-AE8F-8EE1E6B6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774" y="4291590"/>
            <a:ext cx="3708585" cy="781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990000"/>
                </a:solidFill>
              </a:rPr>
              <a:t>Give me content </a:t>
            </a:r>
            <a:br>
              <a:rPr lang="en-US" altLang="en-US" sz="2800" b="1" dirty="0">
                <a:solidFill>
                  <a:srgbClr val="990000"/>
                </a:solidFill>
              </a:rPr>
            </a:br>
            <a:r>
              <a:rPr lang="en-US" altLang="en-US" sz="2800" b="1" dirty="0">
                <a:solidFill>
                  <a:srgbClr val="990000"/>
                </a:solidFill>
              </a:rPr>
              <a:t>that I would 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like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67175" y="2565400"/>
            <a:ext cx="1876425" cy="1003300"/>
            <a:chOff x="4067175" y="2565400"/>
            <a:chExt cx="1876425" cy="1003300"/>
          </a:xfrm>
        </p:grpSpPr>
        <p:sp>
          <p:nvSpPr>
            <p:cNvPr id="9221" name="AutoShape 5">
              <a:extLst>
                <a:ext uri="{FF2B5EF4-FFF2-40B4-BE49-F238E27FC236}">
                  <a16:creationId xmlns:a16="http://schemas.microsoft.com/office/drawing/2014/main" id="{4D567E19-690D-43C6-A4E8-9BC1DD7E7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2565400"/>
              <a:ext cx="1876425" cy="1003300"/>
            </a:xfrm>
            <a:prstGeom prst="cloudCallout">
              <a:avLst>
                <a:gd name="adj1" fmla="val -23856"/>
                <a:gd name="adj2" fmla="val 9113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295" name="Text Box 7">
              <a:extLst>
                <a:ext uri="{FF2B5EF4-FFF2-40B4-BE49-F238E27FC236}">
                  <a16:creationId xmlns:a16="http://schemas.microsoft.com/office/drawing/2014/main" id="{8078E989-1EAD-434A-9C2E-379FF88A0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1013" y="2794000"/>
              <a:ext cx="14287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User Profile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5288" y="3068638"/>
            <a:ext cx="1368425" cy="792162"/>
            <a:chOff x="395288" y="3068638"/>
            <a:chExt cx="1368425" cy="792162"/>
          </a:xfrm>
        </p:grpSpPr>
        <p:sp>
          <p:nvSpPr>
            <p:cNvPr id="9224" name="AutoShape 8">
              <a:extLst>
                <a:ext uri="{FF2B5EF4-FFF2-40B4-BE49-F238E27FC236}">
                  <a16:creationId xmlns:a16="http://schemas.microsoft.com/office/drawing/2014/main" id="{05A4C976-7E9A-43A2-8F99-3072DEBF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3068638"/>
              <a:ext cx="1368425" cy="792162"/>
            </a:xfrm>
            <a:prstGeom prst="wedgeRectCallout">
              <a:avLst>
                <a:gd name="adj1" fmla="val 77264"/>
                <a:gd name="adj2" fmla="val 34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297" name="Text Box 9">
              <a:extLst>
                <a:ext uri="{FF2B5EF4-FFF2-40B4-BE49-F238E27FC236}">
                  <a16:creationId xmlns:a16="http://schemas.microsoft.com/office/drawing/2014/main" id="{9694CC45-A232-48F0-9C65-AB2CFD8B8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13" y="3233738"/>
              <a:ext cx="9953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 dirty="0"/>
                <a:t>Content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59092" y="1789770"/>
            <a:ext cx="2721087" cy="1551259"/>
            <a:chOff x="5954134" y="1041454"/>
            <a:chExt cx="2248123" cy="13626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EB12CF-2E48-428B-B3B9-FE3BAF629A4D}"/>
                </a:ext>
              </a:extLst>
            </p:cNvPr>
            <p:cNvGrpSpPr/>
            <p:nvPr/>
          </p:nvGrpSpPr>
          <p:grpSpPr>
            <a:xfrm>
              <a:off x="6948264" y="1041454"/>
              <a:ext cx="1253993" cy="1362645"/>
              <a:chOff x="1223630" y="1629298"/>
              <a:chExt cx="1253993" cy="136264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B01254D-39B9-4BA6-B9F6-7B03CC3FC975}"/>
                  </a:ext>
                </a:extLst>
              </p:cNvPr>
              <p:cNvGrpSpPr/>
              <p:nvPr/>
            </p:nvGrpSpPr>
            <p:grpSpPr>
              <a:xfrm>
                <a:off x="1223630" y="1629298"/>
                <a:ext cx="911225" cy="847722"/>
                <a:chOff x="155575" y="1412875"/>
                <a:chExt cx="1981679" cy="146526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64B6CEF-E03C-4D86-A5FA-71AB77E9727D}"/>
                    </a:ext>
                  </a:extLst>
                </p:cNvPr>
                <p:cNvSpPr/>
                <p:nvPr/>
              </p:nvSpPr>
              <p:spPr>
                <a:xfrm>
                  <a:off x="1219200" y="1412875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EB096EC-13DA-4331-8B2A-006BC0D55674}"/>
                    </a:ext>
                  </a:extLst>
                </p:cNvPr>
                <p:cNvSpPr/>
                <p:nvPr/>
              </p:nvSpPr>
              <p:spPr>
                <a:xfrm>
                  <a:off x="832210" y="1773606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A21A522-6860-4C30-BA96-50A7AF417307}"/>
                    </a:ext>
                  </a:extLst>
                </p:cNvPr>
                <p:cNvSpPr/>
                <p:nvPr/>
              </p:nvSpPr>
              <p:spPr>
                <a:xfrm>
                  <a:off x="1279451" y="1803408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E0263DA-B333-4D7F-85B3-46101F4FF82E}"/>
                    </a:ext>
                  </a:extLst>
                </p:cNvPr>
                <p:cNvSpPr/>
                <p:nvPr/>
              </p:nvSpPr>
              <p:spPr>
                <a:xfrm>
                  <a:off x="1727126" y="1803408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52A760A-40BA-4854-8038-05DBC97602D1}"/>
                    </a:ext>
                  </a:extLst>
                </p:cNvPr>
                <p:cNvSpPr/>
                <p:nvPr/>
              </p:nvSpPr>
              <p:spPr>
                <a:xfrm>
                  <a:off x="1908654" y="2220869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C076B39-E1BA-45A2-983E-3F06889A19F7}"/>
                    </a:ext>
                  </a:extLst>
                </p:cNvPr>
                <p:cNvSpPr/>
                <p:nvPr/>
              </p:nvSpPr>
              <p:spPr>
                <a:xfrm>
                  <a:off x="468904" y="2220869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A1D9A29-5178-4D86-ADA4-B62B393E3624}"/>
                    </a:ext>
                  </a:extLst>
                </p:cNvPr>
                <p:cNvSpPr/>
                <p:nvPr/>
              </p:nvSpPr>
              <p:spPr>
                <a:xfrm>
                  <a:off x="1005366" y="2218023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085998B-139F-4716-8D38-9B043F7E2E90}"/>
                    </a:ext>
                  </a:extLst>
                </p:cNvPr>
                <p:cNvSpPr/>
                <p:nvPr/>
              </p:nvSpPr>
              <p:spPr>
                <a:xfrm>
                  <a:off x="1411428" y="2218316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B227576F-7FBC-4ED5-A2C6-1D0259A08445}"/>
                    </a:ext>
                  </a:extLst>
                </p:cNvPr>
                <p:cNvSpPr/>
                <p:nvPr/>
              </p:nvSpPr>
              <p:spPr>
                <a:xfrm>
                  <a:off x="1093563" y="2623261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D5110F5-F0E0-427C-AFA7-EBFAC2C41797}"/>
                    </a:ext>
                  </a:extLst>
                </p:cNvPr>
                <p:cNvSpPr/>
                <p:nvPr/>
              </p:nvSpPr>
              <p:spPr>
                <a:xfrm>
                  <a:off x="155575" y="2678116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A8D6446-8FB4-4FE0-91F3-E6AF7CD32D64}"/>
                    </a:ext>
                  </a:extLst>
                </p:cNvPr>
                <p:cNvSpPr/>
                <p:nvPr/>
              </p:nvSpPr>
              <p:spPr>
                <a:xfrm>
                  <a:off x="1555741" y="2644008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9AABAE5-7480-47F1-AC04-77DA260B9334}"/>
                    </a:ext>
                  </a:extLst>
                </p:cNvPr>
                <p:cNvSpPr/>
                <p:nvPr/>
              </p:nvSpPr>
              <p:spPr>
                <a:xfrm>
                  <a:off x="597408" y="2644784"/>
                  <a:ext cx="228600" cy="200019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B071AE2-38DD-4A59-A168-7D084FE91873}"/>
                    </a:ext>
                  </a:extLst>
                </p:cNvPr>
                <p:cNvCxnSpPr>
                  <a:stCxn id="38" idx="7"/>
                  <a:endCxn id="37" idx="3"/>
                </p:cNvCxnSpPr>
                <p:nvPr/>
              </p:nvCxnSpPr>
              <p:spPr>
                <a:xfrm flipV="1">
                  <a:off x="1027332" y="1583602"/>
                  <a:ext cx="225346" cy="21929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201CF30-91F3-4C41-978A-FA8AE2356694}"/>
                    </a:ext>
                  </a:extLst>
                </p:cNvPr>
                <p:cNvCxnSpPr/>
                <p:nvPr/>
              </p:nvCxnSpPr>
              <p:spPr>
                <a:xfrm flipV="1">
                  <a:off x="649327" y="1992454"/>
                  <a:ext cx="225346" cy="21929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83E18C8-D305-4292-8AB5-4F51CF6530EA}"/>
                    </a:ext>
                  </a:extLst>
                </p:cNvPr>
                <p:cNvCxnSpPr/>
                <p:nvPr/>
              </p:nvCxnSpPr>
              <p:spPr>
                <a:xfrm flipV="1">
                  <a:off x="275973" y="2425488"/>
                  <a:ext cx="225346" cy="21929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0851830-2782-44ED-B9C7-D527FC8E6155}"/>
                    </a:ext>
                  </a:extLst>
                </p:cNvPr>
                <p:cNvCxnSpPr/>
                <p:nvPr/>
              </p:nvCxnSpPr>
              <p:spPr>
                <a:xfrm flipV="1">
                  <a:off x="1179732" y="1988840"/>
                  <a:ext cx="225346" cy="21929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9D7DACA-760E-43D4-B87E-345A0AF29CAF}"/>
                    </a:ext>
                  </a:extLst>
                </p:cNvPr>
                <p:cNvCxnSpPr/>
                <p:nvPr/>
              </p:nvCxnSpPr>
              <p:spPr>
                <a:xfrm flipV="1">
                  <a:off x="1614019" y="2000163"/>
                  <a:ext cx="225346" cy="21929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C474323-30D1-41C8-B2F3-6778E689D90D}"/>
                    </a:ext>
                  </a:extLst>
                </p:cNvPr>
                <p:cNvCxnSpPr/>
                <p:nvPr/>
              </p:nvCxnSpPr>
              <p:spPr>
                <a:xfrm flipV="1">
                  <a:off x="1222454" y="2420717"/>
                  <a:ext cx="225346" cy="21929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E7EF8A9-BE8F-4D03-8083-6FAB2E2151D7}"/>
                    </a:ext>
                  </a:extLst>
                </p:cNvPr>
                <p:cNvCxnSpPr>
                  <a:stCxn id="37" idx="4"/>
                  <a:endCxn id="39" idx="0"/>
                </p:cNvCxnSpPr>
                <p:nvPr/>
              </p:nvCxnSpPr>
              <p:spPr>
                <a:xfrm>
                  <a:off x="1333500" y="1612894"/>
                  <a:ext cx="60251" cy="190514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862477B-9BBE-4C57-8DAF-BD9BED37C40D}"/>
                    </a:ext>
                  </a:extLst>
                </p:cNvPr>
                <p:cNvCxnSpPr>
                  <a:stCxn id="37" idx="4"/>
                  <a:endCxn id="40" idx="1"/>
                </p:cNvCxnSpPr>
                <p:nvPr/>
              </p:nvCxnSpPr>
              <p:spPr>
                <a:xfrm>
                  <a:off x="1333500" y="1612894"/>
                  <a:ext cx="427104" cy="21980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26193B4-4B3D-4697-8EF3-2F1CEB83D783}"/>
                    </a:ext>
                  </a:extLst>
                </p:cNvPr>
                <p:cNvCxnSpPr>
                  <a:stCxn id="40" idx="4"/>
                  <a:endCxn id="41" idx="0"/>
                </p:cNvCxnSpPr>
                <p:nvPr/>
              </p:nvCxnSpPr>
              <p:spPr>
                <a:xfrm>
                  <a:off x="1841426" y="2003427"/>
                  <a:ext cx="181528" cy="217442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C3CDB2B-6834-4330-B08D-EBDB1A8DAC4E}"/>
                    </a:ext>
                  </a:extLst>
                </p:cNvPr>
                <p:cNvCxnSpPr>
                  <a:stCxn id="44" idx="4"/>
                  <a:endCxn id="47" idx="0"/>
                </p:cNvCxnSpPr>
                <p:nvPr/>
              </p:nvCxnSpPr>
              <p:spPr>
                <a:xfrm>
                  <a:off x="1525728" y="2418335"/>
                  <a:ext cx="144313" cy="225673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B52DB75-8EE0-4FBD-9DAB-BEDF473C21B8}"/>
                    </a:ext>
                  </a:extLst>
                </p:cNvPr>
                <p:cNvCxnSpPr>
                  <a:stCxn id="42" idx="4"/>
                  <a:endCxn id="48" idx="0"/>
                </p:cNvCxnSpPr>
                <p:nvPr/>
              </p:nvCxnSpPr>
              <p:spPr>
                <a:xfrm>
                  <a:off x="583204" y="2420888"/>
                  <a:ext cx="128504" cy="22389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0C5170C-E77E-4BDD-AFB2-61C1AAF64CAF}"/>
                    </a:ext>
                  </a:extLst>
                </p:cNvPr>
                <p:cNvCxnSpPr>
                  <a:stCxn id="39" idx="4"/>
                  <a:endCxn id="44" idx="0"/>
                </p:cNvCxnSpPr>
                <p:nvPr/>
              </p:nvCxnSpPr>
              <p:spPr>
                <a:xfrm>
                  <a:off x="1393751" y="2003427"/>
                  <a:ext cx="131977" cy="214889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44F2C58-C29C-45F1-8BB6-AED86A615E57}"/>
                    </a:ext>
                  </a:extLst>
                </p:cNvPr>
                <p:cNvCxnSpPr>
                  <a:stCxn id="38" idx="4"/>
                  <a:endCxn id="43" idx="0"/>
                </p:cNvCxnSpPr>
                <p:nvPr/>
              </p:nvCxnSpPr>
              <p:spPr>
                <a:xfrm>
                  <a:off x="946510" y="1973625"/>
                  <a:ext cx="173156" cy="244398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14FDF2C-9E0A-4917-BCCA-249AD78601D1}"/>
                  </a:ext>
                </a:extLst>
              </p:cNvPr>
              <p:cNvSpPr/>
              <p:nvPr/>
            </p:nvSpPr>
            <p:spPr>
              <a:xfrm>
                <a:off x="2083184" y="2370163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EBCF98D-E5CD-4B0D-A138-508992F8068A}"/>
                  </a:ext>
                </a:extLst>
              </p:cNvPr>
              <p:cNvSpPr/>
              <p:nvPr/>
            </p:nvSpPr>
            <p:spPr>
              <a:xfrm>
                <a:off x="2289036" y="2370163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468E40F-8DCC-4D7C-96A1-D10137778C6F}"/>
                  </a:ext>
                </a:extLst>
              </p:cNvPr>
              <p:cNvSpPr/>
              <p:nvPr/>
            </p:nvSpPr>
            <p:spPr>
              <a:xfrm>
                <a:off x="2372507" y="2611684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87BC8FC-7F3A-4024-BED3-88D88333225C}"/>
                  </a:ext>
                </a:extLst>
              </p:cNvPr>
              <p:cNvSpPr/>
              <p:nvPr/>
            </p:nvSpPr>
            <p:spPr>
              <a:xfrm>
                <a:off x="1710474" y="2611684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900988-DCE5-433D-AC71-615B6BDFD3B1}"/>
                  </a:ext>
                </a:extLst>
              </p:cNvPr>
              <p:cNvSpPr/>
              <p:nvPr/>
            </p:nvSpPr>
            <p:spPr>
              <a:xfrm>
                <a:off x="1957153" y="2610037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27E62C-2782-44F7-98D3-6F3CCF4FABAB}"/>
                  </a:ext>
                </a:extLst>
              </p:cNvPr>
              <p:cNvSpPr/>
              <p:nvPr/>
            </p:nvSpPr>
            <p:spPr>
              <a:xfrm>
                <a:off x="2143870" y="2610207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29A380C-6F96-4A04-8AEF-26740E80F58F}"/>
                  </a:ext>
                </a:extLst>
              </p:cNvPr>
              <p:cNvSpPr/>
              <p:nvPr/>
            </p:nvSpPr>
            <p:spPr>
              <a:xfrm>
                <a:off x="1997708" y="2844486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3A5F2F-EE95-4270-97DD-9DED721139A7}"/>
                  </a:ext>
                </a:extLst>
              </p:cNvPr>
              <p:cNvSpPr/>
              <p:nvPr/>
            </p:nvSpPr>
            <p:spPr>
              <a:xfrm>
                <a:off x="1566398" y="2876223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3F6FCE-9CCC-44DA-8532-3ED5A782C41F}"/>
                  </a:ext>
                </a:extLst>
              </p:cNvPr>
              <p:cNvSpPr/>
              <p:nvPr/>
            </p:nvSpPr>
            <p:spPr>
              <a:xfrm>
                <a:off x="2210229" y="2856489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C785BAC-C728-415E-8AB3-AD3C460BC002}"/>
                  </a:ext>
                </a:extLst>
              </p:cNvPr>
              <p:cNvSpPr/>
              <p:nvPr/>
            </p:nvSpPr>
            <p:spPr>
              <a:xfrm>
                <a:off x="1769564" y="2856938"/>
                <a:ext cx="105116" cy="11572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81055DF-FED6-4833-9E25-297EF906AB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7253" y="2242995"/>
                <a:ext cx="103620" cy="126873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AE568DB-1DFE-47E7-A593-BFADD8D812AC}"/>
                  </a:ext>
                </a:extLst>
              </p:cNvPr>
              <p:cNvCxnSpPr/>
              <p:nvPr/>
            </p:nvCxnSpPr>
            <p:spPr>
              <a:xfrm flipV="1">
                <a:off x="1793437" y="2479535"/>
                <a:ext cx="103620" cy="126873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763E4E5-31DE-444F-89A4-05E4CBA2FEFD}"/>
                  </a:ext>
                </a:extLst>
              </p:cNvPr>
              <p:cNvCxnSpPr/>
              <p:nvPr/>
            </p:nvCxnSpPr>
            <p:spPr>
              <a:xfrm flipV="1">
                <a:off x="1621760" y="2730065"/>
                <a:ext cx="103620" cy="126873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FE44513-7029-4C0D-BBEB-253993EFFF7D}"/>
                  </a:ext>
                </a:extLst>
              </p:cNvPr>
              <p:cNvCxnSpPr/>
              <p:nvPr/>
            </p:nvCxnSpPr>
            <p:spPr>
              <a:xfrm flipV="1">
                <a:off x="2037331" y="2477444"/>
                <a:ext cx="103620" cy="126873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C4CDEA-5C2D-4D05-80AD-F903A7DF53EC}"/>
                  </a:ext>
                </a:extLst>
              </p:cNvPr>
              <p:cNvCxnSpPr/>
              <p:nvPr/>
            </p:nvCxnSpPr>
            <p:spPr>
              <a:xfrm flipV="1">
                <a:off x="2237027" y="2483995"/>
                <a:ext cx="103620" cy="126873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979C5D9-F654-4FD4-9354-47A2E66738F3}"/>
                  </a:ext>
                </a:extLst>
              </p:cNvPr>
              <p:cNvCxnSpPr/>
              <p:nvPr/>
            </p:nvCxnSpPr>
            <p:spPr>
              <a:xfrm flipV="1">
                <a:off x="2056975" y="2727305"/>
                <a:ext cx="103620" cy="126873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D6F6434-822B-482F-8309-023E458041DC}"/>
                  </a:ext>
                </a:extLst>
              </p:cNvPr>
              <p:cNvCxnSpPr>
                <a:cxnSpLocks/>
                <a:stCxn id="41" idx="4"/>
                <a:endCxn id="14" idx="0"/>
              </p:cNvCxnSpPr>
              <p:nvPr/>
            </p:nvCxnSpPr>
            <p:spPr>
              <a:xfrm>
                <a:off x="2082297" y="2212481"/>
                <a:ext cx="53445" cy="15768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70B8022-FF55-4E1B-93C1-6CBF0F80C2BC}"/>
                  </a:ext>
                </a:extLst>
              </p:cNvPr>
              <p:cNvCxnSpPr>
                <a:cxnSpLocks/>
                <a:stCxn id="41" idx="5"/>
                <a:endCxn id="15" idx="1"/>
              </p:cNvCxnSpPr>
              <p:nvPr/>
            </p:nvCxnSpPr>
            <p:spPr>
              <a:xfrm>
                <a:off x="2119461" y="2195534"/>
                <a:ext cx="184969" cy="19157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86FCA8B-D198-4402-9FC6-73F1F8C73537}"/>
                  </a:ext>
                </a:extLst>
              </p:cNvPr>
              <p:cNvCxnSpPr>
                <a:stCxn id="15" idx="4"/>
                <a:endCxn id="16" idx="0"/>
              </p:cNvCxnSpPr>
              <p:nvPr/>
            </p:nvCxnSpPr>
            <p:spPr>
              <a:xfrm>
                <a:off x="2341594" y="2485883"/>
                <a:ext cx="83471" cy="1258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09E584A-B5F5-4D0F-B05F-E59BE7FD3E5F}"/>
                  </a:ext>
                </a:extLst>
              </p:cNvPr>
              <p:cNvCxnSpPr>
                <a:stCxn id="19" idx="4"/>
                <a:endCxn id="22" idx="0"/>
              </p:cNvCxnSpPr>
              <p:nvPr/>
            </p:nvCxnSpPr>
            <p:spPr>
              <a:xfrm>
                <a:off x="2196428" y="2725927"/>
                <a:ext cx="66359" cy="13056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EC163BB-1595-4CBC-9E2B-72EC37F0286B}"/>
                  </a:ext>
                </a:extLst>
              </p:cNvPr>
              <p:cNvCxnSpPr>
                <a:stCxn id="17" idx="4"/>
                <a:endCxn id="23" idx="0"/>
              </p:cNvCxnSpPr>
              <p:nvPr/>
            </p:nvCxnSpPr>
            <p:spPr>
              <a:xfrm>
                <a:off x="1763032" y="2727404"/>
                <a:ext cx="59089" cy="12953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989D858-9994-40F0-81BD-D17B76E9975D}"/>
                  </a:ext>
                </a:extLst>
              </p:cNvPr>
              <p:cNvCxnSpPr>
                <a:stCxn id="14" idx="4"/>
                <a:endCxn id="19" idx="0"/>
              </p:cNvCxnSpPr>
              <p:nvPr/>
            </p:nvCxnSpPr>
            <p:spPr>
              <a:xfrm>
                <a:off x="2135742" y="2485883"/>
                <a:ext cx="60686" cy="124323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739BFCE-1F94-4558-B580-5B3213A8BE18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1930089" y="2468641"/>
                <a:ext cx="79621" cy="14139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5954134" y="1214946"/>
              <a:ext cx="6238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 smtClean="0">
                  <a:solidFill>
                    <a:srgbClr val="C00000"/>
                  </a:solidFill>
                </a:rPr>
                <a:t>+</a:t>
              </a:r>
              <a:endParaRPr lang="en-GB" sz="6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64775" y="5106102"/>
            <a:ext cx="3708585" cy="1471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990000"/>
                </a:solidFill>
              </a:rPr>
              <a:t>+ show me something </a:t>
            </a:r>
            <a:r>
              <a:rPr lang="en-US" altLang="en-US" sz="2800" b="1" dirty="0" smtClean="0">
                <a:solidFill>
                  <a:srgbClr val="990000"/>
                </a:solidFill>
              </a:rPr>
              <a:t>new/interesting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990000"/>
                </a:solidFill>
              </a:rPr>
              <a:t>+ explain/educate</a:t>
            </a:r>
            <a:endParaRPr lang="en-GB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68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Comparing Recommender Algorithms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24074" r="15741" b="23889"/>
          <a:stretch>
            <a:fillRect/>
          </a:stretch>
        </p:blipFill>
        <p:spPr bwMode="auto">
          <a:xfrm>
            <a:off x="0" y="908050"/>
            <a:ext cx="91440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217" y="4941168"/>
            <a:ext cx="9073008" cy="864096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9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DB7607-4D43-4DDD-8823-C6379E96B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In Topic 4, we will cover the following algorithms</a:t>
            </a:r>
            <a:endParaRPr lang="en-GB" altLang="en-US" sz="4000" dirty="0"/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D637358-79AD-40DE-8C93-F9C4012AF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2"/>
            <a:ext cx="7772400" cy="4968899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Content-based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E-mail filters, </a:t>
            </a:r>
            <a:r>
              <a:rPr lang="en-US" altLang="en-US" dirty="0" smtClean="0"/>
              <a:t>news recommenders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Knowledge-based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Buying guides (cars/houses), museum guides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Collaborative or social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Suggestion </a:t>
            </a:r>
            <a:r>
              <a:rPr lang="en-US" altLang="en-US" dirty="0"/>
              <a:t>lists, “top-n” offers and promotions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Hybrid recommenders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Combination of any of the above</a:t>
            </a:r>
            <a:endParaRPr lang="en-US" altLang="en-US" sz="900" b="1" dirty="0"/>
          </a:p>
          <a:p>
            <a:pPr lvl="1" eaLnBrk="1" hangingPunct="1">
              <a:lnSpc>
                <a:spcPct val="90000"/>
              </a:lnSpc>
            </a:pPr>
            <a:endParaRPr lang="en-US" altLang="en-US" sz="9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58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Summary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638" y="1079776"/>
            <a:ext cx="8280400" cy="429344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defRPr/>
            </a:pPr>
            <a:endParaRPr lang="en-GB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b="1" dirty="0">
                <a:solidFill>
                  <a:srgbClr val="990000"/>
                </a:solidFill>
              </a:rPr>
              <a:t>Key features of recommender algorithms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dirty="0"/>
              <a:t>Background data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dirty="0"/>
              <a:t>Input data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dirty="0"/>
              <a:t>Algorithm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sz="1400" dirty="0"/>
          </a:p>
          <a:p>
            <a:pPr eaLnBrk="1" hangingPunct="1">
              <a:buFontTx/>
              <a:buNone/>
              <a:defRPr/>
            </a:pPr>
            <a:r>
              <a:rPr lang="en-US" altLang="en-US" sz="2400" dirty="0" smtClean="0"/>
              <a:t>You </a:t>
            </a:r>
            <a:r>
              <a:rPr lang="en-US" altLang="en-US" sz="2400" dirty="0"/>
              <a:t>should be able to describe briefly the background data, the input data, and the algorithm used for each recommender algorithm we cover, suitable for the specific application context you consider.</a:t>
            </a:r>
            <a:endParaRPr lang="en-US" altLang="en-US" sz="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GB" alt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en-US" sz="2400" b="1" dirty="0" smtClean="0">
                <a:solidFill>
                  <a:srgbClr val="C00000"/>
                </a:solidFill>
              </a:rPr>
              <a:t>Note the link with coursework 1</a:t>
            </a:r>
            <a:endParaRPr lang="en-GB" alt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949280"/>
            <a:ext cx="897877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Reading: Robin Burke, Hybrid recommender systems: 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                 Survey and Experiments  [</a:t>
            </a:r>
            <a:r>
              <a:rPr lang="en-GB" dirty="0" smtClean="0">
                <a:solidFill>
                  <a:srgbClr val="C00000"/>
                </a:solidFill>
              </a:rPr>
              <a:t>available in Minerva</a:t>
            </a:r>
            <a:r>
              <a:rPr lang="en-GB" dirty="0" smtClean="0"/>
              <a:t>]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29387C9-D99D-4833-8BC8-51A54BCE9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5875"/>
            <a:ext cx="8785225" cy="1143000"/>
          </a:xfrm>
        </p:spPr>
        <p:txBody>
          <a:bodyPr/>
          <a:lstStyle/>
          <a:p>
            <a:r>
              <a:rPr lang="en-GB" altLang="en-US"/>
              <a:t>Schema of User-Adaptive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8E2EA-5C80-4F38-9810-23666884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1528763"/>
            <a:ext cx="3565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We now start looking at the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</a:rPr>
              <a:t>green parts …</a:t>
            </a:r>
          </a:p>
        </p:txBody>
      </p:sp>
      <p:grpSp>
        <p:nvGrpSpPr>
          <p:cNvPr id="6150" name="Group 3">
            <a:extLst>
              <a:ext uri="{FF2B5EF4-FFF2-40B4-BE49-F238E27FC236}">
                <a16:creationId xmlns:a16="http://schemas.microsoft.com/office/drawing/2014/main" id="{0875966B-0BD9-4536-A430-A314CCD6A6C5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2676525"/>
            <a:ext cx="8261350" cy="3168650"/>
            <a:chOff x="163513" y="2676525"/>
            <a:chExt cx="8261530" cy="3168650"/>
          </a:xfrm>
        </p:grpSpPr>
        <p:grpSp>
          <p:nvGrpSpPr>
            <p:cNvPr id="6151" name="Group 3">
              <a:extLst>
                <a:ext uri="{FF2B5EF4-FFF2-40B4-BE49-F238E27FC236}">
                  <a16:creationId xmlns:a16="http://schemas.microsoft.com/office/drawing/2014/main" id="{FF07F3B5-F6FB-4B4A-B32C-C06AED068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702" y="2676525"/>
              <a:ext cx="1790798" cy="717032"/>
              <a:chOff x="2086" y="1253"/>
              <a:chExt cx="1407" cy="544"/>
            </a:xfrm>
          </p:grpSpPr>
          <p:sp>
            <p:nvSpPr>
              <p:cNvPr id="6170" name="AutoShape 4">
                <a:extLst>
                  <a:ext uri="{FF2B5EF4-FFF2-40B4-BE49-F238E27FC236}">
                    <a16:creationId xmlns:a16="http://schemas.microsoft.com/office/drawing/2014/main" id="{78A4F04B-C538-42F1-8759-A516232A4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1253"/>
                <a:ext cx="1406" cy="544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71" name="Text Box 5">
                <a:extLst>
                  <a:ext uri="{FF2B5EF4-FFF2-40B4-BE49-F238E27FC236}">
                    <a16:creationId xmlns:a16="http://schemas.microsoft.com/office/drawing/2014/main" id="{2416CDC2-0B68-40BA-B14D-41092300B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7" y="1456"/>
                <a:ext cx="1406" cy="2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1800"/>
                  <a:t>USER MODEL</a:t>
                </a:r>
                <a:endParaRPr lang="en-US" altLang="en-US" sz="1800"/>
              </a:p>
            </p:txBody>
          </p:sp>
        </p:grpSp>
        <p:grpSp>
          <p:nvGrpSpPr>
            <p:cNvPr id="6152" name="Group 6">
              <a:extLst>
                <a:ext uri="{FF2B5EF4-FFF2-40B4-BE49-F238E27FC236}">
                  <a16:creationId xmlns:a16="http://schemas.microsoft.com/office/drawing/2014/main" id="{73DE1AF6-7A59-49D9-804B-843E1892C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1726" y="3843020"/>
              <a:ext cx="1789524" cy="777664"/>
              <a:chOff x="657" y="2160"/>
              <a:chExt cx="1406" cy="590"/>
            </a:xfrm>
          </p:grpSpPr>
          <p:sp>
            <p:nvSpPr>
              <p:cNvPr id="6168" name="AutoShape 7">
                <a:extLst>
                  <a:ext uri="{FF2B5EF4-FFF2-40B4-BE49-F238E27FC236}">
                    <a16:creationId xmlns:a16="http://schemas.microsoft.com/office/drawing/2014/main" id="{9374726C-F889-45E7-973B-E12C84B2B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2160"/>
                <a:ext cx="1361" cy="59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69" name="Text Box 8">
                <a:extLst>
                  <a:ext uri="{FF2B5EF4-FFF2-40B4-BE49-F238E27FC236}">
                    <a16:creationId xmlns:a16="http://schemas.microsoft.com/office/drawing/2014/main" id="{85CF19BC-3F32-4ED1-AB84-D804DB275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234"/>
                <a:ext cx="1406" cy="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1800"/>
                  <a:t>USER MODEL</a:t>
                </a:r>
                <a:br>
                  <a:rPr lang="en-GB" altLang="en-US" sz="1800"/>
                </a:br>
                <a:r>
                  <a:rPr lang="en-GB" altLang="en-US" sz="1800"/>
                  <a:t>ACQUISITION</a:t>
                </a:r>
                <a:endParaRPr lang="en-US" altLang="en-US" sz="1800"/>
              </a:p>
            </p:txBody>
          </p:sp>
        </p:grpSp>
        <p:grpSp>
          <p:nvGrpSpPr>
            <p:cNvPr id="6153" name="Group 9">
              <a:extLst>
                <a:ext uri="{FF2B5EF4-FFF2-40B4-BE49-F238E27FC236}">
                  <a16:creationId xmlns:a16="http://schemas.microsoft.com/office/drawing/2014/main" id="{4C25BBC9-84C4-49F3-AC59-0B4DEB79B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0775" y="3841702"/>
              <a:ext cx="1789524" cy="777664"/>
              <a:chOff x="3560" y="2115"/>
              <a:chExt cx="1406" cy="590"/>
            </a:xfrm>
          </p:grpSpPr>
          <p:sp>
            <p:nvSpPr>
              <p:cNvPr id="6166" name="AutoShape 10">
                <a:extLst>
                  <a:ext uri="{FF2B5EF4-FFF2-40B4-BE49-F238E27FC236}">
                    <a16:creationId xmlns:a16="http://schemas.microsoft.com/office/drawing/2014/main" id="{AEA2B619-4002-4A29-9566-D0900B2EC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" y="2115"/>
                <a:ext cx="1361" cy="59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67" name="Text Box 11">
                <a:extLst>
                  <a:ext uri="{FF2B5EF4-FFF2-40B4-BE49-F238E27FC236}">
                    <a16:creationId xmlns:a16="http://schemas.microsoft.com/office/drawing/2014/main" id="{D008B20F-CA51-4426-9418-691FC87EBB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0" y="2189"/>
                <a:ext cx="1406" cy="49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1800" dirty="0"/>
                  <a:t>USER MODEL</a:t>
                </a:r>
                <a:br>
                  <a:rPr lang="en-GB" altLang="en-US" sz="1800" dirty="0"/>
                </a:br>
                <a:r>
                  <a:rPr lang="en-GB" altLang="en-US" sz="1800" dirty="0"/>
                  <a:t>APPLICATION</a:t>
                </a:r>
                <a:endParaRPr lang="en-US" altLang="en-US" sz="1800" dirty="0"/>
              </a:p>
            </p:txBody>
          </p:sp>
        </p:grpSp>
        <p:grpSp>
          <p:nvGrpSpPr>
            <p:cNvPr id="6154" name="Group 12">
              <a:extLst>
                <a:ext uri="{FF2B5EF4-FFF2-40B4-BE49-F238E27FC236}">
                  <a16:creationId xmlns:a16="http://schemas.microsoft.com/office/drawing/2014/main" id="{B9CBFE6C-7F89-434F-97D2-2875876C8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13" y="5307401"/>
              <a:ext cx="3405951" cy="537774"/>
              <a:chOff x="113" y="3249"/>
              <a:chExt cx="2676" cy="408"/>
            </a:xfrm>
          </p:grpSpPr>
          <p:sp>
            <p:nvSpPr>
              <p:cNvPr id="6164" name="Oval 13">
                <a:extLst>
                  <a:ext uri="{FF2B5EF4-FFF2-40B4-BE49-F238E27FC236}">
                    <a16:creationId xmlns:a16="http://schemas.microsoft.com/office/drawing/2014/main" id="{38FBF2AF-BCD8-47B9-924D-05567F0F2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3249"/>
                <a:ext cx="2676" cy="40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65" name="Text Box 14">
                <a:extLst>
                  <a:ext uri="{FF2B5EF4-FFF2-40B4-BE49-F238E27FC236}">
                    <a16:creationId xmlns:a16="http://schemas.microsoft.com/office/drawing/2014/main" id="{E4BE3B1D-9034-4C23-8FE1-3F6150B8C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" y="3328"/>
                <a:ext cx="2228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/>
                  <a:t>INFORMATION ABOUT </a:t>
                </a:r>
                <a:r>
                  <a:rPr lang="en-GB" altLang="en-US" sz="1800" b="1"/>
                  <a:t>U</a:t>
                </a:r>
                <a:endParaRPr lang="en-US" altLang="en-US" sz="1800" b="1"/>
              </a:p>
            </p:txBody>
          </p:sp>
        </p:grpSp>
        <p:grpSp>
          <p:nvGrpSpPr>
            <p:cNvPr id="6155" name="Group 15">
              <a:extLst>
                <a:ext uri="{FF2B5EF4-FFF2-40B4-BE49-F238E27FC236}">
                  <a16:creationId xmlns:a16="http://schemas.microsoft.com/office/drawing/2014/main" id="{0D691C34-065B-4E20-BFB1-859F611A1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562" y="5307401"/>
              <a:ext cx="3405951" cy="537774"/>
              <a:chOff x="3009" y="3249"/>
              <a:chExt cx="2676" cy="408"/>
            </a:xfrm>
          </p:grpSpPr>
          <p:sp>
            <p:nvSpPr>
              <p:cNvPr id="6162" name="Oval 16">
                <a:extLst>
                  <a:ext uri="{FF2B5EF4-FFF2-40B4-BE49-F238E27FC236}">
                    <a16:creationId xmlns:a16="http://schemas.microsoft.com/office/drawing/2014/main" id="{C090B71B-630E-462C-967E-04C7DDAA5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" y="3249"/>
                <a:ext cx="2676" cy="40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63" name="Text Box 17">
                <a:extLst>
                  <a:ext uri="{FF2B5EF4-FFF2-40B4-BE49-F238E27FC236}">
                    <a16:creationId xmlns:a16="http://schemas.microsoft.com/office/drawing/2014/main" id="{FDDB8F50-4533-470A-A4FC-1993115CD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4" y="3328"/>
                <a:ext cx="1529" cy="2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/>
                  <a:t>ADAPTING TO </a:t>
                </a:r>
                <a:r>
                  <a:rPr lang="en-GB" altLang="en-US" sz="1800" b="1"/>
                  <a:t>U</a:t>
                </a:r>
                <a:endParaRPr lang="en-US" altLang="en-US" sz="1800" b="1"/>
              </a:p>
            </p:txBody>
          </p:sp>
        </p:grpSp>
        <p:sp>
          <p:nvSpPr>
            <p:cNvPr id="6156" name="Line 18">
              <a:extLst>
                <a:ext uri="{FF2B5EF4-FFF2-40B4-BE49-F238E27FC236}">
                  <a16:creationId xmlns:a16="http://schemas.microsoft.com/office/drawing/2014/main" id="{C8924ABB-370E-45C8-A24A-FCB775DC7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762" y="4589050"/>
              <a:ext cx="0" cy="7183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7" name="Line 19">
              <a:extLst>
                <a:ext uri="{FF2B5EF4-FFF2-40B4-BE49-F238E27FC236}">
                  <a16:creationId xmlns:a16="http://schemas.microsoft.com/office/drawing/2014/main" id="{F006874B-6BC4-44EC-92D8-1AEF4C286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8487" y="3393557"/>
              <a:ext cx="1557879" cy="4191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8" name="Line 20">
              <a:extLst>
                <a:ext uri="{FF2B5EF4-FFF2-40B4-BE49-F238E27FC236}">
                  <a16:creationId xmlns:a16="http://schemas.microsoft.com/office/drawing/2014/main" id="{874003EC-2E56-4E3D-AB37-70D571A11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562" y="3393557"/>
              <a:ext cx="1674974" cy="4191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9" name="Line 21">
              <a:extLst>
                <a:ext uri="{FF2B5EF4-FFF2-40B4-BE49-F238E27FC236}">
                  <a16:creationId xmlns:a16="http://schemas.microsoft.com/office/drawing/2014/main" id="{BFEDF220-9FD8-4F0A-BDD3-213E6282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4811" y="4589050"/>
              <a:ext cx="0" cy="7183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0" name="Line 20">
              <a:extLst>
                <a:ext uri="{FF2B5EF4-FFF2-40B4-BE49-F238E27FC236}">
                  <a16:creationId xmlns:a16="http://schemas.microsoft.com/office/drawing/2014/main" id="{3E6623CF-B0B8-43F3-9512-B90D3200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0704" y="3512349"/>
              <a:ext cx="548780" cy="3207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1" name="TextBox 1">
              <a:extLst>
                <a:ext uri="{FF2B5EF4-FFF2-40B4-BE49-F238E27FC236}">
                  <a16:creationId xmlns:a16="http://schemas.microsoft.com/office/drawing/2014/main" id="{6C0B2087-18F0-4D58-8B6B-E6ECDE378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9290" y="3214352"/>
              <a:ext cx="20457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/>
                <a:t>and other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23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3BB96A1-F2FA-4BE2-A6FE-591513BB9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Recommender systems: </a:t>
            </a:r>
            <a:r>
              <a:rPr lang="en-GB" altLang="en-US" dirty="0" smtClean="0"/>
              <a:t>motivation</a:t>
            </a:r>
            <a:endParaRPr lang="en-GB" altLang="en-US" dirty="0"/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7D79D04-3124-4617-A3AD-370A1D6C8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65263"/>
            <a:ext cx="7772400" cy="152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solidFill>
                  <a:srgbClr val="990000"/>
                </a:solidFill>
              </a:rPr>
              <a:t>The problem</a:t>
            </a:r>
            <a:r>
              <a:rPr lang="en-US" altLang="en-US" sz="280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too much content!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too many choices!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  <p:pic>
        <p:nvPicPr>
          <p:cNvPr id="8196" name="Picture 4" descr="bd06663_">
            <a:extLst>
              <a:ext uri="{FF2B5EF4-FFF2-40B4-BE49-F238E27FC236}">
                <a16:creationId xmlns:a16="http://schemas.microsoft.com/office/drawing/2014/main" id="{C97A6419-F35B-4EDE-8FF3-2E0ACB1E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388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66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DB7607-4D43-4DDD-8823-C6379E96B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163"/>
            <a:ext cx="835025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Main Reading</a:t>
            </a:r>
            <a:endParaRPr lang="en-GB" altLang="en-US" sz="4000" dirty="0"/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D637358-79AD-40DE-8C93-F9C4012AF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2400" cy="1656532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dirty="0" smtClean="0"/>
              <a:t>Robin </a:t>
            </a:r>
            <a:r>
              <a:rPr lang="en-GB" dirty="0"/>
              <a:t>Burke, Hybrid recommender systems: </a:t>
            </a:r>
            <a:r>
              <a:rPr lang="en-GB" dirty="0" smtClean="0"/>
              <a:t>                                    </a:t>
            </a:r>
            <a:r>
              <a:rPr lang="en-GB" dirty="0"/>
              <a:t>Survey and Experiments </a:t>
            </a:r>
            <a:endParaRPr lang="en-GB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dirty="0" smtClean="0"/>
              <a:t>[</a:t>
            </a:r>
            <a:r>
              <a:rPr lang="en-GB" dirty="0">
                <a:solidFill>
                  <a:srgbClr val="C00000"/>
                </a:solidFill>
              </a:rPr>
              <a:t>available in Minerva</a:t>
            </a:r>
            <a:r>
              <a:rPr lang="en-GB" dirty="0"/>
              <a:t>]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99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" y="130175"/>
            <a:ext cx="903605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Sources for Recommendations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3000"/>
            <a:ext cx="87344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67944" y="1143000"/>
            <a:ext cx="4392488" cy="1925960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067944" y="3068960"/>
            <a:ext cx="4392488" cy="2088232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066122" y="5157192"/>
            <a:ext cx="4394310" cy="1656184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Recommender Algorithms: Key Features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1341438"/>
            <a:ext cx="8856984" cy="331169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990000"/>
                </a:solidFill>
              </a:rPr>
              <a:t>Background data</a:t>
            </a:r>
            <a:r>
              <a:rPr lang="en-US" altLang="en-US" sz="2800" dirty="0" smtClean="0"/>
              <a:t> : the information that the system has before the information processes starts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9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990000"/>
                </a:solidFill>
              </a:rPr>
              <a:t>Input data</a:t>
            </a:r>
            <a:r>
              <a:rPr lang="en-US" altLang="en-US" sz="2800" dirty="0" smtClean="0"/>
              <a:t> : the information that </a:t>
            </a:r>
            <a:r>
              <a:rPr lang="en-US" altLang="en-US" sz="2800" dirty="0" smtClean="0"/>
              <a:t>the user </a:t>
            </a:r>
            <a:r>
              <a:rPr lang="en-US" altLang="en-US" sz="2800" dirty="0" smtClean="0"/>
              <a:t>must communicate to the system in order </a:t>
            </a:r>
            <a:r>
              <a:rPr lang="en-US" altLang="en-US" sz="2800" dirty="0" smtClean="0"/>
              <a:t>for the system to </a:t>
            </a:r>
            <a:r>
              <a:rPr lang="en-US" altLang="en-US" sz="2800" dirty="0" smtClean="0"/>
              <a:t>generate recommendation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endParaRPr lang="en-US" altLang="en-US" sz="9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990000"/>
                </a:solidFill>
              </a:rPr>
              <a:t>Algorithm</a:t>
            </a:r>
            <a:r>
              <a:rPr lang="en-US" altLang="en-US" sz="2800" dirty="0" smtClean="0"/>
              <a:t> : that combines background and input data to arrive at its suggestions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900" dirty="0" smtClean="0"/>
          </a:p>
        </p:txBody>
      </p:sp>
      <p:sp>
        <p:nvSpPr>
          <p:cNvPr id="1331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CB199D-D32B-4CC2-9D45-F0477593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09" y="4961299"/>
            <a:ext cx="8567737" cy="1564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en-US" sz="2400" dirty="0"/>
              <a:t>You should be able to describe briefly the background data, the input data, and the algorithm used for </a:t>
            </a:r>
            <a:r>
              <a:rPr lang="en-US" altLang="en-US" sz="2400" dirty="0" smtClean="0"/>
              <a:t>the recommender algorithm we cover. The description should be suitable for the specific application context you consider.</a:t>
            </a:r>
            <a:endParaRPr lang="en-US" altLang="en-US" sz="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  <p:bldP spid="133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Comparing Recommender Algorithms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24074" r="15741" b="23889"/>
          <a:stretch>
            <a:fillRect/>
          </a:stretch>
        </p:blipFill>
        <p:spPr bwMode="auto">
          <a:xfrm>
            <a:off x="0" y="908050"/>
            <a:ext cx="91440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Collaborative Recommenders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054975" cy="152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solidFill>
                  <a:srgbClr val="990000"/>
                </a:solidFill>
              </a:rPr>
              <a:t>Other’s ratings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What others like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solidFill>
                  <a:srgbClr val="990000"/>
                </a:solidFill>
              </a:rPr>
              <a:t>My ratings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What I like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</p:txBody>
      </p:sp>
      <p:pic>
        <p:nvPicPr>
          <p:cNvPr id="10244" name="Picture 4" descr="bd06663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28950"/>
            <a:ext cx="3886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4495800" y="1295400"/>
            <a:ext cx="3352800" cy="2057400"/>
            <a:chOff x="2640" y="384"/>
            <a:chExt cx="2688" cy="1728"/>
          </a:xfrm>
        </p:grpSpPr>
        <p:pic>
          <p:nvPicPr>
            <p:cNvPr id="10249" name="Picture 6" descr="bd06982_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720"/>
              <a:ext cx="2208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0" name="AutoShape 7"/>
            <p:cNvSpPr>
              <a:spLocks noChangeArrowheads="1"/>
            </p:cNvSpPr>
            <p:nvPr/>
          </p:nvSpPr>
          <p:spPr bwMode="auto">
            <a:xfrm>
              <a:off x="2640" y="384"/>
              <a:ext cx="2688" cy="1728"/>
            </a:xfrm>
            <a:prstGeom prst="cloudCallout">
              <a:avLst>
                <a:gd name="adj1" fmla="val -35380"/>
                <a:gd name="adj2" fmla="val 7002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5148064" y="4293096"/>
            <a:ext cx="3923928" cy="1970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990000"/>
                </a:solidFill>
              </a:rPr>
              <a:t>Give me what people similar to me would like …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990000"/>
                </a:solidFill>
              </a:rPr>
              <a:t>“Word of mouth”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000" dirty="0"/>
              <a:t> </a:t>
            </a:r>
            <a:r>
              <a:rPr lang="en-US" altLang="en-US" sz="2800" b="1" dirty="0">
                <a:solidFill>
                  <a:srgbClr val="990000"/>
                </a:solidFill>
              </a:rPr>
              <a:t>“Voting”</a:t>
            </a:r>
            <a:endParaRPr lang="en-GB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Comparing Recommender Algorithms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24074" r="15741" b="23889"/>
          <a:stretch>
            <a:fillRect/>
          </a:stretch>
        </p:blipFill>
        <p:spPr bwMode="auto">
          <a:xfrm>
            <a:off x="0" y="908050"/>
            <a:ext cx="91440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496" y="1268760"/>
            <a:ext cx="9073008" cy="864096"/>
          </a:xfrm>
          <a:prstGeom prst="rect">
            <a:avLst/>
          </a:pr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4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81.8|57.9|7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30.6|30|2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3.4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6" ma:contentTypeDescription="Create a new document." ma:contentTypeScope="" ma:versionID="fd00aa7326a4466d16e9b27c80153737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73929c514fed8f349f2b250f553021f6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2CBA9C-2299-496C-A7AE-AE36D7486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6E9940-9F94-4102-84CD-712B0A8BEC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728F50-21E1-423B-B586-4DFFA8369DAE}">
  <ds:schemaRefs>
    <ds:schemaRef ds:uri="http://purl.org/dc/elements/1.1/"/>
    <ds:schemaRef ds:uri="http://schemas.microsoft.com/office/2006/metadata/properties"/>
    <ds:schemaRef ds:uri="6f2ffaec-f1d7-4835-9d23-fd5dbfb3f3ea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36f296c-48d7-41bd-a62f-0203a8637f5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7718</TotalTime>
  <Words>471</Words>
  <Application>Microsoft Office PowerPoint</Application>
  <PresentationFormat>On-screen Show (4:3)</PresentationFormat>
  <Paragraphs>126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Times New Roman</vt:lpstr>
      <vt:lpstr>Default Design</vt:lpstr>
      <vt:lpstr>User Adaptive Intelligent Systems </vt:lpstr>
      <vt:lpstr>Schema of User-Adaptive Systems</vt:lpstr>
      <vt:lpstr>Recommender systems: motivation</vt:lpstr>
      <vt:lpstr>Main Reading</vt:lpstr>
      <vt:lpstr>Sources for Recommendations</vt:lpstr>
      <vt:lpstr>Recommender Algorithms: Key Features</vt:lpstr>
      <vt:lpstr>Comparing Recommender Algorithms</vt:lpstr>
      <vt:lpstr>Collaborative Recommenders</vt:lpstr>
      <vt:lpstr>Comparing Recommender Algorithms</vt:lpstr>
      <vt:lpstr>Content-based Recommenders</vt:lpstr>
      <vt:lpstr>Comparing Recommender Algorithms</vt:lpstr>
      <vt:lpstr>Demographic Recommenders</vt:lpstr>
      <vt:lpstr>Comparing Recommender Algorithms</vt:lpstr>
      <vt:lpstr>Utility-based Recommenders</vt:lpstr>
      <vt:lpstr>Comparing Recommender Algorithms</vt:lpstr>
      <vt:lpstr>Knowledge-based Recommenders</vt:lpstr>
      <vt:lpstr>Comparing Recommender Algorithms</vt:lpstr>
      <vt:lpstr>In Topic 4, we will cover the following algorithms</vt:lpstr>
      <vt:lpstr>Summary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589</cp:revision>
  <cp:lastPrinted>2016-11-07T11:01:48Z</cp:lastPrinted>
  <dcterms:created xsi:type="dcterms:W3CDTF">2003-10-13T15:10:42Z</dcterms:created>
  <dcterms:modified xsi:type="dcterms:W3CDTF">2022-10-24T12:16:06Z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