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4" r:id="rId5"/>
    <p:sldId id="505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DFB4F-38DF-497A-96CE-32185AA06007}" v="8" dt="2019-11-27T10:04:2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 autoAdjust="0"/>
    <p:restoredTop sz="78932" autoAdjust="0"/>
  </p:normalViewPr>
  <p:slideViewPr>
    <p:cSldViewPr>
      <p:cViewPr varScale="1">
        <p:scale>
          <a:sx n="70" d="100"/>
          <a:sy n="70" d="100"/>
        </p:scale>
        <p:origin x="197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6CFDFB4F-38DF-497A-96CE-32185AA06007}"/>
    <pc:docChg chg="delSld modSld">
      <pc:chgData name="Vania Dimitrova" userId="14e91bea-a3b4-4821-9b85-7aef3a4ea495" providerId="ADAL" clId="{6CFDFB4F-38DF-497A-96CE-32185AA06007}" dt="2019-11-27T10:04:30.990" v="42" actId="20577"/>
      <pc:docMkLst>
        <pc:docMk/>
      </pc:docMkLst>
      <pc:sldChg chg="modSp">
        <pc:chgData name="Vania Dimitrova" userId="14e91bea-a3b4-4821-9b85-7aef3a4ea495" providerId="ADAL" clId="{6CFDFB4F-38DF-497A-96CE-32185AA06007}" dt="2019-11-27T10:00:59.387" v="3" actId="20577"/>
        <pc:sldMkLst>
          <pc:docMk/>
          <pc:sldMk cId="0" sldId="304"/>
        </pc:sldMkLst>
        <pc:spChg chg="mod">
          <ac:chgData name="Vania Dimitrova" userId="14e91bea-a3b4-4821-9b85-7aef3a4ea495" providerId="ADAL" clId="{6CFDFB4F-38DF-497A-96CE-32185AA06007}" dt="2019-11-27T10:00:59.387" v="3" actId="20577"/>
          <ac:spMkLst>
            <pc:docMk/>
            <pc:sldMk cId="0" sldId="304"/>
            <ac:spMk id="4098" creationId="{DCD8373D-FEA8-4CB4-9A14-43F4611E20E8}"/>
          </ac:spMkLst>
        </pc:spChg>
      </pc:sldChg>
      <pc:sldChg chg="del">
        <pc:chgData name="Vania Dimitrova" userId="14e91bea-a3b4-4821-9b85-7aef3a4ea495" providerId="ADAL" clId="{6CFDFB4F-38DF-497A-96CE-32185AA06007}" dt="2019-11-27T10:01:07.111" v="4" actId="2696"/>
        <pc:sldMkLst>
          <pc:docMk/>
          <pc:sldMk cId="0" sldId="350"/>
        </pc:sldMkLst>
      </pc:sldChg>
      <pc:sldChg chg="addSp modSp">
        <pc:chgData name="Vania Dimitrova" userId="14e91bea-a3b4-4821-9b85-7aef3a4ea495" providerId="ADAL" clId="{6CFDFB4F-38DF-497A-96CE-32185AA06007}" dt="2019-11-27T10:02:30.002" v="9" actId="1076"/>
        <pc:sldMkLst>
          <pc:docMk/>
          <pc:sldMk cId="0" sldId="489"/>
        </pc:sldMkLst>
        <pc:spChg chg="mod">
          <ac:chgData name="Vania Dimitrova" userId="14e91bea-a3b4-4821-9b85-7aef3a4ea495" providerId="ADAL" clId="{6CFDFB4F-38DF-497A-96CE-32185AA06007}" dt="2019-11-27T10:02:02.107" v="7" actId="1076"/>
          <ac:spMkLst>
            <pc:docMk/>
            <pc:sldMk cId="0" sldId="489"/>
            <ac:spMk id="583715" creationId="{7387143A-AB8E-471B-8E53-54F2BC3F2751}"/>
          </ac:spMkLst>
        </pc:spChg>
        <pc:picChg chg="add mod">
          <ac:chgData name="Vania Dimitrova" userId="14e91bea-a3b4-4821-9b85-7aef3a4ea495" providerId="ADAL" clId="{6CFDFB4F-38DF-497A-96CE-32185AA06007}" dt="2019-11-27T10:02:30.002" v="9" actId="1076"/>
          <ac:picMkLst>
            <pc:docMk/>
            <pc:sldMk cId="0" sldId="489"/>
            <ac:picMk id="36" creationId="{58276CD0-1A09-4460-AA53-1928A5105AAD}"/>
          </ac:picMkLst>
        </pc:picChg>
      </pc:sldChg>
      <pc:sldChg chg="addSp modSp">
        <pc:chgData name="Vania Dimitrova" userId="14e91bea-a3b4-4821-9b85-7aef3a4ea495" providerId="ADAL" clId="{6CFDFB4F-38DF-497A-96CE-32185AA06007}" dt="2019-11-27T10:02:46.380" v="15" actId="1036"/>
        <pc:sldMkLst>
          <pc:docMk/>
          <pc:sldMk cId="0" sldId="492"/>
        </pc:sldMkLst>
        <pc:spChg chg="mod">
          <ac:chgData name="Vania Dimitrova" userId="14e91bea-a3b4-4821-9b85-7aef3a4ea495" providerId="ADAL" clId="{6CFDFB4F-38DF-497A-96CE-32185AA06007}" dt="2019-11-27T10:02:39.108" v="11" actId="1076"/>
          <ac:spMkLst>
            <pc:docMk/>
            <pc:sldMk cId="0" sldId="492"/>
            <ac:spMk id="589839" creationId="{C64BFB03-EC88-48EB-8398-34B6E557C6CE}"/>
          </ac:spMkLst>
        </pc:spChg>
        <pc:picChg chg="add mod">
          <ac:chgData name="Vania Dimitrova" userId="14e91bea-a3b4-4821-9b85-7aef3a4ea495" providerId="ADAL" clId="{6CFDFB4F-38DF-497A-96CE-32185AA06007}" dt="2019-11-27T10:02:46.380" v="15" actId="1036"/>
          <ac:picMkLst>
            <pc:docMk/>
            <pc:sldMk cId="0" sldId="492"/>
            <ac:picMk id="49" creationId="{A4B7FB86-A7B8-42FA-967D-9F3F039CEFDC}"/>
          </ac:picMkLst>
        </pc:picChg>
      </pc:sldChg>
      <pc:sldChg chg="addSp modSp">
        <pc:chgData name="Vania Dimitrova" userId="14e91bea-a3b4-4821-9b85-7aef3a4ea495" providerId="ADAL" clId="{6CFDFB4F-38DF-497A-96CE-32185AA06007}" dt="2019-11-27T10:03:08.361" v="18" actId="1076"/>
        <pc:sldMkLst>
          <pc:docMk/>
          <pc:sldMk cId="0" sldId="494"/>
        </pc:sldMkLst>
        <pc:spChg chg="mod">
          <ac:chgData name="Vania Dimitrova" userId="14e91bea-a3b4-4821-9b85-7aef3a4ea495" providerId="ADAL" clId="{6CFDFB4F-38DF-497A-96CE-32185AA06007}" dt="2019-11-27T10:03:02.039" v="16" actId="1076"/>
          <ac:spMkLst>
            <pc:docMk/>
            <pc:sldMk cId="0" sldId="494"/>
            <ac:spMk id="593934" creationId="{E6A85F59-AF38-489E-84D0-2997801EC0EE}"/>
          </ac:spMkLst>
        </pc:spChg>
        <pc:picChg chg="add mod">
          <ac:chgData name="Vania Dimitrova" userId="14e91bea-a3b4-4821-9b85-7aef3a4ea495" providerId="ADAL" clId="{6CFDFB4F-38DF-497A-96CE-32185AA06007}" dt="2019-11-27T10:03:08.361" v="18" actId="1076"/>
          <ac:picMkLst>
            <pc:docMk/>
            <pc:sldMk cId="0" sldId="494"/>
            <ac:picMk id="46" creationId="{BEA2C4BF-0E2C-4C58-AEFE-8ED0F9B9421E}"/>
          </ac:picMkLst>
        </pc:picChg>
      </pc:sldChg>
      <pc:sldChg chg="modSp">
        <pc:chgData name="Vania Dimitrova" userId="14e91bea-a3b4-4821-9b85-7aef3a4ea495" providerId="ADAL" clId="{6CFDFB4F-38DF-497A-96CE-32185AA06007}" dt="2019-11-27T10:04:30.990" v="42" actId="20577"/>
        <pc:sldMkLst>
          <pc:docMk/>
          <pc:sldMk cId="0" sldId="509"/>
        </pc:sldMkLst>
        <pc:spChg chg="mod">
          <ac:chgData name="Vania Dimitrova" userId="14e91bea-a3b4-4821-9b85-7aef3a4ea495" providerId="ADAL" clId="{6CFDFB4F-38DF-497A-96CE-32185AA06007}" dt="2019-11-27T10:04:25.816" v="30" actId="14100"/>
          <ac:spMkLst>
            <pc:docMk/>
            <pc:sldMk cId="0" sldId="509"/>
            <ac:spMk id="51202" creationId="{874FE39E-E915-460A-9C4A-B7B1C87F5EB5}"/>
          </ac:spMkLst>
        </pc:spChg>
        <pc:spChg chg="mod">
          <ac:chgData name="Vania Dimitrova" userId="14e91bea-a3b4-4821-9b85-7aef3a4ea495" providerId="ADAL" clId="{6CFDFB4F-38DF-497A-96CE-32185AA06007}" dt="2019-11-27T10:04:30.990" v="42" actId="20577"/>
          <ac:spMkLst>
            <pc:docMk/>
            <pc:sldMk cId="0" sldId="509"/>
            <ac:spMk id="51203" creationId="{61A41CD5-26B8-4564-8B88-DDDEEF1CBE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751B4D-A417-4503-B342-24C76E651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03045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3C72024-0801-48A8-A6AE-D1DC0B5071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7CCC54-19D8-4318-B735-DB53DBAD0F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1099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727329C-CD3C-4BA2-A178-4E10F8DDB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688EA1F-FD2C-49A6-A15E-3A6C8358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48E0A86-2C48-432A-AF79-EF9FA91A6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A28501-5834-41A7-A757-9D1865201947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8285A38E-601F-424E-8F9E-5AB22F54A0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AD8F198E-7857-4D9F-9076-7DD2A0EC5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  <p:extLst>
      <p:ext uri="{BB962C8B-B14F-4D97-AF65-F5344CB8AC3E}">
        <p14:creationId xmlns:p14="http://schemas.microsoft.com/office/powerpoint/2010/main" val="237994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FC29A4F-2D7E-499F-9606-0589C9B33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D98107-C534-4B7A-AB13-24B816B9F463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26F627-F60B-4A6A-AB77-D78B9A6D2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D43EB05-53BB-45D2-870D-86640652F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88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6FA0528-389E-48B0-BAB1-9A5A282F3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218451-E71A-4FEC-9C6A-1F28C81DCB7C}" type="slidenum">
              <a:rPr lang="en-GB" altLang="en-US" sz="1200" smtClean="0"/>
              <a:pPr/>
              <a:t>11</a:t>
            </a:fld>
            <a:endParaRPr lang="en-GB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1AC89F-58B9-483C-ADFE-52C7011FE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0B98B22-CE41-4E80-8855-11635BAE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06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76C2475-6C59-4BC0-8723-C22D53C9B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F331D-E64E-4F4E-8E0F-8ED74AB967FF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1525CC7-DC71-4B57-90C7-B07DF09D9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A14CE0D-88BE-472E-8687-5D13D85D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186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BF39294-D3E6-4B68-B06D-707E96D85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67D3C3-DFEC-4077-996E-8157368C12FE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BFCE088-B8EB-4514-8BB0-8A4F0F683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F5912C2-1254-46C4-BA72-003DFAD6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34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1B8EF35-00A5-4634-B91A-A53AF5CD1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56E043-3E89-4193-AFE3-5BFDDD1ACD90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B86A3BA-0DF1-4EC9-A118-C04835C63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4EEEFFD-A960-4245-92B5-69963F715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88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EC49792-CCAD-46B9-B225-D6A9D3EEC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69838-C809-413E-B3EB-A4A0131F007B}" type="slidenum">
              <a:rPr lang="en-GB" altLang="en-US" sz="1200" smtClean="0"/>
              <a:pPr/>
              <a:t>15</a:t>
            </a:fld>
            <a:endParaRPr lang="en-GB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C642C8B-1198-4247-8364-3481B118E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0EE1DF-EFDC-4785-AC72-37E861167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37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44C1334-AD0E-4939-9A09-1821C00BD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2E265B-428E-469A-AF94-DB36CEFF89F5}" type="slidenum">
              <a:rPr lang="en-GB" altLang="en-US" sz="1200" smtClean="0"/>
              <a:pPr/>
              <a:t>2</a:t>
            </a:fld>
            <a:endParaRPr lang="en-GB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E8BFA8-67C1-473A-9D31-CDF7685D3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6000" cy="36195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5B9928-BC0A-4552-A628-0188A5060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4063"/>
            <a:ext cx="5365750" cy="432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DC01256-D765-4EC3-98EB-12ABC7D61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0EFCD0-4707-480D-BA34-8D7009F14707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1F2ABA8-CD23-43FD-86B2-0F578E78A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D85817F-73CC-4E8F-BB08-D97898CB2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51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A42CFB-16C6-4E19-A6B2-C72814236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53B587-49D7-4A53-A26F-9B7932349B9A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FB945D-E989-46B7-902A-5297EA77B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46ED34E-8C63-4C73-8623-964D3FD85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0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D9A400F-5628-4C4E-B498-B3014F691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58FAB5-DFB7-410D-988E-53FE6656633E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F2B796D-6833-4889-90C0-3C77BB33D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8A35A98-3CCE-4FE0-88F3-8D202C2C7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43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0016D9B-8FFE-449A-B9EF-47BD0E06A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C471FB-57FF-4807-A0B3-6055E08E6994}" type="slidenum">
              <a:rPr lang="en-GB" altLang="en-US" sz="1200" smtClean="0"/>
              <a:pPr/>
              <a:t>6</a:t>
            </a:fld>
            <a:endParaRPr lang="en-GB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C470113-80F6-42D6-923A-AC8C89EF7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5ADFD04-D825-48C8-BC44-8F735E951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37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F9DFB8A-7D1C-49CF-9793-BB3D60D0D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DB24F-B309-4B21-8B95-7E723BABF98A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0713522-4B22-4B8E-9293-151B7E252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624EA3B-55C5-4FE4-8DD1-439EF57DB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658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6173A1C-5F2F-49BF-A0E9-863C68315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03EC1F-0942-4869-BB07-EFF9FB65C584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2FEAFA3-9C4D-4AE8-B73E-97CCC7FE5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E42BFA2-9927-4B02-9703-B3974AA83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28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455752A-CD4D-4D20-8321-4B0079847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A40FF-B78D-42B2-93E5-F6946416B7CE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43759C3-67A5-472D-9762-1A2E4ED1B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19D1F73-E4F8-47FE-AD4C-A497ACC09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56B14-0653-4EBE-83B6-41C824B96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6B698-93EE-4D29-AAC3-E5302C151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37A5AF-AB09-460B-A6E0-68EA490C6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6C55-E854-47F4-911B-999DC99977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2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70F6E-BE24-4FC5-849C-709A7E3558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37B7C4-945B-4613-ACD7-AEFE12B16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99F36D-3D15-4696-A453-43F3634D0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AB92-53F1-4F0D-ADBF-F8DFE7C124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03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910E4D-6D78-44BA-917B-CC4A4B7FA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94A50-ACCF-4EF5-833F-7AEE8A6D3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4377C2-1257-413D-93DD-17C78D9A9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C9F1A-1931-43E6-90D3-1A66EBA5B2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4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C2750C-A627-4F22-8BC9-36E212E4A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425496-E985-4EEF-BA53-5F36F2BA9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441CD-D2AC-4A3E-BC44-DAD4F3072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183B1-5C47-4D28-9BD8-FAE823EDAA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16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8F2096-F441-4178-AC45-579D658A1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7CE699-96D1-45F8-9A21-E1B43E0D4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44E3A8-AE24-45E7-8B4D-8C4230C81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D6147-3108-4964-9950-902E11B0EE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90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EF1F5-153E-4338-9FEA-913AA959B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54157-B005-45DE-8527-F0F364AE6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59114-8B20-4FA6-B7D2-D681F5507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7647-4C7B-4358-BE84-2D94E7C049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82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A13A0A-D4A9-4A00-8571-BA01DEB03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E05F3F-5B07-4465-A460-2A6E7A047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6EB7FE-D24B-4657-AB07-8550BC5B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2F3A5-FD7C-4332-837E-A4F87723E9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20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0AD0C0-3EFF-47BE-8640-F58603BDE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C77BC6-503D-4BFD-89F5-AEC05F68B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036925-3AE6-4995-8678-75D2575DB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E5E1A-DEA9-4BAC-99B6-588A122C91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63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78969C-E9B0-484F-AF6F-704B9ACC1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86C26E-E3D3-41CA-B6BC-390DB3F9D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778495-409C-4608-83C5-CA489C45D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6B2-E6A8-442A-8B6C-6EC19CA8AA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74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CA838-D3E3-4012-92EC-533EC9C61E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4A9DF-6133-4FF6-A11D-1CA156CC1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0E8FF-9734-4D45-8F68-D4EA8D64A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BE630-9E39-454E-A5E1-E9527C1186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3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DBADA-D2FA-4F2F-AD7F-9F939AC5B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72329-D5AF-4FA8-823B-A0FFE6064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14E82-F0B1-4483-AC16-52097D592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B7BE4-B11D-4E8D-9D92-B5370151D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46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B048DD-631B-4E62-B16E-EAD54F4F2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F13FF3-8C02-4DE3-A65A-E957584E5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2A5102-E111-421E-9B53-B8071404C7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D8373D-FEA8-4CB4-9A14-43F4611E20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551E74-7B21-4950-9B1C-E054AFEF16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2492374"/>
            <a:ext cx="8569325" cy="3744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Dynamic </a:t>
            </a:r>
            <a:r>
              <a:rPr lang="en-GB" altLang="en-US" sz="3600" dirty="0"/>
              <a:t>Approaches </a:t>
            </a:r>
            <a:br>
              <a:rPr lang="en-GB" altLang="en-US" sz="3600" dirty="0"/>
            </a:br>
            <a:r>
              <a:rPr lang="en-GB" altLang="en-US" sz="3600" dirty="0"/>
              <a:t>for Adaptive Content Presentation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CAED117-1BC4-45D4-860A-DD1163CC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41463"/>
            <a:ext cx="47244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Follows the </a:t>
            </a:r>
          </a:p>
          <a:p>
            <a:pPr>
              <a:buFontTx/>
              <a:buNone/>
            </a:pPr>
            <a:r>
              <a:rPr lang="en-US" altLang="en-US" sz="2000"/>
              <a:t>“fish eye” </a:t>
            </a:r>
          </a:p>
          <a:p>
            <a:pPr>
              <a:buFontTx/>
              <a:buNone/>
            </a:pPr>
            <a:r>
              <a:rPr lang="en-US" altLang="en-US" sz="2000"/>
              <a:t>visualisation </a:t>
            </a:r>
          </a:p>
          <a:p>
            <a:pPr>
              <a:buFontTx/>
              <a:buNone/>
            </a:pPr>
            <a:r>
              <a:rPr lang="en-US" altLang="en-US" sz="2000"/>
              <a:t>Technique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>
                <a:latin typeface="TimesNewRomanPSMT"/>
              </a:rPr>
              <a:t>Adaptation of </a:t>
            </a:r>
          </a:p>
          <a:p>
            <a:pPr>
              <a:buFontTx/>
              <a:buNone/>
            </a:pPr>
            <a:r>
              <a:rPr lang="en-US" altLang="en-US" sz="2000">
                <a:latin typeface="TimesNewRomanPSMT"/>
              </a:rPr>
              <a:t>an online guide </a:t>
            </a:r>
          </a:p>
          <a:p>
            <a:pPr>
              <a:buFontTx/>
              <a:buNone/>
            </a:pPr>
            <a:r>
              <a:rPr lang="en-US" altLang="en-US" sz="2000">
                <a:latin typeface="TimesNewRomanPSMT"/>
              </a:rPr>
              <a:t>about cultural </a:t>
            </a:r>
          </a:p>
          <a:p>
            <a:pPr>
              <a:buFontTx/>
              <a:buNone/>
            </a:pPr>
            <a:r>
              <a:rPr lang="en-US" altLang="en-US" sz="2000">
                <a:latin typeface="TimesNewRomanPSMT"/>
              </a:rPr>
              <a:t>events in Toronto: </a:t>
            </a:r>
          </a:p>
          <a:p>
            <a:pPr>
              <a:buFontTx/>
              <a:buNone/>
            </a:pPr>
            <a:endParaRPr lang="en-US" altLang="en-US" sz="2000">
              <a:latin typeface="TimesNewRomanPSMT"/>
            </a:endParaRP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4E1A595-E445-44D5-A3C6-E1063BA18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Scaling </a:t>
            </a:r>
            <a:r>
              <a:rPr lang="en-GB" altLang="en-US" dirty="0"/>
              <a:t>approach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6EE7A4B6-51F7-45AB-8468-05C00DEC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17650"/>
            <a:ext cx="68580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5856" y="2492896"/>
            <a:ext cx="5832648" cy="864096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410" y="3357348"/>
            <a:ext cx="5832648" cy="237590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69632E6-0CC3-48B1-A1C4-1FCB445D1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content presentation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871997A-05C7-4CA8-A30D-4F059A5C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50" y="1175490"/>
            <a:ext cx="712946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dirty="0"/>
              <a:t>Media adaptation: factors</a:t>
            </a:r>
          </a:p>
          <a:p>
            <a:pPr>
              <a:buFontTx/>
              <a:buNone/>
            </a:pPr>
            <a:endParaRPr lang="en-US" altLang="en-US" sz="2800" b="1" dirty="0"/>
          </a:p>
          <a:p>
            <a:r>
              <a:rPr lang="en-US" altLang="en-US" sz="2800" dirty="0"/>
              <a:t>User-specific </a:t>
            </a:r>
            <a:r>
              <a:rPr lang="en-US" altLang="en-US" sz="2800" dirty="0" smtClean="0"/>
              <a:t>factors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Information-specific </a:t>
            </a:r>
            <a:r>
              <a:rPr lang="en-US" altLang="en-US" sz="2800" dirty="0" smtClean="0"/>
              <a:t>features</a:t>
            </a:r>
          </a:p>
          <a:p>
            <a:r>
              <a:rPr lang="en-US" altLang="en-US" sz="2800" dirty="0"/>
              <a:t>Media constraints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Contextual </a:t>
            </a:r>
            <a:r>
              <a:rPr lang="en-US" altLang="en-US" sz="2800" dirty="0" smtClean="0"/>
              <a:t>information</a:t>
            </a:r>
          </a:p>
          <a:p>
            <a:r>
              <a:rPr lang="en-US" altLang="en-US" sz="2800" dirty="0" smtClean="0"/>
              <a:t>Limitations </a:t>
            </a:r>
            <a:r>
              <a:rPr lang="en-US" altLang="en-US" sz="2800" dirty="0"/>
              <a:t>of technical resources</a:t>
            </a:r>
            <a:endParaRPr lang="en-GB" alt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76551" y="3362410"/>
            <a:ext cx="2462231" cy="711522"/>
            <a:chOff x="5638161" y="3356992"/>
            <a:chExt cx="3007165" cy="10715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161" y="3356992"/>
              <a:ext cx="1071562" cy="1071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337" y="3390395"/>
              <a:ext cx="918989" cy="9189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3404958"/>
              <a:ext cx="889864" cy="88986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80" y="4669453"/>
            <a:ext cx="28194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01" y="5654985"/>
            <a:ext cx="1807809" cy="120301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5780" y="2277164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352243" y="3501008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318991" y="5064096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1BB3603-7744-44EF-A3F4-2CDF65A37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content presentation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48E180A-B1DA-4955-B13D-06ADFA38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/>
              <a:t>Media adaptation: approaches</a:t>
            </a:r>
          </a:p>
          <a:p>
            <a:pPr>
              <a:buFontTx/>
              <a:buNone/>
            </a:pPr>
            <a:endParaRPr lang="en-US" altLang="en-US" sz="2800" b="1"/>
          </a:p>
          <a:p>
            <a:r>
              <a:rPr lang="en-US" altLang="en-US" sz="2800"/>
              <a:t>Rule-based approaches</a:t>
            </a:r>
          </a:p>
          <a:p>
            <a:pPr lvl="1"/>
            <a:r>
              <a:rPr lang="en-US" altLang="en-US" sz="2400"/>
              <a:t>Using rules to define how to take into account the media factors in media selection</a:t>
            </a:r>
          </a:p>
          <a:p>
            <a:pPr lvl="1">
              <a:buFontTx/>
              <a:buNone/>
            </a:pPr>
            <a:endParaRPr lang="en-US" altLang="en-US" sz="2400"/>
          </a:p>
          <a:p>
            <a:r>
              <a:rPr lang="en-US" altLang="en-US" sz="2800"/>
              <a:t>Optimisation approaches</a:t>
            </a:r>
          </a:p>
          <a:p>
            <a:pPr lvl="1"/>
            <a:r>
              <a:rPr lang="en-GB" altLang="en-US" sz="2400"/>
              <a:t>Given the media factors, find the media combination that produces the most optimal result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042988" y="2492896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023500" y="4293096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7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C0C5E2-4087-4C22-A63A-B3E82FA56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0975" y="44450"/>
            <a:ext cx="9096375" cy="1143000"/>
          </a:xfrm>
        </p:spPr>
        <p:txBody>
          <a:bodyPr/>
          <a:lstStyle/>
          <a:p>
            <a:r>
              <a:rPr lang="en-GB" altLang="en-US"/>
              <a:t>Example: RIA</a:t>
            </a:r>
            <a:br>
              <a:rPr lang="en-GB" altLang="en-US"/>
            </a:br>
            <a:r>
              <a:rPr lang="en-GB" altLang="en-US"/>
              <a:t>(media adaptation – optimisation)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CF97465-6F7A-41A9-BBD6-2E0547A8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1294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297CAAA0-E6DD-4C1B-8B06-43031ECA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000"/>
              <a:t>The optimisation procedure deals with: (1) suitability of the information to the media; (2)  increase recallability; (3) maintain presentation consistency</a:t>
            </a:r>
          </a:p>
        </p:txBody>
      </p:sp>
      <p:pic>
        <p:nvPicPr>
          <p:cNvPr id="47109" name="Picture 1">
            <a:extLst>
              <a:ext uri="{FF2B5EF4-FFF2-40B4-BE49-F238E27FC236}">
                <a16:creationId xmlns:a16="http://schemas.microsoft.com/office/drawing/2014/main" id="{FAFE1F99-5AFF-407A-9576-64623AA6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409700"/>
            <a:ext cx="6981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089748" y="1466848"/>
            <a:ext cx="3410243" cy="3474320"/>
            <a:chOff x="1089748" y="1466848"/>
            <a:chExt cx="3410243" cy="3474320"/>
          </a:xfrm>
        </p:grpSpPr>
        <p:sp>
          <p:nvSpPr>
            <p:cNvPr id="6" name="Rectangle 5"/>
            <p:cNvSpPr/>
            <p:nvPr/>
          </p:nvSpPr>
          <p:spPr>
            <a:xfrm>
              <a:off x="1089748" y="2716212"/>
              <a:ext cx="3410243" cy="2224956"/>
            </a:xfrm>
            <a:prstGeom prst="rect">
              <a:avLst/>
            </a:prstGeom>
            <a:noFill/>
            <a:ln w="762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9748" y="1466848"/>
              <a:ext cx="3410243" cy="1027114"/>
            </a:xfrm>
            <a:prstGeom prst="rect">
              <a:avLst/>
            </a:prstGeom>
            <a:noFill/>
            <a:ln w="762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45286" y="1478388"/>
            <a:ext cx="3416027" cy="3462780"/>
            <a:chOff x="4545286" y="1478388"/>
            <a:chExt cx="3416027" cy="3462780"/>
          </a:xfrm>
        </p:grpSpPr>
        <p:sp>
          <p:nvSpPr>
            <p:cNvPr id="8" name="Rectangle 7"/>
            <p:cNvSpPr/>
            <p:nvPr/>
          </p:nvSpPr>
          <p:spPr>
            <a:xfrm>
              <a:off x="4551070" y="1478388"/>
              <a:ext cx="3410243" cy="1027114"/>
            </a:xfrm>
            <a:prstGeom prst="rect">
              <a:avLst/>
            </a:prstGeom>
            <a:noFill/>
            <a:ln w="762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5286" y="2716212"/>
              <a:ext cx="3410243" cy="2224956"/>
            </a:xfrm>
            <a:prstGeom prst="rect">
              <a:avLst/>
            </a:prstGeom>
            <a:noFill/>
            <a:ln w="762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61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2192765-C593-456C-9B06-FFCC40EE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26620"/>
            <a:ext cx="8424738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 smtClean="0"/>
              <a:t>The </a:t>
            </a:r>
            <a:r>
              <a:rPr lang="en-GB" altLang="en-US" sz="2800" dirty="0"/>
              <a:t>main adaptation mechanism of the system</a:t>
            </a:r>
          </a:p>
          <a:p>
            <a:endParaRPr lang="en-GB" altLang="en-US" sz="1000" dirty="0"/>
          </a:p>
          <a:p>
            <a:r>
              <a:rPr lang="en-GB" altLang="en-US" sz="2800" dirty="0" smtClean="0"/>
              <a:t>Static:</a:t>
            </a:r>
          </a:p>
          <a:p>
            <a:pPr lvl="1"/>
            <a:r>
              <a:rPr lang="en-GB" altLang="en-US" sz="2400" dirty="0" smtClean="0"/>
              <a:t>pre-defined pages</a:t>
            </a:r>
          </a:p>
          <a:p>
            <a:r>
              <a:rPr lang="en-GB" altLang="en-US" sz="2800" dirty="0" smtClean="0"/>
              <a:t>Semi-dynamic:</a:t>
            </a:r>
          </a:p>
          <a:p>
            <a:pPr lvl="1"/>
            <a:r>
              <a:rPr lang="en-GB" altLang="en-US" sz="2400" dirty="0" smtClean="0"/>
              <a:t>pre-defined fragments</a:t>
            </a:r>
          </a:p>
          <a:p>
            <a:r>
              <a:rPr lang="en-GB" altLang="en-US" sz="2800" dirty="0" smtClean="0"/>
              <a:t>Dynamic:</a:t>
            </a:r>
          </a:p>
          <a:p>
            <a:pPr lvl="1"/>
            <a:r>
              <a:rPr lang="en-GB" altLang="en-US" sz="2400" dirty="0" smtClean="0"/>
              <a:t>automatic content selection and presentation </a:t>
            </a:r>
          </a:p>
          <a:p>
            <a:endParaRPr lang="en-GB" altLang="en-US" sz="1400" dirty="0" smtClean="0"/>
          </a:p>
          <a:p>
            <a:r>
              <a:rPr lang="en-GB" altLang="en-US" sz="2800" dirty="0" smtClean="0"/>
              <a:t>Link with adaptation mechanisms discussed earlier:</a:t>
            </a:r>
            <a:endParaRPr lang="en-GB" altLang="en-US" sz="2800" dirty="0"/>
          </a:p>
          <a:p>
            <a:pPr lvl="1"/>
            <a:r>
              <a:rPr lang="en-GB" altLang="en-US" sz="2400" dirty="0"/>
              <a:t>r</a:t>
            </a:r>
            <a:r>
              <a:rPr lang="en-GB" altLang="en-US" sz="2400" dirty="0" smtClean="0"/>
              <a:t>ecommendations</a:t>
            </a:r>
            <a:endParaRPr lang="en-GB" altLang="en-US" sz="2400" dirty="0"/>
          </a:p>
          <a:p>
            <a:pPr lvl="1"/>
            <a:r>
              <a:rPr lang="en-GB" altLang="en-US" sz="2400" dirty="0" smtClean="0"/>
              <a:t>filtering</a:t>
            </a:r>
            <a:endParaRPr lang="en-GB" altLang="en-US" sz="2400" dirty="0"/>
          </a:p>
          <a:p>
            <a:pPr lvl="1"/>
            <a:r>
              <a:rPr lang="en-GB" altLang="en-US" sz="2400" dirty="0" smtClean="0"/>
              <a:t>re-ordering</a:t>
            </a:r>
            <a:endParaRPr lang="en-GB" altLang="en-US" sz="2400" dirty="0"/>
          </a:p>
          <a:p>
            <a:pPr lvl="1"/>
            <a:endParaRPr lang="en-GB" altLang="en-US" sz="1000" dirty="0"/>
          </a:p>
          <a:p>
            <a:pPr lvl="1">
              <a:buFontTx/>
              <a:buNone/>
            </a:pPr>
            <a:endParaRPr lang="en-GB" altLang="en-US" sz="2400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3319F2B-4142-4CFD-AA53-889558B19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-35798"/>
            <a:ext cx="8134350" cy="1143000"/>
          </a:xfrm>
        </p:spPr>
        <p:txBody>
          <a:bodyPr/>
          <a:lstStyle/>
          <a:p>
            <a:r>
              <a:rPr lang="en-GB" altLang="en-US" dirty="0" smtClean="0"/>
              <a:t>Summary:</a:t>
            </a:r>
            <a:br>
              <a:rPr lang="en-GB" altLang="en-US" dirty="0" smtClean="0"/>
            </a:br>
            <a:r>
              <a:rPr lang="en-GB" altLang="en-US" dirty="0" smtClean="0"/>
              <a:t>Adaptive Content Presentation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26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74FE39E-E915-460A-9C4A-B7B1C87F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993062" cy="172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/>
              <a:t>The lecture closely follows the review paper:</a:t>
            </a:r>
          </a:p>
          <a:p>
            <a:pPr lvl="1"/>
            <a:r>
              <a:rPr lang="en-US" altLang="en-US" sz="2400" b="1" i="1" dirty="0"/>
              <a:t>Adaptive Content Presentation for the Web</a:t>
            </a:r>
            <a:r>
              <a:rPr lang="en-US" altLang="en-US" sz="2400" dirty="0"/>
              <a:t>,</a:t>
            </a:r>
            <a:r>
              <a:rPr lang="en-GB" altLang="en-US" sz="2400" dirty="0"/>
              <a:t> by </a:t>
            </a:r>
            <a:r>
              <a:rPr lang="it-IT" altLang="en-US" sz="2400" dirty="0"/>
              <a:t>Andrea Bunt, Giuseppe Carenini, and Cristina Conati </a:t>
            </a:r>
            <a:r>
              <a:rPr lang="it-IT" altLang="en-US" sz="2400" dirty="0" smtClean="0"/>
              <a:t/>
            </a:r>
            <a:br>
              <a:rPr lang="it-IT" altLang="en-US" sz="2400" dirty="0" smtClean="0"/>
            </a:br>
            <a:r>
              <a:rPr lang="it-IT" altLang="en-US" sz="2400" dirty="0" smtClean="0"/>
              <a:t/>
            </a:r>
            <a:br>
              <a:rPr lang="it-IT" altLang="en-US" sz="2400" dirty="0" smtClean="0"/>
            </a:br>
            <a:r>
              <a:rPr lang="it-IT" altLang="en-US" sz="2400" dirty="0" smtClean="0"/>
              <a:t>(</a:t>
            </a:r>
            <a:r>
              <a:rPr lang="it-IT" altLang="en-US" sz="2400" dirty="0">
                <a:solidFill>
                  <a:srgbClr val="C00000"/>
                </a:solidFill>
              </a:rPr>
              <a:t>available in Minerva</a:t>
            </a:r>
            <a:r>
              <a:rPr lang="it-IT" altLang="en-US" sz="2400" dirty="0"/>
              <a:t>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1A41CD5-26B8-4564-8B88-DDDEEF1CB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dirty="0"/>
              <a:t>Main Reading</a:t>
            </a:r>
          </a:p>
        </p:txBody>
      </p:sp>
    </p:spTree>
    <p:extLst>
      <p:ext uri="{BB962C8B-B14F-4D97-AF65-F5344CB8AC3E}">
        <p14:creationId xmlns:p14="http://schemas.microsoft.com/office/powerpoint/2010/main" val="24456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3C5FAD-E4E9-4462-8E02-8E4E9710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350"/>
            <a:ext cx="7631757" cy="1143000"/>
          </a:xfrm>
        </p:spPr>
        <p:txBody>
          <a:bodyPr/>
          <a:lstStyle/>
          <a:p>
            <a:r>
              <a:rPr lang="en-GB" altLang="en-US" dirty="0" smtClean="0"/>
              <a:t>Previously: Static approaches</a:t>
            </a:r>
            <a:endParaRPr lang="en-GB" altLang="en-US" sz="4000" dirty="0"/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350C1C-AF7C-4743-B96D-82DE60E57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108" y="1443709"/>
            <a:ext cx="8207375" cy="1223590"/>
          </a:xfrm>
        </p:spPr>
        <p:txBody>
          <a:bodyPr/>
          <a:lstStyle/>
          <a:p>
            <a:r>
              <a:rPr lang="en-GB" altLang="en-US" dirty="0" smtClean="0"/>
              <a:t>Page-based</a:t>
            </a:r>
          </a:p>
          <a:p>
            <a:r>
              <a:rPr lang="en-GB" altLang="en-US" dirty="0" smtClean="0"/>
              <a:t>Fragment-based</a:t>
            </a:r>
            <a:endParaRPr lang="en-GB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9227" y="3068960"/>
            <a:ext cx="8814773" cy="3172420"/>
            <a:chOff x="467544" y="4077072"/>
            <a:chExt cx="8814773" cy="3172420"/>
          </a:xfrm>
        </p:grpSpPr>
        <p:grpSp>
          <p:nvGrpSpPr>
            <p:cNvPr id="6" name="Group 5"/>
            <p:cNvGrpSpPr/>
            <p:nvPr/>
          </p:nvGrpSpPr>
          <p:grpSpPr>
            <a:xfrm>
              <a:off x="467544" y="4077072"/>
              <a:ext cx="4465524" cy="584775"/>
              <a:chOff x="467544" y="4077072"/>
              <a:chExt cx="4465524" cy="584775"/>
            </a:xfrm>
          </p:grpSpPr>
          <p:sp>
            <p:nvSpPr>
              <p:cNvPr id="8" name="Text Box 35">
                <a:extLst>
                  <a:ext uri="{FF2B5EF4-FFF2-40B4-BE49-F238E27FC236}">
                    <a16:creationId xmlns:a16="http://schemas.microsoft.com/office/drawing/2014/main" id="{7387143A-AB8E-471B-8E53-54F2BC3F2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6536" y="4077072"/>
                <a:ext cx="395653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altLang="en-US" sz="3200" b="1" dirty="0" smtClean="0">
                    <a:solidFill>
                      <a:srgbClr val="990000"/>
                    </a:solidFill>
                  </a:rPr>
                  <a:t>Disadvantages: Static</a:t>
                </a:r>
                <a:endParaRPr lang="en-GB" altLang="en-US" sz="3200" b="1" dirty="0">
                  <a:solidFill>
                    <a:srgbClr val="990000"/>
                  </a:solidFill>
                </a:endParaRPr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467544" y="4117431"/>
                <a:ext cx="508992" cy="504056"/>
              </a:xfrm>
              <a:prstGeom prst="smileyFace">
                <a:avLst>
                  <a:gd name="adj" fmla="val -4653"/>
                </a:avLst>
              </a:prstGeom>
              <a:solidFill>
                <a:srgbClr val="FFFF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99913" y="4941168"/>
              <a:ext cx="87824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Content authoring is expensive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Pre-defined content may not cater for all user cases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Need to define conditions when content (pages or fragments)</a:t>
              </a:r>
              <a:br>
                <a:rPr lang="en-GB" dirty="0" smtClean="0"/>
              </a:br>
              <a:r>
                <a:rPr lang="en-GB" dirty="0" smtClean="0"/>
                <a:t>can be used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Even the most flexible approach (altering fragments)</a:t>
              </a:r>
              <a:br>
                <a:rPr lang="en-GB" dirty="0" smtClean="0"/>
              </a:br>
              <a:r>
                <a:rPr lang="en-GB" dirty="0" smtClean="0"/>
                <a:t>suffers from this deficiency as constituents need to be specified</a:t>
              </a:r>
              <a:endParaRPr lang="en-GB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3498607" y="3653735"/>
            <a:ext cx="129614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084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B9FC6D6-FED8-49F0-A6AC-3654D0EB8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Here: Dynamic approaches Two steps</a:t>
            </a:r>
            <a:endParaRPr lang="en-GB" alt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7C899D-0027-4BD7-9A11-C0B5AF5F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Dynamic </a:t>
            </a:r>
            <a:r>
              <a:rPr lang="en-US" altLang="en-US" sz="2800" b="1" dirty="0" smtClean="0"/>
              <a:t>content adaptation:</a:t>
            </a:r>
            <a:endParaRPr lang="en-US" altLang="en-US" sz="2800" dirty="0"/>
          </a:p>
          <a:p>
            <a:pPr lvl="1"/>
            <a:r>
              <a:rPr lang="en-US" altLang="en-US" sz="2400" dirty="0" smtClean="0"/>
              <a:t>Automatic </a:t>
            </a:r>
            <a:r>
              <a:rPr lang="en-US" altLang="en-US" sz="2400" dirty="0"/>
              <a:t>selection of content</a:t>
            </a:r>
          </a:p>
          <a:p>
            <a:pPr lvl="1"/>
            <a:r>
              <a:rPr lang="en-US" altLang="en-US" sz="2400" dirty="0" smtClean="0"/>
              <a:t>Automatic </a:t>
            </a:r>
            <a:r>
              <a:rPr lang="en-US" altLang="en-US" sz="2400" dirty="0"/>
              <a:t>structuring of the content</a:t>
            </a:r>
          </a:p>
          <a:p>
            <a:endParaRPr lang="en-US" altLang="en-US" sz="2800" dirty="0"/>
          </a:p>
          <a:p>
            <a:r>
              <a:rPr lang="en-US" altLang="en-US" sz="2800" dirty="0" smtClean="0"/>
              <a:t>Dynamic </a:t>
            </a:r>
            <a:r>
              <a:rPr lang="en-US" altLang="en-US" sz="2800" b="1" dirty="0" smtClean="0"/>
              <a:t>content presentation:</a:t>
            </a:r>
            <a:endParaRPr lang="en-US" altLang="en-US" sz="2800" b="1" dirty="0"/>
          </a:p>
          <a:p>
            <a:pPr lvl="1"/>
            <a:r>
              <a:rPr lang="en-US" altLang="en-US" sz="2400" dirty="0" smtClean="0"/>
              <a:t>Automatic way to define </a:t>
            </a:r>
            <a:r>
              <a:rPr lang="en-US" altLang="en-US" sz="2400" dirty="0"/>
              <a:t>relevance and focus</a:t>
            </a:r>
          </a:p>
          <a:p>
            <a:pPr lvl="1"/>
            <a:r>
              <a:rPr lang="en-US" altLang="en-US" sz="2400" dirty="0" smtClean="0"/>
              <a:t>Automatic media adaptation</a:t>
            </a:r>
            <a:endParaRPr lang="en-US" alt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916832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1640" y="3789040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2073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B34C0E1-1ED2-45DC-896A-BBABF740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content adaptation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F3187A-52F3-4D75-8409-270964A7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68760"/>
            <a:ext cx="7129462" cy="338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Content </a:t>
            </a:r>
            <a:r>
              <a:rPr lang="en-US" altLang="en-US" sz="2800" b="1" dirty="0"/>
              <a:t>automatically selected</a:t>
            </a:r>
            <a:r>
              <a:rPr lang="en-US" altLang="en-US" sz="2800" dirty="0"/>
              <a:t> from:</a:t>
            </a:r>
          </a:p>
          <a:p>
            <a:pPr lvl="1"/>
            <a:r>
              <a:rPr lang="en-US" altLang="en-US" sz="2400" dirty="0"/>
              <a:t>Knowledge base, relevance measures </a:t>
            </a:r>
            <a:br>
              <a:rPr lang="en-US" altLang="en-US" sz="2400" dirty="0"/>
            </a:br>
            <a:r>
              <a:rPr lang="en-US" altLang="en-US" sz="2400" dirty="0"/>
              <a:t>(e.g. ILEX, STOP)</a:t>
            </a:r>
          </a:p>
          <a:p>
            <a:pPr lvl="1"/>
            <a:r>
              <a:rPr lang="en-US" altLang="en-US" sz="2400" dirty="0"/>
              <a:t>Bayesian networks expressing causal probabilistic relationships between variables from the domain (e.g. NAG)</a:t>
            </a:r>
          </a:p>
          <a:p>
            <a:pPr lvl="1"/>
            <a:r>
              <a:rPr lang="en-US" altLang="en-US" sz="2400" dirty="0"/>
              <a:t>User preferences model, importance measures</a:t>
            </a:r>
            <a:br>
              <a:rPr lang="en-US" altLang="en-US" sz="2400" dirty="0"/>
            </a:br>
            <a:r>
              <a:rPr lang="en-US" altLang="en-US" sz="2400" dirty="0"/>
              <a:t>(e.g. GEA, RIA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1475656" y="1844824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59632" y="5013176"/>
            <a:ext cx="576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Content </a:t>
            </a:r>
            <a:r>
              <a:rPr lang="en-US" altLang="en-US" sz="2800" b="1" dirty="0"/>
              <a:t>automatically structured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dirty="0" smtClean="0"/>
              <a:t>- Task- </a:t>
            </a:r>
            <a:r>
              <a:rPr lang="en-US" altLang="en-US" dirty="0"/>
              <a:t>accomplished planners</a:t>
            </a:r>
          </a:p>
          <a:p>
            <a:pPr lvl="1"/>
            <a:r>
              <a:rPr lang="en-US" altLang="en-US" dirty="0" smtClean="0"/>
              <a:t>- Argumentation </a:t>
            </a:r>
            <a:r>
              <a:rPr lang="en-US" altLang="en-US" dirty="0"/>
              <a:t>models</a:t>
            </a:r>
          </a:p>
          <a:p>
            <a:pPr lvl="1"/>
            <a:r>
              <a:rPr lang="en-US" altLang="en-US" dirty="0" smtClean="0"/>
              <a:t>- Conversation theories</a:t>
            </a:r>
            <a:endParaRPr lang="en-GB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1475656" y="2637011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451487" y="3789040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1547664" y="5445224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1547664" y="5844527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1547664" y="6243830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6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797A805-7BC9-47F6-8C2F-23FF1D6C6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68263"/>
            <a:ext cx="8782050" cy="1143000"/>
          </a:xfrm>
        </p:spPr>
        <p:txBody>
          <a:bodyPr/>
          <a:lstStyle/>
          <a:p>
            <a:r>
              <a:rPr lang="en-GB" altLang="en-US"/>
              <a:t>Example: ILEX</a:t>
            </a:r>
            <a:br>
              <a:rPr lang="en-GB" altLang="en-US"/>
            </a:br>
            <a:r>
              <a:rPr lang="en-GB" altLang="en-US"/>
              <a:t>(natural language text generation)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D6306AB-5961-4E7D-B919-4893954C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4EF80BA-A0F4-444B-A99A-2711F417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C57139A1-C1F2-4BEE-A2FE-B52A2B10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28937" r="37033" b="18547"/>
          <a:stretch>
            <a:fillRect/>
          </a:stretch>
        </p:blipFill>
        <p:spPr bwMode="auto">
          <a:xfrm>
            <a:off x="2617788" y="2187575"/>
            <a:ext cx="64770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7">
            <a:extLst>
              <a:ext uri="{FF2B5EF4-FFF2-40B4-BE49-F238E27FC236}">
                <a16:creationId xmlns:a16="http://schemas.microsoft.com/office/drawing/2014/main" id="{E3DE22EF-74A8-4601-B8AA-0D4215F9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90" y="2411412"/>
            <a:ext cx="2590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 dirty="0"/>
              <a:t>Domain Model</a:t>
            </a:r>
          </a:p>
          <a:p>
            <a:pPr>
              <a:buFontTx/>
              <a:buChar char="•"/>
            </a:pPr>
            <a:endParaRPr lang="en-GB" altLang="en-US" sz="2000" dirty="0"/>
          </a:p>
          <a:p>
            <a:pPr>
              <a:buFontTx/>
              <a:buChar char="•"/>
            </a:pPr>
            <a:r>
              <a:rPr lang="en-GB" altLang="en-US" sz="2000" dirty="0"/>
              <a:t>The Content Potential</a:t>
            </a:r>
          </a:p>
          <a:p>
            <a:pPr>
              <a:buFontTx/>
              <a:buChar char="•"/>
            </a:pPr>
            <a:r>
              <a:rPr lang="en-GB" altLang="en-US" sz="2000" dirty="0"/>
              <a:t>Text Structure</a:t>
            </a:r>
          </a:p>
          <a:p>
            <a:pPr>
              <a:buFontTx/>
              <a:buChar char="•"/>
            </a:pPr>
            <a:r>
              <a:rPr lang="en-GB" altLang="en-US" sz="2000" dirty="0"/>
              <a:t>Syntactic Structure</a:t>
            </a:r>
          </a:p>
          <a:p>
            <a:pPr>
              <a:buFontTx/>
              <a:buChar char="•"/>
            </a:pPr>
            <a:endParaRPr lang="en-GB" altLang="en-US" sz="2000" dirty="0"/>
          </a:p>
          <a:p>
            <a:pPr>
              <a:buFontTx/>
              <a:buChar char="•"/>
            </a:pPr>
            <a:r>
              <a:rPr lang="en-GB" altLang="en-US" sz="2000" dirty="0"/>
              <a:t>Presentational Forms</a:t>
            </a:r>
          </a:p>
          <a:p>
            <a:pPr>
              <a:buFontTx/>
              <a:buChar char="•"/>
            </a:pPr>
            <a:endParaRPr lang="en-GB" altLang="en-US" sz="2000" dirty="0"/>
          </a:p>
          <a:p>
            <a:pPr>
              <a:buFontTx/>
              <a:buChar char="•"/>
            </a:pPr>
            <a:r>
              <a:rPr lang="en-GB" altLang="en-US" sz="2000" dirty="0"/>
              <a:t>Representation of Context</a:t>
            </a:r>
          </a:p>
          <a:p>
            <a:pPr>
              <a:buFontTx/>
              <a:buChar char="•"/>
            </a:pPr>
            <a:endParaRPr lang="en-GB" altLang="en-US" sz="2000" dirty="0"/>
          </a:p>
          <a:p>
            <a:pPr>
              <a:buFontTx/>
              <a:buChar char="•"/>
            </a:pPr>
            <a:endParaRPr lang="en-GB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286000"/>
            <a:ext cx="2389188" cy="710952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24078" y="3525256"/>
            <a:ext cx="2812017" cy="1847959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823598" y="2905248"/>
            <a:ext cx="3212898" cy="1819895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835102" y="5017738"/>
            <a:ext cx="3201394" cy="1291581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50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B5FE5F0-2D67-4F42-81AF-188A53BB9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/>
              <a:t>Example: GEA </a:t>
            </a:r>
            <a:br>
              <a:rPr lang="en-GB" altLang="en-US"/>
            </a:br>
            <a:r>
              <a:rPr lang="en-GB" altLang="en-US"/>
              <a:t>(generator of evaluative arguments)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0CF3FE3-3617-4165-BF24-884B2298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E96F3DA-D49D-4C3A-B4BC-F608EC58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890FC315-2322-4210-A009-91BC05AB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23117" r="15396" b="13309"/>
          <a:stretch>
            <a:fillRect/>
          </a:stretch>
        </p:blipFill>
        <p:spPr bwMode="auto">
          <a:xfrm>
            <a:off x="2667000" y="1847850"/>
            <a:ext cx="6400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7">
            <a:extLst>
              <a:ext uri="{FF2B5EF4-FFF2-40B4-BE49-F238E27FC236}">
                <a16:creationId xmlns:a16="http://schemas.microsoft.com/office/drawing/2014/main" id="{7449F7DE-2128-4F83-B30A-174FF463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25"/>
            <a:ext cx="25908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/>
              <a:t>User preferences in a hierarchical model (e.g. house, location, number of bedrooms) </a:t>
            </a:r>
          </a:p>
          <a:p>
            <a:pPr>
              <a:buFontTx/>
              <a:buChar char="•"/>
            </a:pPr>
            <a:endParaRPr lang="en-GB" altLang="en-US" sz="2000"/>
          </a:p>
          <a:p>
            <a:pPr>
              <a:buFontTx/>
              <a:buChar char="•"/>
            </a:pPr>
            <a:r>
              <a:rPr lang="en-GB" altLang="en-US" sz="2000"/>
              <a:t>Argument structure tailored to user preferences (uses measure of relevance)</a:t>
            </a:r>
          </a:p>
          <a:p>
            <a:pPr>
              <a:buFontTx/>
              <a:buChar char="•"/>
            </a:pPr>
            <a:endParaRPr lang="en-GB" altLang="en-US" sz="2000"/>
          </a:p>
          <a:p>
            <a:pPr>
              <a:buFontTx/>
              <a:buChar char="•"/>
            </a:pPr>
            <a:r>
              <a:rPr lang="en-GB" altLang="en-US" sz="2000"/>
              <a:t>Level of detail will differ for users or for the same user at different stages</a:t>
            </a:r>
          </a:p>
          <a:p>
            <a:pPr>
              <a:buFontTx/>
              <a:buChar char="•"/>
            </a:pPr>
            <a:endParaRPr lang="en-GB" altLang="en-US" sz="2000"/>
          </a:p>
          <a:p>
            <a:pPr>
              <a:buFontTx/>
              <a:buChar char="•"/>
            </a:pPr>
            <a:endParaRPr lang="en-GB" altLang="en-US" sz="2000"/>
          </a:p>
        </p:txBody>
      </p:sp>
      <p:sp>
        <p:nvSpPr>
          <p:cNvPr id="7" name="Rectangle 6"/>
          <p:cNvSpPr/>
          <p:nvPr/>
        </p:nvSpPr>
        <p:spPr>
          <a:xfrm>
            <a:off x="2745932" y="1889124"/>
            <a:ext cx="2762171" cy="1683891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934114" y="4516885"/>
            <a:ext cx="3133686" cy="1000348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52120" y="1880317"/>
            <a:ext cx="2762171" cy="1683891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739234" y="3927473"/>
            <a:ext cx="3118680" cy="2174877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07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BFE254-E93F-4D3C-A0E9-10C4E3067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" y="0"/>
            <a:ext cx="8710613" cy="1143000"/>
          </a:xfrm>
        </p:spPr>
        <p:txBody>
          <a:bodyPr/>
          <a:lstStyle/>
          <a:p>
            <a:r>
              <a:rPr lang="en-GB" altLang="en-US"/>
              <a:t>Example: RIA</a:t>
            </a:r>
            <a:br>
              <a:rPr lang="en-GB" altLang="en-US"/>
            </a:br>
            <a:r>
              <a:rPr lang="en-GB" altLang="en-US"/>
              <a:t>(responsive information architect)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2B2D5D0-4825-404B-BAD6-73A29E71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A308C5E4-087C-4D25-B4BF-0B2586DA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19800"/>
            <a:ext cx="899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200"/>
              <a:t>Two different responses to the same query depending on user preferences</a:t>
            </a:r>
          </a:p>
        </p:txBody>
      </p:sp>
      <p:pic>
        <p:nvPicPr>
          <p:cNvPr id="34821" name="Picture 1">
            <a:extLst>
              <a:ext uri="{FF2B5EF4-FFF2-40B4-BE49-F238E27FC236}">
                <a16:creationId xmlns:a16="http://schemas.microsoft.com/office/drawing/2014/main" id="{8CA200E4-FDDA-451D-A9C2-0807FAC1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20863"/>
            <a:ext cx="7010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7784" y="2564904"/>
            <a:ext cx="1512168" cy="1683891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55479" y="4225841"/>
            <a:ext cx="1512168" cy="715327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71975" y="2802955"/>
            <a:ext cx="1512168" cy="1562150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28184" y="3284984"/>
            <a:ext cx="1512168" cy="1562150"/>
          </a:xfrm>
          <a:prstGeom prst="rect">
            <a:avLst/>
          </a:prstGeom>
          <a:noFill/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1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2C8B38-DFE8-48F0-BAAD-D9506D090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content presentation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CB22B5-66B9-4768-8621-0455E07F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4"/>
            <a:ext cx="7129462" cy="532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dirty="0"/>
              <a:t>Maintaining focus and context</a:t>
            </a:r>
          </a:p>
          <a:p>
            <a:pPr>
              <a:buFontTx/>
              <a:buNone/>
            </a:pPr>
            <a:endParaRPr lang="en-US" altLang="en-US" sz="2800" b="1" dirty="0"/>
          </a:p>
          <a:p>
            <a:r>
              <a:rPr lang="en-US" altLang="en-US" sz="2800" b="1" dirty="0"/>
              <a:t>Focus</a:t>
            </a:r>
            <a:r>
              <a:rPr lang="en-US" altLang="en-US" sz="2800" dirty="0"/>
              <a:t> – </a:t>
            </a:r>
            <a:r>
              <a:rPr lang="en-US" altLang="en-US" sz="2800" dirty="0" err="1" smtClean="0"/>
              <a:t>emphasise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the content that has been found most relevant to the user</a:t>
            </a:r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b="1" dirty="0"/>
              <a:t>Context</a:t>
            </a:r>
            <a:r>
              <a:rPr lang="en-US" altLang="en-US" sz="2800" dirty="0"/>
              <a:t> – allow access to less relevant content to preserve context </a:t>
            </a:r>
          </a:p>
          <a:p>
            <a:pPr lvl="1"/>
            <a:r>
              <a:rPr lang="en-US" altLang="en-US" sz="2400" dirty="0"/>
              <a:t>Stretch text</a:t>
            </a:r>
          </a:p>
          <a:p>
            <a:pPr lvl="1"/>
            <a:r>
              <a:rPr lang="en-US" altLang="en-US" sz="2400" dirty="0"/>
              <a:t>Scaling fragments</a:t>
            </a:r>
          </a:p>
          <a:p>
            <a:pPr lvl="1"/>
            <a:r>
              <a:rPr lang="en-US" altLang="en-US" sz="2400" dirty="0"/>
              <a:t>Dimming fragments</a:t>
            </a:r>
          </a:p>
          <a:p>
            <a:pPr lvl="1"/>
            <a:r>
              <a:rPr lang="en-US" altLang="en-US" sz="2400" dirty="0"/>
              <a:t>Summary thumbnail</a:t>
            </a:r>
            <a:endParaRPr lang="en-GB" alt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1042988" y="2492896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042346" y="3977707"/>
            <a:ext cx="360040" cy="432048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0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22A26AD-F7A4-49F3-B539-1B363D4AB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2447925" cy="4105275"/>
          </a:xfrm>
        </p:spPr>
        <p:txBody>
          <a:bodyPr/>
          <a:lstStyle/>
          <a:p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sz="2800" dirty="0" smtClean="0">
                <a:solidFill>
                  <a:schemeClr val="tx1"/>
                </a:solidFill>
              </a:rPr>
              <a:t>Stretch </a:t>
            </a:r>
            <a:r>
              <a:rPr lang="en-GB" altLang="en-US" sz="2800" dirty="0">
                <a:solidFill>
                  <a:schemeClr val="tx1"/>
                </a:solidFill>
              </a:rPr>
              <a:t>text adaptation</a:t>
            </a:r>
            <a:endParaRPr lang="en-GB" altLang="en-US" dirty="0">
              <a:solidFill>
                <a:schemeClr val="tx1"/>
              </a:solidFill>
            </a:endParaRPr>
          </a:p>
        </p:txBody>
      </p:sp>
      <p:pic>
        <p:nvPicPr>
          <p:cNvPr id="38915" name="Picture 1">
            <a:extLst>
              <a:ext uri="{FF2B5EF4-FFF2-40B4-BE49-F238E27FC236}">
                <a16:creationId xmlns:a16="http://schemas.microsoft.com/office/drawing/2014/main" id="{978A510B-8EF8-4018-A174-A9F313C1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-109538"/>
            <a:ext cx="682942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83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5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52.1|4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3|6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3.2|8.3|12.2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31|36.9|31.7|9.3|29.3|24.7|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|6|9|9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8|17.6|137.6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2.4|27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18.9|4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20.3|2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39.3|46.5|45.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58EBD-D58B-4AFA-A7B6-AB84CB44F41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4CF0BD-F1C9-47A3-9256-B1541EACB8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2788E-9C5F-4DD2-8D4C-994FC1EAAD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8980</TotalTime>
  <Words>530</Words>
  <Application>Microsoft Office PowerPoint</Application>
  <PresentationFormat>On-screen Show (4:3)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TimesNewRomanPSMT</vt:lpstr>
      <vt:lpstr>Default Design</vt:lpstr>
      <vt:lpstr>User Adaptive Intelligent Systems </vt:lpstr>
      <vt:lpstr>Previously: Static approaches</vt:lpstr>
      <vt:lpstr>Here: Dynamic approaches Two steps</vt:lpstr>
      <vt:lpstr>Dynamic content adaptation</vt:lpstr>
      <vt:lpstr>Example: ILEX (natural language text generation)</vt:lpstr>
      <vt:lpstr>Example: GEA  (generator of evaluative arguments)</vt:lpstr>
      <vt:lpstr>Example: RIA (responsive information architect)</vt:lpstr>
      <vt:lpstr>Dynamic content presentation</vt:lpstr>
      <vt:lpstr> Stretch text adaptation</vt:lpstr>
      <vt:lpstr>Scaling approach</vt:lpstr>
      <vt:lpstr>Dynamic content presentation</vt:lpstr>
      <vt:lpstr>Dynamic content presentation</vt:lpstr>
      <vt:lpstr>Example: RIA (media adaptation – optimisation)</vt:lpstr>
      <vt:lpstr>Summary: Adaptive Content Presentation</vt:lpstr>
      <vt:lpstr>Main Reading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611</cp:revision>
  <cp:lastPrinted>2016-11-07T11:01:48Z</cp:lastPrinted>
  <dcterms:created xsi:type="dcterms:W3CDTF">2003-10-13T15:10:42Z</dcterms:created>
  <dcterms:modified xsi:type="dcterms:W3CDTF">2022-11-14T22:02:13Z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