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04" r:id="rId5"/>
    <p:sldId id="510" r:id="rId6"/>
    <p:sldId id="517" r:id="rId7"/>
    <p:sldId id="518" r:id="rId8"/>
    <p:sldId id="537" r:id="rId9"/>
    <p:sldId id="539" r:id="rId10"/>
    <p:sldId id="538" r:id="rId11"/>
    <p:sldId id="543" r:id="rId12"/>
    <p:sldId id="527" r:id="rId13"/>
    <p:sldId id="540" r:id="rId14"/>
    <p:sldId id="544" r:id="rId15"/>
    <p:sldId id="528" r:id="rId16"/>
    <p:sldId id="545" r:id="rId17"/>
    <p:sldId id="529" r:id="rId18"/>
    <p:sldId id="546" r:id="rId19"/>
    <p:sldId id="530" r:id="rId20"/>
    <p:sldId id="547" r:id="rId21"/>
    <p:sldId id="531" r:id="rId22"/>
    <p:sldId id="548" r:id="rId23"/>
    <p:sldId id="532" r:id="rId24"/>
    <p:sldId id="549" r:id="rId25"/>
    <p:sldId id="534" r:id="rId26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3352A-874A-47D1-828E-BC15A1A8CE68}" v="51" dt="2019-11-27T10:36:15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 autoAdjust="0"/>
    <p:restoredTop sz="78932" autoAdjust="0"/>
  </p:normalViewPr>
  <p:slideViewPr>
    <p:cSldViewPr>
      <p:cViewPr varScale="1">
        <p:scale>
          <a:sx n="70" d="100"/>
          <a:sy n="70" d="100"/>
        </p:scale>
        <p:origin x="197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Dimitrova" userId="14e91bea-a3b4-4821-9b85-7aef3a4ea495" providerId="ADAL" clId="{B7E3352A-874A-47D1-828E-BC15A1A8CE68}"/>
    <pc:docChg chg="addSld modSld">
      <pc:chgData name="Vania Dimitrova" userId="14e91bea-a3b4-4821-9b85-7aef3a4ea495" providerId="ADAL" clId="{B7E3352A-874A-47D1-828E-BC15A1A8CE68}" dt="2019-11-27T10:36:51.794" v="91" actId="20577"/>
      <pc:docMkLst>
        <pc:docMk/>
      </pc:docMkLst>
      <pc:sldChg chg="modSp">
        <pc:chgData name="Vania Dimitrova" userId="14e91bea-a3b4-4821-9b85-7aef3a4ea495" providerId="ADAL" clId="{B7E3352A-874A-47D1-828E-BC15A1A8CE68}" dt="2019-11-27T10:34:22.998" v="17" actId="20577"/>
        <pc:sldMkLst>
          <pc:docMk/>
          <pc:sldMk cId="0" sldId="304"/>
        </pc:sldMkLst>
        <pc:spChg chg="mod">
          <ac:chgData name="Vania Dimitrova" userId="14e91bea-a3b4-4821-9b85-7aef3a4ea495" providerId="ADAL" clId="{B7E3352A-874A-47D1-828E-BC15A1A8CE68}" dt="2019-11-27T10:33:52.010" v="3" actId="20577"/>
          <ac:spMkLst>
            <pc:docMk/>
            <pc:sldMk cId="0" sldId="304"/>
            <ac:spMk id="4098" creationId="{BE8BF7A2-F3FF-47A1-BA64-E7D5F0A0C898}"/>
          </ac:spMkLst>
        </pc:spChg>
        <pc:spChg chg="mod">
          <ac:chgData name="Vania Dimitrova" userId="14e91bea-a3b4-4821-9b85-7aef3a4ea495" providerId="ADAL" clId="{B7E3352A-874A-47D1-828E-BC15A1A8CE68}" dt="2019-11-27T10:34:22.998" v="17" actId="20577"/>
          <ac:spMkLst>
            <pc:docMk/>
            <pc:sldMk cId="0" sldId="304"/>
            <ac:spMk id="4099" creationId="{4A8400B8-9C74-4AD5-8A7C-CEC94F613BDA}"/>
          </ac:spMkLst>
        </pc:spChg>
      </pc:sldChg>
      <pc:sldChg chg="modSp">
        <pc:chgData name="Vania Dimitrova" userId="14e91bea-a3b4-4821-9b85-7aef3a4ea495" providerId="ADAL" clId="{B7E3352A-874A-47D1-828E-BC15A1A8CE68}" dt="2019-11-27T10:36:51.794" v="91" actId="20577"/>
        <pc:sldMkLst>
          <pc:docMk/>
          <pc:sldMk cId="0" sldId="510"/>
        </pc:sldMkLst>
        <pc:spChg chg="mod">
          <ac:chgData name="Vania Dimitrova" userId="14e91bea-a3b4-4821-9b85-7aef3a4ea495" providerId="ADAL" clId="{B7E3352A-874A-47D1-828E-BC15A1A8CE68}" dt="2019-11-27T10:36:51.794" v="91" actId="20577"/>
          <ac:spMkLst>
            <pc:docMk/>
            <pc:sldMk cId="0" sldId="510"/>
            <ac:spMk id="6146" creationId="{94AD60A8-B01A-4279-8BB6-EC3E7C19BC21}"/>
          </ac:spMkLst>
        </pc:spChg>
      </pc:sldChg>
      <pc:sldChg chg="modSp add modAnim">
        <pc:chgData name="Vania Dimitrova" userId="14e91bea-a3b4-4821-9b85-7aef3a4ea495" providerId="ADAL" clId="{B7E3352A-874A-47D1-828E-BC15A1A8CE68}" dt="2019-11-27T10:36:15.077" v="79" actId="207"/>
        <pc:sldMkLst>
          <pc:docMk/>
          <pc:sldMk cId="889031849" sldId="534"/>
        </pc:sldMkLst>
        <pc:spChg chg="mod">
          <ac:chgData name="Vania Dimitrova" userId="14e91bea-a3b4-4821-9b85-7aef3a4ea495" providerId="ADAL" clId="{B7E3352A-874A-47D1-828E-BC15A1A8CE68}" dt="2019-11-27T10:34:37.772" v="30" actId="20577"/>
          <ac:spMkLst>
            <pc:docMk/>
            <pc:sldMk cId="889031849" sldId="534"/>
            <ac:spMk id="26626" creationId="{EB1FE85B-95CE-4A1A-BCD1-65ED3E236C08}"/>
          </ac:spMkLst>
        </pc:spChg>
        <pc:spChg chg="mod">
          <ac:chgData name="Vania Dimitrova" userId="14e91bea-a3b4-4821-9b85-7aef3a4ea495" providerId="ADAL" clId="{B7E3352A-874A-47D1-828E-BC15A1A8CE68}" dt="2019-11-27T10:36:15.077" v="79" actId="207"/>
          <ac:spMkLst>
            <pc:docMk/>
            <pc:sldMk cId="889031849" sldId="534"/>
            <ac:spMk id="634883" creationId="{51AF5449-7330-4A0A-9EC3-02A21AAD51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5285944-FB20-4384-962E-280A1D89B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40413F8-5A8D-4218-85BF-11B99F51DE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5DD14E6-9158-4E99-807D-96ED208F7A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A29C6DE-EC30-4C2A-B4D9-10D0A70CDA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6963D4-79C8-4B0C-9DCA-9DB4BE4C1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9306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F054A9-6459-44BE-A7C0-FDB7231074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02337F-2947-4CC0-BD38-ED06170D27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7F72FE5-A875-43E5-BC2F-5D5DCBE343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C626B7-3FD4-4476-96D2-B205A0AD07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4B476A3-376E-45ED-967E-DAC450CC2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E1A2538-6EE4-48E3-82A0-583D132B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D7C6B0-BBF3-477B-8112-A90A4F219B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3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BDCCA39-E8F0-4C62-8A55-3EF8167AB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748F74A-ABE6-4771-ABC5-55609FDB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7260ADD-3431-487C-BAD2-A4521E56C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023D33-26A2-4937-A1E1-5931067EBA0A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4660FFCC-5A5A-4107-9D9D-B8D8E457F6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465E9737-FF28-4158-B58F-8DE7BC155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  <p:extLst>
      <p:ext uri="{BB962C8B-B14F-4D97-AF65-F5344CB8AC3E}">
        <p14:creationId xmlns:p14="http://schemas.microsoft.com/office/powerpoint/2010/main" val="138928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B2AB518-187D-4EA9-95C0-AAA2C07B3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E8477-759B-4C36-BF24-E994A9464542}" type="slidenum">
              <a:rPr lang="en-GB" altLang="en-US" sz="1200" smtClean="0"/>
              <a:pPr/>
              <a:t>10</a:t>
            </a:fld>
            <a:endParaRPr lang="en-GB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E5D41C-6D13-434D-8747-99B1C3557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52343CA-BB34-42AC-ADB1-6FE994A3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382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183340-52FE-4FEA-840A-99C84A6F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EF3F2-79C2-4DD0-B281-560274C7A776}" type="slidenum">
              <a:rPr lang="en-GB" altLang="en-US" sz="1200" smtClean="0"/>
              <a:pPr/>
              <a:t>11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3DFBCF-7F5E-412E-AF24-CBFC10FA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6EF2C7-9292-46C6-B390-BE3F482C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846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49C31A7-D39C-4F20-858D-0BFF6A4BE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49A0D-E740-423B-B4A9-40D133AE530B}" type="slidenum">
              <a:rPr lang="en-GB" altLang="en-US" sz="1200" smtClean="0"/>
              <a:pPr/>
              <a:t>12</a:t>
            </a:fld>
            <a:endParaRPr lang="en-GB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CC9BB50-86DA-4B7F-A46F-25D96C307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42C9B25-A692-4EE2-858E-091A38342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571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183340-52FE-4FEA-840A-99C84A6F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EF3F2-79C2-4DD0-B281-560274C7A776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3DFBCF-7F5E-412E-AF24-CBFC10FA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6EF2C7-9292-46C6-B390-BE3F482C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0017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E5C7B1E-2E24-4C9E-ADFB-201ACCC8C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8205CC-D90A-4915-A427-E73F21A3DD21}" type="slidenum">
              <a:rPr lang="en-GB" altLang="en-US" sz="1200" smtClean="0"/>
              <a:pPr/>
              <a:t>14</a:t>
            </a:fld>
            <a:endParaRPr lang="en-GB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F56F4AF-F6E2-4554-8B31-22A7F783E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18D898E-45BC-43C2-AC43-60DF48ED9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0259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183340-52FE-4FEA-840A-99C84A6F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EF3F2-79C2-4DD0-B281-560274C7A776}" type="slidenum">
              <a:rPr lang="en-GB" altLang="en-US" sz="1200" smtClean="0"/>
              <a:pPr/>
              <a:t>15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3DFBCF-7F5E-412E-AF24-CBFC10FA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6EF2C7-9292-46C6-B390-BE3F482C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76319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864E5CE-00E1-4672-9845-27AC6EEE2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AAAA14-B76A-4FCB-91F2-C81A38F6BB07}" type="slidenum">
              <a:rPr lang="en-GB" altLang="en-US" sz="1200" smtClean="0"/>
              <a:pPr/>
              <a:t>16</a:t>
            </a:fld>
            <a:endParaRPr lang="en-GB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6643EC4-18C4-4333-A81F-437013A43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9815F8E-C97F-4347-B4BC-9C3E385D6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92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183340-52FE-4FEA-840A-99C84A6F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EF3F2-79C2-4DD0-B281-560274C7A776}" type="slidenum">
              <a:rPr lang="en-GB" altLang="en-US" sz="1200" smtClean="0"/>
              <a:pPr/>
              <a:t>17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3DFBCF-7F5E-412E-AF24-CBFC10FA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6EF2C7-9292-46C6-B390-BE3F482C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11997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6227129-0C3F-4D79-AFB7-C9305B20B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41D0B6-DC70-48B7-95FD-9671F9EC499C}" type="slidenum">
              <a:rPr lang="en-GB" altLang="en-US" sz="1200" smtClean="0"/>
              <a:pPr/>
              <a:t>18</a:t>
            </a:fld>
            <a:endParaRPr lang="en-GB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E95D7AE-88C0-467E-9A53-1DE0F8D5A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EDC9B19-5D82-469F-9B89-72A7DD2CF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9808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183340-52FE-4FEA-840A-99C84A6F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EF3F2-79C2-4DD0-B281-560274C7A776}" type="slidenum">
              <a:rPr lang="en-GB" altLang="en-US" sz="1200" smtClean="0"/>
              <a:pPr/>
              <a:t>19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3DFBCF-7F5E-412E-AF24-CBFC10FA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6EF2C7-9292-46C6-B390-BE3F482C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2203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408C106-CCB3-4852-A76E-A85EC2AAE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14F996-853E-4A0F-8586-ABFFAF50C0D7}" type="slidenum">
              <a:rPr lang="en-GB" altLang="en-US" sz="1200" smtClean="0"/>
              <a:pPr/>
              <a:t>2</a:t>
            </a:fld>
            <a:endParaRPr lang="en-GB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2F15ADC-FB3D-42D9-9C71-C3B7EDA43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230A57E-3876-4DB0-B202-9B0BE732C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6760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F51F9C0-C0C3-4D48-84D3-D26F959C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F35F91-7864-4C58-B9BE-F7D75968C740}" type="slidenum">
              <a:rPr lang="en-GB" altLang="en-US" sz="1200" smtClean="0"/>
              <a:pPr/>
              <a:t>20</a:t>
            </a:fld>
            <a:endParaRPr lang="en-GB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C2CDB3A-85B7-4E86-BE4F-09C43F2E5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4737F19-E0FA-4462-8EE1-87971846F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8267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FE347D5-8449-4493-865D-23A6893DF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C1A277-7E05-4FDF-B42E-EAA67511671A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2CEBBE-44C9-42EB-A7F1-FE3E4B95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F92280A-083A-4DAF-BA2B-926C026B0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2800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5631DF5-E614-4816-9F8E-42D462713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F29E62-92F8-4050-82F7-B49106B539C1}" type="slidenum">
              <a:rPr lang="en-GB" altLang="en-US" sz="1200" smtClean="0"/>
              <a:pPr/>
              <a:t>22</a:t>
            </a:fld>
            <a:endParaRPr lang="en-GB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59488F4-1D45-45C3-A8E5-440449EC9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ABCC2F3-A002-4684-AC8D-4CE894A05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19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183340-52FE-4FEA-840A-99C84A6F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EF3F2-79C2-4DD0-B281-560274C7A776}" type="slidenum">
              <a:rPr lang="en-GB" altLang="en-US" sz="1200" smtClean="0"/>
              <a:pPr/>
              <a:t>3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3DFBCF-7F5E-412E-AF24-CBFC10FA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6EF2C7-9292-46C6-B390-BE3F482C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783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569B0EE-BA5F-4ADB-8D3C-C04413848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4CA08F-A31A-450A-A9D7-ED19DEE673AA}" type="slidenum">
              <a:rPr lang="en-GB" altLang="en-US" sz="1200" smtClean="0"/>
              <a:pPr/>
              <a:t>4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1BF9647-BD55-4EFD-ABB3-335B540FB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71D5691-A2E1-4968-8D57-495B329DE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2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B2AB518-187D-4EA9-95C0-AAA2C07B3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E8477-759B-4C36-BF24-E994A9464542}" type="slidenum">
              <a:rPr lang="en-GB" altLang="en-US" sz="1200" smtClean="0"/>
              <a:pPr/>
              <a:t>5</a:t>
            </a:fld>
            <a:endParaRPr lang="en-GB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E5D41C-6D13-434D-8747-99B1C3557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52343CA-BB34-42AC-ADB1-6FE994A3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783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B2AB518-187D-4EA9-95C0-AAA2C07B3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E8477-759B-4C36-BF24-E994A9464542}" type="slidenum">
              <a:rPr lang="en-GB" altLang="en-US" sz="1200" smtClean="0"/>
              <a:pPr/>
              <a:t>6</a:t>
            </a:fld>
            <a:endParaRPr lang="en-GB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E5D41C-6D13-434D-8747-99B1C3557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52343CA-BB34-42AC-ADB1-6FE994A3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144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B2AB518-187D-4EA9-95C0-AAA2C07B3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E8477-759B-4C36-BF24-E994A9464542}" type="slidenum">
              <a:rPr lang="en-GB" altLang="en-US" sz="1200" smtClean="0"/>
              <a:pPr/>
              <a:t>7</a:t>
            </a:fld>
            <a:endParaRPr lang="en-GB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E5D41C-6D13-434D-8747-99B1C3557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52343CA-BB34-42AC-ADB1-6FE994A3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661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183340-52FE-4FEA-840A-99C84A6F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EF3F2-79C2-4DD0-B281-560274C7A776}" type="slidenum">
              <a:rPr lang="en-GB" altLang="en-US" sz="1200" smtClean="0"/>
              <a:pPr/>
              <a:t>8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3DFBCF-7F5E-412E-AF24-CBFC10FA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6EF2C7-9292-46C6-B390-BE3F482C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105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B2AB518-187D-4EA9-95C0-AAA2C07B3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E8477-759B-4C36-BF24-E994A9464542}" type="slidenum">
              <a:rPr lang="en-GB" altLang="en-US" sz="1200" smtClean="0"/>
              <a:pPr/>
              <a:t>9</a:t>
            </a:fld>
            <a:endParaRPr lang="en-GB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E5D41C-6D13-434D-8747-99B1C3557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52343CA-BB34-42AC-ADB1-6FE994A3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7778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EF142D-B7C4-4785-8740-73BE462C2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7AF37A-1E20-491A-877B-4F11284002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9DBFA0-4085-41A7-917A-CA04AB1F3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E1980-47D9-41B2-9083-92822FF736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23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F32B0B-79A9-440B-B19B-B2AFDB908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1FEDD-FA68-42B4-8429-C412968E5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DBCD0D-4A97-4EB5-9AF4-423AF5549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30D4-6CB2-4F3C-A1BC-F31034F2C2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2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BB44CA-3242-423D-BC3E-F21371305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2BC2A6-E88D-4D65-AA8F-03C0EC1469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A626C1-0F49-4525-935C-46525DE57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97DFA-7C94-4B46-96B2-06AFE53AC4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298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BC255B-E132-457E-8CAA-CD62E84EE1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644DE7-0657-405D-8041-FF699D03A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524535-AF70-4EC2-8845-8EA04F6B4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EF8CA-4A37-49DB-A27E-D3DE568311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54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86E2C8-F959-4950-B6DB-EDD9D5D62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2EB65D-1F82-4570-9067-989BF845D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C151E1-EB71-403C-815D-C14E89C23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FA65-EFBE-4584-AD9C-52462B0768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92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EE8AF-801D-4671-B54A-E6316EC79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9384C-40AC-409F-B3A1-08C832F84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97B0C-D874-425F-B848-95D1AF9FE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A439B-7344-472C-995D-25E518882E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55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058A4D-12E0-43BC-9144-0F1C47B07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ADA670B-9AF3-4359-BBC5-9CA29228B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D8759D-A848-4B26-859E-8BFA5FEE1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016B2-4506-4978-BE58-506659F43C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6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C523FA-54F8-4097-8BAF-2C62046CF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18C913-A281-4AD0-9573-03AF6E7D4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C311D5-7016-4888-9319-BC63E441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653EE-BE07-4494-A16F-CE1EB3662A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58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C07285-73C2-4EFF-BE69-A39FBD095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2A3E21-51C3-4A9C-A975-5A6A22A00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A41E56-7DD8-409D-977E-B30607CF9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85854-F357-4E1F-9D3D-BA021E2C54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097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A00BB-B4C0-4649-BBA8-E47BC04AB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B3C8B-CA34-466A-8F38-21A235954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F29E6-ED90-4137-8484-B17E14C76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82585-232F-4A6F-8FE7-750DF65AD69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57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EADBF-C91F-4AB9-B90A-75167B598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E9784-03BD-4014-ABF1-AD149F561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308D3-A71F-47C1-A9F2-BFC4D2F2E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7E913-423C-4222-9B50-8DBBD0C9B9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093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B82BE-3169-429F-A3A0-274F14C52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BC39A8-D521-4196-B998-E57162C7D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A9716A-6EF6-4B06-9832-A12F5F06279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8BF7A2-F3FF-47A1-BA64-E7D5F0A0C8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COMP3771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GB" altLang="en-US" sz="4000" dirty="0"/>
              <a:t>User 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A8400B8-9C74-4AD5-8A7C-CEC94F613B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536" y="2362200"/>
            <a:ext cx="8569325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Evaluation </a:t>
            </a:r>
            <a:r>
              <a:rPr lang="en-US" altLang="en-US" sz="3600" dirty="0"/>
              <a:t>of User-adaptive Systems</a:t>
            </a: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6021288"/>
            <a:ext cx="831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Link with the lecture on Evaluation of Recommender Systems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0DB4E79B-7501-469E-B3DD-A6A868582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  <a:noFill/>
        </p:spPr>
        <p:txBody>
          <a:bodyPr/>
          <a:lstStyle/>
          <a:p>
            <a:r>
              <a:rPr lang="en-GB" altLang="en-US" sz="4000"/>
              <a:t>1 - Collection of Input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413190"/>
            <a:ext cx="4414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Check quality of raw input data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432260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Latency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Sampling rate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603710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Data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Cross </a:t>
            </a:r>
            <a:r>
              <a:rPr lang="en-GB" dirty="0"/>
              <a:t>validation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Simulated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413190"/>
            <a:ext cx="4752528" cy="935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303473" y="5085184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03473" y="5445224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832693"/>
            <a:ext cx="3232398" cy="2682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08104" y="3417916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Implicit data collection</a:t>
            </a:r>
            <a:endParaRPr lang="en-GB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3473" y="5733256"/>
            <a:ext cx="360040" cy="720080"/>
            <a:chOff x="303473" y="5733256"/>
            <a:chExt cx="360040" cy="720080"/>
          </a:xfrm>
        </p:grpSpPr>
        <p:sp>
          <p:nvSpPr>
            <p:cNvPr id="11" name="Right Arrow 10"/>
            <p:cNvSpPr/>
            <p:nvPr/>
          </p:nvSpPr>
          <p:spPr>
            <a:xfrm>
              <a:off x="303473" y="573325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3473" y="609329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748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C7BEEA-1FBC-480D-91D4-B722076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 sz="4000"/>
              <a:t>“Divide to Concur”: Layered Evaluation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87927D3B-CAAB-4B2A-AD27-72F1A46BD29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1268413"/>
            <a:ext cx="2233612" cy="863600"/>
            <a:chOff x="2086" y="1253"/>
            <a:chExt cx="1407" cy="544"/>
          </a:xfrm>
        </p:grpSpPr>
        <p:sp>
          <p:nvSpPr>
            <p:cNvPr id="8219" name="AutoShape 4">
              <a:extLst>
                <a:ext uri="{FF2B5EF4-FFF2-40B4-BE49-F238E27FC236}">
                  <a16:creationId xmlns:a16="http://schemas.microsoft.com/office/drawing/2014/main" id="{AA53A3D6-BA25-4ADF-8665-412B72EC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0" name="Text Box 5">
              <a:extLst>
                <a:ext uri="{FF2B5EF4-FFF2-40B4-BE49-F238E27FC236}">
                  <a16:creationId xmlns:a16="http://schemas.microsoft.com/office/drawing/2014/main" id="{9E411CD5-A6EC-4E48-9828-7E1E55F5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9DDE54C6-ED16-458E-9560-77CF162051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73350"/>
            <a:ext cx="2232025" cy="936625"/>
            <a:chOff x="657" y="2160"/>
            <a:chExt cx="1406" cy="590"/>
          </a:xfrm>
        </p:grpSpPr>
        <p:sp>
          <p:nvSpPr>
            <p:cNvPr id="8217" name="AutoShape 7">
              <a:extLst>
                <a:ext uri="{FF2B5EF4-FFF2-40B4-BE49-F238E27FC236}">
                  <a16:creationId xmlns:a16="http://schemas.microsoft.com/office/drawing/2014/main" id="{491C9285-2703-468C-A945-8D228F0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8" name="Text Box 8">
              <a:extLst>
                <a:ext uri="{FF2B5EF4-FFF2-40B4-BE49-F238E27FC236}">
                  <a16:creationId xmlns:a16="http://schemas.microsoft.com/office/drawing/2014/main" id="{ED9E66AD-0D08-43EF-80F2-289821A9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0D8B949E-3ACB-4AFC-B830-5CB697FDC08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71763"/>
            <a:ext cx="2232025" cy="936625"/>
            <a:chOff x="3560" y="2115"/>
            <a:chExt cx="1406" cy="590"/>
          </a:xfrm>
        </p:grpSpPr>
        <p:sp>
          <p:nvSpPr>
            <p:cNvPr id="8215" name="AutoShape 10">
              <a:extLst>
                <a:ext uri="{FF2B5EF4-FFF2-40B4-BE49-F238E27FC236}">
                  <a16:creationId xmlns:a16="http://schemas.microsoft.com/office/drawing/2014/main" id="{CCB69E79-5C94-4CCA-91B1-36BB0C55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6" name="Text Box 11">
              <a:extLst>
                <a:ext uri="{FF2B5EF4-FFF2-40B4-BE49-F238E27FC236}">
                  <a16:creationId xmlns:a16="http://schemas.microsoft.com/office/drawing/2014/main" id="{440A86AD-B6EB-4BFC-8726-0FC2D762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8198" name="Group 12">
            <a:extLst>
              <a:ext uri="{FF2B5EF4-FFF2-40B4-BE49-F238E27FC236}">
                <a16:creationId xmlns:a16="http://schemas.microsoft.com/office/drawing/2014/main" id="{E675DDFC-5F3E-4F13-8C88-9B4D19489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437063"/>
            <a:ext cx="4248150" cy="647700"/>
            <a:chOff x="113" y="3249"/>
            <a:chExt cx="2676" cy="408"/>
          </a:xfrm>
        </p:grpSpPr>
        <p:sp>
          <p:nvSpPr>
            <p:cNvPr id="8213" name="Oval 13">
              <a:extLst>
                <a:ext uri="{FF2B5EF4-FFF2-40B4-BE49-F238E27FC236}">
                  <a16:creationId xmlns:a16="http://schemas.microsoft.com/office/drawing/2014/main" id="{97B0F1CD-D27B-4F60-9E31-6EDB850A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14">
              <a:extLst>
                <a:ext uri="{FF2B5EF4-FFF2-40B4-BE49-F238E27FC236}">
                  <a16:creationId xmlns:a16="http://schemas.microsoft.com/office/drawing/2014/main" id="{DED76ACD-CD8B-45D6-BEA6-1F26AB3A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F1AF15FE-7933-426E-BF58-1963388E2F9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37063"/>
            <a:ext cx="4248150" cy="647700"/>
            <a:chOff x="3009" y="3249"/>
            <a:chExt cx="2676" cy="408"/>
          </a:xfrm>
        </p:grpSpPr>
        <p:sp>
          <p:nvSpPr>
            <p:cNvPr id="8211" name="Oval 16">
              <a:extLst>
                <a:ext uri="{FF2B5EF4-FFF2-40B4-BE49-F238E27FC236}">
                  <a16:creationId xmlns:a16="http://schemas.microsoft.com/office/drawing/2014/main" id="{79443CAA-6F1B-4B40-BF4A-DEBFB282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Text Box 17">
              <a:extLst>
                <a:ext uri="{FF2B5EF4-FFF2-40B4-BE49-F238E27FC236}">
                  <a16:creationId xmlns:a16="http://schemas.microsoft.com/office/drawing/2014/main" id="{7CD604F1-057C-49FC-9A5E-0F554C01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CB816E3E-250F-4AE3-9A38-B5CCA2E2E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7050F035-1351-4391-89C8-3CAF805E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2132013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930262A1-852D-402C-8D24-36DC9CFF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2013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AF8B358D-3C56-44B0-ACA6-5C430531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2A4AA4-6A56-4A28-A117-17B7FD983F8A}"/>
              </a:ext>
            </a:extLst>
          </p:cNvPr>
          <p:cNvSpPr/>
          <p:nvPr/>
        </p:nvSpPr>
        <p:spPr>
          <a:xfrm>
            <a:off x="792163" y="2911475"/>
            <a:ext cx="574675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E677F5-F661-43A7-9B42-14BC0E8718F1}"/>
              </a:ext>
            </a:extLst>
          </p:cNvPr>
          <p:cNvSpPr/>
          <p:nvPr/>
        </p:nvSpPr>
        <p:spPr>
          <a:xfrm>
            <a:off x="2951163" y="154940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9E87EE-862D-4C5A-A793-2FB1A0DFFCF0}"/>
              </a:ext>
            </a:extLst>
          </p:cNvPr>
          <p:cNvSpPr/>
          <p:nvPr/>
        </p:nvSpPr>
        <p:spPr>
          <a:xfrm>
            <a:off x="5290345" y="2879726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1E58D-DC89-4239-9757-048196843470}"/>
              </a:ext>
            </a:extLst>
          </p:cNvPr>
          <p:cNvSpPr/>
          <p:nvPr/>
        </p:nvSpPr>
        <p:spPr>
          <a:xfrm>
            <a:off x="5085426" y="450215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DB8423-97AC-4D2B-8E63-ADB27309C9DE}"/>
              </a:ext>
            </a:extLst>
          </p:cNvPr>
          <p:cNvSpPr/>
          <p:nvPr/>
        </p:nvSpPr>
        <p:spPr>
          <a:xfrm>
            <a:off x="4140200" y="5155039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6</a:t>
            </a:r>
          </a:p>
        </p:txBody>
      </p:sp>
      <p:sp>
        <p:nvSpPr>
          <p:cNvPr id="3" name="Down Arrow 2"/>
          <p:cNvSpPr/>
          <p:nvPr/>
        </p:nvSpPr>
        <p:spPr>
          <a:xfrm rot="19049039">
            <a:off x="871638" y="2183888"/>
            <a:ext cx="476126" cy="755315"/>
          </a:xfrm>
          <a:prstGeom prst="downArrow">
            <a:avLst>
              <a:gd name="adj1" fmla="val 47133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9F5B97-F65B-4ABA-A4C3-C07214D0DEF1}"/>
              </a:ext>
            </a:extLst>
          </p:cNvPr>
          <p:cNvSpPr/>
          <p:nvPr/>
        </p:nvSpPr>
        <p:spPr>
          <a:xfrm>
            <a:off x="151607" y="4502151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09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0705E179-6DB2-4196-9999-A1AFFF8DC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75" y="6350"/>
            <a:ext cx="8424863" cy="1143000"/>
          </a:xfrm>
          <a:noFill/>
        </p:spPr>
        <p:txBody>
          <a:bodyPr/>
          <a:lstStyle/>
          <a:p>
            <a:r>
              <a:rPr lang="en-GB" altLang="en-US" sz="4000" dirty="0"/>
              <a:t>2- </a:t>
            </a:r>
            <a:r>
              <a:rPr lang="en-GB" altLang="en-US" sz="4000" dirty="0" smtClean="0"/>
              <a:t>User model acquisition</a:t>
            </a:r>
            <a:endParaRPr lang="en-GB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39888" y="141319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Check that input data is interpreted correctly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9888" y="2432260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Predictability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Scrutability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39888" y="4549676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Data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Heuristic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Simulated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872" y="1413190"/>
            <a:ext cx="6152392" cy="935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9" y="3814766"/>
            <a:ext cx="3632051" cy="301435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941057" y="285293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939888" y="3237539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939888" y="363474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836395" y="4983758"/>
            <a:ext cx="360040" cy="720080"/>
            <a:chOff x="303473" y="5085184"/>
            <a:chExt cx="360040" cy="720080"/>
          </a:xfrm>
        </p:grpSpPr>
        <p:sp>
          <p:nvSpPr>
            <p:cNvPr id="15" name="Right Arrow 14"/>
            <p:cNvSpPr/>
            <p:nvPr/>
          </p:nvSpPr>
          <p:spPr>
            <a:xfrm>
              <a:off x="303473" y="508518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03473" y="544522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847825" y="573325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847825" y="609329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836395" y="6482754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C7BEEA-1FBC-480D-91D4-B722076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 sz="4000"/>
              <a:t>“Divide to Concur”: Layered Evaluation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87927D3B-CAAB-4B2A-AD27-72F1A46BD29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1268413"/>
            <a:ext cx="2233612" cy="863600"/>
            <a:chOff x="2086" y="1253"/>
            <a:chExt cx="1407" cy="544"/>
          </a:xfrm>
        </p:grpSpPr>
        <p:sp>
          <p:nvSpPr>
            <p:cNvPr id="8219" name="AutoShape 4">
              <a:extLst>
                <a:ext uri="{FF2B5EF4-FFF2-40B4-BE49-F238E27FC236}">
                  <a16:creationId xmlns:a16="http://schemas.microsoft.com/office/drawing/2014/main" id="{AA53A3D6-BA25-4ADF-8665-412B72EC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0" name="Text Box 5">
              <a:extLst>
                <a:ext uri="{FF2B5EF4-FFF2-40B4-BE49-F238E27FC236}">
                  <a16:creationId xmlns:a16="http://schemas.microsoft.com/office/drawing/2014/main" id="{9E411CD5-A6EC-4E48-9828-7E1E55F5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9DDE54C6-ED16-458E-9560-77CF162051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73350"/>
            <a:ext cx="2232025" cy="936625"/>
            <a:chOff x="657" y="2160"/>
            <a:chExt cx="1406" cy="590"/>
          </a:xfrm>
        </p:grpSpPr>
        <p:sp>
          <p:nvSpPr>
            <p:cNvPr id="8217" name="AutoShape 7">
              <a:extLst>
                <a:ext uri="{FF2B5EF4-FFF2-40B4-BE49-F238E27FC236}">
                  <a16:creationId xmlns:a16="http://schemas.microsoft.com/office/drawing/2014/main" id="{491C9285-2703-468C-A945-8D228F0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8" name="Text Box 8">
              <a:extLst>
                <a:ext uri="{FF2B5EF4-FFF2-40B4-BE49-F238E27FC236}">
                  <a16:creationId xmlns:a16="http://schemas.microsoft.com/office/drawing/2014/main" id="{ED9E66AD-0D08-43EF-80F2-289821A9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0D8B949E-3ACB-4AFC-B830-5CB697FDC08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71763"/>
            <a:ext cx="2232025" cy="936625"/>
            <a:chOff x="3560" y="2115"/>
            <a:chExt cx="1406" cy="590"/>
          </a:xfrm>
        </p:grpSpPr>
        <p:sp>
          <p:nvSpPr>
            <p:cNvPr id="8215" name="AutoShape 10">
              <a:extLst>
                <a:ext uri="{FF2B5EF4-FFF2-40B4-BE49-F238E27FC236}">
                  <a16:creationId xmlns:a16="http://schemas.microsoft.com/office/drawing/2014/main" id="{CCB69E79-5C94-4CCA-91B1-36BB0C55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6" name="Text Box 11">
              <a:extLst>
                <a:ext uri="{FF2B5EF4-FFF2-40B4-BE49-F238E27FC236}">
                  <a16:creationId xmlns:a16="http://schemas.microsoft.com/office/drawing/2014/main" id="{440A86AD-B6EB-4BFC-8726-0FC2D762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8198" name="Group 12">
            <a:extLst>
              <a:ext uri="{FF2B5EF4-FFF2-40B4-BE49-F238E27FC236}">
                <a16:creationId xmlns:a16="http://schemas.microsoft.com/office/drawing/2014/main" id="{E675DDFC-5F3E-4F13-8C88-9B4D19489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437063"/>
            <a:ext cx="4248150" cy="647700"/>
            <a:chOff x="113" y="3249"/>
            <a:chExt cx="2676" cy="408"/>
          </a:xfrm>
        </p:grpSpPr>
        <p:sp>
          <p:nvSpPr>
            <p:cNvPr id="8213" name="Oval 13">
              <a:extLst>
                <a:ext uri="{FF2B5EF4-FFF2-40B4-BE49-F238E27FC236}">
                  <a16:creationId xmlns:a16="http://schemas.microsoft.com/office/drawing/2014/main" id="{97B0F1CD-D27B-4F60-9E31-6EDB850A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14">
              <a:extLst>
                <a:ext uri="{FF2B5EF4-FFF2-40B4-BE49-F238E27FC236}">
                  <a16:creationId xmlns:a16="http://schemas.microsoft.com/office/drawing/2014/main" id="{DED76ACD-CD8B-45D6-BEA6-1F26AB3A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F1AF15FE-7933-426E-BF58-1963388E2F9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37063"/>
            <a:ext cx="4248150" cy="647700"/>
            <a:chOff x="3009" y="3249"/>
            <a:chExt cx="2676" cy="408"/>
          </a:xfrm>
        </p:grpSpPr>
        <p:sp>
          <p:nvSpPr>
            <p:cNvPr id="8211" name="Oval 16">
              <a:extLst>
                <a:ext uri="{FF2B5EF4-FFF2-40B4-BE49-F238E27FC236}">
                  <a16:creationId xmlns:a16="http://schemas.microsoft.com/office/drawing/2014/main" id="{79443CAA-6F1B-4B40-BF4A-DEBFB282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Text Box 17">
              <a:extLst>
                <a:ext uri="{FF2B5EF4-FFF2-40B4-BE49-F238E27FC236}">
                  <a16:creationId xmlns:a16="http://schemas.microsoft.com/office/drawing/2014/main" id="{7CD604F1-057C-49FC-9A5E-0F554C01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CB816E3E-250F-4AE3-9A38-B5CCA2E2E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7050F035-1351-4391-89C8-3CAF805E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2132013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930262A1-852D-402C-8D24-36DC9CFF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2013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AF8B358D-3C56-44B0-ACA6-5C430531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E677F5-F661-43A7-9B42-14BC0E8718F1}"/>
              </a:ext>
            </a:extLst>
          </p:cNvPr>
          <p:cNvSpPr/>
          <p:nvPr/>
        </p:nvSpPr>
        <p:spPr>
          <a:xfrm>
            <a:off x="2951163" y="1549401"/>
            <a:ext cx="576263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9E87EE-862D-4C5A-A793-2FB1A0DFFCF0}"/>
              </a:ext>
            </a:extLst>
          </p:cNvPr>
          <p:cNvSpPr/>
          <p:nvPr/>
        </p:nvSpPr>
        <p:spPr>
          <a:xfrm>
            <a:off x="5290345" y="2879726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1E58D-DC89-4239-9757-048196843470}"/>
              </a:ext>
            </a:extLst>
          </p:cNvPr>
          <p:cNvSpPr/>
          <p:nvPr/>
        </p:nvSpPr>
        <p:spPr>
          <a:xfrm>
            <a:off x="5085426" y="450215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DB8423-97AC-4D2B-8E63-ADB27309C9DE}"/>
              </a:ext>
            </a:extLst>
          </p:cNvPr>
          <p:cNvSpPr/>
          <p:nvPr/>
        </p:nvSpPr>
        <p:spPr>
          <a:xfrm>
            <a:off x="4140200" y="5155039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6</a:t>
            </a:r>
          </a:p>
        </p:txBody>
      </p:sp>
      <p:sp>
        <p:nvSpPr>
          <p:cNvPr id="3" name="Down Arrow 2"/>
          <p:cNvSpPr/>
          <p:nvPr/>
        </p:nvSpPr>
        <p:spPr>
          <a:xfrm rot="19049039">
            <a:off x="2964815" y="825179"/>
            <a:ext cx="476126" cy="755315"/>
          </a:xfrm>
          <a:prstGeom prst="downArrow">
            <a:avLst>
              <a:gd name="adj1" fmla="val 47133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9F5B97-F65B-4ABA-A4C3-C07214D0DEF1}"/>
              </a:ext>
            </a:extLst>
          </p:cNvPr>
          <p:cNvSpPr/>
          <p:nvPr/>
        </p:nvSpPr>
        <p:spPr>
          <a:xfrm>
            <a:off x="151607" y="4502151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2A4AA4-6A56-4A28-A117-17B7FD983F8A}"/>
              </a:ext>
            </a:extLst>
          </p:cNvPr>
          <p:cNvSpPr/>
          <p:nvPr/>
        </p:nvSpPr>
        <p:spPr>
          <a:xfrm>
            <a:off x="792163" y="2911475"/>
            <a:ext cx="574675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00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D90CE7C6-78A5-42EF-B250-0CC2EFBDA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  <a:noFill/>
        </p:spPr>
        <p:txBody>
          <a:bodyPr/>
          <a:lstStyle/>
          <a:p>
            <a:r>
              <a:rPr lang="en-GB" altLang="en-US" sz="4000" dirty="0"/>
              <a:t>3 - </a:t>
            </a:r>
            <a:r>
              <a:rPr lang="en-GB" altLang="en-US" sz="4000" dirty="0" smtClean="0"/>
              <a:t>User Model</a:t>
            </a:r>
            <a:endParaRPr lang="en-GB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13190"/>
            <a:ext cx="7600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Check that the constructed user model represents the user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84802" y="2442913"/>
            <a:ext cx="2226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Primary</a:t>
            </a:r>
            <a:br>
              <a:rPr lang="en-GB" b="1" dirty="0" smtClean="0"/>
            </a:br>
            <a:r>
              <a:rPr lang="en-GB" b="1" dirty="0" smtClean="0"/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Predictability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Scrutability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84802" y="4524978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Data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Heuristic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Simulated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19" y="1413190"/>
            <a:ext cx="7744173" cy="935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79512" y="4941168"/>
            <a:ext cx="360040" cy="720080"/>
            <a:chOff x="303473" y="5085184"/>
            <a:chExt cx="360040" cy="720080"/>
          </a:xfrm>
        </p:grpSpPr>
        <p:sp>
          <p:nvSpPr>
            <p:cNvPr id="15" name="Right Arrow 14"/>
            <p:cNvSpPr/>
            <p:nvPr/>
          </p:nvSpPr>
          <p:spPr>
            <a:xfrm>
              <a:off x="303473" y="508518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03473" y="544522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512" y="5690666"/>
            <a:ext cx="371470" cy="1109538"/>
            <a:chOff x="179512" y="5690666"/>
            <a:chExt cx="371470" cy="1109538"/>
          </a:xfrm>
        </p:grpSpPr>
        <p:sp>
          <p:nvSpPr>
            <p:cNvPr id="17" name="Right Arrow 16"/>
            <p:cNvSpPr/>
            <p:nvPr/>
          </p:nvSpPr>
          <p:spPr>
            <a:xfrm>
              <a:off x="190942" y="569066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90942" y="605070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79512" y="644016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39752" y="2416816"/>
            <a:ext cx="2988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Secondary</a:t>
            </a:r>
            <a:br>
              <a:rPr lang="en-GB" b="1" dirty="0" smtClean="0"/>
            </a:br>
            <a:r>
              <a:rPr lang="en-GB" b="1" dirty="0" smtClean="0"/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Consciousness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Comprehensiveness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Sensitivity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629543" y="4808737"/>
            <a:ext cx="298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Focus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as wizard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53400" y="4883704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2641970" y="5273162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9" y="3814766"/>
            <a:ext cx="3632051" cy="30143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  <p:bldP spid="21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C7BEEA-1FBC-480D-91D4-B722076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 sz="4000"/>
              <a:t>“Divide to Concur”: Layered Evaluation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87927D3B-CAAB-4B2A-AD27-72F1A46BD29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1268413"/>
            <a:ext cx="2233612" cy="863600"/>
            <a:chOff x="2086" y="1253"/>
            <a:chExt cx="1407" cy="544"/>
          </a:xfrm>
        </p:grpSpPr>
        <p:sp>
          <p:nvSpPr>
            <p:cNvPr id="8219" name="AutoShape 4">
              <a:extLst>
                <a:ext uri="{FF2B5EF4-FFF2-40B4-BE49-F238E27FC236}">
                  <a16:creationId xmlns:a16="http://schemas.microsoft.com/office/drawing/2014/main" id="{AA53A3D6-BA25-4ADF-8665-412B72EC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0" name="Text Box 5">
              <a:extLst>
                <a:ext uri="{FF2B5EF4-FFF2-40B4-BE49-F238E27FC236}">
                  <a16:creationId xmlns:a16="http://schemas.microsoft.com/office/drawing/2014/main" id="{9E411CD5-A6EC-4E48-9828-7E1E55F5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9DDE54C6-ED16-458E-9560-77CF162051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73350"/>
            <a:ext cx="2232025" cy="936625"/>
            <a:chOff x="657" y="2160"/>
            <a:chExt cx="1406" cy="590"/>
          </a:xfrm>
        </p:grpSpPr>
        <p:sp>
          <p:nvSpPr>
            <p:cNvPr id="8217" name="AutoShape 7">
              <a:extLst>
                <a:ext uri="{FF2B5EF4-FFF2-40B4-BE49-F238E27FC236}">
                  <a16:creationId xmlns:a16="http://schemas.microsoft.com/office/drawing/2014/main" id="{491C9285-2703-468C-A945-8D228F0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8" name="Text Box 8">
              <a:extLst>
                <a:ext uri="{FF2B5EF4-FFF2-40B4-BE49-F238E27FC236}">
                  <a16:creationId xmlns:a16="http://schemas.microsoft.com/office/drawing/2014/main" id="{ED9E66AD-0D08-43EF-80F2-289821A9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0D8B949E-3ACB-4AFC-B830-5CB697FDC08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71763"/>
            <a:ext cx="2232025" cy="936625"/>
            <a:chOff x="3560" y="2115"/>
            <a:chExt cx="1406" cy="590"/>
          </a:xfrm>
        </p:grpSpPr>
        <p:sp>
          <p:nvSpPr>
            <p:cNvPr id="8215" name="AutoShape 10">
              <a:extLst>
                <a:ext uri="{FF2B5EF4-FFF2-40B4-BE49-F238E27FC236}">
                  <a16:creationId xmlns:a16="http://schemas.microsoft.com/office/drawing/2014/main" id="{CCB69E79-5C94-4CCA-91B1-36BB0C55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6" name="Text Box 11">
              <a:extLst>
                <a:ext uri="{FF2B5EF4-FFF2-40B4-BE49-F238E27FC236}">
                  <a16:creationId xmlns:a16="http://schemas.microsoft.com/office/drawing/2014/main" id="{440A86AD-B6EB-4BFC-8726-0FC2D762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8198" name="Group 12">
            <a:extLst>
              <a:ext uri="{FF2B5EF4-FFF2-40B4-BE49-F238E27FC236}">
                <a16:creationId xmlns:a16="http://schemas.microsoft.com/office/drawing/2014/main" id="{E675DDFC-5F3E-4F13-8C88-9B4D19489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437063"/>
            <a:ext cx="4248150" cy="647700"/>
            <a:chOff x="113" y="3249"/>
            <a:chExt cx="2676" cy="408"/>
          </a:xfrm>
        </p:grpSpPr>
        <p:sp>
          <p:nvSpPr>
            <p:cNvPr id="8213" name="Oval 13">
              <a:extLst>
                <a:ext uri="{FF2B5EF4-FFF2-40B4-BE49-F238E27FC236}">
                  <a16:creationId xmlns:a16="http://schemas.microsoft.com/office/drawing/2014/main" id="{97B0F1CD-D27B-4F60-9E31-6EDB850A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14">
              <a:extLst>
                <a:ext uri="{FF2B5EF4-FFF2-40B4-BE49-F238E27FC236}">
                  <a16:creationId xmlns:a16="http://schemas.microsoft.com/office/drawing/2014/main" id="{DED76ACD-CD8B-45D6-BEA6-1F26AB3A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F1AF15FE-7933-426E-BF58-1963388E2F9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37063"/>
            <a:ext cx="4248150" cy="647700"/>
            <a:chOff x="3009" y="3249"/>
            <a:chExt cx="2676" cy="408"/>
          </a:xfrm>
        </p:grpSpPr>
        <p:sp>
          <p:nvSpPr>
            <p:cNvPr id="8211" name="Oval 16">
              <a:extLst>
                <a:ext uri="{FF2B5EF4-FFF2-40B4-BE49-F238E27FC236}">
                  <a16:creationId xmlns:a16="http://schemas.microsoft.com/office/drawing/2014/main" id="{79443CAA-6F1B-4B40-BF4A-DEBFB282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Text Box 17">
              <a:extLst>
                <a:ext uri="{FF2B5EF4-FFF2-40B4-BE49-F238E27FC236}">
                  <a16:creationId xmlns:a16="http://schemas.microsoft.com/office/drawing/2014/main" id="{7CD604F1-057C-49FC-9A5E-0F554C01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CB816E3E-250F-4AE3-9A38-B5CCA2E2E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7050F035-1351-4391-89C8-3CAF805E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2132013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930262A1-852D-402C-8D24-36DC9CFF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2013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AF8B358D-3C56-44B0-ACA6-5C430531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9E87EE-862D-4C5A-A793-2FB1A0DFFCF0}"/>
              </a:ext>
            </a:extLst>
          </p:cNvPr>
          <p:cNvSpPr/>
          <p:nvPr/>
        </p:nvSpPr>
        <p:spPr>
          <a:xfrm>
            <a:off x="5290345" y="2879726"/>
            <a:ext cx="576262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1E58D-DC89-4239-9757-048196843470}"/>
              </a:ext>
            </a:extLst>
          </p:cNvPr>
          <p:cNvSpPr/>
          <p:nvPr/>
        </p:nvSpPr>
        <p:spPr>
          <a:xfrm>
            <a:off x="5085426" y="450215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DB8423-97AC-4D2B-8E63-ADB27309C9DE}"/>
              </a:ext>
            </a:extLst>
          </p:cNvPr>
          <p:cNvSpPr/>
          <p:nvPr/>
        </p:nvSpPr>
        <p:spPr>
          <a:xfrm>
            <a:off x="4140200" y="5155039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6</a:t>
            </a:r>
          </a:p>
        </p:txBody>
      </p:sp>
      <p:sp>
        <p:nvSpPr>
          <p:cNvPr id="3" name="Down Arrow 2"/>
          <p:cNvSpPr/>
          <p:nvPr/>
        </p:nvSpPr>
        <p:spPr>
          <a:xfrm rot="19049039">
            <a:off x="5522974" y="2115907"/>
            <a:ext cx="476126" cy="755315"/>
          </a:xfrm>
          <a:prstGeom prst="downArrow">
            <a:avLst>
              <a:gd name="adj1" fmla="val 47133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9F5B97-F65B-4ABA-A4C3-C07214D0DEF1}"/>
              </a:ext>
            </a:extLst>
          </p:cNvPr>
          <p:cNvSpPr/>
          <p:nvPr/>
        </p:nvSpPr>
        <p:spPr>
          <a:xfrm>
            <a:off x="151607" y="4502151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2A4AA4-6A56-4A28-A117-17B7FD983F8A}"/>
              </a:ext>
            </a:extLst>
          </p:cNvPr>
          <p:cNvSpPr/>
          <p:nvPr/>
        </p:nvSpPr>
        <p:spPr>
          <a:xfrm>
            <a:off x="792163" y="2911475"/>
            <a:ext cx="574675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E677F5-F661-43A7-9B42-14BC0E8718F1}"/>
              </a:ext>
            </a:extLst>
          </p:cNvPr>
          <p:cNvSpPr/>
          <p:nvPr/>
        </p:nvSpPr>
        <p:spPr>
          <a:xfrm>
            <a:off x="2951163" y="154940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82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72C1E5F9-DCA6-431D-BAFD-CBA8ABE75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  <a:noFill/>
        </p:spPr>
        <p:txBody>
          <a:bodyPr/>
          <a:lstStyle/>
          <a:p>
            <a:r>
              <a:rPr lang="en-GB" altLang="en-US" sz="4000" dirty="0"/>
              <a:t>4 </a:t>
            </a:r>
            <a:r>
              <a:rPr lang="en-GB" altLang="en-US" sz="4000" dirty="0" smtClean="0"/>
              <a:t>– User model application </a:t>
            </a:r>
            <a:br>
              <a:rPr lang="en-GB" altLang="en-US" sz="4000" dirty="0" smtClean="0"/>
            </a:br>
            <a:r>
              <a:rPr lang="en-GB" altLang="en-US" sz="4000" dirty="0" smtClean="0"/>
              <a:t>(deciding </a:t>
            </a:r>
            <a:r>
              <a:rPr lang="en-GB" altLang="en-US" sz="4000" dirty="0"/>
              <a:t>upon </a:t>
            </a:r>
            <a:r>
              <a:rPr lang="en-GB" altLang="en-US" sz="4000" dirty="0" smtClean="0"/>
              <a:t>adaptation)</a:t>
            </a:r>
            <a:endParaRPr lang="en-GB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1424920"/>
            <a:ext cx="8133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Determine whether the adaptation decisions made are optimal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84802" y="2442913"/>
            <a:ext cx="2586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Appropriateness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Acceptance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Predictability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802" y="4524978"/>
            <a:ext cx="5899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Data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Heuristic evaluation/walkthrough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Simulated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19" y="1413190"/>
            <a:ext cx="8136905" cy="935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79512" y="4941168"/>
            <a:ext cx="360040" cy="720080"/>
            <a:chOff x="303473" y="5085184"/>
            <a:chExt cx="360040" cy="720080"/>
          </a:xfrm>
        </p:grpSpPr>
        <p:sp>
          <p:nvSpPr>
            <p:cNvPr id="11" name="Right Arrow 10"/>
            <p:cNvSpPr/>
            <p:nvPr/>
          </p:nvSpPr>
          <p:spPr>
            <a:xfrm>
              <a:off x="303473" y="508518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3473" y="544522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512" y="5690666"/>
            <a:ext cx="371470" cy="1109538"/>
            <a:chOff x="179512" y="5690666"/>
            <a:chExt cx="371470" cy="1109538"/>
          </a:xfrm>
        </p:grpSpPr>
        <p:sp>
          <p:nvSpPr>
            <p:cNvPr id="14" name="Right Arrow 13"/>
            <p:cNvSpPr/>
            <p:nvPr/>
          </p:nvSpPr>
          <p:spPr>
            <a:xfrm>
              <a:off x="190942" y="569066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0942" y="605070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79512" y="644016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76595" y="2813305"/>
            <a:ext cx="328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Scruitability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Breadth of experience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629543" y="4808737"/>
            <a:ext cx="298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Focus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as wizard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653400" y="4883704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2641970" y="5273162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9" y="3814766"/>
            <a:ext cx="3632051" cy="30143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C7BEEA-1FBC-480D-91D4-B722076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 sz="4000"/>
              <a:t>“Divide to Concur”: Layered Evaluation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87927D3B-CAAB-4B2A-AD27-72F1A46BD29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1268413"/>
            <a:ext cx="2233612" cy="863600"/>
            <a:chOff x="2086" y="1253"/>
            <a:chExt cx="1407" cy="544"/>
          </a:xfrm>
        </p:grpSpPr>
        <p:sp>
          <p:nvSpPr>
            <p:cNvPr id="8219" name="AutoShape 4">
              <a:extLst>
                <a:ext uri="{FF2B5EF4-FFF2-40B4-BE49-F238E27FC236}">
                  <a16:creationId xmlns:a16="http://schemas.microsoft.com/office/drawing/2014/main" id="{AA53A3D6-BA25-4ADF-8665-412B72EC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0" name="Text Box 5">
              <a:extLst>
                <a:ext uri="{FF2B5EF4-FFF2-40B4-BE49-F238E27FC236}">
                  <a16:creationId xmlns:a16="http://schemas.microsoft.com/office/drawing/2014/main" id="{9E411CD5-A6EC-4E48-9828-7E1E55F5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9DDE54C6-ED16-458E-9560-77CF162051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73350"/>
            <a:ext cx="2232025" cy="936625"/>
            <a:chOff x="657" y="2160"/>
            <a:chExt cx="1406" cy="590"/>
          </a:xfrm>
        </p:grpSpPr>
        <p:sp>
          <p:nvSpPr>
            <p:cNvPr id="8217" name="AutoShape 7">
              <a:extLst>
                <a:ext uri="{FF2B5EF4-FFF2-40B4-BE49-F238E27FC236}">
                  <a16:creationId xmlns:a16="http://schemas.microsoft.com/office/drawing/2014/main" id="{491C9285-2703-468C-A945-8D228F0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8" name="Text Box 8">
              <a:extLst>
                <a:ext uri="{FF2B5EF4-FFF2-40B4-BE49-F238E27FC236}">
                  <a16:creationId xmlns:a16="http://schemas.microsoft.com/office/drawing/2014/main" id="{ED9E66AD-0D08-43EF-80F2-289821A9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0D8B949E-3ACB-4AFC-B830-5CB697FDC08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71763"/>
            <a:ext cx="2232025" cy="936625"/>
            <a:chOff x="3560" y="2115"/>
            <a:chExt cx="1406" cy="590"/>
          </a:xfrm>
        </p:grpSpPr>
        <p:sp>
          <p:nvSpPr>
            <p:cNvPr id="8215" name="AutoShape 10">
              <a:extLst>
                <a:ext uri="{FF2B5EF4-FFF2-40B4-BE49-F238E27FC236}">
                  <a16:creationId xmlns:a16="http://schemas.microsoft.com/office/drawing/2014/main" id="{CCB69E79-5C94-4CCA-91B1-36BB0C55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6" name="Text Box 11">
              <a:extLst>
                <a:ext uri="{FF2B5EF4-FFF2-40B4-BE49-F238E27FC236}">
                  <a16:creationId xmlns:a16="http://schemas.microsoft.com/office/drawing/2014/main" id="{440A86AD-B6EB-4BFC-8726-0FC2D762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8198" name="Group 12">
            <a:extLst>
              <a:ext uri="{FF2B5EF4-FFF2-40B4-BE49-F238E27FC236}">
                <a16:creationId xmlns:a16="http://schemas.microsoft.com/office/drawing/2014/main" id="{E675DDFC-5F3E-4F13-8C88-9B4D19489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437063"/>
            <a:ext cx="4248150" cy="647700"/>
            <a:chOff x="113" y="3249"/>
            <a:chExt cx="2676" cy="408"/>
          </a:xfrm>
        </p:grpSpPr>
        <p:sp>
          <p:nvSpPr>
            <p:cNvPr id="8213" name="Oval 13">
              <a:extLst>
                <a:ext uri="{FF2B5EF4-FFF2-40B4-BE49-F238E27FC236}">
                  <a16:creationId xmlns:a16="http://schemas.microsoft.com/office/drawing/2014/main" id="{97B0F1CD-D27B-4F60-9E31-6EDB850A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14">
              <a:extLst>
                <a:ext uri="{FF2B5EF4-FFF2-40B4-BE49-F238E27FC236}">
                  <a16:creationId xmlns:a16="http://schemas.microsoft.com/office/drawing/2014/main" id="{DED76ACD-CD8B-45D6-BEA6-1F26AB3A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F1AF15FE-7933-426E-BF58-1963388E2F9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37063"/>
            <a:ext cx="4248150" cy="647700"/>
            <a:chOff x="3009" y="3249"/>
            <a:chExt cx="2676" cy="408"/>
          </a:xfrm>
        </p:grpSpPr>
        <p:sp>
          <p:nvSpPr>
            <p:cNvPr id="8211" name="Oval 16">
              <a:extLst>
                <a:ext uri="{FF2B5EF4-FFF2-40B4-BE49-F238E27FC236}">
                  <a16:creationId xmlns:a16="http://schemas.microsoft.com/office/drawing/2014/main" id="{79443CAA-6F1B-4B40-BF4A-DEBFB282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Text Box 17">
              <a:extLst>
                <a:ext uri="{FF2B5EF4-FFF2-40B4-BE49-F238E27FC236}">
                  <a16:creationId xmlns:a16="http://schemas.microsoft.com/office/drawing/2014/main" id="{7CD604F1-057C-49FC-9A5E-0F554C01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CB816E3E-250F-4AE3-9A38-B5CCA2E2E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7050F035-1351-4391-89C8-3CAF805E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2132013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930262A1-852D-402C-8D24-36DC9CFF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2013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AF8B358D-3C56-44B0-ACA6-5C430531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1E58D-DC89-4239-9757-048196843470}"/>
              </a:ext>
            </a:extLst>
          </p:cNvPr>
          <p:cNvSpPr/>
          <p:nvPr/>
        </p:nvSpPr>
        <p:spPr>
          <a:xfrm>
            <a:off x="5085426" y="4502151"/>
            <a:ext cx="576263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DB8423-97AC-4D2B-8E63-ADB27309C9DE}"/>
              </a:ext>
            </a:extLst>
          </p:cNvPr>
          <p:cNvSpPr/>
          <p:nvPr/>
        </p:nvSpPr>
        <p:spPr>
          <a:xfrm>
            <a:off x="4140200" y="5155039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6</a:t>
            </a:r>
          </a:p>
        </p:txBody>
      </p:sp>
      <p:sp>
        <p:nvSpPr>
          <p:cNvPr id="3" name="Down Arrow 2"/>
          <p:cNvSpPr/>
          <p:nvPr/>
        </p:nvSpPr>
        <p:spPr>
          <a:xfrm rot="19049039">
            <a:off x="5384548" y="3849367"/>
            <a:ext cx="476126" cy="755315"/>
          </a:xfrm>
          <a:prstGeom prst="downArrow">
            <a:avLst>
              <a:gd name="adj1" fmla="val 47133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9F5B97-F65B-4ABA-A4C3-C07214D0DEF1}"/>
              </a:ext>
            </a:extLst>
          </p:cNvPr>
          <p:cNvSpPr/>
          <p:nvPr/>
        </p:nvSpPr>
        <p:spPr>
          <a:xfrm>
            <a:off x="151607" y="4502151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2A4AA4-6A56-4A28-A117-17B7FD983F8A}"/>
              </a:ext>
            </a:extLst>
          </p:cNvPr>
          <p:cNvSpPr/>
          <p:nvPr/>
        </p:nvSpPr>
        <p:spPr>
          <a:xfrm>
            <a:off x="792163" y="2911475"/>
            <a:ext cx="574675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E677F5-F661-43A7-9B42-14BC0E8718F1}"/>
              </a:ext>
            </a:extLst>
          </p:cNvPr>
          <p:cNvSpPr/>
          <p:nvPr/>
        </p:nvSpPr>
        <p:spPr>
          <a:xfrm>
            <a:off x="2951163" y="154940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9E87EE-862D-4C5A-A793-2FB1A0DFFCF0}"/>
              </a:ext>
            </a:extLst>
          </p:cNvPr>
          <p:cNvSpPr/>
          <p:nvPr/>
        </p:nvSpPr>
        <p:spPr>
          <a:xfrm>
            <a:off x="5290345" y="2879726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33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0B05D980-9ADC-4D16-A7EC-516264ECC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  <a:noFill/>
        </p:spPr>
        <p:txBody>
          <a:bodyPr/>
          <a:lstStyle/>
          <a:p>
            <a:r>
              <a:rPr lang="en-GB" altLang="en-US" sz="4000" dirty="0"/>
              <a:t>5 - Applying adaptation </a:t>
            </a:r>
            <a:r>
              <a:rPr lang="en-GB" altLang="en-US" sz="4000" dirty="0" smtClean="0"/>
              <a:t>decisions</a:t>
            </a:r>
            <a:br>
              <a:rPr lang="en-GB" altLang="en-US" sz="4000" dirty="0" smtClean="0"/>
            </a:br>
            <a:r>
              <a:rPr lang="en-GB" altLang="en-US" sz="4000" dirty="0" smtClean="0"/>
              <a:t>(User Interface)</a:t>
            </a:r>
            <a:endParaRPr lang="en-GB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3190"/>
            <a:ext cx="7492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Determine whether the implementation of the adaptation</a:t>
            </a:r>
            <a:br>
              <a:rPr lang="en-GB" dirty="0" smtClean="0"/>
            </a:br>
            <a:r>
              <a:rPr lang="en-GB" dirty="0" smtClean="0"/>
              <a:t>decisions is optimal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84802" y="4524978"/>
            <a:ext cx="3667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Heuristic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Cognitive walkthrough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Focus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as wizard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396" y="1502155"/>
            <a:ext cx="7867988" cy="1039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79512" y="4941168"/>
            <a:ext cx="360040" cy="720080"/>
            <a:chOff x="303473" y="5085184"/>
            <a:chExt cx="360040" cy="720080"/>
          </a:xfrm>
        </p:grpSpPr>
        <p:sp>
          <p:nvSpPr>
            <p:cNvPr id="10" name="Right Arrow 9"/>
            <p:cNvSpPr/>
            <p:nvPr/>
          </p:nvSpPr>
          <p:spPr>
            <a:xfrm>
              <a:off x="303473" y="508518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03473" y="544522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9512" y="5690666"/>
            <a:ext cx="371470" cy="1109538"/>
            <a:chOff x="179512" y="5690666"/>
            <a:chExt cx="371470" cy="1109538"/>
          </a:xfrm>
        </p:grpSpPr>
        <p:sp>
          <p:nvSpPr>
            <p:cNvPr id="13" name="Right Arrow 12"/>
            <p:cNvSpPr/>
            <p:nvPr/>
          </p:nvSpPr>
          <p:spPr>
            <a:xfrm>
              <a:off x="190942" y="569066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90942" y="6050706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79512" y="644016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1578" y="2688824"/>
            <a:ext cx="2586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Timeliness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Obtrusiveness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Acceptance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1014" y="2918790"/>
            <a:ext cx="328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Predictibility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Breadth of experience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25" y="4276315"/>
            <a:ext cx="4314825" cy="2409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C7BEEA-1FBC-480D-91D4-B722076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 sz="4000"/>
              <a:t>“Divide to Concur”: Layered Evaluation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87927D3B-CAAB-4B2A-AD27-72F1A46BD29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1268413"/>
            <a:ext cx="2233612" cy="863600"/>
            <a:chOff x="2086" y="1253"/>
            <a:chExt cx="1407" cy="544"/>
          </a:xfrm>
        </p:grpSpPr>
        <p:sp>
          <p:nvSpPr>
            <p:cNvPr id="8219" name="AutoShape 4">
              <a:extLst>
                <a:ext uri="{FF2B5EF4-FFF2-40B4-BE49-F238E27FC236}">
                  <a16:creationId xmlns:a16="http://schemas.microsoft.com/office/drawing/2014/main" id="{AA53A3D6-BA25-4ADF-8665-412B72EC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0" name="Text Box 5">
              <a:extLst>
                <a:ext uri="{FF2B5EF4-FFF2-40B4-BE49-F238E27FC236}">
                  <a16:creationId xmlns:a16="http://schemas.microsoft.com/office/drawing/2014/main" id="{9E411CD5-A6EC-4E48-9828-7E1E55F5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9DDE54C6-ED16-458E-9560-77CF162051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73350"/>
            <a:ext cx="2232025" cy="936625"/>
            <a:chOff x="657" y="2160"/>
            <a:chExt cx="1406" cy="590"/>
          </a:xfrm>
        </p:grpSpPr>
        <p:sp>
          <p:nvSpPr>
            <p:cNvPr id="8217" name="AutoShape 7">
              <a:extLst>
                <a:ext uri="{FF2B5EF4-FFF2-40B4-BE49-F238E27FC236}">
                  <a16:creationId xmlns:a16="http://schemas.microsoft.com/office/drawing/2014/main" id="{491C9285-2703-468C-A945-8D228F0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8" name="Text Box 8">
              <a:extLst>
                <a:ext uri="{FF2B5EF4-FFF2-40B4-BE49-F238E27FC236}">
                  <a16:creationId xmlns:a16="http://schemas.microsoft.com/office/drawing/2014/main" id="{ED9E66AD-0D08-43EF-80F2-289821A9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0D8B949E-3ACB-4AFC-B830-5CB697FDC08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71763"/>
            <a:ext cx="2232025" cy="936625"/>
            <a:chOff x="3560" y="2115"/>
            <a:chExt cx="1406" cy="590"/>
          </a:xfrm>
        </p:grpSpPr>
        <p:sp>
          <p:nvSpPr>
            <p:cNvPr id="8215" name="AutoShape 10">
              <a:extLst>
                <a:ext uri="{FF2B5EF4-FFF2-40B4-BE49-F238E27FC236}">
                  <a16:creationId xmlns:a16="http://schemas.microsoft.com/office/drawing/2014/main" id="{CCB69E79-5C94-4CCA-91B1-36BB0C55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6" name="Text Box 11">
              <a:extLst>
                <a:ext uri="{FF2B5EF4-FFF2-40B4-BE49-F238E27FC236}">
                  <a16:creationId xmlns:a16="http://schemas.microsoft.com/office/drawing/2014/main" id="{440A86AD-B6EB-4BFC-8726-0FC2D762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8198" name="Group 12">
            <a:extLst>
              <a:ext uri="{FF2B5EF4-FFF2-40B4-BE49-F238E27FC236}">
                <a16:creationId xmlns:a16="http://schemas.microsoft.com/office/drawing/2014/main" id="{E675DDFC-5F3E-4F13-8C88-9B4D19489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437063"/>
            <a:ext cx="4248150" cy="647700"/>
            <a:chOff x="113" y="3249"/>
            <a:chExt cx="2676" cy="408"/>
          </a:xfrm>
        </p:grpSpPr>
        <p:sp>
          <p:nvSpPr>
            <p:cNvPr id="8213" name="Oval 13">
              <a:extLst>
                <a:ext uri="{FF2B5EF4-FFF2-40B4-BE49-F238E27FC236}">
                  <a16:creationId xmlns:a16="http://schemas.microsoft.com/office/drawing/2014/main" id="{97B0F1CD-D27B-4F60-9E31-6EDB850A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14">
              <a:extLst>
                <a:ext uri="{FF2B5EF4-FFF2-40B4-BE49-F238E27FC236}">
                  <a16:creationId xmlns:a16="http://schemas.microsoft.com/office/drawing/2014/main" id="{DED76ACD-CD8B-45D6-BEA6-1F26AB3A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F1AF15FE-7933-426E-BF58-1963388E2F9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37063"/>
            <a:ext cx="4248150" cy="647700"/>
            <a:chOff x="3009" y="3249"/>
            <a:chExt cx="2676" cy="408"/>
          </a:xfrm>
        </p:grpSpPr>
        <p:sp>
          <p:nvSpPr>
            <p:cNvPr id="8211" name="Oval 16">
              <a:extLst>
                <a:ext uri="{FF2B5EF4-FFF2-40B4-BE49-F238E27FC236}">
                  <a16:creationId xmlns:a16="http://schemas.microsoft.com/office/drawing/2014/main" id="{79443CAA-6F1B-4B40-BF4A-DEBFB282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Text Box 17">
              <a:extLst>
                <a:ext uri="{FF2B5EF4-FFF2-40B4-BE49-F238E27FC236}">
                  <a16:creationId xmlns:a16="http://schemas.microsoft.com/office/drawing/2014/main" id="{7CD604F1-057C-49FC-9A5E-0F554C01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CB816E3E-250F-4AE3-9A38-B5CCA2E2E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7050F035-1351-4391-89C8-3CAF805E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2132013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930262A1-852D-402C-8D24-36DC9CFF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2013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AF8B358D-3C56-44B0-ACA6-5C430531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DB8423-97AC-4D2B-8E63-ADB27309C9DE}"/>
              </a:ext>
            </a:extLst>
          </p:cNvPr>
          <p:cNvSpPr/>
          <p:nvPr/>
        </p:nvSpPr>
        <p:spPr>
          <a:xfrm>
            <a:off x="4140200" y="5155039"/>
            <a:ext cx="576263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6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25987" y="4383255"/>
            <a:ext cx="476126" cy="755315"/>
          </a:xfrm>
          <a:prstGeom prst="downArrow">
            <a:avLst>
              <a:gd name="adj1" fmla="val 47133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9F5B97-F65B-4ABA-A4C3-C07214D0DEF1}"/>
              </a:ext>
            </a:extLst>
          </p:cNvPr>
          <p:cNvSpPr/>
          <p:nvPr/>
        </p:nvSpPr>
        <p:spPr>
          <a:xfrm>
            <a:off x="151607" y="4502151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2A4AA4-6A56-4A28-A117-17B7FD983F8A}"/>
              </a:ext>
            </a:extLst>
          </p:cNvPr>
          <p:cNvSpPr/>
          <p:nvPr/>
        </p:nvSpPr>
        <p:spPr>
          <a:xfrm>
            <a:off x="792163" y="2911475"/>
            <a:ext cx="574675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E677F5-F661-43A7-9B42-14BC0E8718F1}"/>
              </a:ext>
            </a:extLst>
          </p:cNvPr>
          <p:cNvSpPr/>
          <p:nvPr/>
        </p:nvSpPr>
        <p:spPr>
          <a:xfrm>
            <a:off x="2951163" y="154940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9E87EE-862D-4C5A-A793-2FB1A0DFFCF0}"/>
              </a:ext>
            </a:extLst>
          </p:cNvPr>
          <p:cNvSpPr/>
          <p:nvPr/>
        </p:nvSpPr>
        <p:spPr>
          <a:xfrm>
            <a:off x="5290345" y="2879726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71E58D-DC89-4239-9757-048196843470}"/>
              </a:ext>
            </a:extLst>
          </p:cNvPr>
          <p:cNvSpPr/>
          <p:nvPr/>
        </p:nvSpPr>
        <p:spPr>
          <a:xfrm>
            <a:off x="5085426" y="450215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950" y="1052736"/>
            <a:ext cx="8856538" cy="4896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15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AD60A8-B01A-4279-8BB6-EC3E7C19B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At what stage is the system </a:t>
            </a:r>
            <a:r>
              <a:rPr lang="en-GB" altLang="en-US"/>
              <a:t>that you </a:t>
            </a:r>
            <a:r>
              <a:rPr lang="en-GB" altLang="en-US" dirty="0"/>
              <a:t>are you evaluating?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32BE603-A75B-4CBF-A572-451C9F750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1628775"/>
            <a:ext cx="71278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/>
              <a:t>System prototype(s) – Formative Evaluation</a:t>
            </a:r>
          </a:p>
          <a:p>
            <a:r>
              <a:rPr lang="en-US" altLang="en-US" sz="2400" dirty="0"/>
              <a:t>Does the system work as intended?</a:t>
            </a:r>
          </a:p>
          <a:p>
            <a:r>
              <a:rPr lang="en-US" altLang="en-US" sz="2400" dirty="0"/>
              <a:t>Do the components perform adequately?</a:t>
            </a:r>
          </a:p>
          <a:p>
            <a:r>
              <a:rPr lang="en-US" altLang="en-US" sz="2400" dirty="0"/>
              <a:t>Which design to chose (from several prototypes)?</a:t>
            </a:r>
          </a:p>
          <a:p>
            <a:pPr>
              <a:buFontTx/>
              <a:buNone/>
            </a:pPr>
            <a:endParaRPr lang="en-GB" altLang="en-US" sz="2400" dirty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D98899E-3891-419B-BB26-66BEB4C3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365625"/>
            <a:ext cx="7129462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/>
              <a:t>Deployable system – Summative Evaluation</a:t>
            </a:r>
          </a:p>
          <a:p>
            <a:r>
              <a:rPr lang="en-US" altLang="en-US" sz="2400"/>
              <a:t>What are the benefits of personalisation?</a:t>
            </a:r>
          </a:p>
          <a:p>
            <a:r>
              <a:rPr lang="en-US" altLang="en-US" sz="2400"/>
              <a:t>Are there any potential drawbacks?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556792"/>
            <a:ext cx="712656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5800" y="4014341"/>
            <a:ext cx="712656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4B7429F9-80F4-463C-8A7B-4B7F2789E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  <a:noFill/>
        </p:spPr>
        <p:txBody>
          <a:bodyPr/>
          <a:lstStyle/>
          <a:p>
            <a:r>
              <a:rPr lang="en-GB" altLang="en-US" sz="4000" dirty="0"/>
              <a:t>6 - Evaluating </a:t>
            </a:r>
            <a:r>
              <a:rPr lang="en-GB" altLang="en-US" sz="4000" dirty="0" smtClean="0"/>
              <a:t>system </a:t>
            </a:r>
            <a:r>
              <a:rPr lang="en-GB" altLang="en-US" sz="4000" dirty="0"/>
              <a:t>as a whole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58888"/>
            <a:ext cx="7322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Evaluate the utility of the system; include both benefits</a:t>
            </a:r>
            <a:br>
              <a:rPr lang="en-GB" dirty="0" smtClean="0"/>
            </a:br>
            <a:r>
              <a:rPr lang="en-GB" dirty="0" smtClean="0"/>
              <a:t>and drawbacks (usability threats)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92444" y="1347853"/>
            <a:ext cx="7867988" cy="1039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AF5449-7330-4A0A-9EC3-02A21AAD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4" y="2564904"/>
            <a:ext cx="842486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 dirty="0" smtClean="0">
                <a:solidFill>
                  <a:srgbClr val="990000"/>
                </a:solidFill>
              </a:rPr>
              <a:t>Typical benefits (utility) of user-adaptive systems:</a:t>
            </a:r>
            <a:endParaRPr lang="en-US" altLang="en-US" sz="2400" b="1" dirty="0">
              <a:solidFill>
                <a:srgbClr val="990000"/>
              </a:solidFill>
            </a:endParaRPr>
          </a:p>
          <a:p>
            <a:pPr lvl="1"/>
            <a:r>
              <a:rPr lang="en-US" altLang="en-US" sz="2000" b="1" dirty="0"/>
              <a:t>Efficiency</a:t>
            </a:r>
            <a:r>
              <a:rPr lang="en-US" altLang="en-US" sz="2000" dirty="0"/>
              <a:t> (performing tasks quicker)</a:t>
            </a:r>
          </a:p>
          <a:p>
            <a:pPr lvl="1"/>
            <a:r>
              <a:rPr lang="en-US" altLang="en-US" sz="2000" b="1" dirty="0"/>
              <a:t>Effectiveness</a:t>
            </a:r>
            <a:r>
              <a:rPr lang="en-US" altLang="en-US" sz="2000" dirty="0"/>
              <a:t> (performing tasks better)</a:t>
            </a:r>
          </a:p>
          <a:p>
            <a:pPr lvl="1"/>
            <a:r>
              <a:rPr lang="en-US" altLang="en-US" sz="2000" b="1" dirty="0"/>
              <a:t>User satisfaction</a:t>
            </a:r>
            <a:r>
              <a:rPr lang="en-US" altLang="en-US" sz="2000" dirty="0"/>
              <a:t> (users may be happier with </a:t>
            </a:r>
            <a:r>
              <a:rPr lang="en-US" altLang="en-US" sz="2000" dirty="0" err="1"/>
              <a:t>personalised</a:t>
            </a:r>
            <a:r>
              <a:rPr lang="en-US" altLang="en-US" sz="2000" dirty="0"/>
              <a:t> systems) </a:t>
            </a:r>
          </a:p>
          <a:p>
            <a:pPr lvl="1"/>
            <a:r>
              <a:rPr lang="en-US" altLang="en-US" sz="2000" b="1" dirty="0"/>
              <a:t>Trust</a:t>
            </a:r>
            <a:r>
              <a:rPr lang="en-US" altLang="en-US" sz="2000" dirty="0"/>
              <a:t> (users may feel more valued)</a:t>
            </a:r>
          </a:p>
          <a:p>
            <a:pPr lvl="1"/>
            <a:r>
              <a:rPr lang="en-US" altLang="en-US" sz="2000" b="1" dirty="0"/>
              <a:t>Accessibility</a:t>
            </a:r>
            <a:r>
              <a:rPr lang="en-US" altLang="en-US" sz="2000" dirty="0"/>
              <a:t> (all categories of users catered for)</a:t>
            </a:r>
          </a:p>
          <a:p>
            <a:pPr lvl="1"/>
            <a:r>
              <a:rPr lang="en-US" altLang="en-US" sz="2000" b="1" dirty="0"/>
              <a:t>Improved revenue</a:t>
            </a:r>
            <a:r>
              <a:rPr lang="en-US" altLang="en-US" sz="2000" dirty="0"/>
              <a:t> (e.g. in e-commerce)</a:t>
            </a:r>
          </a:p>
          <a:p>
            <a:pPr lvl="1"/>
            <a:r>
              <a:rPr lang="en-US" altLang="en-US" sz="2000" b="1" dirty="0"/>
              <a:t>Customers’ loyalty</a:t>
            </a:r>
            <a:r>
              <a:rPr lang="en-US" altLang="en-US" sz="2000" dirty="0"/>
              <a:t> (e.g. in e-commerce)</a:t>
            </a:r>
          </a:p>
          <a:p>
            <a:pPr lvl="1"/>
            <a:endParaRPr lang="en-US" altLang="en-US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AF5449-7330-4A0A-9EC3-02A21AAD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4" y="5949280"/>
            <a:ext cx="482557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 dirty="0" smtClean="0">
                <a:solidFill>
                  <a:srgbClr val="990000"/>
                </a:solidFill>
              </a:rPr>
              <a:t>Always consider the drawbacks (usability threats)!</a:t>
            </a:r>
            <a:endParaRPr lang="en-US" altLang="en-US" sz="2400" b="1" dirty="0">
              <a:solidFill>
                <a:srgbClr val="99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7584" y="3045153"/>
            <a:ext cx="360040" cy="720080"/>
            <a:chOff x="303473" y="5085184"/>
            <a:chExt cx="360040" cy="720080"/>
          </a:xfrm>
        </p:grpSpPr>
        <p:sp>
          <p:nvSpPr>
            <p:cNvPr id="13" name="Right Arrow 12"/>
            <p:cNvSpPr/>
            <p:nvPr/>
          </p:nvSpPr>
          <p:spPr>
            <a:xfrm>
              <a:off x="303473" y="508518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03473" y="544522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7584" y="3785151"/>
            <a:ext cx="360040" cy="1077718"/>
            <a:chOff x="827584" y="3785151"/>
            <a:chExt cx="360040" cy="1077718"/>
          </a:xfrm>
        </p:grpSpPr>
        <p:grpSp>
          <p:nvGrpSpPr>
            <p:cNvPr id="15" name="Group 14"/>
            <p:cNvGrpSpPr/>
            <p:nvPr/>
          </p:nvGrpSpPr>
          <p:grpSpPr>
            <a:xfrm>
              <a:off x="827584" y="3785151"/>
              <a:ext cx="360040" cy="720080"/>
              <a:chOff x="303473" y="5085184"/>
              <a:chExt cx="360040" cy="720080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303473" y="5085184"/>
                <a:ext cx="360040" cy="360040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303473" y="5445224"/>
                <a:ext cx="360040" cy="360040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>
              <a:off x="827584" y="4502829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7584" y="4862869"/>
            <a:ext cx="360040" cy="720080"/>
            <a:chOff x="303473" y="5085184"/>
            <a:chExt cx="360040" cy="720080"/>
          </a:xfrm>
        </p:grpSpPr>
        <p:sp>
          <p:nvSpPr>
            <p:cNvPr id="20" name="Right Arrow 19"/>
            <p:cNvSpPr/>
            <p:nvPr/>
          </p:nvSpPr>
          <p:spPr>
            <a:xfrm>
              <a:off x="303473" y="508518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303473" y="5445224"/>
              <a:ext cx="360040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61" y="4365104"/>
            <a:ext cx="2968939" cy="24640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8B1252-FCE6-4B3B-928A-AE57B0AB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400"/>
            <a:ext cx="8701169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Experimental Studies with Users</a:t>
            </a: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038E21-8EF0-4F1F-9AA3-FF05CE668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8184" y="1268607"/>
            <a:ext cx="8247839" cy="576217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400" b="1" dirty="0"/>
              <a:t>AB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F496-7AF2-4950-BB77-FCD34FCCA787}"/>
              </a:ext>
            </a:extLst>
          </p:cNvPr>
          <p:cNvSpPr txBox="1"/>
          <p:nvPr/>
        </p:nvSpPr>
        <p:spPr>
          <a:xfrm>
            <a:off x="2118226" y="2673176"/>
            <a:ext cx="1408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System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A97F0-429D-4AE9-8AC5-D69C4CDBABC5}"/>
              </a:ext>
            </a:extLst>
          </p:cNvPr>
          <p:cNvSpPr txBox="1"/>
          <p:nvPr/>
        </p:nvSpPr>
        <p:spPr>
          <a:xfrm>
            <a:off x="5286578" y="258081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System 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2585EC-C16A-4B90-9FCE-8CA97A1AA4C8}"/>
              </a:ext>
            </a:extLst>
          </p:cNvPr>
          <p:cNvCxnSpPr>
            <a:cxnSpLocks/>
          </p:cNvCxnSpPr>
          <p:nvPr/>
        </p:nvCxnSpPr>
        <p:spPr>
          <a:xfrm flipH="1">
            <a:off x="2910314" y="2227076"/>
            <a:ext cx="1512168" cy="6056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9A1F6-02A2-498C-9B77-1B501E5DA3B5}"/>
              </a:ext>
            </a:extLst>
          </p:cNvPr>
          <p:cNvCxnSpPr>
            <a:cxnSpLocks/>
          </p:cNvCxnSpPr>
          <p:nvPr/>
        </p:nvCxnSpPr>
        <p:spPr>
          <a:xfrm>
            <a:off x="4422482" y="2227076"/>
            <a:ext cx="1512168" cy="5001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1D5FD0-E7BC-4E65-9C8A-E651018E9D26}"/>
              </a:ext>
            </a:extLst>
          </p:cNvPr>
          <p:cNvSpPr txBox="1"/>
          <p:nvPr/>
        </p:nvSpPr>
        <p:spPr>
          <a:xfrm>
            <a:off x="2910314" y="1772816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allocation - random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7A45E-8638-47DB-8951-3F7C851324AB}"/>
              </a:ext>
            </a:extLst>
          </p:cNvPr>
          <p:cNvSpPr txBox="1"/>
          <p:nvPr/>
        </p:nvSpPr>
        <p:spPr>
          <a:xfrm>
            <a:off x="904730" y="3178363"/>
            <a:ext cx="324036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User interaction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Performance metrics</a:t>
            </a:r>
          </a:p>
          <a:p>
            <a:pPr marL="342900" indent="-342900">
              <a:buFontTx/>
              <a:buChar char="-"/>
            </a:pPr>
            <a:r>
              <a:rPr lang="en-GB" dirty="0"/>
              <a:t>Utility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F0E66-823E-4BE1-82EE-BCF5D3A55232}"/>
              </a:ext>
            </a:extLst>
          </p:cNvPr>
          <p:cNvSpPr txBox="1"/>
          <p:nvPr/>
        </p:nvSpPr>
        <p:spPr>
          <a:xfrm>
            <a:off x="4931676" y="3152167"/>
            <a:ext cx="324036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User interaction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Performance metrics</a:t>
            </a:r>
          </a:p>
          <a:p>
            <a:pPr marL="342900" indent="-342900">
              <a:buFontTx/>
              <a:buChar char="-"/>
            </a:pPr>
            <a:r>
              <a:rPr lang="en-GB" dirty="0"/>
              <a:t>Utility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A5480-FB16-4ED7-87BF-53E4BF1650A3}"/>
              </a:ext>
            </a:extLst>
          </p:cNvPr>
          <p:cNvSpPr txBox="1"/>
          <p:nvPr/>
        </p:nvSpPr>
        <p:spPr>
          <a:xfrm>
            <a:off x="1749069" y="5727864"/>
            <a:ext cx="685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Compare: </a:t>
            </a:r>
            <a:r>
              <a:rPr lang="en-GB" dirty="0"/>
              <a:t>mean, median, mode</a:t>
            </a:r>
          </a:p>
          <a:p>
            <a:r>
              <a:rPr lang="en-GB" b="1" dirty="0"/>
              <a:t>Statistical </a:t>
            </a:r>
            <a:r>
              <a:rPr lang="en-GB" b="1" dirty="0" smtClean="0"/>
              <a:t>significance:</a:t>
            </a:r>
            <a:r>
              <a:rPr lang="en-GB" dirty="0" smtClean="0"/>
              <a:t> </a:t>
            </a:r>
            <a:r>
              <a:rPr lang="en-GB" dirty="0"/>
              <a:t>parametric (t-test, ANOVA); </a:t>
            </a:r>
            <a:br>
              <a:rPr lang="en-GB" dirty="0"/>
            </a:br>
            <a:r>
              <a:rPr lang="en-GB" dirty="0"/>
              <a:t>                          </a:t>
            </a:r>
            <a:r>
              <a:rPr lang="en-GB" dirty="0" smtClean="0"/>
              <a:t>non-parametric 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CF7C64-D263-47A5-965C-50E99292AB3F}"/>
              </a:ext>
            </a:extLst>
          </p:cNvPr>
          <p:cNvCxnSpPr>
            <a:cxnSpLocks/>
          </p:cNvCxnSpPr>
          <p:nvPr/>
        </p:nvCxnSpPr>
        <p:spPr>
          <a:xfrm>
            <a:off x="2622282" y="4797739"/>
            <a:ext cx="1522808" cy="9617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5E79E-140C-462F-9CB3-799AD0C3B3D1}"/>
              </a:ext>
            </a:extLst>
          </p:cNvPr>
          <p:cNvCxnSpPr>
            <a:cxnSpLocks/>
          </p:cNvCxnSpPr>
          <p:nvPr/>
        </p:nvCxnSpPr>
        <p:spPr>
          <a:xfrm flipH="1">
            <a:off x="5028649" y="4804760"/>
            <a:ext cx="1525367" cy="928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94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2" grpId="0"/>
      <p:bldP spid="6" grpId="0"/>
      <p:bldP spid="10" grpId="0"/>
      <p:bldP spid="11" grpId="0" animBg="1"/>
      <p:bldP spid="15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B1FE85B-95CE-4A1A-BCD1-65ED3E236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Main Reading</a:t>
            </a:r>
          </a:p>
        </p:txBody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51AF5449-7330-4A0A-9EC3-02A21AAD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68413"/>
            <a:ext cx="8569647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400" b="1" dirty="0"/>
              <a:t>Layered evaluation of interactive adaptive systems: Framework and formative methods, </a:t>
            </a:r>
            <a:r>
              <a:rPr lang="en-GB" sz="2400" b="1" dirty="0" err="1"/>
              <a:t>Paramythis</a:t>
            </a:r>
            <a:r>
              <a:rPr lang="en-GB" sz="2400" b="1" dirty="0"/>
              <a:t>, </a:t>
            </a:r>
            <a:r>
              <a:rPr lang="en-GB" sz="2400" b="1" dirty="0" err="1"/>
              <a:t>Weibelzahl</a:t>
            </a:r>
            <a:r>
              <a:rPr lang="en-GB" sz="2400" b="1" dirty="0"/>
              <a:t>, </a:t>
            </a:r>
            <a:r>
              <a:rPr lang="en-GB" sz="2400" b="1" dirty="0" err="1"/>
              <a:t>Masthoff</a:t>
            </a:r>
            <a:r>
              <a:rPr lang="en-GB" sz="2400" b="1" dirty="0"/>
              <a:t> 2010 </a:t>
            </a:r>
            <a:r>
              <a:rPr lang="en-GB" sz="2400" dirty="0"/>
              <a:t>(</a:t>
            </a:r>
            <a:r>
              <a:rPr lang="en-GB" sz="2400" i="1" dirty="0"/>
              <a:t>note that the paper is very detailed, you are not required to get in so much detail for the module, </a:t>
            </a:r>
            <a:r>
              <a:rPr lang="en-GB" sz="2400" i="1" dirty="0">
                <a:solidFill>
                  <a:srgbClr val="C00000"/>
                </a:solidFill>
              </a:rPr>
              <a:t>basic understanding of the techniques and an informed choice when they are applicable is what is required in this module</a:t>
            </a:r>
            <a:r>
              <a:rPr lang="en-GB" sz="2400" i="1" dirty="0"/>
              <a:t>; those who are interested to get deep knowledge of evaluation, can enjoy reading the paper in full detail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8903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C7BEEA-1FBC-480D-91D4-B722076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 sz="4000"/>
              <a:t>“Divide to Concur”: Layered Evaluation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87927D3B-CAAB-4B2A-AD27-72F1A46BD29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1268413"/>
            <a:ext cx="2233612" cy="863600"/>
            <a:chOff x="2086" y="1253"/>
            <a:chExt cx="1407" cy="544"/>
          </a:xfrm>
        </p:grpSpPr>
        <p:sp>
          <p:nvSpPr>
            <p:cNvPr id="8219" name="AutoShape 4">
              <a:extLst>
                <a:ext uri="{FF2B5EF4-FFF2-40B4-BE49-F238E27FC236}">
                  <a16:creationId xmlns:a16="http://schemas.microsoft.com/office/drawing/2014/main" id="{AA53A3D6-BA25-4ADF-8665-412B72EC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0" name="Text Box 5">
              <a:extLst>
                <a:ext uri="{FF2B5EF4-FFF2-40B4-BE49-F238E27FC236}">
                  <a16:creationId xmlns:a16="http://schemas.microsoft.com/office/drawing/2014/main" id="{9E411CD5-A6EC-4E48-9828-7E1E55F5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9DDE54C6-ED16-458E-9560-77CF162051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73350"/>
            <a:ext cx="2232025" cy="936625"/>
            <a:chOff x="657" y="2160"/>
            <a:chExt cx="1406" cy="590"/>
          </a:xfrm>
        </p:grpSpPr>
        <p:sp>
          <p:nvSpPr>
            <p:cNvPr id="8217" name="AutoShape 7">
              <a:extLst>
                <a:ext uri="{FF2B5EF4-FFF2-40B4-BE49-F238E27FC236}">
                  <a16:creationId xmlns:a16="http://schemas.microsoft.com/office/drawing/2014/main" id="{491C9285-2703-468C-A945-8D228F0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8" name="Text Box 8">
              <a:extLst>
                <a:ext uri="{FF2B5EF4-FFF2-40B4-BE49-F238E27FC236}">
                  <a16:creationId xmlns:a16="http://schemas.microsoft.com/office/drawing/2014/main" id="{ED9E66AD-0D08-43EF-80F2-289821A9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0D8B949E-3ACB-4AFC-B830-5CB697FDC08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71763"/>
            <a:ext cx="2232025" cy="936625"/>
            <a:chOff x="3560" y="2115"/>
            <a:chExt cx="1406" cy="590"/>
          </a:xfrm>
        </p:grpSpPr>
        <p:sp>
          <p:nvSpPr>
            <p:cNvPr id="8215" name="AutoShape 10">
              <a:extLst>
                <a:ext uri="{FF2B5EF4-FFF2-40B4-BE49-F238E27FC236}">
                  <a16:creationId xmlns:a16="http://schemas.microsoft.com/office/drawing/2014/main" id="{CCB69E79-5C94-4CCA-91B1-36BB0C55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6" name="Text Box 11">
              <a:extLst>
                <a:ext uri="{FF2B5EF4-FFF2-40B4-BE49-F238E27FC236}">
                  <a16:creationId xmlns:a16="http://schemas.microsoft.com/office/drawing/2014/main" id="{440A86AD-B6EB-4BFC-8726-0FC2D762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8198" name="Group 12">
            <a:extLst>
              <a:ext uri="{FF2B5EF4-FFF2-40B4-BE49-F238E27FC236}">
                <a16:creationId xmlns:a16="http://schemas.microsoft.com/office/drawing/2014/main" id="{E675DDFC-5F3E-4F13-8C88-9B4D19489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437063"/>
            <a:ext cx="4248150" cy="647700"/>
            <a:chOff x="113" y="3249"/>
            <a:chExt cx="2676" cy="408"/>
          </a:xfrm>
        </p:grpSpPr>
        <p:sp>
          <p:nvSpPr>
            <p:cNvPr id="8213" name="Oval 13">
              <a:extLst>
                <a:ext uri="{FF2B5EF4-FFF2-40B4-BE49-F238E27FC236}">
                  <a16:creationId xmlns:a16="http://schemas.microsoft.com/office/drawing/2014/main" id="{97B0F1CD-D27B-4F60-9E31-6EDB850A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14">
              <a:extLst>
                <a:ext uri="{FF2B5EF4-FFF2-40B4-BE49-F238E27FC236}">
                  <a16:creationId xmlns:a16="http://schemas.microsoft.com/office/drawing/2014/main" id="{DED76ACD-CD8B-45D6-BEA6-1F26AB3A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F1AF15FE-7933-426E-BF58-1963388E2F9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37063"/>
            <a:ext cx="4248150" cy="647700"/>
            <a:chOff x="3009" y="3249"/>
            <a:chExt cx="2676" cy="408"/>
          </a:xfrm>
        </p:grpSpPr>
        <p:sp>
          <p:nvSpPr>
            <p:cNvPr id="8211" name="Oval 16">
              <a:extLst>
                <a:ext uri="{FF2B5EF4-FFF2-40B4-BE49-F238E27FC236}">
                  <a16:creationId xmlns:a16="http://schemas.microsoft.com/office/drawing/2014/main" id="{79443CAA-6F1B-4B40-BF4A-DEBFB282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Text Box 17">
              <a:extLst>
                <a:ext uri="{FF2B5EF4-FFF2-40B4-BE49-F238E27FC236}">
                  <a16:creationId xmlns:a16="http://schemas.microsoft.com/office/drawing/2014/main" id="{7CD604F1-057C-49FC-9A5E-0F554C01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CB816E3E-250F-4AE3-9A38-B5CCA2E2E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7050F035-1351-4391-89C8-3CAF805E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2132013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930262A1-852D-402C-8D24-36DC9CFF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2013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AF8B358D-3C56-44B0-ACA6-5C430531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4" name="Text Box 22">
            <a:extLst>
              <a:ext uri="{FF2B5EF4-FFF2-40B4-BE49-F238E27FC236}">
                <a16:creationId xmlns:a16="http://schemas.microsoft.com/office/drawing/2014/main" id="{D287FE9B-5863-4BE6-AE51-D9D95D781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734050"/>
            <a:ext cx="659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>
                <a:solidFill>
                  <a:srgbClr val="990000"/>
                </a:solidFill>
              </a:rPr>
              <a:t>Follows the architecture of user-adaptive systems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F5B97-F65B-4ABA-A4C3-C07214D0DEF1}"/>
              </a:ext>
            </a:extLst>
          </p:cNvPr>
          <p:cNvSpPr/>
          <p:nvPr/>
        </p:nvSpPr>
        <p:spPr>
          <a:xfrm>
            <a:off x="151607" y="4502151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2A4AA4-6A56-4A28-A117-17B7FD983F8A}"/>
              </a:ext>
            </a:extLst>
          </p:cNvPr>
          <p:cNvSpPr/>
          <p:nvPr/>
        </p:nvSpPr>
        <p:spPr>
          <a:xfrm>
            <a:off x="792163" y="2911475"/>
            <a:ext cx="574675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E677F5-F661-43A7-9B42-14BC0E8718F1}"/>
              </a:ext>
            </a:extLst>
          </p:cNvPr>
          <p:cNvSpPr/>
          <p:nvPr/>
        </p:nvSpPr>
        <p:spPr>
          <a:xfrm>
            <a:off x="2951163" y="154940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9E87EE-862D-4C5A-A793-2FB1A0DFFCF0}"/>
              </a:ext>
            </a:extLst>
          </p:cNvPr>
          <p:cNvSpPr/>
          <p:nvPr/>
        </p:nvSpPr>
        <p:spPr>
          <a:xfrm>
            <a:off x="5290345" y="2879726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1E58D-DC89-4239-9757-048196843470}"/>
              </a:ext>
            </a:extLst>
          </p:cNvPr>
          <p:cNvSpPr/>
          <p:nvPr/>
        </p:nvSpPr>
        <p:spPr>
          <a:xfrm>
            <a:off x="5085426" y="450215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DB8423-97AC-4D2B-8E63-ADB27309C9DE}"/>
              </a:ext>
            </a:extLst>
          </p:cNvPr>
          <p:cNvSpPr/>
          <p:nvPr/>
        </p:nvSpPr>
        <p:spPr>
          <a:xfrm>
            <a:off x="4140200" y="5155039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6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F7B016-DFEF-4A6E-AE1D-F0F70888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7129462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altLang="en-US" sz="2800" dirty="0"/>
              <a:t>Collection of input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800" dirty="0"/>
              <a:t>Interpretation of the collected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800" dirty="0"/>
              <a:t>Modelling of the current state of the world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800" dirty="0"/>
              <a:t>Deciding upon adaptation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800" dirty="0"/>
              <a:t>Applying adaptation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800" dirty="0"/>
              <a:t>Evaluating adaptation as a whole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C13A6CB-8D90-4EEF-9BDE-1934267DC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  <a:noFill/>
        </p:spPr>
        <p:txBody>
          <a:bodyPr/>
          <a:lstStyle/>
          <a:p>
            <a:r>
              <a:rPr lang="en-GB" altLang="en-US" sz="4000"/>
              <a:t>Layered evaluation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0DB4E79B-7501-469E-B3DD-A6A868582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-257585"/>
            <a:ext cx="8134350" cy="1143000"/>
          </a:xfrm>
          <a:noFill/>
        </p:spPr>
        <p:txBody>
          <a:bodyPr/>
          <a:lstStyle/>
          <a:p>
            <a:r>
              <a:rPr lang="en-GB" altLang="en-US" sz="4000" dirty="0" smtClean="0"/>
              <a:t>Example: 3Cixty app</a:t>
            </a:r>
            <a:endParaRPr lang="en-GB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528606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See video 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C00000"/>
                </a:solidFill>
              </a:rPr>
              <a:t>link in Minerva</a:t>
            </a:r>
            <a:r>
              <a:rPr lang="en-GB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7432" y="1200729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Smart Personalised City Guide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27" y="1977708"/>
            <a:ext cx="8610600" cy="4867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866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0DB4E79B-7501-469E-B3DD-A6A868582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-257585"/>
            <a:ext cx="8134350" cy="1143000"/>
          </a:xfrm>
          <a:noFill/>
        </p:spPr>
        <p:txBody>
          <a:bodyPr/>
          <a:lstStyle/>
          <a:p>
            <a:r>
              <a:rPr lang="en-GB" altLang="en-US" sz="4000" dirty="0" smtClean="0"/>
              <a:t>Example: 3Cixty app</a:t>
            </a:r>
            <a:endParaRPr lang="en-GB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528606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See video 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C00000"/>
                </a:solidFill>
              </a:rPr>
              <a:t>link in Minerva</a:t>
            </a:r>
            <a:r>
              <a:rPr lang="en-GB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7" y="1556792"/>
            <a:ext cx="80010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744" y="990271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Collecting information about the user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816" y="5507937"/>
            <a:ext cx="2472499" cy="13500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69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0DB4E79B-7501-469E-B3DD-A6A868582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-257585"/>
            <a:ext cx="8134350" cy="1143000"/>
          </a:xfrm>
          <a:noFill/>
        </p:spPr>
        <p:txBody>
          <a:bodyPr/>
          <a:lstStyle/>
          <a:p>
            <a:r>
              <a:rPr lang="en-GB" altLang="en-US" sz="4000" dirty="0" smtClean="0"/>
              <a:t>Example: 3Cixty app</a:t>
            </a:r>
            <a:endParaRPr lang="en-GB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528606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See video 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C00000"/>
                </a:solidFill>
              </a:rPr>
              <a:t>link in Minerva</a:t>
            </a:r>
            <a:r>
              <a:rPr lang="en-GB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161042"/>
            <a:ext cx="774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Recommending places to visit in Milan during a business trip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2781268" cy="464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916832"/>
            <a:ext cx="2648471" cy="46478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16832"/>
            <a:ext cx="2659627" cy="46478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69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C7BEEA-1FBC-480D-91D4-B722076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en-GB" altLang="en-US" sz="4000"/>
              <a:t>“Divide to Concur”: Layered Evaluation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87927D3B-CAAB-4B2A-AD27-72F1A46BD29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1268413"/>
            <a:ext cx="2233612" cy="863600"/>
            <a:chOff x="2086" y="1253"/>
            <a:chExt cx="1407" cy="544"/>
          </a:xfrm>
        </p:grpSpPr>
        <p:sp>
          <p:nvSpPr>
            <p:cNvPr id="8219" name="AutoShape 4">
              <a:extLst>
                <a:ext uri="{FF2B5EF4-FFF2-40B4-BE49-F238E27FC236}">
                  <a16:creationId xmlns:a16="http://schemas.microsoft.com/office/drawing/2014/main" id="{AA53A3D6-BA25-4ADF-8665-412B72EC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0" name="Text Box 5">
              <a:extLst>
                <a:ext uri="{FF2B5EF4-FFF2-40B4-BE49-F238E27FC236}">
                  <a16:creationId xmlns:a16="http://schemas.microsoft.com/office/drawing/2014/main" id="{9E411CD5-A6EC-4E48-9828-7E1E55F5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9DDE54C6-ED16-458E-9560-77CF162051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73350"/>
            <a:ext cx="2232025" cy="936625"/>
            <a:chOff x="657" y="2160"/>
            <a:chExt cx="1406" cy="590"/>
          </a:xfrm>
        </p:grpSpPr>
        <p:sp>
          <p:nvSpPr>
            <p:cNvPr id="8217" name="AutoShape 7">
              <a:extLst>
                <a:ext uri="{FF2B5EF4-FFF2-40B4-BE49-F238E27FC236}">
                  <a16:creationId xmlns:a16="http://schemas.microsoft.com/office/drawing/2014/main" id="{491C9285-2703-468C-A945-8D228F0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8" name="Text Box 8">
              <a:extLst>
                <a:ext uri="{FF2B5EF4-FFF2-40B4-BE49-F238E27FC236}">
                  <a16:creationId xmlns:a16="http://schemas.microsoft.com/office/drawing/2014/main" id="{ED9E66AD-0D08-43EF-80F2-289821A9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0D8B949E-3ACB-4AFC-B830-5CB697FDC08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671763"/>
            <a:ext cx="2232025" cy="936625"/>
            <a:chOff x="3560" y="2115"/>
            <a:chExt cx="1406" cy="590"/>
          </a:xfrm>
        </p:grpSpPr>
        <p:sp>
          <p:nvSpPr>
            <p:cNvPr id="8215" name="AutoShape 10">
              <a:extLst>
                <a:ext uri="{FF2B5EF4-FFF2-40B4-BE49-F238E27FC236}">
                  <a16:creationId xmlns:a16="http://schemas.microsoft.com/office/drawing/2014/main" id="{CCB69E79-5C94-4CCA-91B1-36BB0C55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6" name="Text Box 11">
              <a:extLst>
                <a:ext uri="{FF2B5EF4-FFF2-40B4-BE49-F238E27FC236}">
                  <a16:creationId xmlns:a16="http://schemas.microsoft.com/office/drawing/2014/main" id="{440A86AD-B6EB-4BFC-8726-0FC2D762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8198" name="Group 12">
            <a:extLst>
              <a:ext uri="{FF2B5EF4-FFF2-40B4-BE49-F238E27FC236}">
                <a16:creationId xmlns:a16="http://schemas.microsoft.com/office/drawing/2014/main" id="{E675DDFC-5F3E-4F13-8C88-9B4D194891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437063"/>
            <a:ext cx="4248150" cy="647700"/>
            <a:chOff x="113" y="3249"/>
            <a:chExt cx="2676" cy="408"/>
          </a:xfrm>
        </p:grpSpPr>
        <p:sp>
          <p:nvSpPr>
            <p:cNvPr id="8213" name="Oval 13">
              <a:extLst>
                <a:ext uri="{FF2B5EF4-FFF2-40B4-BE49-F238E27FC236}">
                  <a16:creationId xmlns:a16="http://schemas.microsoft.com/office/drawing/2014/main" id="{97B0F1CD-D27B-4F60-9E31-6EDB850A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14">
              <a:extLst>
                <a:ext uri="{FF2B5EF4-FFF2-40B4-BE49-F238E27FC236}">
                  <a16:creationId xmlns:a16="http://schemas.microsoft.com/office/drawing/2014/main" id="{DED76ACD-CD8B-45D6-BEA6-1F26AB3A9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F1AF15FE-7933-426E-BF58-1963388E2F9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37063"/>
            <a:ext cx="4248150" cy="647700"/>
            <a:chOff x="3009" y="3249"/>
            <a:chExt cx="2676" cy="408"/>
          </a:xfrm>
        </p:grpSpPr>
        <p:sp>
          <p:nvSpPr>
            <p:cNvPr id="8211" name="Oval 16">
              <a:extLst>
                <a:ext uri="{FF2B5EF4-FFF2-40B4-BE49-F238E27FC236}">
                  <a16:creationId xmlns:a16="http://schemas.microsoft.com/office/drawing/2014/main" id="{79443CAA-6F1B-4B40-BF4A-DEBFB282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Text Box 17">
              <a:extLst>
                <a:ext uri="{FF2B5EF4-FFF2-40B4-BE49-F238E27FC236}">
                  <a16:creationId xmlns:a16="http://schemas.microsoft.com/office/drawing/2014/main" id="{7CD604F1-057C-49FC-9A5E-0F554C01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CB816E3E-250F-4AE3-9A38-B5CCA2E2E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7050F035-1351-4391-89C8-3CAF805E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2132013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930262A1-852D-402C-8D24-36DC9CFF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2013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AF8B358D-3C56-44B0-ACA6-5C430531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71875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F5B97-F65B-4ABA-A4C3-C07214D0DEF1}"/>
              </a:ext>
            </a:extLst>
          </p:cNvPr>
          <p:cNvSpPr/>
          <p:nvPr/>
        </p:nvSpPr>
        <p:spPr>
          <a:xfrm>
            <a:off x="151607" y="4502151"/>
            <a:ext cx="576262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2A4AA4-6A56-4A28-A117-17B7FD983F8A}"/>
              </a:ext>
            </a:extLst>
          </p:cNvPr>
          <p:cNvSpPr/>
          <p:nvPr/>
        </p:nvSpPr>
        <p:spPr>
          <a:xfrm>
            <a:off x="792163" y="2911475"/>
            <a:ext cx="574675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E677F5-F661-43A7-9B42-14BC0E8718F1}"/>
              </a:ext>
            </a:extLst>
          </p:cNvPr>
          <p:cNvSpPr/>
          <p:nvPr/>
        </p:nvSpPr>
        <p:spPr>
          <a:xfrm>
            <a:off x="2951163" y="154940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9E87EE-862D-4C5A-A793-2FB1A0DFFCF0}"/>
              </a:ext>
            </a:extLst>
          </p:cNvPr>
          <p:cNvSpPr/>
          <p:nvPr/>
        </p:nvSpPr>
        <p:spPr>
          <a:xfrm>
            <a:off x="5290345" y="2879726"/>
            <a:ext cx="576262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1E58D-DC89-4239-9757-048196843470}"/>
              </a:ext>
            </a:extLst>
          </p:cNvPr>
          <p:cNvSpPr/>
          <p:nvPr/>
        </p:nvSpPr>
        <p:spPr>
          <a:xfrm>
            <a:off x="5085426" y="4502151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DB8423-97AC-4D2B-8E63-ADB27309C9DE}"/>
              </a:ext>
            </a:extLst>
          </p:cNvPr>
          <p:cNvSpPr/>
          <p:nvPr/>
        </p:nvSpPr>
        <p:spPr>
          <a:xfrm>
            <a:off x="4140200" y="5155039"/>
            <a:ext cx="576263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6</a:t>
            </a:r>
          </a:p>
        </p:txBody>
      </p:sp>
      <p:sp>
        <p:nvSpPr>
          <p:cNvPr id="3" name="Down Arrow 2"/>
          <p:cNvSpPr/>
          <p:nvPr/>
        </p:nvSpPr>
        <p:spPr>
          <a:xfrm rot="19049039">
            <a:off x="288743" y="3818552"/>
            <a:ext cx="476126" cy="755315"/>
          </a:xfrm>
          <a:prstGeom prst="downArrow">
            <a:avLst>
              <a:gd name="adj1" fmla="val 47133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05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0DB4E79B-7501-469E-B3DD-A6A868582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  <a:noFill/>
        </p:spPr>
        <p:txBody>
          <a:bodyPr/>
          <a:lstStyle/>
          <a:p>
            <a:r>
              <a:rPr lang="en-GB" altLang="en-US" sz="4000"/>
              <a:t>1 - Collection of Input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413190"/>
            <a:ext cx="4414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Check quality of raw input data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432260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Latency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Sampling rate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603710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Data mining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Cross </a:t>
            </a:r>
            <a:r>
              <a:rPr lang="en-GB" dirty="0"/>
              <a:t>validation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Simulated users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52" y="3861048"/>
            <a:ext cx="3800781" cy="2520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1413190"/>
            <a:ext cx="4752528" cy="935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467544" y="285293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466375" y="3237539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66375" y="363474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303473" y="573325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03473" y="6093296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508104" y="3417916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Explicit data collection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14" grpId="0" animBg="1"/>
      <p:bldP spid="1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8.3|0.4|16.4|51.8|2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8|76.2|100.7|12.4|64.9|159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47.5|23.3|68.5|69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9|79|6.8|79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6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9|6.2|62.1|84.1|5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69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2.2|6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|4.7|3.5|3.2|3.7|1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5|4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30.8|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9|14|26.5|26.2|5.5|3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9.5|58.5|63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D7AC61-CF40-4EC1-93C5-B14B3E0170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36f296c-48d7-41bd-a62f-0203a8637f59"/>
    <ds:schemaRef ds:uri="http://purl.org/dc/elements/1.1/"/>
    <ds:schemaRef ds:uri="http://schemas.microsoft.com/office/2006/metadata/properties"/>
    <ds:schemaRef ds:uri="6f2ffaec-f1d7-4835-9d23-fd5dbfb3f3e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A1E80C-948F-445D-A651-CD09CEBA43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C4969E-01C2-4F9E-8631-7F1701540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850</Words>
  <Application>Microsoft Office PowerPoint</Application>
  <PresentationFormat>On-screen Show (4:3)</PresentationFormat>
  <Paragraphs>260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Default Design</vt:lpstr>
      <vt:lpstr>COMP3771 User Adaptive Intelligent Systems </vt:lpstr>
      <vt:lpstr>At what stage is the system that you are you evaluating?</vt:lpstr>
      <vt:lpstr>“Divide to Concur”: Layered Evaluation</vt:lpstr>
      <vt:lpstr>Layered evaluation</vt:lpstr>
      <vt:lpstr>Example: 3Cixty app</vt:lpstr>
      <vt:lpstr>Example: 3Cixty app</vt:lpstr>
      <vt:lpstr>Example: 3Cixty app</vt:lpstr>
      <vt:lpstr>“Divide to Concur”: Layered Evaluation</vt:lpstr>
      <vt:lpstr>1 - Collection of Input Data</vt:lpstr>
      <vt:lpstr>1 - Collection of Input Data</vt:lpstr>
      <vt:lpstr>“Divide to Concur”: Layered Evaluation</vt:lpstr>
      <vt:lpstr>2- User model acquisition</vt:lpstr>
      <vt:lpstr>“Divide to Concur”: Layered Evaluation</vt:lpstr>
      <vt:lpstr>3 - User Model</vt:lpstr>
      <vt:lpstr>“Divide to Concur”: Layered Evaluation</vt:lpstr>
      <vt:lpstr>4 – User model application  (deciding upon adaptation)</vt:lpstr>
      <vt:lpstr>“Divide to Concur”: Layered Evaluation</vt:lpstr>
      <vt:lpstr>5 - Applying adaptation decisions (User Interface)</vt:lpstr>
      <vt:lpstr>“Divide to Concur”: Layered Evaluation</vt:lpstr>
      <vt:lpstr>6 - Evaluating system as a whole</vt:lpstr>
      <vt:lpstr>Experimental Studies with Users</vt:lpstr>
      <vt:lpstr>Main Reading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662</cp:revision>
  <cp:lastPrinted>2016-11-07T11:01:48Z</cp:lastPrinted>
  <dcterms:created xsi:type="dcterms:W3CDTF">2003-10-13T15:10:42Z</dcterms:created>
  <dcterms:modified xsi:type="dcterms:W3CDTF">2022-11-28T09:23:00Z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