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notesMasterIdLst>
    <p:notesMasterId r:id="rId29"/>
  </p:notesMasterIdLst>
  <p:handoutMasterIdLst>
    <p:handoutMasterId r:id="rId30"/>
  </p:handoutMasterIdLst>
  <p:sldIdLst>
    <p:sldId id="423" r:id="rId6"/>
    <p:sldId id="461" r:id="rId7"/>
    <p:sldId id="460" r:id="rId8"/>
    <p:sldId id="467" r:id="rId9"/>
    <p:sldId id="462" r:id="rId10"/>
    <p:sldId id="468" r:id="rId11"/>
    <p:sldId id="463" r:id="rId12"/>
    <p:sldId id="469" r:id="rId13"/>
    <p:sldId id="470" r:id="rId14"/>
    <p:sldId id="464" r:id="rId15"/>
    <p:sldId id="471" r:id="rId16"/>
    <p:sldId id="472" r:id="rId17"/>
    <p:sldId id="466" r:id="rId18"/>
    <p:sldId id="473" r:id="rId19"/>
    <p:sldId id="475" r:id="rId20"/>
    <p:sldId id="474" r:id="rId21"/>
    <p:sldId id="476" r:id="rId22"/>
    <p:sldId id="477" r:id="rId23"/>
    <p:sldId id="482" r:id="rId24"/>
    <p:sldId id="481" r:id="rId25"/>
    <p:sldId id="478" r:id="rId26"/>
    <p:sldId id="479" r:id="rId27"/>
    <p:sldId id="480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9900"/>
    <a:srgbClr val="99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9045" autoAdjust="0"/>
  </p:normalViewPr>
  <p:slideViewPr>
    <p:cSldViewPr>
      <p:cViewPr varScale="1">
        <p:scale>
          <a:sx n="80" d="100"/>
          <a:sy n="80" d="100"/>
        </p:scale>
        <p:origin x="108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9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9B022-336B-4171-BCC1-46A9DAFEE313}" type="datetimeFigureOut">
              <a:rPr lang="zh-TW" altLang="en-US" smtClean="0"/>
              <a:pPr/>
              <a:t>2018/11/5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584C-5BFB-4F57-9FEF-F372B73E18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568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16BF7-8C1B-45D9-BDA1-795AE0EDBB7B}" type="datetimeFigureOut">
              <a:rPr lang="zh-TW" altLang="en-US" smtClean="0"/>
              <a:pPr/>
              <a:t>2018/11/5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0AE3E-3476-4D7D-82A2-B36BDA3F3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2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nvidia.com/nccl" TargetMode="External"/><Relationship Id="rId3" Type="http://schemas.openxmlformats.org/officeDocument/2006/relationships/hyperlink" Target="https://developer.nvidia.com/cudnn" TargetMode="External"/><Relationship Id="rId7" Type="http://schemas.openxmlformats.org/officeDocument/2006/relationships/hyperlink" Target="https://developer.nvidia.com/cuspars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nvidia.com/cublas" TargetMode="External"/><Relationship Id="rId5" Type="http://schemas.openxmlformats.org/officeDocument/2006/relationships/hyperlink" Target="https://developer.nvidia.com/deepstream-sdk" TargetMode="External"/><Relationship Id="rId4" Type="http://schemas.openxmlformats.org/officeDocument/2006/relationships/hyperlink" Target="https://developer.nvidia.com/tensorrt" TargetMode="External"/><Relationship Id="rId9" Type="http://schemas.openxmlformats.org/officeDocument/2006/relationships/hyperlink" Target="https://developer.nvidia.com/DIGITS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38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Statistics changes during training</a:t>
            </a:r>
            <a:br>
              <a:rPr lang="en-US" altLang="zh-TW" dirty="0" smtClean="0"/>
            </a:br>
            <a:r>
              <a:rPr lang="en-US" altLang="zh-TW" dirty="0" smtClean="0"/>
              <a:t>small learning rate might be helpful -&gt; slower</a:t>
            </a:r>
          </a:p>
          <a:p>
            <a:r>
              <a:rPr lang="en-US" altLang="zh-TW" dirty="0" smtClean="0"/>
              <a:t>“internal covariate shift”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807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BN after</a:t>
            </a:r>
            <a:r>
              <a:rPr lang="en-US" altLang="zh-TW" baseline="0" dirty="0" smtClean="0"/>
              <a:t> ACT,  DROP after POOL and FC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66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</a:t>
            </a:r>
            <a:r>
              <a:rPr lang="en-US" altLang="zh-TW" dirty="0" err="1" smtClean="0"/>
              <a:t>param</a:t>
            </a:r>
            <a:r>
              <a:rPr lang="en-US" altLang="zh-TW" dirty="0" smtClean="0"/>
              <a:t>:#</a:t>
            </a:r>
            <a:r>
              <a:rPr lang="en-US" altLang="zh-TW" dirty="0" err="1" smtClean="0"/>
              <a:t>inst</a:t>
            </a:r>
            <a:r>
              <a:rPr lang="en-US" altLang="zh-TW" dirty="0" smtClean="0"/>
              <a:t> ~~ 10:1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實際應用上，直接使用 </a:t>
            </a:r>
            <a:r>
              <a:rPr lang="en-US" altLang="zh-TW" baseline="0" dirty="0" smtClean="0"/>
              <a:t>state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of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the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art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model</a:t>
            </a:r>
            <a:r>
              <a:rPr lang="zh-TW" altLang="en-US" baseline="0" dirty="0" smtClean="0"/>
              <a:t> 是建議的選擇</a:t>
            </a:r>
            <a:r>
              <a:rPr lang="en-US" altLang="zh-TW" baseline="0" dirty="0" smtClean="0"/>
              <a:t/>
            </a:r>
            <a:br>
              <a:rPr lang="en-US" altLang="zh-TW" baseline="0" dirty="0" smtClean="0"/>
            </a:b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縮短開發時間 </a:t>
            </a:r>
            <a:r>
              <a:rPr lang="en-US" altLang="zh-TW" baseline="0" dirty="0" smtClean="0"/>
              <a:t>&lt;&gt;</a:t>
            </a:r>
            <a:r>
              <a:rPr lang="zh-TW" altLang="en-US" baseline="0" dirty="0" smtClean="0"/>
              <a:t> 運算成本</a:t>
            </a:r>
            <a:r>
              <a:rPr lang="en-US" altLang="zh-TW" baseline="0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177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Constant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not work for natural images, but can work for images taken in a monochromatic background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Edge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extended after the boundary. This method can work for mild translations. 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Reflect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reflected along the image boundary. useful for continuous or natural backgrounds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Symmetric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is similar to reflect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Wrap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 beyond its boundary, not as popularly used as the rest as it does not make sense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*** Not to increase irrelevant data ***</a:t>
            </a:r>
            <a:r>
              <a:rPr lang="zh-TW" altLang="en-US" b="1" dirty="0" smtClean="0"/>
              <a:t>  避免添加不合理的資料 </a:t>
            </a:r>
            <a:r>
              <a:rPr lang="en-US" altLang="zh-TW" b="1" dirty="0" smtClean="0"/>
              <a:t>EG.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69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人臉擷取、去除非人臉圖片、去除雜訊 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3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97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98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訓練單元運算力 要和實機裝顯卡比較測試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39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667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98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28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256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783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10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Primitives (</a:t>
            </a:r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cuDNN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High-performance building blocks for deep neural network applications including convolutions, activation functions, and tensor transformations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Inference Engine (</a:t>
            </a:r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TensorRT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High-performance deep learning inference runtime for production deployment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for Video Analytics (</a:t>
            </a:r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DeepStream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SDK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High-level C++ API and runtime for GPU-accelerated transcoding and deep learning inference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Algebra (</a:t>
            </a:r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cuBLAS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GPU-accelerated BLAS functionality that delivers 6x to 17x faster performance than CPU-only BLAS libraries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 Matrix Operations (</a:t>
            </a:r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cuSPARSE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GPU-accelerated linear algebra subroutines for sparse matrices that deliver up to 8x faster performance than CPU BLAS (MKL), ideal for applications such as natural language processing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Multi-GPU Communication (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NCCL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Collective communication routines, such as all-gather, reduce, and broadcast that accelerate multi-GPU deep learning training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GPU Training System (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DIGITS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Rapidly train highly accurate deep neural network (DNNs) for image classification, segmentation and object detection tasks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09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51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International conference of machine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Multi-class classification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Not CNN necessarily, in practice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9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透過表情，可以大略地知道該受測對象的情緒狀態，並可對其做出進一步的回應。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產品包裝、店面布置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44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臉部的浮水印、圖片過度曝光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亮度不足導致臉部輪廓不明顯、甚至是缺圖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(sample_59)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等狀況。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dirty="0" smtClean="0"/>
              <a:t>Bad data : less than 3% (Personal estimation	</a:t>
            </a:r>
            <a:r>
              <a:rPr lang="en-US" altLang="zh-TW" dirty="0" smtClean="0">
                <a:solidFill>
                  <a:srgbClr val="FF0000"/>
                </a:solidFill>
              </a:rPr>
              <a:t>Could be ignored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9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compared to the effort data cleansing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87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練習所用之資料即已做了不少前處理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average pooling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可以處理不同大小的圖片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whitening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可用於對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overexposed/underexposed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的圖片進行處理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938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有鑑於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performance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難以提升，一個簡單的做法就是增加資料量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"more training data" is preferable than "more complex model"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3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可能影響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考量時間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硬體資源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97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688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1pPr>
              <a:defRPr baseline="0">
                <a:ea typeface="微軟正黑體" pitchFamily="34" charset="-120"/>
              </a:defRPr>
            </a:lvl1pPr>
            <a:lvl2pPr>
              <a:defRPr baseline="0">
                <a:ea typeface="微軟正黑體" pitchFamily="34" charset="-120"/>
              </a:defRPr>
            </a:lvl2pPr>
            <a:lvl3pPr>
              <a:defRPr baseline="0">
                <a:ea typeface="微軟正黑體" pitchFamily="34" charset="-120"/>
              </a:defRPr>
            </a:lvl3pPr>
            <a:lvl4pPr>
              <a:defRPr baseline="0">
                <a:ea typeface="微軟正黑體" pitchFamily="34" charset="-120"/>
              </a:defRPr>
            </a:lvl4pPr>
            <a:lvl5pPr>
              <a:defRPr baseline="0"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16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7025" y="-26988"/>
            <a:ext cx="2071688" cy="61531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-26988"/>
            <a:ext cx="6067425" cy="61531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156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1663" y="-26988"/>
            <a:ext cx="8147050" cy="8509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84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01663" y="-26988"/>
            <a:ext cx="8147050" cy="8509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654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-26988"/>
            <a:ext cx="8291513" cy="615315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32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05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137215-86CD-423F-82BD-BCE1D1142D8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3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21FCF-BE57-4C4F-B70F-2F3F7B47DF4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03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25C53-89DD-47E5-8197-E467161E799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02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B2411-49BF-4BA8-B5E0-EB837AD2C4E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06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6BEC-7A1F-4F6A-BE39-79A34921D52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93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9A1FD-1D4E-4CA6-887C-833DC95088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1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24142-4A7F-47DB-A414-FA6A64A7C2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91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7B827-CBEF-4630-9026-DA06C48709B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61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6F75D-E5F1-41BB-AC6B-5787A115325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51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DF07-6780-4DE8-94CF-12CA5B96944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84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1pPr>
              <a:defRPr baseline="0">
                <a:ea typeface="微軟正黑體" pitchFamily="34" charset="-120"/>
              </a:defRPr>
            </a:lvl1pPr>
            <a:lvl2pPr>
              <a:defRPr baseline="0">
                <a:ea typeface="微軟正黑體" pitchFamily="34" charset="-120"/>
              </a:defRPr>
            </a:lvl2pPr>
            <a:lvl3pPr>
              <a:defRPr baseline="0">
                <a:ea typeface="微軟正黑體" pitchFamily="34" charset="-120"/>
              </a:defRPr>
            </a:lvl3pPr>
            <a:lvl4pPr>
              <a:defRPr baseline="0">
                <a:ea typeface="微軟正黑體" pitchFamily="34" charset="-120"/>
              </a:defRPr>
            </a:lvl4pPr>
            <a:lvl5pPr>
              <a:defRPr baseline="0"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B1C96-77A6-4032-A280-ECA78D5BB43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00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7025" y="-26988"/>
            <a:ext cx="2071688" cy="61531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-26988"/>
            <a:ext cx="6067425" cy="61531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D292A-9E5A-4216-A496-D744C404E4F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723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1663" y="-26988"/>
            <a:ext cx="8147050" cy="8509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92E40-2499-40DB-B805-773F15C856F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26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01663" y="-26988"/>
            <a:ext cx="8147050" cy="8509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384F-B60C-423E-A2DA-C59AB0B884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5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112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-26988"/>
            <a:ext cx="8291513" cy="615315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F7EFD-51FA-4992-8FF9-8963CBEC223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02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1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82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47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72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3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6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4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1663" y="-26988"/>
            <a:ext cx="8147050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5949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 smtClean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66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1663" y="-26988"/>
            <a:ext cx="8147050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5949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9C4874-9317-478C-8FF6-8374FA50459E}" type="slidenum">
              <a:rPr kumimoji="1"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9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Calibri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nvidia.com/nccl" TargetMode="External"/><Relationship Id="rId3" Type="http://schemas.openxmlformats.org/officeDocument/2006/relationships/hyperlink" Target="https://developer.nvidia.com/cudnn" TargetMode="External"/><Relationship Id="rId7" Type="http://schemas.openxmlformats.org/officeDocument/2006/relationships/hyperlink" Target="https://developer.nvidia.com/cuspars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cublas" TargetMode="External"/><Relationship Id="rId5" Type="http://schemas.openxmlformats.org/officeDocument/2006/relationships/hyperlink" Target="https://developer.nvidia.com/deepstream-sdk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developer.nvidia.com/tensorrt" TargetMode="External"/><Relationship Id="rId9" Type="http://schemas.openxmlformats.org/officeDocument/2006/relationships/hyperlink" Target="https://developer.nvidia.com/DIGITS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_ErhNjgkPOA9Kuahcj-iTA" TargetMode="External"/><Relationship Id="rId3" Type="http://schemas.openxmlformats.org/officeDocument/2006/relationships/hyperlink" Target="https://devblogs.nvidia.com/" TargetMode="External"/><Relationship Id="rId7" Type="http://schemas.openxmlformats.org/officeDocument/2006/relationships/hyperlink" Target="https://blogs.nvidia.com/ai-podcas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NVIDIA/" TargetMode="External"/><Relationship Id="rId5" Type="http://schemas.openxmlformats.org/officeDocument/2006/relationships/hyperlink" Target="https://news.developer.nvidia.com/" TargetMode="External"/><Relationship Id="rId4" Type="http://schemas.openxmlformats.org/officeDocument/2006/relationships/hyperlink" Target="https://blogs.nvidia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emotion recognition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2018/10</a:t>
            </a:r>
          </a:p>
          <a:p>
            <a:r>
              <a:rPr lang="en-US" altLang="zh-TW" dirty="0" smtClean="0"/>
              <a:t>Han Shih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5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building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VGG </a:t>
            </a:r>
            <a:r>
              <a:rPr lang="en-US" altLang="zh-TW" dirty="0"/>
              <a:t>as </a:t>
            </a:r>
            <a:r>
              <a:rPr lang="en-US" altLang="zh-TW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Batch normalization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54" y="1772816"/>
            <a:ext cx="7711891" cy="16734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50" b="65044"/>
          <a:stretch/>
        </p:blipFill>
        <p:spPr>
          <a:xfrm>
            <a:off x="1851501" y="4509120"/>
            <a:ext cx="5647373" cy="11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building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VGG </a:t>
            </a:r>
            <a:r>
              <a:rPr lang="en-US" altLang="zh-TW" dirty="0"/>
              <a:t>as </a:t>
            </a:r>
            <a:r>
              <a:rPr lang="en-US" altLang="zh-TW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" b="68734"/>
          <a:stretch/>
        </p:blipFill>
        <p:spPr>
          <a:xfrm>
            <a:off x="107504" y="1628800"/>
            <a:ext cx="2893432" cy="46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88" b="40818"/>
          <a:stretch/>
        </p:blipFill>
        <p:spPr>
          <a:xfrm>
            <a:off x="3059832" y="1917304"/>
            <a:ext cx="2893432" cy="424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4" b="52"/>
          <a:stretch/>
        </p:blipFill>
        <p:spPr>
          <a:xfrm>
            <a:off x="6084168" y="909384"/>
            <a:ext cx="3059832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building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VGG </a:t>
            </a:r>
            <a:r>
              <a:rPr lang="en-US" altLang="zh-TW" dirty="0"/>
              <a:t>as </a:t>
            </a:r>
            <a:r>
              <a:rPr lang="en-US" altLang="zh-TW" dirty="0" smtClean="0"/>
              <a:t>prototype</a:t>
            </a:r>
          </a:p>
          <a:p>
            <a:pPr lvl="1"/>
            <a:r>
              <a:rPr lang="en-US" altLang="zh-TW" dirty="0" smtClean="0"/>
              <a:t>Near 120K instances (through augmentation)</a:t>
            </a:r>
          </a:p>
          <a:p>
            <a:pPr lvl="1"/>
            <a:r>
              <a:rPr lang="en-US" altLang="zh-TW" dirty="0"/>
              <a:t>Around </a:t>
            </a:r>
            <a:r>
              <a:rPr lang="en-US" altLang="zh-TW" dirty="0" smtClean="0"/>
              <a:t>240K parameters</a:t>
            </a:r>
          </a:p>
          <a:p>
            <a:pPr lvl="1"/>
            <a:r>
              <a:rPr lang="en-US" altLang="zh-TW" dirty="0" smtClean="0"/>
              <a:t>About 300~500 epoch</a:t>
            </a:r>
          </a:p>
          <a:p>
            <a:pPr lvl="1"/>
            <a:r>
              <a:rPr lang="en-US" altLang="zh-TW" dirty="0" smtClean="0"/>
              <a:t>Weeks of training</a:t>
            </a:r>
          </a:p>
          <a:p>
            <a:pPr lvl="2"/>
            <a:r>
              <a:rPr lang="en-US" altLang="zh-TW" dirty="0" smtClean="0"/>
              <a:t>OA  sucks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smtClean="0"/>
              <a:t>Others’ OA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smtClean="0"/>
              <a:t>Google cloud platform</a:t>
            </a:r>
            <a:endParaRPr lang="en-US" dirty="0" smtClean="0"/>
          </a:p>
          <a:p>
            <a:r>
              <a:rPr lang="en-US" dirty="0" smtClean="0"/>
              <a:t>Using popular model</a:t>
            </a:r>
          </a:p>
          <a:p>
            <a:pPr lvl="1"/>
            <a:r>
              <a:rPr lang="en-US" altLang="zh-TW" i="1" dirty="0" err="1"/>
              <a:t>keras.applications</a:t>
            </a:r>
            <a:endParaRPr lang="en-US" i="1" dirty="0" smtClean="0"/>
          </a:p>
          <a:p>
            <a:pPr lvl="1"/>
            <a:r>
              <a:rPr lang="en-US" dirty="0" smtClean="0"/>
              <a:t>Re-scale input</a:t>
            </a:r>
          </a:p>
        </p:txBody>
      </p:sp>
      <p:pic>
        <p:nvPicPr>
          <p:cNvPr id="1026" name="Picture 2" descr="ãgoogle cloud platform åè²»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63" y="4293096"/>
            <a:ext cx="4482141" cy="20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09" y="2060848"/>
            <a:ext cx="3220323" cy="21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6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data augmentation</a:t>
            </a:r>
            <a:endParaRPr lang="en-US" dirty="0" smtClean="0"/>
          </a:p>
          <a:p>
            <a:pPr lvl="1"/>
            <a:r>
              <a:rPr lang="en-US" altLang="zh-TW" dirty="0" smtClean="0"/>
              <a:t>Width/height/channel shift</a:t>
            </a:r>
          </a:p>
          <a:p>
            <a:pPr lvl="1"/>
            <a:r>
              <a:rPr lang="en-US" altLang="zh-TW" dirty="0" smtClean="0"/>
              <a:t>Contrast</a:t>
            </a:r>
            <a:endParaRPr lang="en-US" altLang="zh-TW" dirty="0"/>
          </a:p>
          <a:p>
            <a:pPr lvl="1"/>
            <a:r>
              <a:rPr lang="en-US" dirty="0" smtClean="0"/>
              <a:t>Noises</a:t>
            </a:r>
          </a:p>
          <a:p>
            <a:pPr lvl="1"/>
            <a:r>
              <a:rPr lang="en-US" altLang="zh-TW" dirty="0" smtClean="0"/>
              <a:t>Interpolation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Transfer learning</a:t>
            </a:r>
          </a:p>
          <a:p>
            <a:r>
              <a:rPr lang="en-US" altLang="zh-TW" dirty="0" smtClean="0"/>
              <a:t>Advanced </a:t>
            </a:r>
            <a:r>
              <a:rPr lang="en-US" altLang="zh-TW" dirty="0"/>
              <a:t>preprocessing technique</a:t>
            </a:r>
          </a:p>
          <a:p>
            <a:r>
              <a:rPr lang="en-US" altLang="zh-TW" dirty="0" smtClean="0"/>
              <a:t>Build </a:t>
            </a:r>
            <a:r>
              <a:rPr lang="en-US" altLang="zh-TW" dirty="0"/>
              <a:t>multiple models for specific cases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https://nanonets.com/assets/optimized_images/logo_blue2_with_nam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90" y="3231217"/>
            <a:ext cx="2384690" cy="55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 - </a:t>
            </a:r>
            <a:r>
              <a:rPr lang="en-US" altLang="zh-TW" dirty="0"/>
              <a:t>Google Cloud </a:t>
            </a:r>
            <a:r>
              <a:rPr lang="en-US" altLang="zh-TW" dirty="0" smtClean="0"/>
              <a:t>ML Engine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Cloud </a:t>
            </a:r>
            <a:r>
              <a:rPr lang="en-US" altLang="zh-TW" dirty="0"/>
              <a:t>Machine Learning </a:t>
            </a:r>
            <a:r>
              <a:rPr lang="en-US" altLang="zh-TW" dirty="0" smtClean="0"/>
              <a:t>Engine</a:t>
            </a:r>
          </a:p>
          <a:p>
            <a:pPr lvl="1"/>
            <a:r>
              <a:rPr lang="en-US" altLang="zh-TW" dirty="0" smtClean="0"/>
              <a:t>Workflow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348880"/>
            <a:ext cx="8153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- Google Cloud ML Engine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Cloud </a:t>
            </a:r>
            <a:r>
              <a:rPr lang="en-US" altLang="zh-TW" dirty="0"/>
              <a:t>Machine Learning </a:t>
            </a:r>
            <a:r>
              <a:rPr lang="en-US" altLang="zh-TW" dirty="0" smtClean="0"/>
              <a:t>Engine</a:t>
            </a:r>
          </a:p>
          <a:p>
            <a:pPr lvl="1"/>
            <a:r>
              <a:rPr lang="zh-TW" altLang="en-US" dirty="0"/>
              <a:t>訓練</a:t>
            </a:r>
            <a:r>
              <a:rPr lang="zh-TW" altLang="en-US" dirty="0" smtClean="0"/>
              <a:t>工作為</a:t>
            </a:r>
            <a:r>
              <a:rPr lang="zh-TW" altLang="en-US" dirty="0"/>
              <a:t>每「訓練單元</a:t>
            </a:r>
            <a:r>
              <a:rPr lang="zh-TW" altLang="en-US" dirty="0" smtClean="0"/>
              <a:t>」 </a:t>
            </a:r>
            <a:r>
              <a:rPr lang="en-US" altLang="zh-TW" dirty="0"/>
              <a:t>$0.49 </a:t>
            </a:r>
            <a:r>
              <a:rPr lang="zh-TW" altLang="en-US" dirty="0" smtClean="0"/>
              <a:t>美元</a:t>
            </a:r>
            <a:r>
              <a:rPr lang="en-US" altLang="zh-TW" dirty="0" smtClean="0"/>
              <a:t>/</a:t>
            </a:r>
            <a:r>
              <a:rPr lang="zh-TW" altLang="en-US" dirty="0"/>
              <a:t>小時</a:t>
            </a:r>
            <a:r>
              <a:rPr lang="zh-TW" altLang="en-US" dirty="0" smtClean="0"/>
              <a:t>，</a:t>
            </a:r>
            <a:r>
              <a:rPr lang="zh-TW" altLang="en-US" dirty="0"/>
              <a:t>訓練單元數量則</a:t>
            </a:r>
            <a:r>
              <a:rPr lang="zh-TW" altLang="en-US" dirty="0" smtClean="0"/>
              <a:t>視機器</a:t>
            </a:r>
            <a:r>
              <a:rPr lang="zh-TW" altLang="en-US" dirty="0"/>
              <a:t>設定而定。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559050"/>
            <a:ext cx="4152900" cy="3352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4" y="2564904"/>
            <a:ext cx="3943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- Google Cloud ML Engine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Cloud </a:t>
            </a:r>
            <a:r>
              <a:rPr lang="en-US" altLang="zh-TW" dirty="0"/>
              <a:t>Machine Learning </a:t>
            </a:r>
            <a:r>
              <a:rPr lang="en-US" altLang="zh-TW" dirty="0" smtClean="0"/>
              <a:t>Engine</a:t>
            </a:r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「</a:t>
            </a:r>
            <a:r>
              <a:rPr lang="en-US" altLang="zh-TW" dirty="0"/>
              <a:t>CUSTOM</a:t>
            </a:r>
            <a:r>
              <a:rPr lang="zh-TW" altLang="en-US" dirty="0"/>
              <a:t>」配置層級來執行訓練工作</a:t>
            </a:r>
            <a:r>
              <a:rPr lang="zh-TW" altLang="en-US" dirty="0" smtClean="0"/>
              <a:t>。處理</a:t>
            </a:r>
            <a:r>
              <a:rPr lang="zh-TW" altLang="en-US" dirty="0"/>
              <a:t>叢集</a:t>
            </a:r>
            <a:r>
              <a:rPr lang="zh-TW" altLang="en-US" dirty="0" smtClean="0"/>
              <a:t>選用以下</a:t>
            </a:r>
            <a:r>
              <a:rPr lang="zh-TW" altLang="en-US" dirty="0"/>
              <a:t>設定：</a:t>
            </a:r>
          </a:p>
          <a:p>
            <a:pPr lvl="2"/>
            <a:r>
              <a:rPr lang="zh-TW" altLang="en-US" dirty="0" smtClean="0"/>
              <a:t>選用</a:t>
            </a:r>
            <a:r>
              <a:rPr lang="zh-TW" altLang="en-US" dirty="0"/>
              <a:t>「</a:t>
            </a:r>
            <a:r>
              <a:rPr lang="en-US" altLang="zh-TW" dirty="0" err="1"/>
              <a:t>complex_model_s</a:t>
            </a:r>
            <a:r>
              <a:rPr lang="zh-TW" altLang="en-US" dirty="0" smtClean="0"/>
              <a:t>」當做</a:t>
            </a:r>
            <a:r>
              <a:rPr lang="zh-TW" altLang="en-US" dirty="0"/>
              <a:t>主要執行個體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5 </a:t>
            </a:r>
            <a:r>
              <a:rPr lang="zh-TW" altLang="en-US" dirty="0" smtClean="0"/>
              <a:t>部「</a:t>
            </a:r>
            <a:r>
              <a:rPr lang="en-US" altLang="zh-TW" dirty="0" err="1"/>
              <a:t>large_model</a:t>
            </a:r>
            <a:r>
              <a:rPr lang="zh-TW" altLang="en-US" dirty="0" smtClean="0"/>
              <a:t>」執行</a:t>
            </a:r>
            <a:r>
              <a:rPr lang="zh-TW" altLang="en-US" dirty="0"/>
              <a:t>的參數伺服器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8 </a:t>
            </a:r>
            <a:r>
              <a:rPr lang="zh-TW" altLang="en-US" dirty="0" smtClean="0"/>
              <a:t>部「</a:t>
            </a:r>
            <a:r>
              <a:rPr lang="en-US" altLang="zh-TW" dirty="0" err="1"/>
              <a:t>complex_model_s</a:t>
            </a:r>
            <a:r>
              <a:rPr lang="zh-TW" altLang="en-US" dirty="0" smtClean="0"/>
              <a:t>」執行</a:t>
            </a:r>
            <a:r>
              <a:rPr lang="zh-TW" altLang="en-US" dirty="0"/>
              <a:t>的工作站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作業</a:t>
            </a:r>
            <a:r>
              <a:rPr lang="zh-TW" altLang="en-US" dirty="0"/>
              <a:t>時間為 </a:t>
            </a:r>
            <a:r>
              <a:rPr lang="en-US" altLang="zh-TW" dirty="0"/>
              <a:t>2 </a:t>
            </a:r>
            <a:r>
              <a:rPr lang="zh-TW" altLang="en-US" dirty="0"/>
              <a:t>小時 </a:t>
            </a:r>
            <a:r>
              <a:rPr lang="en-US" altLang="zh-TW" dirty="0"/>
              <a:t>26 </a:t>
            </a:r>
            <a:r>
              <a:rPr lang="zh-TW" altLang="en-US" dirty="0"/>
              <a:t>分鐘。計算公式如下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(($</a:t>
            </a:r>
            <a:r>
              <a:rPr lang="en-US" altLang="zh-TW" dirty="0"/>
              <a:t>0.41406 + $3.4573 + $3.31248) per hour / 60) * 146 </a:t>
            </a:r>
            <a:r>
              <a:rPr lang="en-US" altLang="zh-TW" dirty="0" smtClean="0"/>
              <a:t>minutes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這</a:t>
            </a:r>
            <a:r>
              <a:rPr lang="zh-TW" altLang="en-US" dirty="0"/>
              <a:t>項工作的總費用為 </a:t>
            </a:r>
            <a:r>
              <a:rPr lang="en-US" altLang="zh-TW" dirty="0"/>
              <a:t>$17.48 </a:t>
            </a:r>
            <a:r>
              <a:rPr lang="zh-TW" altLang="en-US" dirty="0" smtClean="0"/>
              <a:t>美元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/>
            <a:r>
              <a:rPr lang="zh-TW" altLang="en-US" dirty="0" smtClean="0"/>
              <a:t>非運行時段僅收取以下費用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Static IP</a:t>
            </a:r>
          </a:p>
          <a:p>
            <a:pPr lvl="2"/>
            <a:r>
              <a:rPr lang="en-US" dirty="0" smtClean="0"/>
              <a:t>Disk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- Google Cloud C</a:t>
            </a:r>
            <a:r>
              <a:rPr lang="en-US" altLang="zh-TW" sz="3200" dirty="0" smtClean="0"/>
              <a:t>ompute </a:t>
            </a:r>
            <a:r>
              <a:rPr lang="en-US" altLang="zh-TW" sz="3200" dirty="0"/>
              <a:t>Engine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Cloud Compute </a:t>
            </a:r>
            <a:br>
              <a:rPr lang="en-US" altLang="zh-TW" dirty="0" smtClean="0"/>
            </a:br>
            <a:r>
              <a:rPr lang="en-US" altLang="zh-TW" dirty="0" smtClean="0"/>
              <a:t>Engine</a:t>
            </a:r>
          </a:p>
          <a:p>
            <a:pPr lvl="1"/>
            <a:r>
              <a:rPr lang="en-US" altLang="zh-TW" dirty="0" smtClean="0"/>
              <a:t>8 CPU</a:t>
            </a:r>
          </a:p>
          <a:p>
            <a:pPr lvl="1"/>
            <a:r>
              <a:rPr lang="en-US" altLang="zh-TW" dirty="0" smtClean="0"/>
              <a:t>52G RAM</a:t>
            </a:r>
          </a:p>
          <a:p>
            <a:pPr lvl="1"/>
            <a:r>
              <a:rPr lang="en-US" altLang="zh-TW" dirty="0" smtClean="0"/>
              <a:t>TESLA K80 *1</a:t>
            </a:r>
          </a:p>
          <a:p>
            <a:pPr lvl="1"/>
            <a:endParaRPr lang="en-US" altLang="zh-TW" dirty="0" smtClean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61" y="1159523"/>
            <a:ext cx="4027039" cy="56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</a:t>
            </a:r>
            <a:r>
              <a:rPr lang="en-US" altLang="zh-TW" sz="3200" dirty="0" smtClean="0"/>
              <a:t>– Azure VM with GPU</a:t>
            </a:r>
            <a:endParaRPr lang="en-US" altLang="zh-TW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Cloud Compute </a:t>
            </a:r>
            <a:br>
              <a:rPr lang="en-US" altLang="zh-TW" dirty="0" smtClean="0"/>
            </a:br>
            <a:r>
              <a:rPr lang="en-US" altLang="zh-TW" dirty="0" smtClean="0"/>
              <a:t>Engine</a:t>
            </a:r>
          </a:p>
          <a:p>
            <a:pPr lvl="1"/>
            <a:r>
              <a:rPr lang="en-US" altLang="zh-TW" dirty="0" smtClean="0"/>
              <a:t>8 CPU</a:t>
            </a:r>
          </a:p>
          <a:p>
            <a:pPr lvl="1"/>
            <a:r>
              <a:rPr lang="en-US" altLang="zh-TW" dirty="0" smtClean="0"/>
              <a:t>52G RAM</a:t>
            </a:r>
          </a:p>
          <a:p>
            <a:pPr lvl="1"/>
            <a:r>
              <a:rPr lang="en-US" altLang="zh-TW" dirty="0" smtClean="0"/>
              <a:t>TESLA K80 *1</a:t>
            </a:r>
          </a:p>
          <a:p>
            <a:pPr lvl="1"/>
            <a:endParaRPr lang="en-US" altLang="zh-TW" dirty="0" smtClean="0"/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124744"/>
            <a:ext cx="8312727" cy="51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</a:t>
            </a:r>
            <a:r>
              <a:rPr lang="en-US" altLang="zh-TW" sz="3200" dirty="0" smtClean="0"/>
              <a:t>– </a:t>
            </a:r>
            <a:r>
              <a:rPr lang="en-US" altLang="zh-TW" sz="3200" dirty="0"/>
              <a:t>GPU comparison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123</a:t>
            </a:r>
          </a:p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860169"/>
              </p:ext>
            </p:extLst>
          </p:nvPr>
        </p:nvGraphicFramePr>
        <p:xfrm>
          <a:off x="179512" y="1052736"/>
          <a:ext cx="8784976" cy="498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57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3D Mark 戰鬥力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價格(NTD)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/>
                        <a:t>C/</a:t>
                      </a:r>
                      <a:r>
                        <a:rPr lang="en-US" altLang="en-US" sz="1800" dirty="0" err="1"/>
                        <a:t>P值</a:t>
                      </a:r>
                      <a:r>
                        <a:rPr lang="en-US" altLang="en-US" sz="1800" dirty="0"/>
                        <a:t>(</a:t>
                      </a:r>
                      <a:r>
                        <a:rPr lang="en-US" altLang="en-US" sz="1800" dirty="0" err="1"/>
                        <a:t>越高越好</a:t>
                      </a:r>
                      <a:r>
                        <a:rPr lang="en-US" altLang="en-US" sz="1800" dirty="0"/>
                        <a:t>)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GTX TITAN </a:t>
                      </a:r>
                      <a:r>
                        <a:rPr lang="en-US" sz="1800" dirty="0"/>
                        <a:t>X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13484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36,936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36</a:t>
                      </a:r>
                      <a:r>
                        <a:rPr lang="" altLang="en-US" sz="1800"/>
                        <a:t>.50%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GTX 1080 Ti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14092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21,853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64</a:t>
                      </a:r>
                      <a:r>
                        <a:rPr lang="" altLang="en-US" sz="1800"/>
                        <a:t>.</a:t>
                      </a:r>
                      <a:r>
                        <a:rPr lang="en-US" altLang="en-US" sz="1800"/>
                        <a:t>48</a:t>
                      </a:r>
                      <a:r>
                        <a:rPr lang="" altLang="en-US" sz="1800"/>
                        <a:t>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GTX 1080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12324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13,235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93</a:t>
                      </a:r>
                      <a:r>
                        <a:rPr lang="" altLang="en-US" sz="1800"/>
                        <a:t>.</a:t>
                      </a:r>
                      <a:r>
                        <a:rPr lang="en-US" altLang="en-US" sz="1800"/>
                        <a:t>11</a:t>
                      </a:r>
                      <a:r>
                        <a:rPr lang="" altLang="en-US" sz="1800"/>
                        <a:t>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GTX 980 Ti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11347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20,930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54</a:t>
                      </a:r>
                      <a:r>
                        <a:rPr lang="" altLang="en-US" sz="1800"/>
                        <a:t>.</a:t>
                      </a:r>
                      <a:r>
                        <a:rPr lang="en-US" altLang="en-US" sz="1800"/>
                        <a:t>21</a:t>
                      </a:r>
                      <a:r>
                        <a:rPr lang="" altLang="en-US" sz="1800"/>
                        <a:t>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GTX 980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9602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18,405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52</a:t>
                      </a:r>
                      <a:r>
                        <a:rPr lang="" altLang="en-US" sz="1800"/>
                        <a:t>.</a:t>
                      </a:r>
                      <a:r>
                        <a:rPr lang="en-US" altLang="en-US" sz="1800"/>
                        <a:t>17</a:t>
                      </a:r>
                      <a:r>
                        <a:rPr lang="" altLang="en-US" sz="1800"/>
                        <a:t>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GTX 1070 </a:t>
                      </a:r>
                      <a:r>
                        <a:rPr lang="en-US" sz="1800">
                          <a:sym typeface="+mn-ea"/>
                        </a:rPr>
                        <a:t>Ti</a:t>
                      </a:r>
                      <a:endParaRPr 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12154</a:t>
                      </a:r>
                      <a:endParaRPr 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12,208</a:t>
                      </a:r>
                      <a:endParaRPr 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99</a:t>
                      </a:r>
                      <a:r>
                        <a:rPr lang="en-US" altLang="en-US" sz="1800">
                          <a:sym typeface="+mn-ea"/>
                        </a:rPr>
                        <a:t>.</a:t>
                      </a:r>
                      <a:r>
                        <a:rPr lang="en-US" sz="1800">
                          <a:sym typeface="+mn-ea"/>
                        </a:rPr>
                        <a:t>55</a:t>
                      </a:r>
                      <a:r>
                        <a:rPr lang="en-US" altLang="en-US" sz="1800">
                          <a:sym typeface="+mn-ea"/>
                        </a:rPr>
                        <a:t>%</a:t>
                      </a:r>
                      <a:endParaRPr lang="en-US" altLang="en-US" sz="180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GTX 1070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11206 </a:t>
                      </a:r>
                      <a:endParaRPr 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11,531</a:t>
                      </a:r>
                      <a:endParaRPr 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97</a:t>
                      </a:r>
                      <a:r>
                        <a:rPr lang="en-US" altLang="en-US" sz="1800">
                          <a:sym typeface="+mn-ea"/>
                        </a:rPr>
                        <a:t>.</a:t>
                      </a:r>
                      <a:r>
                        <a:rPr lang="en-US" sz="1800">
                          <a:sym typeface="+mn-ea"/>
                        </a:rPr>
                        <a:t>18</a:t>
                      </a:r>
                      <a:r>
                        <a:rPr lang="en-US" altLang="en-US" sz="1800">
                          <a:sym typeface="+mn-ea"/>
                        </a:rPr>
                        <a:t>%</a:t>
                      </a:r>
                      <a:endParaRPr lang="en-US" altLang="en-US" sz="180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13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GTX 1060 3GB  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8931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772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131.8% (勝) </a:t>
                      </a:r>
                      <a:endParaRPr lang="en-US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511992350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GTX </a:t>
                      </a:r>
                      <a:r>
                        <a:rPr lang="en-US" sz="1800" dirty="0" smtClean="0"/>
                        <a:t>1060 6GB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9009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7,668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117</a:t>
                      </a:r>
                      <a:r>
                        <a:rPr lang="en-US" altLang="en-US" sz="1800" dirty="0"/>
                        <a:t>.</a:t>
                      </a:r>
                      <a:r>
                        <a:rPr lang="en-US" sz="1800" dirty="0"/>
                        <a:t>4</a:t>
                      </a:r>
                      <a:r>
                        <a:rPr lang="en-US" altLang="en-US" sz="1800" dirty="0"/>
                        <a:t>% 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GTX 1050 Ti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5950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5,184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114</a:t>
                      </a:r>
                      <a:r>
                        <a:rPr lang="en-US" altLang="en-US" sz="1800"/>
                        <a:t>.</a:t>
                      </a:r>
                      <a:r>
                        <a:rPr lang="en-US" sz="1800"/>
                        <a:t>7</a:t>
                      </a:r>
                      <a:r>
                        <a:rPr lang="en-US" altLang="en-US" sz="1800"/>
                        <a:t>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GTX 1050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4610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3,987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115</a:t>
                      </a:r>
                      <a:r>
                        <a:rPr lang="en-US" altLang="en-US" sz="1800" dirty="0"/>
                        <a:t>.</a:t>
                      </a:r>
                      <a:r>
                        <a:rPr lang="en-US" sz="1800" dirty="0"/>
                        <a:t>6</a:t>
                      </a:r>
                      <a:r>
                        <a:rPr lang="en-US" altLang="en-US" sz="1800" dirty="0"/>
                        <a:t>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K80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~7000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20~27/hour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32428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1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</a:t>
            </a:r>
            <a:r>
              <a:rPr lang="en-US" altLang="zh-TW" dirty="0" smtClean="0"/>
              <a:t>definition</a:t>
            </a:r>
          </a:p>
          <a:p>
            <a:r>
              <a:rPr lang="en-US" dirty="0" smtClean="0"/>
              <a:t>Dataset exploration</a:t>
            </a:r>
          </a:p>
          <a:p>
            <a:r>
              <a:rPr lang="en-US" dirty="0"/>
              <a:t>Data </a:t>
            </a:r>
            <a:r>
              <a:rPr lang="en-US" dirty="0" smtClean="0"/>
              <a:t>preprocessing</a:t>
            </a:r>
          </a:p>
          <a:p>
            <a:r>
              <a:rPr lang="en-US" dirty="0"/>
              <a:t>Model </a:t>
            </a:r>
            <a:r>
              <a:rPr lang="en-US" dirty="0" smtClean="0"/>
              <a:t>building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</a:t>
            </a:r>
            <a:r>
              <a:rPr lang="en-US" altLang="zh-TW" sz="3200" dirty="0" smtClean="0"/>
              <a:t>– Azure VM with GPU</a:t>
            </a:r>
            <a:endParaRPr lang="en-US" altLang="zh-TW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123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26" y="-603448"/>
            <a:ext cx="9381554" cy="75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</a:t>
            </a:r>
            <a:r>
              <a:rPr lang="en-US" altLang="zh-TW" sz="3200" dirty="0" smtClean="0"/>
              <a:t>– NVIDIA Cloud Platform</a:t>
            </a:r>
            <a:endParaRPr lang="en-US" altLang="zh-TW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ptimized </a:t>
            </a:r>
            <a:r>
              <a:rPr lang="en-US" altLang="zh-TW" dirty="0"/>
              <a:t>deep learning software containers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NVIDIA </a:t>
            </a:r>
            <a:r>
              <a:rPr lang="en-US" altLang="zh-TW" dirty="0"/>
              <a:t>GPU-accelerated releases of </a:t>
            </a:r>
            <a:r>
              <a:rPr lang="en-US" altLang="zh-TW" dirty="0" smtClean="0"/>
              <a:t>popular frameworks</a:t>
            </a:r>
          </a:p>
          <a:p>
            <a:pPr lvl="1"/>
            <a:r>
              <a:rPr lang="en-US" altLang="zh-TW" dirty="0" smtClean="0"/>
              <a:t>Support </a:t>
            </a:r>
            <a:r>
              <a:rPr lang="en-US" altLang="zh-TW" dirty="0"/>
              <a:t>NVIDIA GPUs on Amazon EC2, Google </a:t>
            </a:r>
            <a:r>
              <a:rPr lang="en-US" altLang="zh-TW" dirty="0" smtClean="0"/>
              <a:t>Cloud, </a:t>
            </a:r>
            <a:r>
              <a:rPr lang="en-US" altLang="zh-TW" dirty="0"/>
              <a:t>Microsoft Azure, and Oracle Cloud </a:t>
            </a:r>
            <a:endParaRPr lang="en-US" altLang="zh-TW" dirty="0" smtClean="0"/>
          </a:p>
          <a:p>
            <a:pPr lvl="1"/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2996952"/>
            <a:ext cx="58007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</a:t>
            </a:r>
            <a:r>
              <a:rPr lang="en-US" altLang="zh-TW" sz="3200" dirty="0" smtClean="0"/>
              <a:t>– </a:t>
            </a:r>
            <a:r>
              <a:rPr lang="en-US" altLang="zh-TW" sz="3200" dirty="0"/>
              <a:t>NVIDIA Cloud Platform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NVIDIA </a:t>
            </a:r>
            <a:r>
              <a:rPr lang="en-US" altLang="zh-TW" dirty="0"/>
              <a:t>Deep Learning SDK</a:t>
            </a:r>
          </a:p>
          <a:p>
            <a:pPr lvl="1"/>
            <a:r>
              <a:rPr lang="en-US" altLang="zh-TW" b="1" kern="1200" dirty="0" err="1" smtClean="0">
                <a:hlinkClick r:id="rId3"/>
              </a:rPr>
              <a:t>cuDNN</a:t>
            </a:r>
            <a:r>
              <a:rPr lang="en-US" altLang="zh-TW" kern="1200" dirty="0" smtClean="0"/>
              <a:t>: building </a:t>
            </a:r>
            <a:r>
              <a:rPr lang="en-US" altLang="zh-TW" kern="1200" dirty="0"/>
              <a:t>blocks </a:t>
            </a:r>
            <a:r>
              <a:rPr lang="en-US" altLang="zh-TW" kern="1200" dirty="0" smtClean="0"/>
              <a:t>for DNN application</a:t>
            </a:r>
          </a:p>
          <a:p>
            <a:pPr lvl="1"/>
            <a:r>
              <a:rPr lang="en-US" altLang="zh-TW" b="1" kern="1200" dirty="0" err="1" smtClean="0">
                <a:hlinkClick r:id="rId4"/>
              </a:rPr>
              <a:t>TensorRT</a:t>
            </a:r>
            <a:r>
              <a:rPr lang="en-US" altLang="zh-TW" kern="1200" dirty="0" smtClean="0"/>
              <a:t>: DL inference for runtime</a:t>
            </a:r>
          </a:p>
          <a:p>
            <a:pPr lvl="1"/>
            <a:r>
              <a:rPr lang="en-US" altLang="zh-TW" b="1" kern="1200" dirty="0" err="1">
                <a:hlinkClick r:id="rId5"/>
              </a:rPr>
              <a:t>DeepStream</a:t>
            </a:r>
            <a:r>
              <a:rPr lang="en-US" altLang="zh-TW" b="1" kern="1200" dirty="0">
                <a:hlinkClick r:id="rId5"/>
              </a:rPr>
              <a:t> </a:t>
            </a:r>
            <a:r>
              <a:rPr lang="en-US" altLang="zh-TW" b="1" kern="1200" dirty="0" smtClean="0">
                <a:hlinkClick r:id="rId5"/>
              </a:rPr>
              <a:t>SDK</a:t>
            </a:r>
            <a:r>
              <a:rPr lang="en-US" altLang="zh-TW" kern="1200" dirty="0" smtClean="0"/>
              <a:t>: </a:t>
            </a:r>
            <a:r>
              <a:rPr lang="en-US" altLang="zh-TW" kern="1200" dirty="0"/>
              <a:t>High-level C++ API </a:t>
            </a:r>
            <a:r>
              <a:rPr lang="en-US" altLang="zh-TW" kern="1200" dirty="0" smtClean="0"/>
              <a:t>for transcoding</a:t>
            </a:r>
          </a:p>
          <a:p>
            <a:pPr lvl="1"/>
            <a:r>
              <a:rPr lang="en-US" altLang="zh-TW" b="1" kern="1200" dirty="0" err="1" smtClean="0">
                <a:hlinkClick r:id="rId6"/>
              </a:rPr>
              <a:t>cuBLAS</a:t>
            </a:r>
            <a:r>
              <a:rPr lang="en-US" altLang="zh-TW" kern="1200" dirty="0" smtClean="0"/>
              <a:t>: basic linear algebra subprogram with GPU</a:t>
            </a:r>
          </a:p>
          <a:p>
            <a:pPr lvl="1"/>
            <a:r>
              <a:rPr lang="en-US" altLang="zh-TW" b="1" kern="1200" dirty="0" err="1" smtClean="0">
                <a:hlinkClick r:id="rId7"/>
              </a:rPr>
              <a:t>cuSPARSE</a:t>
            </a:r>
            <a:r>
              <a:rPr lang="en-US" altLang="zh-TW" kern="1200" dirty="0" smtClean="0"/>
              <a:t>: linear algebra </a:t>
            </a:r>
            <a:r>
              <a:rPr lang="en-US" altLang="zh-TW" kern="1200" dirty="0"/>
              <a:t>subroutines for sparse matrices</a:t>
            </a:r>
          </a:p>
          <a:p>
            <a:pPr lvl="1"/>
            <a:r>
              <a:rPr lang="en-US" altLang="zh-TW" b="1" kern="1200" dirty="0" smtClean="0">
                <a:hlinkClick r:id="rId8"/>
              </a:rPr>
              <a:t>NCCL</a:t>
            </a:r>
            <a:r>
              <a:rPr lang="en-US" altLang="zh-TW" kern="1200" dirty="0" smtClean="0"/>
              <a:t>: communication routines </a:t>
            </a:r>
            <a:r>
              <a:rPr lang="en-US" altLang="zh-TW" dirty="0" smtClean="0"/>
              <a:t>for multi-GPU training</a:t>
            </a:r>
          </a:p>
          <a:p>
            <a:pPr lvl="1"/>
            <a:r>
              <a:rPr lang="en-US" altLang="zh-TW" b="1" dirty="0"/>
              <a:t> (</a:t>
            </a:r>
            <a:r>
              <a:rPr lang="en-US" altLang="zh-TW" b="1" dirty="0">
                <a:hlinkClick r:id="rId9"/>
              </a:rPr>
              <a:t>DIGITS</a:t>
            </a:r>
            <a:r>
              <a:rPr lang="en-US" altLang="zh-TW" b="1" dirty="0"/>
              <a:t>)</a:t>
            </a:r>
            <a:r>
              <a:rPr lang="en-US" altLang="zh-TW" dirty="0"/>
              <a:t>: </a:t>
            </a:r>
            <a:r>
              <a:rPr lang="en-US" altLang="zh-TW" dirty="0" smtClean="0"/>
              <a:t>train DNNs </a:t>
            </a:r>
            <a:r>
              <a:rPr lang="en-US" altLang="zh-TW" dirty="0"/>
              <a:t>for </a:t>
            </a:r>
            <a:r>
              <a:rPr lang="en-US" altLang="zh-TW" dirty="0" smtClean="0"/>
              <a:t>image-related tasks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52" y="4941168"/>
            <a:ext cx="8966095" cy="10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</a:t>
            </a:r>
            <a:r>
              <a:rPr lang="en-US" altLang="zh-TW" sz="3200" dirty="0" smtClean="0"/>
              <a:t>– </a:t>
            </a:r>
            <a:r>
              <a:rPr lang="en-US" altLang="zh-TW" sz="3200" dirty="0"/>
              <a:t>O</a:t>
            </a:r>
            <a:r>
              <a:rPr lang="en-US" altLang="zh-TW" sz="3200" dirty="0" smtClean="0"/>
              <a:t>ther NVIDIA resources</a:t>
            </a:r>
            <a:endParaRPr lang="en-US" altLang="zh-TW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News and blogs </a:t>
            </a:r>
          </a:p>
          <a:p>
            <a:pPr lvl="1"/>
            <a:r>
              <a:rPr lang="en-US" altLang="zh-TW" dirty="0">
                <a:hlinkClick r:id="rId3"/>
              </a:rPr>
              <a:t>https://devblogs.nvidia.com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https://blogs.nvidia.com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https://news.developer.nvidia.com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SlideShare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https://www.slideshare.net/NVIDIA</a:t>
            </a:r>
            <a:r>
              <a:rPr lang="en-US" altLang="zh-TW" dirty="0" smtClean="0">
                <a:hlinkClick r:id="rId6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AI-podcast</a:t>
            </a:r>
          </a:p>
          <a:p>
            <a:pPr lvl="1"/>
            <a:r>
              <a:rPr lang="en-US" altLang="zh-TW" dirty="0">
                <a:hlinkClick r:id="rId7"/>
              </a:rPr>
              <a:t>https://blogs.nvidia.com/ai-podcast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YouTube channel</a:t>
            </a:r>
          </a:p>
          <a:p>
            <a:pPr lvl="1"/>
            <a:r>
              <a:rPr lang="en-US" altLang="zh-TW" dirty="0">
                <a:hlinkClick r:id="rId8"/>
              </a:rPr>
              <a:t>https://</a:t>
            </a:r>
            <a:r>
              <a:rPr lang="en-US" altLang="zh-TW" dirty="0" smtClean="0">
                <a:hlinkClick r:id="rId8"/>
              </a:rPr>
              <a:t>www.youtube.com/channel/UC_ErhNjgkPOA9Kuahcj-iTA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Originate from  </a:t>
            </a:r>
            <a:r>
              <a:rPr lang="en-US" altLang="zh-TW" dirty="0" smtClean="0"/>
              <a:t>FER2013</a:t>
            </a:r>
          </a:p>
          <a:p>
            <a:pPr lvl="1"/>
            <a:r>
              <a:rPr lang="en-US" altLang="zh-TW" dirty="0" err="1"/>
              <a:t>Kaggle</a:t>
            </a:r>
            <a:r>
              <a:rPr lang="en-US" altLang="zh-TW" dirty="0"/>
              <a:t> Facial Expression Recognition </a:t>
            </a:r>
            <a:r>
              <a:rPr lang="en-US" altLang="zh-TW" dirty="0" smtClean="0"/>
              <a:t>Challenge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Simple task</a:t>
            </a:r>
          </a:p>
          <a:p>
            <a:pPr lvl="1"/>
            <a:r>
              <a:rPr lang="en-US" altLang="zh-TW" dirty="0" smtClean="0"/>
              <a:t>7 </a:t>
            </a:r>
            <a:r>
              <a:rPr lang="en-US" altLang="zh-TW" dirty="0"/>
              <a:t>predefined </a:t>
            </a:r>
            <a:r>
              <a:rPr lang="en-US" altLang="zh-TW" dirty="0" smtClean="0"/>
              <a:t>classes</a:t>
            </a:r>
          </a:p>
          <a:p>
            <a:pPr lvl="1"/>
            <a:r>
              <a:rPr lang="en-US" altLang="zh-TW" dirty="0" smtClean="0"/>
              <a:t>Choose one as prediction</a:t>
            </a:r>
          </a:p>
          <a:p>
            <a:pPr lvl="1"/>
            <a:r>
              <a:rPr lang="en-US" altLang="zh-TW" dirty="0"/>
              <a:t>CNN only</a:t>
            </a:r>
          </a:p>
          <a:p>
            <a:pPr lvl="1"/>
            <a:endParaRPr lang="en-US" altLang="zh-TW" dirty="0" smtClean="0"/>
          </a:p>
        </p:txBody>
      </p:sp>
      <p:pic>
        <p:nvPicPr>
          <p:cNvPr id="1026" name="Picture 2" descr="image 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52" y="2173635"/>
            <a:ext cx="3594188" cy="16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93" y="3717032"/>
            <a:ext cx="3853295" cy="2571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05" y="1970300"/>
            <a:ext cx="8843010" cy="4411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Expression Recognition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 </a:t>
            </a:r>
            <a:r>
              <a:rPr lang="en-US" altLang="zh-TW" dirty="0"/>
              <a:t>know how customers </a:t>
            </a:r>
            <a:r>
              <a:rPr lang="en-US" altLang="zh-TW" dirty="0" smtClean="0"/>
              <a:t>respond </a:t>
            </a:r>
            <a:r>
              <a:rPr lang="en-US" altLang="zh-TW" dirty="0"/>
              <a:t>to ads, products, packaging and store design</a:t>
            </a:r>
            <a:endParaRPr lang="en-US" altLang="zh-TW" dirty="0" smtClean="0"/>
          </a:p>
          <a:p>
            <a:endParaRPr lang="zh-TW" altLang="en-US" dirty="0" smtClean="0"/>
          </a:p>
          <a:p>
            <a:pPr lvl="1"/>
            <a:r>
              <a:rPr lang="en-US" dirty="0" smtClean="0"/>
              <a:t>Education </a:t>
            </a:r>
          </a:p>
          <a:p>
            <a:pPr lvl="2"/>
            <a:r>
              <a:rPr lang="en-US" dirty="0" smtClean="0"/>
              <a:t>Measure real-time </a:t>
            </a:r>
            <a:r>
              <a:rPr lang="en-US" dirty="0"/>
              <a:t>learner </a:t>
            </a:r>
            <a:r>
              <a:rPr lang="en-US" dirty="0" smtClean="0"/>
              <a:t>responses</a:t>
            </a:r>
          </a:p>
          <a:p>
            <a:pPr lvl="2"/>
            <a:r>
              <a:rPr lang="en-US" dirty="0" smtClean="0"/>
              <a:t>Adapt </a:t>
            </a:r>
            <a:r>
              <a:rPr lang="en-US" dirty="0"/>
              <a:t>and personalize </a:t>
            </a:r>
            <a:r>
              <a:rPr lang="en-US" dirty="0" smtClean="0"/>
              <a:t>content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easure </a:t>
            </a:r>
            <a:r>
              <a:rPr lang="en-US" dirty="0"/>
              <a:t>effectiveness of </a:t>
            </a:r>
            <a:r>
              <a:rPr lang="en-US" dirty="0" smtClean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19145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exploration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 instances: </a:t>
            </a:r>
            <a:r>
              <a:rPr lang="en-US" altLang="zh-TW" dirty="0"/>
              <a:t>22000 </a:t>
            </a:r>
            <a:endParaRPr lang="en-US" altLang="zh-TW" dirty="0" smtClean="0"/>
          </a:p>
          <a:p>
            <a:r>
              <a:rPr lang="en-US" dirty="0" smtClean="0"/>
              <a:t>Images size: 48*48</a:t>
            </a:r>
          </a:p>
          <a:p>
            <a:r>
              <a:rPr lang="en-US" dirty="0" smtClean="0"/>
              <a:t>Greyscale</a:t>
            </a:r>
          </a:p>
          <a:p>
            <a:r>
              <a:rPr lang="en-US" dirty="0" smtClean="0"/>
              <a:t>Target </a:t>
            </a:r>
            <a:r>
              <a:rPr lang="en-US" dirty="0"/>
              <a:t>object cropped 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Watermark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Bad data</a:t>
            </a:r>
          </a:p>
          <a:p>
            <a:endParaRPr lang="en-US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54" y="3676601"/>
            <a:ext cx="2647950" cy="2590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202" y="3676601"/>
            <a:ext cx="26479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exploration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Imbalance dataset</a:t>
            </a:r>
          </a:p>
          <a:p>
            <a:pPr lvl="1"/>
            <a:r>
              <a:rPr lang="en-US" altLang="zh-TW" dirty="0"/>
              <a:t>The percentage of </a:t>
            </a:r>
            <a:r>
              <a:rPr lang="en-US" altLang="zh-TW" dirty="0" smtClean="0"/>
              <a:t> "</a:t>
            </a:r>
            <a:r>
              <a:rPr lang="en-US" altLang="zh-TW" dirty="0"/>
              <a:t>disgust"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/>
              <a:t>1</a:t>
            </a:r>
            <a:r>
              <a:rPr lang="en-US" altLang="zh-TW" dirty="0" smtClean="0"/>
              <a:t>%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Ignore 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Merge </a:t>
            </a:r>
            <a:r>
              <a:rPr lang="en-US" dirty="0"/>
              <a:t>into other classes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Train with weight 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en-US" dirty="0" smtClean="0"/>
              <a:t>Over-sampling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27" y="3589338"/>
            <a:ext cx="3688773" cy="23725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25" y="1952044"/>
            <a:ext cx="4283290" cy="43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preprocessing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 sizes</a:t>
            </a:r>
          </a:p>
          <a:p>
            <a:pPr lvl="1"/>
            <a:r>
              <a:rPr lang="en-US" dirty="0" smtClean="0"/>
              <a:t>Crop </a:t>
            </a:r>
          </a:p>
          <a:p>
            <a:pPr lvl="1"/>
            <a:r>
              <a:rPr lang="en-US" dirty="0" smtClean="0"/>
              <a:t>Scale </a:t>
            </a:r>
            <a:endParaRPr lang="en-US" dirty="0"/>
          </a:p>
          <a:p>
            <a:r>
              <a:rPr lang="en-US" dirty="0" smtClean="0"/>
              <a:t>Different sources</a:t>
            </a:r>
          </a:p>
          <a:p>
            <a:pPr lvl="1"/>
            <a:r>
              <a:rPr lang="en-US" altLang="zh-TW" dirty="0" smtClean="0"/>
              <a:t>Whitening</a:t>
            </a:r>
            <a:endParaRPr lang="en-US" dirty="0" smtClean="0"/>
          </a:p>
          <a:p>
            <a:pPr lvl="1"/>
            <a:r>
              <a:rPr lang="en-US" dirty="0" smtClean="0"/>
              <a:t>Standardization / re-scaling </a:t>
            </a:r>
          </a:p>
          <a:p>
            <a:pPr lvl="1"/>
            <a:r>
              <a:rPr lang="en-US" dirty="0" smtClean="0"/>
              <a:t>Greyscale  </a:t>
            </a:r>
          </a:p>
          <a:p>
            <a:r>
              <a:rPr lang="en-US" dirty="0" smtClean="0"/>
              <a:t>Bad data removal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3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preprocessing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augmentation</a:t>
            </a:r>
          </a:p>
          <a:p>
            <a:pPr lvl="1"/>
            <a:r>
              <a:rPr lang="en-US" altLang="zh-TW" i="1" dirty="0" err="1" smtClean="0"/>
              <a:t>keras.preprocessing.image.ImageDataGenerator</a:t>
            </a:r>
            <a:endParaRPr lang="en-US" altLang="zh-TW" i="1" dirty="0" smtClean="0"/>
          </a:p>
          <a:p>
            <a:pPr lvl="2"/>
            <a:r>
              <a:rPr lang="en-US" altLang="zh-TW" dirty="0" err="1"/>
              <a:t>brightness_range</a:t>
            </a:r>
            <a:endParaRPr lang="en-US" altLang="zh-TW" dirty="0"/>
          </a:p>
          <a:p>
            <a:pPr lvl="2"/>
            <a:r>
              <a:rPr lang="en-US" altLang="zh-TW" dirty="0" err="1"/>
              <a:t>shear_range</a:t>
            </a:r>
            <a:endParaRPr lang="en-US" altLang="zh-TW" dirty="0"/>
          </a:p>
          <a:p>
            <a:pPr lvl="2"/>
            <a:r>
              <a:rPr lang="en-US" altLang="zh-TW" dirty="0" err="1"/>
              <a:t>zoom_range</a:t>
            </a:r>
            <a:endParaRPr lang="en-US" altLang="zh-TW" dirty="0"/>
          </a:p>
          <a:p>
            <a:pPr lvl="2"/>
            <a:r>
              <a:rPr lang="en-US" altLang="zh-TW" dirty="0" err="1"/>
              <a:t>rotation_range</a:t>
            </a:r>
            <a:endParaRPr lang="en-US" altLang="zh-TW" dirty="0"/>
          </a:p>
          <a:p>
            <a:pPr lvl="2"/>
            <a:r>
              <a:rPr lang="en-US" altLang="zh-TW" dirty="0" err="1"/>
              <a:t>horizontal_flip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098" name="Picture 2" descr="image 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79" y="2132856"/>
            <a:ext cx="4392521" cy="41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8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preprocessing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026" name="Picture 2" descr="https://m2dsupsdlclass.github.io/lectures-labs/slides/04_conv_nets/images/augmented-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221"/>
            <a:ext cx="8974058" cy="435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 Faster Emulator with Better Hardware Support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037D8E64D05EF45B1C6133473FB79CC" ma:contentTypeVersion="0" ma:contentTypeDescription="建立新的文件。" ma:contentTypeScope="" ma:versionID="3737a69f6bbb7b23b532164502f2bb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76F7F9-0A6C-47C0-83BC-6D3238B79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F3AF39-FF4E-469F-A19E-A288D733F1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DC56F6-44C3-4CB7-AFED-CD53B82363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28388</TotalTime>
  <Words>974</Words>
  <Application>Microsoft Office PowerPoint</Application>
  <PresentationFormat>如螢幕大小 (4:3)</PresentationFormat>
  <Paragraphs>270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新細明體</vt:lpstr>
      <vt:lpstr>標楷體</vt:lpstr>
      <vt:lpstr>Calibri</vt:lpstr>
      <vt:lpstr>Times New Roman</vt:lpstr>
      <vt:lpstr>Wingdings</vt:lpstr>
      <vt:lpstr>佈景主題2</vt:lpstr>
      <vt:lpstr>1_A Faster Emulator with Better Hardware Support</vt:lpstr>
      <vt:lpstr>Human emotion recognition</vt:lpstr>
      <vt:lpstr>Outline </vt:lpstr>
      <vt:lpstr>Problem definition</vt:lpstr>
      <vt:lpstr>Problem definition</vt:lpstr>
      <vt:lpstr>Dataset exploration</vt:lpstr>
      <vt:lpstr>Dataset exploration</vt:lpstr>
      <vt:lpstr>Data preprocessing</vt:lpstr>
      <vt:lpstr>Data preprocessing</vt:lpstr>
      <vt:lpstr>Data preprocessing</vt:lpstr>
      <vt:lpstr>Model building</vt:lpstr>
      <vt:lpstr>Model building</vt:lpstr>
      <vt:lpstr>Model building</vt:lpstr>
      <vt:lpstr>Conclusion</vt:lpstr>
      <vt:lpstr>Appendix - Google Cloud ML Engine</vt:lpstr>
      <vt:lpstr>Appendix - Google Cloud ML Engine</vt:lpstr>
      <vt:lpstr>Appendix - Google Cloud ML Engine</vt:lpstr>
      <vt:lpstr>Appendix - Google Cloud Compute Engine</vt:lpstr>
      <vt:lpstr>Appendix – Azure VM with GPU</vt:lpstr>
      <vt:lpstr>Appendix – GPU comparison</vt:lpstr>
      <vt:lpstr>Appendix – Azure VM with GPU</vt:lpstr>
      <vt:lpstr>Appendix – NVIDIA Cloud Platform</vt:lpstr>
      <vt:lpstr>Appendix – NVIDIA Cloud Platform</vt:lpstr>
      <vt:lpstr>Appendix – Other NVIDIA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ChengWei Chiang(姜誠威)</dc:creator>
  <cp:lastModifiedBy>Han Shih(施學翰)</cp:lastModifiedBy>
  <cp:revision>1083</cp:revision>
  <dcterms:created xsi:type="dcterms:W3CDTF">2015-03-31T06:32:10Z</dcterms:created>
  <dcterms:modified xsi:type="dcterms:W3CDTF">2018-11-05T03:11:56Z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0x010100F037D8E64D05EF45B1C6133473FB79CC</vt:lpwstr>
  </property>
</Properties>
</file>