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4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  <p:sldMasterId id="2147483869" r:id="rId5"/>
  </p:sldMasterIdLst>
  <p:notesMasterIdLst>
    <p:notesMasterId r:id="rId39"/>
  </p:notesMasterIdLst>
  <p:handoutMasterIdLst>
    <p:handoutMasterId r:id="rId40"/>
  </p:handoutMasterIdLst>
  <p:sldIdLst>
    <p:sldId id="394" r:id="rId6"/>
    <p:sldId id="395" r:id="rId7"/>
    <p:sldId id="412" r:id="rId8"/>
    <p:sldId id="422" r:id="rId9"/>
    <p:sldId id="423" r:id="rId10"/>
    <p:sldId id="424" r:id="rId11"/>
    <p:sldId id="426" r:id="rId12"/>
    <p:sldId id="428" r:id="rId13"/>
    <p:sldId id="425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45" r:id="rId23"/>
    <p:sldId id="448" r:id="rId24"/>
    <p:sldId id="446" r:id="rId25"/>
    <p:sldId id="447" r:id="rId26"/>
    <p:sldId id="449" r:id="rId27"/>
    <p:sldId id="450" r:id="rId28"/>
    <p:sldId id="451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21" r:id="rId38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4B5"/>
    <a:srgbClr val="215968"/>
    <a:srgbClr val="9BD2DF"/>
    <a:srgbClr val="FF0000"/>
    <a:srgbClr val="00F618"/>
    <a:srgbClr val="000000"/>
    <a:srgbClr val="4BACC6"/>
    <a:srgbClr val="F3FAFB"/>
    <a:srgbClr val="10B0C0"/>
    <a:srgbClr val="BE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6" autoAdjust="0"/>
    <p:restoredTop sz="80220" autoAdjust="0"/>
  </p:normalViewPr>
  <p:slideViewPr>
    <p:cSldViewPr showGuides="1">
      <p:cViewPr>
        <p:scale>
          <a:sx n="77" d="100"/>
          <a:sy n="77" d="100"/>
        </p:scale>
        <p:origin x="200" y="-32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14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B10601104 </a:t>
            </a:r>
            <a:r>
              <a:rPr lang="zh-TW" altLang="en-US" dirty="0"/>
              <a:t>許喬雅 </a:t>
            </a:r>
            <a:endParaRPr lang="en-US" altLang="zh-TW" dirty="0"/>
          </a:p>
          <a:p>
            <a:r>
              <a:rPr lang="en-US" altLang="zh-TW" dirty="0"/>
              <a:t>B10707032 </a:t>
            </a:r>
            <a:r>
              <a:rPr lang="zh-TW" altLang="en-US" dirty="0"/>
              <a:t>楊政憲 </a:t>
            </a:r>
            <a:endParaRPr lang="en-US" altLang="zh-TW" dirty="0"/>
          </a:p>
          <a:p>
            <a:r>
              <a:rPr lang="en-US" altLang="zh-TW" dirty="0"/>
              <a:t>B10715029 </a:t>
            </a:r>
            <a:r>
              <a:rPr lang="zh-TW" altLang="en-US" dirty="0"/>
              <a:t>陳彥瑋 </a:t>
            </a:r>
            <a:endParaRPr lang="en-US" altLang="zh-TW" dirty="0"/>
          </a:p>
          <a:p>
            <a:r>
              <a:rPr lang="en-US" altLang="zh-TW" dirty="0"/>
              <a:t>B10815034 </a:t>
            </a:r>
            <a:r>
              <a:rPr lang="zh-TW" altLang="en-US" dirty="0"/>
              <a:t>吳承翰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就總體而言，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與天氣幾乎沒有關連（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左右），只有與降水量可能比較有相關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(-0.2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就區域來說，北部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新北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、南部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高雄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、東部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花蓮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與天氣較無關聯；中部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台中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與測站氣壓有中度相關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(-0.58)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；離島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金門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與風速有中度相關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(0.61)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就總體而言，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與火力發電量幾乎沒有關聯（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0.11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左右）</a:t>
            </a:r>
          </a:p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從單一縣市來看，雖然大多城市的發電量與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皆沒有太大的關連性，但是有些縣市會比其他縣市有更高的相關係數，像是台中的相關係數有達到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0.28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，但是新北的相關係數卻只有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</a:t>
            </a:r>
          </a:p>
          <a:p>
            <a:pPr lvl="1"/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總的來說，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與交通流量關聯不大（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0.27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左右）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0.2761 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0.2222 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0.1567 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zh-TW" altLang="en-US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TW" altLang="en-US" dirty="0"/>
            </a:b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3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工業區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從數據來看，工業區的面積與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也沒有什麼關聯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(0.12~0.33)</a:t>
            </a:r>
          </a:p>
          <a:p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地理區域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從相關矩陣中可以看到，鄰近的區域在相同的時間點對於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的值會有非常高度的相關，但是東半部卻沒有這樣的現象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月份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從圖中可以看到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與月份有顯著的關係，在大約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月到隔年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月會有較高的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不良比例，而在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6~8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月時比例較低</a:t>
            </a: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8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天氣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依據各地區氣候地形條件的不同，對於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會有不同的影響。在某些特定氣候地形情況下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會與天氣的一些參數有顯著的關聯，但在其他的情況下可能就不會有太大的關聯性。</a:t>
            </a:r>
            <a:r>
              <a:rPr lang="zh-TW" altLang="en-US" sz="2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例如：金門與風速有相關性，可能是因為離島地形平坦易受中國大陸汙染物的擴散影響</a:t>
            </a:r>
          </a:p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在特定的情況下，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確實會與天氣有關聯，與預期結果相符，但在其他情況下則不一定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火力發電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與火力發電量確實沒有什麼關聯，與預期結果相符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月份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與我們的預期相符，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有季節性</a:t>
            </a: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5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交通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與交通流量關聯性不大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工業區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與工業區大小看起來似乎也沒有關聯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地理區域</a:t>
            </a:r>
            <a:endParaRPr lang="en-US" altLang="zh-TW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相近的區域可能會有類似的地形氣候條件，因此會有較高的關聯性</a:t>
            </a:r>
          </a:p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至於東半部的部分可能是因為地形較為複雜，因此有可能與附近縣市有不一樣的結果</a:t>
            </a: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zh-TW" altLang="zh-TW" sz="2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氣溫</a:t>
            </a:r>
            <a:endParaRPr lang="zh-TW" altLang="zh-TW" sz="2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zh-TW" altLang="zh-TW" sz="2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降水量</a:t>
            </a:r>
            <a:endParaRPr lang="zh-TW" altLang="zh-TW" sz="2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zh-TW" altLang="zh-TW" sz="2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相對</a:t>
            </a:r>
            <a:endParaRPr lang="zh-TW" altLang="zh-TW" sz="2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zh-TW" altLang="zh-TW" sz="2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溼度</a:t>
            </a:r>
            <a:endParaRPr lang="zh-TW" altLang="zh-TW" sz="2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zh-TW" altLang="zh-TW" sz="2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氣壓</a:t>
            </a:r>
            <a:endParaRPr lang="zh-TW" altLang="zh-TW" sz="2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zh-TW" altLang="zh-TW" sz="2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風速</a:t>
            </a:r>
            <a:endParaRPr lang="zh-TW" altLang="zh-TW" sz="2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&gt;=0.7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高度相關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&gt;=0.85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特別相關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2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&gt;=0.7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高度相關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&gt;=0.85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特別相關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&gt;=0.7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高度相關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&gt;=0.85</a:t>
            </a:r>
            <a:r>
              <a:rPr lang="zh-TW" altLang="en-US" dirty="0"/>
              <a:t> </a:t>
            </a:r>
            <a:r>
              <a:rPr lang="zh-TW" altLang="en-US" sz="2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特別相關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在大約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月到隔年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月會有較高的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AQI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不良比例，而在</a:t>
            </a:r>
            <a:r>
              <a:rPr lang="en-US" altLang="zh-TW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6~8</a:t>
            </a:r>
            <a:r>
              <a:rPr lang="zh-TW" altLang="en-US" sz="2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月時比例較低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 withou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3131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31657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3165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31657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32001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2216" y="5114809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5611605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925177" y="462980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958034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225609" y="462981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959777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558409" y="5114809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5611605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858841" y="5114810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5611606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68476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68476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68476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42342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8143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5761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30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6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5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7976000" y="1249736"/>
            <a:ext cx="7632300" cy="2320588"/>
            <a:chOff x="7976000" y="767136"/>
            <a:chExt cx="7632300" cy="2320588"/>
          </a:xfrm>
        </p:grpSpPr>
        <p:sp>
          <p:nvSpPr>
            <p:cNvPr id="52" name="円弧 51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>
              <a:stCxn id="52" idx="0"/>
            </p:cNvCxnSpPr>
            <p:nvPr userDrawn="1"/>
          </p:nvCxnSpPr>
          <p:spPr>
            <a:xfrm>
              <a:off x="9956746" y="1106978"/>
              <a:ext cx="565155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 userDrawn="1"/>
        </p:nvGrpSpPr>
        <p:grpSpPr>
          <a:xfrm flipH="1">
            <a:off x="520700" y="2712080"/>
            <a:ext cx="7012790" cy="2320588"/>
            <a:chOff x="7976000" y="767136"/>
            <a:chExt cx="7012790" cy="2320588"/>
          </a:xfrm>
        </p:grpSpPr>
        <p:sp>
          <p:nvSpPr>
            <p:cNvPr id="70" name="円弧 69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>
              <a:stCxn id="70" idx="0"/>
            </p:cNvCxnSpPr>
            <p:nvPr userDrawn="1"/>
          </p:nvCxnSpPr>
          <p:spPr>
            <a:xfrm>
              <a:off x="9956746" y="1106978"/>
              <a:ext cx="50320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 userDrawn="1"/>
        </p:nvGrpSpPr>
        <p:grpSpPr>
          <a:xfrm flipH="1">
            <a:off x="520700" y="5870763"/>
            <a:ext cx="7012790" cy="2320588"/>
            <a:chOff x="7976000" y="767136"/>
            <a:chExt cx="7012790" cy="2320588"/>
          </a:xfrm>
        </p:grpSpPr>
        <p:sp>
          <p:nvSpPr>
            <p:cNvPr id="77" name="円弧 76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コネクタ 77"/>
            <p:cNvCxnSpPr>
              <a:stCxn id="77" idx="0"/>
            </p:cNvCxnSpPr>
            <p:nvPr userDrawn="1"/>
          </p:nvCxnSpPr>
          <p:spPr>
            <a:xfrm>
              <a:off x="9956746" y="1106978"/>
              <a:ext cx="50320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 userDrawn="1"/>
        </p:nvGrpSpPr>
        <p:grpSpPr>
          <a:xfrm flipH="1" flipV="1">
            <a:off x="2476500" y="7426333"/>
            <a:ext cx="7787490" cy="2320588"/>
            <a:chOff x="7976000" y="767136"/>
            <a:chExt cx="7787490" cy="2320588"/>
          </a:xfrm>
        </p:grpSpPr>
        <p:sp>
          <p:nvSpPr>
            <p:cNvPr id="80" name="円弧 79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stCxn id="80" idx="0"/>
            </p:cNvCxnSpPr>
            <p:nvPr userDrawn="1"/>
          </p:nvCxnSpPr>
          <p:spPr>
            <a:xfrm flipV="1">
              <a:off x="9956746" y="1106978"/>
              <a:ext cx="58067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288949" y="803286"/>
            <a:ext cx="7809250" cy="8435669"/>
            <a:chOff x="4946954" y="348420"/>
            <a:chExt cx="8413408" cy="9088290"/>
          </a:xfrm>
        </p:grpSpPr>
        <p:sp>
          <p:nvSpPr>
            <p:cNvPr id="5" name="涙形 4"/>
            <p:cNvSpPr/>
            <p:nvPr userDrawn="1"/>
          </p:nvSpPr>
          <p:spPr>
            <a:xfrm rot="8100000">
              <a:off x="7680555" y="348420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 userDrawn="1"/>
          </p:nvSpPr>
          <p:spPr>
            <a:xfrm rot="4500000">
              <a:off x="4946954" y="1889381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涙形 6"/>
            <p:cNvSpPr/>
            <p:nvPr userDrawn="1"/>
          </p:nvSpPr>
          <p:spPr>
            <a:xfrm rot="900000">
              <a:off x="4946954" y="4994725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 userDrawn="1"/>
          </p:nvSpPr>
          <p:spPr>
            <a:xfrm rot="18900000">
              <a:off x="7703047" y="6512996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涙形 8"/>
            <p:cNvSpPr/>
            <p:nvPr userDrawn="1"/>
          </p:nvSpPr>
          <p:spPr>
            <a:xfrm rot="15300000">
              <a:off x="10436648" y="4972035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 userDrawn="1"/>
          </p:nvSpPr>
          <p:spPr>
            <a:xfrm rot="11700000">
              <a:off x="10436648" y="1866691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48249" y="1228065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095502" y="4789931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95502" y="4210502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095502" y="6628665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1086" y="7150492"/>
            <a:ext cx="4863492" cy="3136508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62286" y="8473870"/>
            <a:ext cx="13753528" cy="118975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389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9077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7667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57607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9277642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7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30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6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5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7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5260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06192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Balo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3" name="涙形 2"/>
          <p:cNvSpPr/>
          <p:nvPr userDrawn="1"/>
        </p:nvSpPr>
        <p:spPr>
          <a:xfrm rot="5226544">
            <a:off x="3944329" y="45165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4" name="涙形 3"/>
          <p:cNvSpPr/>
          <p:nvPr userDrawn="1"/>
        </p:nvSpPr>
        <p:spPr>
          <a:xfrm rot="11130698">
            <a:off x="11652523" y="88413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5" name="涙形 4"/>
          <p:cNvSpPr/>
          <p:nvPr userDrawn="1"/>
        </p:nvSpPr>
        <p:spPr>
          <a:xfrm rot="1800000">
            <a:off x="2633274" y="463338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6" name="涙形 5"/>
          <p:cNvSpPr/>
          <p:nvPr userDrawn="1"/>
        </p:nvSpPr>
        <p:spPr>
          <a:xfrm rot="14265780">
            <a:off x="12795332" y="5216238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195021" y="1038980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881748" y="5131093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1900997" y="1471462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043806" y="5803564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376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28740060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0033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1065603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96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4025504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357938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671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Balo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涙形 2"/>
          <p:cNvSpPr/>
          <p:nvPr userDrawn="1"/>
        </p:nvSpPr>
        <p:spPr>
          <a:xfrm rot="5226544">
            <a:off x="3944329" y="45165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涙形 3"/>
          <p:cNvSpPr/>
          <p:nvPr userDrawn="1"/>
        </p:nvSpPr>
        <p:spPr>
          <a:xfrm rot="11130698">
            <a:off x="11652523" y="88413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涙形 4"/>
          <p:cNvSpPr/>
          <p:nvPr userDrawn="1"/>
        </p:nvSpPr>
        <p:spPr>
          <a:xfrm rot="1800000">
            <a:off x="2633274" y="463338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14265780">
            <a:off x="12795332" y="5216238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195021" y="1038980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881748" y="5131093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1900997" y="1471462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043806" y="5803564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060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14212397" y="-1371"/>
            <a:ext cx="4095455" cy="2350390"/>
            <a:chOff x="14212397" y="-1371"/>
            <a:chExt cx="4095455" cy="2350390"/>
          </a:xfrm>
        </p:grpSpPr>
        <p:sp>
          <p:nvSpPr>
            <p:cNvPr id="5" name="直角三角形 4"/>
            <p:cNvSpPr/>
            <p:nvPr userDrawn="1"/>
          </p:nvSpPr>
          <p:spPr>
            <a:xfrm rot="10800000">
              <a:off x="16421955" y="-1370"/>
              <a:ext cx="1864458" cy="2350389"/>
            </a:xfrm>
            <a:prstGeom prst="rt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7" name="直角三角形 6"/>
            <p:cNvSpPr/>
            <p:nvPr userDrawn="1"/>
          </p:nvSpPr>
          <p:spPr>
            <a:xfrm rot="10800000">
              <a:off x="14212397" y="-1371"/>
              <a:ext cx="4095455" cy="1949515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  <a:tileRect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</p:grp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6520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dobe Devanagari" panose="02040503050201020203" pitchFamily="18" charset="0"/>
              </a:defRPr>
            </a:lvl1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dobe Devanagari" panose="02040503050201020203" pitchFamily="18" charset="0"/>
              </a:defRPr>
            </a:lvl1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164BF-D67A-46C0-81D2-5BAF67C00C8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rPr>
              <a:pPr marL="0" marR="0" lvl="0" indent="0" algn="l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2">
              <a:lumMod val="5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2081578" y="3556897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63786" y="405520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4363786" y="349601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08202" y="1690778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708202" y="1149518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12750" y="8116899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012750" y="7575639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021057" cy="1392406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2974226" y="3770096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</p:grpSp>
      <p:grpSp>
        <p:nvGrpSpPr>
          <p:cNvPr id="112" name="グループ化 42"/>
          <p:cNvGrpSpPr/>
          <p:nvPr userDrawn="1"/>
        </p:nvGrpSpPr>
        <p:grpSpPr>
          <a:xfrm>
            <a:off x="10523772" y="5318623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3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14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15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grpSp>
          <p:nvGrpSpPr>
            <p:cNvPr id="116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31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132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11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29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130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11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27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128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  <p:grpSp>
          <p:nvGrpSpPr>
            <p:cNvPr id="12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23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  <p:sp>
            <p:nvSpPr>
              <p:cNvPr id="126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63275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Devanagari" panose="02040503050201020203" pitchFamily="18" charset="0"/>
                  <a:cs typeface="+mn-cs"/>
                </a:endParaRPr>
              </a:p>
            </p:txBody>
          </p:sp>
        </p:grpSp>
      </p:grpSp>
      <p:sp>
        <p:nvSpPr>
          <p:cNvPr id="1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285061" y="7330223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35" name="グループ化 8"/>
          <p:cNvGrpSpPr/>
          <p:nvPr userDrawn="1"/>
        </p:nvGrpSpPr>
        <p:grpSpPr>
          <a:xfrm>
            <a:off x="11675863" y="6475318"/>
            <a:ext cx="1404829" cy="953608"/>
            <a:chOff x="7872755" y="6385186"/>
            <a:chExt cx="1431883" cy="1214219"/>
          </a:xfrm>
        </p:grpSpPr>
        <p:sp>
          <p:nvSpPr>
            <p:cNvPr id="136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  <p:sp>
          <p:nvSpPr>
            <p:cNvPr id="137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endParaRPr>
            </a:p>
          </p:txBody>
        </p:sp>
      </p:grpSp>
      <p:sp>
        <p:nvSpPr>
          <p:cNvPr id="101" name="文字版面配置區 100"/>
          <p:cNvSpPr>
            <a:spLocks noGrp="1"/>
          </p:cNvSpPr>
          <p:nvPr>
            <p:ph type="body" sz="quarter" idx="28"/>
          </p:nvPr>
        </p:nvSpPr>
        <p:spPr>
          <a:xfrm>
            <a:off x="13288691" y="5865098"/>
            <a:ext cx="4989180" cy="702434"/>
          </a:xfrm>
        </p:spPr>
        <p:txBody>
          <a:bodyPr/>
          <a:lstStyle>
            <a:lvl2pPr marL="816377" indent="0">
              <a:buNone/>
              <a:defRPr/>
            </a:lvl2pPr>
            <a:lvl3pPr marL="1632753" indent="0">
              <a:buNone/>
              <a:defRPr/>
            </a:lvl3pPr>
            <a:lvl4pPr marL="2449129" indent="0">
              <a:buNone/>
              <a:defRPr/>
            </a:lvl4pPr>
            <a:lvl5pPr marL="3265505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4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285061" y="7135168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5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5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latin typeface="Adobe Devanagari" panose="02040503050201020203" pitchFamily="18" charset="0"/>
              </a:defRPr>
            </a:lvl1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latin typeface="Adobe Devanagari" panose="02040503050201020203" pitchFamily="18" charset="0"/>
              </a:defRPr>
            </a:lvl1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93905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Light"/>
                <a:cs typeface="+mn-cs"/>
              </a:rPr>
              <a:t>The Power of PowerPoint | thepopp.com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oboto Light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164BF-D67A-46C0-81D2-5BAF67C00C8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Light"/>
                <a:cs typeface="+mn-cs"/>
              </a:rPr>
              <a:pPr marL="0" marR="0" lvl="0" indent="0" algn="l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oboto Light"/>
              <a:cs typeface="+mn-cs"/>
            </a:endParaRPr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65155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36308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36308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215478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2927004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2927004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4779402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490928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490928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343326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05485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054852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07291" y="786224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17"/>
          <p:cNvSpPr/>
          <p:nvPr userDrawn="1"/>
        </p:nvSpPr>
        <p:spPr>
          <a:xfrm>
            <a:off x="4642706" y="757377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22726" y="757377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Adobe Devanagari" panose="02040503050201020203" pitchFamily="18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15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96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5572841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84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753194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8037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1933548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808391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47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14212397" y="-1371"/>
            <a:ext cx="4095455" cy="2350390"/>
            <a:chOff x="14212397" y="-1371"/>
            <a:chExt cx="4095455" cy="2350390"/>
          </a:xfrm>
        </p:grpSpPr>
        <p:sp>
          <p:nvSpPr>
            <p:cNvPr id="5" name="直角三角形 4"/>
            <p:cNvSpPr/>
            <p:nvPr userDrawn="1"/>
          </p:nvSpPr>
          <p:spPr>
            <a:xfrm rot="10800000">
              <a:off x="16421955" y="-1370"/>
              <a:ext cx="1864458" cy="2350389"/>
            </a:xfrm>
            <a:prstGeom prst="rt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/>
            <p:cNvSpPr/>
            <p:nvPr userDrawn="1"/>
          </p:nvSpPr>
          <p:spPr>
            <a:xfrm rot="10800000">
              <a:off x="14212397" y="-1371"/>
              <a:ext cx="4095455" cy="1949515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  <a:tileRect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20950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041205" y="2495277"/>
            <a:ext cx="6193030" cy="6193030"/>
            <a:chOff x="4450556" y="450850"/>
            <a:chExt cx="9385300" cy="9385300"/>
          </a:xfrm>
        </p:grpSpPr>
        <p:sp>
          <p:nvSpPr>
            <p:cNvPr id="32" name="円/楕円 31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円/楕円 32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27271" y="2714189"/>
            <a:ext cx="5256000" cy="298800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87780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515206" y="2713230"/>
            <a:ext cx="5256000" cy="298800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87684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258136" y="2714189"/>
            <a:ext cx="5256000" cy="298800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410996" y="287780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6324" y="1318075"/>
            <a:ext cx="18292737" cy="418546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163018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37861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343372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218215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3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53089" y="9553990"/>
            <a:ext cx="12980235" cy="58506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25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2" y="2803240"/>
            <a:ext cx="18279220" cy="4899329"/>
          </a:xfrm>
          <a:custGeom>
            <a:avLst/>
            <a:gdLst/>
            <a:ahLst/>
            <a:cxnLst/>
            <a:rect l="l" t="t" r="r" b="b"/>
            <a:pathLst>
              <a:path w="18279220" h="4899329">
                <a:moveTo>
                  <a:pt x="5814596" y="4758098"/>
                </a:moveTo>
                <a:lnTo>
                  <a:pt x="18279220" y="4758098"/>
                </a:lnTo>
                <a:lnTo>
                  <a:pt x="18279220" y="4899329"/>
                </a:lnTo>
                <a:lnTo>
                  <a:pt x="5814596" y="4899329"/>
                </a:lnTo>
                <a:close/>
                <a:moveTo>
                  <a:pt x="12878622" y="0"/>
                </a:moveTo>
                <a:cubicBezTo>
                  <a:pt x="13571433" y="0"/>
                  <a:pt x="14134305" y="559284"/>
                  <a:pt x="14138736" y="1252080"/>
                </a:cubicBezTo>
                <a:cubicBezTo>
                  <a:pt x="14143162" y="1944076"/>
                  <a:pt x="13588778" y="2510006"/>
                  <a:pt x="12897140" y="2520026"/>
                </a:cubicBezTo>
                <a:lnTo>
                  <a:pt x="12897140" y="2520280"/>
                </a:lnTo>
                <a:lnTo>
                  <a:pt x="5798523" y="2520280"/>
                </a:lnTo>
                <a:lnTo>
                  <a:pt x="5798551" y="2522469"/>
                </a:lnTo>
                <a:cubicBezTo>
                  <a:pt x="5184591" y="2530323"/>
                  <a:pt x="4692121" y="3032335"/>
                  <a:pt x="4696048" y="3646333"/>
                </a:cubicBezTo>
                <a:cubicBezTo>
                  <a:pt x="4699975" y="4260331"/>
                  <a:pt x="5198827" y="4756002"/>
                  <a:pt x="5812837" y="4756002"/>
                </a:cubicBezTo>
                <a:lnTo>
                  <a:pt x="5812837" y="4899329"/>
                </a:lnTo>
                <a:cubicBezTo>
                  <a:pt x="5120026" y="4899329"/>
                  <a:pt x="4557154" y="4340045"/>
                  <a:pt x="4552723" y="3647249"/>
                </a:cubicBezTo>
                <a:cubicBezTo>
                  <a:pt x="4548296" y="2955081"/>
                  <a:pt x="5102957" y="2389041"/>
                  <a:pt x="5794836" y="2379271"/>
                </a:cubicBezTo>
                <a:lnTo>
                  <a:pt x="5794836" y="2379049"/>
                </a:lnTo>
                <a:lnTo>
                  <a:pt x="12892936" y="2379049"/>
                </a:lnTo>
                <a:lnTo>
                  <a:pt x="12892908" y="2376860"/>
                </a:lnTo>
                <a:cubicBezTo>
                  <a:pt x="13506868" y="2369006"/>
                  <a:pt x="13999338" y="1866994"/>
                  <a:pt x="13995411" y="1252996"/>
                </a:cubicBezTo>
                <a:cubicBezTo>
                  <a:pt x="13991484" y="638998"/>
                  <a:pt x="13492632" y="143327"/>
                  <a:pt x="12878622" y="143327"/>
                </a:cubicBezTo>
                <a:close/>
                <a:moveTo>
                  <a:pt x="0" y="0"/>
                </a:moveTo>
                <a:lnTo>
                  <a:pt x="12878621" y="0"/>
                </a:lnTo>
                <a:lnTo>
                  <a:pt x="12878621" y="135015"/>
                </a:lnTo>
                <a:lnTo>
                  <a:pt x="0" y="1350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167431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376931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732716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857841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6067341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732715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468131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9593256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9802756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68130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622927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/楕円 51"/>
          <p:cNvSpPr/>
          <p:nvPr userDrawn="1"/>
        </p:nvSpPr>
        <p:spPr>
          <a:xfrm>
            <a:off x="7748052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7957552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622926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313337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円/楕円 55"/>
          <p:cNvSpPr/>
          <p:nvPr userDrawn="1"/>
        </p:nvSpPr>
        <p:spPr>
          <a:xfrm>
            <a:off x="11438462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1647962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13336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4048752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5173877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15383377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4048751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35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535983" y="2239724"/>
            <a:ext cx="2341638" cy="1827522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-635359" y="5497963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311359" y="4067246"/>
            <a:ext cx="270127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232216" y="5863580"/>
            <a:ext cx="3492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216" y="2315840"/>
            <a:ext cx="2772000" cy="27720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84499" y="3459640"/>
            <a:ext cx="2666590" cy="77517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4147651" y="5863580"/>
            <a:ext cx="3492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 userDrawn="1"/>
        </p:nvSpPr>
        <p:spPr>
          <a:xfrm>
            <a:off x="4507651" y="2315840"/>
            <a:ext cx="2772000" cy="27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4499934" y="3459640"/>
            <a:ext cx="2666590" cy="77517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7928071" y="5863580"/>
            <a:ext cx="3492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 userDrawn="1"/>
        </p:nvSpPr>
        <p:spPr>
          <a:xfrm>
            <a:off x="8288071" y="2315840"/>
            <a:ext cx="2772000" cy="277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80354" y="3459640"/>
            <a:ext cx="2666590" cy="77517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371400" y="2304576"/>
            <a:ext cx="731059" cy="75174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521005" y="2443201"/>
            <a:ext cx="373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kumimoji="1" lang="ja-JP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4287731" y="2304575"/>
            <a:ext cx="731059" cy="75174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4437336" y="2443200"/>
            <a:ext cx="373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kumimoji="1" lang="ja-JP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8113383" y="2331867"/>
            <a:ext cx="731059" cy="751746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8262988" y="2470492"/>
            <a:ext cx="373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kumimoji="1" lang="ja-JP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1086" y="7150492"/>
            <a:ext cx="4863492" cy="3136508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62286" y="8473870"/>
            <a:ext cx="13753528" cy="118975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065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円/楕円 102"/>
          <p:cNvSpPr/>
          <p:nvPr userDrawn="1"/>
        </p:nvSpPr>
        <p:spPr>
          <a:xfrm>
            <a:off x="4023054" y="5726081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 userDrawn="1"/>
        </p:nvSpPr>
        <p:spPr>
          <a:xfrm>
            <a:off x="7872755" y="6385186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 userDrawn="1"/>
        </p:nvSpPr>
        <p:spPr>
          <a:xfrm>
            <a:off x="9482906" y="3818529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 userDrawn="1"/>
        </p:nvSpPr>
        <p:spPr>
          <a:xfrm>
            <a:off x="11714086" y="5767828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 userDrawn="1"/>
        </p:nvSpPr>
        <p:spPr>
          <a:xfrm>
            <a:off x="5948968" y="4630257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リーフォーム 116"/>
          <p:cNvSpPr/>
          <p:nvPr userDrawn="1"/>
        </p:nvSpPr>
        <p:spPr>
          <a:xfrm>
            <a:off x="5214551" y="2965622"/>
            <a:ext cx="853068" cy="1729946"/>
          </a:xfrm>
          <a:custGeom>
            <a:avLst/>
            <a:gdLst>
              <a:gd name="connsiteX0" fmla="*/ 803190 w 853068"/>
              <a:gd name="connsiteY0" fmla="*/ 2384854 h 2384854"/>
              <a:gd name="connsiteX1" fmla="*/ 766119 w 853068"/>
              <a:gd name="connsiteY1" fmla="*/ 877329 h 2384854"/>
              <a:gd name="connsiteX2" fmla="*/ 0 w 853068"/>
              <a:gd name="connsiteY2" fmla="*/ 0 h 238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068" h="2384854">
                <a:moveTo>
                  <a:pt x="803190" y="2384854"/>
                </a:moveTo>
                <a:cubicBezTo>
                  <a:pt x="851587" y="1829829"/>
                  <a:pt x="899984" y="1274805"/>
                  <a:pt x="766119" y="877329"/>
                </a:cubicBezTo>
                <a:cubicBezTo>
                  <a:pt x="632254" y="479853"/>
                  <a:pt x="316127" y="239926"/>
                  <a:pt x="0" y="0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/>
          <p:cNvSpPr/>
          <p:nvPr userDrawn="1"/>
        </p:nvSpPr>
        <p:spPr>
          <a:xfrm>
            <a:off x="9564130" y="2323070"/>
            <a:ext cx="1952367" cy="1544595"/>
          </a:xfrm>
          <a:custGeom>
            <a:avLst/>
            <a:gdLst>
              <a:gd name="connsiteX0" fmla="*/ 0 w 1952367"/>
              <a:gd name="connsiteY0" fmla="*/ 1544595 h 1544595"/>
              <a:gd name="connsiteX1" fmla="*/ 642551 w 1952367"/>
              <a:gd name="connsiteY1" fmla="*/ 308919 h 1544595"/>
              <a:gd name="connsiteX2" fmla="*/ 1952367 w 1952367"/>
              <a:gd name="connsiteY2" fmla="*/ 0 h 15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367" h="1544595">
                <a:moveTo>
                  <a:pt x="0" y="1544595"/>
                </a:moveTo>
                <a:cubicBezTo>
                  <a:pt x="158578" y="1055473"/>
                  <a:pt x="317157" y="566351"/>
                  <a:pt x="642551" y="308919"/>
                </a:cubicBezTo>
                <a:cubicBezTo>
                  <a:pt x="967945" y="51487"/>
                  <a:pt x="1460156" y="25743"/>
                  <a:pt x="1952367" y="0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 121"/>
          <p:cNvSpPr/>
          <p:nvPr userDrawn="1"/>
        </p:nvSpPr>
        <p:spPr>
          <a:xfrm>
            <a:off x="1977081" y="5807676"/>
            <a:ext cx="2075935" cy="1359243"/>
          </a:xfrm>
          <a:custGeom>
            <a:avLst/>
            <a:gdLst>
              <a:gd name="connsiteX0" fmla="*/ 2075935 w 2075935"/>
              <a:gd name="connsiteY0" fmla="*/ 0 h 1359243"/>
              <a:gd name="connsiteX1" fmla="*/ 778476 w 2075935"/>
              <a:gd name="connsiteY1" fmla="*/ 358346 h 1359243"/>
              <a:gd name="connsiteX2" fmla="*/ 0 w 2075935"/>
              <a:gd name="connsiteY2" fmla="*/ 1359243 h 13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935" h="1359243">
                <a:moveTo>
                  <a:pt x="2075935" y="0"/>
                </a:moveTo>
                <a:cubicBezTo>
                  <a:pt x="1600200" y="65903"/>
                  <a:pt x="1124465" y="131806"/>
                  <a:pt x="778476" y="358346"/>
                </a:cubicBezTo>
                <a:cubicBezTo>
                  <a:pt x="432487" y="584886"/>
                  <a:pt x="216243" y="972064"/>
                  <a:pt x="0" y="1359243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 123"/>
          <p:cNvSpPr/>
          <p:nvPr userDrawn="1"/>
        </p:nvSpPr>
        <p:spPr>
          <a:xfrm>
            <a:off x="7970108" y="6524368"/>
            <a:ext cx="1334530" cy="1075037"/>
          </a:xfrm>
          <a:custGeom>
            <a:avLst/>
            <a:gdLst>
              <a:gd name="connsiteX0" fmla="*/ 0 w 1334530"/>
              <a:gd name="connsiteY0" fmla="*/ 0 h 1075037"/>
              <a:gd name="connsiteX1" fmla="*/ 494270 w 1334530"/>
              <a:gd name="connsiteY1" fmla="*/ 790832 h 1075037"/>
              <a:gd name="connsiteX2" fmla="*/ 1334530 w 1334530"/>
              <a:gd name="connsiteY2" fmla="*/ 1075037 h 107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530" h="1075037">
                <a:moveTo>
                  <a:pt x="0" y="0"/>
                </a:moveTo>
                <a:cubicBezTo>
                  <a:pt x="135924" y="305829"/>
                  <a:pt x="271848" y="611659"/>
                  <a:pt x="494270" y="790832"/>
                </a:cubicBezTo>
                <a:cubicBezTo>
                  <a:pt x="716692" y="970005"/>
                  <a:pt x="1025611" y="1022521"/>
                  <a:pt x="1334530" y="1075037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リーフォーム 124"/>
          <p:cNvSpPr/>
          <p:nvPr userDrawn="1"/>
        </p:nvSpPr>
        <p:spPr>
          <a:xfrm>
            <a:off x="11813059" y="5075269"/>
            <a:ext cx="1223319" cy="757120"/>
          </a:xfrm>
          <a:custGeom>
            <a:avLst/>
            <a:gdLst>
              <a:gd name="connsiteX0" fmla="*/ 0 w 1223319"/>
              <a:gd name="connsiteY0" fmla="*/ 757120 h 757120"/>
              <a:gd name="connsiteX1" fmla="*/ 593125 w 1223319"/>
              <a:gd name="connsiteY1" fmla="*/ 114569 h 757120"/>
              <a:gd name="connsiteX2" fmla="*/ 1223319 w 1223319"/>
              <a:gd name="connsiteY2" fmla="*/ 3358 h 75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319" h="757120">
                <a:moveTo>
                  <a:pt x="0" y="757120"/>
                </a:moveTo>
                <a:cubicBezTo>
                  <a:pt x="194619" y="498658"/>
                  <a:pt x="389239" y="240196"/>
                  <a:pt x="593125" y="114569"/>
                </a:cubicBezTo>
                <a:cubicBezTo>
                  <a:pt x="797011" y="-11058"/>
                  <a:pt x="1010165" y="-3850"/>
                  <a:pt x="1223319" y="3358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807391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67432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807391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67432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807391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67432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94686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54727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94686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54727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94686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54727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83568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43609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83568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43609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83568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43609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65859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65859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65859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2629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9853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2629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9853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2629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9853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93255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16809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93255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16809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93255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16809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77249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200803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77249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200803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77249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200803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684623" y="2033869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363786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412236" y="212497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697601" y="1913757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152052" y="2856034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989737" y="3646262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62634" y="317278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22184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6"/>
            <a:ext cx="1770720" cy="51196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3" cy="5217046"/>
          </a:xfrm>
          <a:prstGeom prst="rect">
            <a:avLst/>
          </a:prstGeom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402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8191500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8509924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80"/>
          <a:stretch/>
        </p:blipFill>
        <p:spPr>
          <a:xfrm>
            <a:off x="5256213" y="7168725"/>
            <a:ext cx="7772400" cy="3118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2276" y="7888805"/>
            <a:ext cx="16741860" cy="1305145"/>
          </a:xfrm>
          <a:prstGeom prst="rect">
            <a:avLst/>
          </a:prstGeom>
        </p:spPr>
        <p:txBody>
          <a:bodyPr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53990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5399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588105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568325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3507" y="7618775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38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2276" y="7888805"/>
            <a:ext cx="16741860" cy="1305145"/>
          </a:xfrm>
          <a:prstGeom prst="rect">
            <a:avLst/>
          </a:prstGeom>
        </p:spPr>
        <p:txBody>
          <a:bodyPr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53990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5399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588105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568325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3507" y="7618775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4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17" name="円/楕円 16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26" name="円/楕円 25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円/楕円 26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15173518" y="64876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6088605"/>
            <a:ext cx="8682531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stCxn id="5" idx="4"/>
          </p:cNvCxnSpPr>
          <p:nvPr userDrawn="1"/>
        </p:nvCxnSpPr>
        <p:spPr>
          <a:xfrm flipH="1">
            <a:off x="9142412" y="1363080"/>
            <a:ext cx="1" cy="892392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43" name="円/楕円 42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3369287" y="2325331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6820092" y="373506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0285477" y="517522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13795867" y="661538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涙形 1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涙形 4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23" name="涙形 22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涙形 2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8" name="涙形 27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涙形 28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涙形 2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涙形 30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33" name="涙形 32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涙形 3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涙形 3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8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5089" y="147945"/>
            <a:ext cx="11116235" cy="1358729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190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42" Type="http://schemas.openxmlformats.org/officeDocument/2006/relationships/slideLayout" Target="../slideLayouts/slideLayout63.xml"/><Relationship Id="rId47" Type="http://schemas.openxmlformats.org/officeDocument/2006/relationships/slideLayout" Target="../slideLayouts/slideLayout68.xml"/><Relationship Id="rId50" Type="http://schemas.openxmlformats.org/officeDocument/2006/relationships/slideLayout" Target="../slideLayouts/slideLayout71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61.xml"/><Relationship Id="rId45" Type="http://schemas.openxmlformats.org/officeDocument/2006/relationships/slideLayout" Target="../slideLayouts/slideLayout66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49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65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64.xml"/><Relationship Id="rId48" Type="http://schemas.openxmlformats.org/officeDocument/2006/relationships/slideLayout" Target="../slideLayouts/slideLayout69.xml"/><Relationship Id="rId8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72.xml"/><Relationship Id="rId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59.xml"/><Relationship Id="rId4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6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9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14.xml"/><Relationship Id="rId47" Type="http://schemas.openxmlformats.org/officeDocument/2006/relationships/slideLayout" Target="../slideLayouts/slideLayout119.xml"/><Relationship Id="rId50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9.xml"/><Relationship Id="rId40" Type="http://schemas.openxmlformats.org/officeDocument/2006/relationships/slideLayout" Target="../slideLayouts/slideLayout112.xml"/><Relationship Id="rId45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49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4" Type="http://schemas.openxmlformats.org/officeDocument/2006/relationships/slideLayout" Target="../slideLayouts/slideLayout116.xml"/><Relationship Id="rId52" Type="http://schemas.openxmlformats.org/officeDocument/2006/relationships/theme" Target="../theme/theme4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15.xml"/><Relationship Id="rId48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80.xml"/><Relationship Id="rId51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slideLayout" Target="../slideLayouts/slideLayout110.xml"/><Relationship Id="rId4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92.xml"/><Relationship Id="rId41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26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5" r:id="rId2"/>
    <p:sldLayoutId id="2147483733" r:id="rId3"/>
    <p:sldLayoutId id="2147483732" r:id="rId4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854" r:id="rId3"/>
    <p:sldLayoutId id="2147483809" r:id="rId4"/>
    <p:sldLayoutId id="2147483810" r:id="rId5"/>
    <p:sldLayoutId id="2147483831" r:id="rId6"/>
    <p:sldLayoutId id="2147483842" r:id="rId7"/>
    <p:sldLayoutId id="2147483829" r:id="rId8"/>
    <p:sldLayoutId id="2147483864" r:id="rId9"/>
    <p:sldLayoutId id="2147483862" r:id="rId10"/>
    <p:sldLayoutId id="2147483858" r:id="rId11"/>
    <p:sldLayoutId id="2147483859" r:id="rId12"/>
    <p:sldLayoutId id="2147483846" r:id="rId13"/>
    <p:sldLayoutId id="2147483847" r:id="rId14"/>
    <p:sldLayoutId id="2147483848" r:id="rId15"/>
    <p:sldLayoutId id="2147483860" r:id="rId16"/>
    <p:sldLayoutId id="2147483853" r:id="rId17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852" r:id="rId3"/>
    <p:sldLayoutId id="2147483766" r:id="rId4"/>
    <p:sldLayoutId id="2147483760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41" r:id="rId19"/>
    <p:sldLayoutId id="2147483776" r:id="rId20"/>
    <p:sldLayoutId id="2147483778" r:id="rId21"/>
    <p:sldLayoutId id="2147483793" r:id="rId22"/>
    <p:sldLayoutId id="2147483791" r:id="rId23"/>
    <p:sldLayoutId id="2147483792" r:id="rId24"/>
    <p:sldLayoutId id="2147483808" r:id="rId25"/>
    <p:sldLayoutId id="2147483806" r:id="rId26"/>
    <p:sldLayoutId id="2147483845" r:id="rId27"/>
    <p:sldLayoutId id="2147483799" r:id="rId28"/>
    <p:sldLayoutId id="2147483800" r:id="rId29"/>
    <p:sldLayoutId id="2147483801" r:id="rId30"/>
    <p:sldLayoutId id="2147483802" r:id="rId31"/>
    <p:sldLayoutId id="2147483804" r:id="rId32"/>
    <p:sldLayoutId id="2147483805" r:id="rId33"/>
    <p:sldLayoutId id="2147483807" r:id="rId34"/>
    <p:sldLayoutId id="2147483811" r:id="rId35"/>
    <p:sldLayoutId id="2147483812" r:id="rId36"/>
    <p:sldLayoutId id="2147483819" r:id="rId37"/>
    <p:sldLayoutId id="2147483834" r:id="rId38"/>
    <p:sldLayoutId id="2147483820" r:id="rId39"/>
    <p:sldLayoutId id="2147483832" r:id="rId40"/>
    <p:sldLayoutId id="2147483833" r:id="rId41"/>
    <p:sldLayoutId id="2147483821" r:id="rId42"/>
    <p:sldLayoutId id="2147483840" r:id="rId43"/>
    <p:sldLayoutId id="2147483841" r:id="rId44"/>
    <p:sldLayoutId id="2147483850" r:id="rId45"/>
    <p:sldLayoutId id="2147483863" r:id="rId46"/>
    <p:sldLayoutId id="2147483828" r:id="rId47"/>
    <p:sldLayoutId id="2147483826" r:id="rId48"/>
    <p:sldLayoutId id="2147483830" r:id="rId49"/>
    <p:sldLayoutId id="2147483827" r:id="rId50"/>
    <p:sldLayoutId id="2147483890" r:id="rId51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727" r:id="rId6"/>
    <p:sldLayoutId id="2147483746" r:id="rId7"/>
    <p:sldLayoutId id="2147483824" r:id="rId8"/>
    <p:sldLayoutId id="2147483747" r:id="rId9"/>
    <p:sldLayoutId id="2147483728" r:id="rId10"/>
    <p:sldLayoutId id="2147483729" r:id="rId11"/>
    <p:sldLayoutId id="2147483749" r:id="rId12"/>
    <p:sldLayoutId id="2147483754" r:id="rId13"/>
    <p:sldLayoutId id="2147483756" r:id="rId14"/>
    <p:sldLayoutId id="2147483757" r:id="rId15"/>
    <p:sldLayoutId id="2147483759" r:id="rId16"/>
    <p:sldLayoutId id="2147483761" r:id="rId17"/>
    <p:sldLayoutId id="2147483837" r:id="rId18"/>
    <p:sldLayoutId id="2147483762" r:id="rId19"/>
    <p:sldLayoutId id="2147483764" r:id="rId20"/>
    <p:sldLayoutId id="2147483773" r:id="rId21"/>
    <p:sldLayoutId id="2147483777" r:id="rId22"/>
    <p:sldLayoutId id="2147483775" r:id="rId23"/>
    <p:sldLayoutId id="2147483767" r:id="rId24"/>
    <p:sldLayoutId id="2147483763" r:id="rId25"/>
    <p:sldLayoutId id="2147483769" r:id="rId26"/>
    <p:sldLayoutId id="2147483816" r:id="rId27"/>
    <p:sldLayoutId id="2147483843" r:id="rId28"/>
    <p:sldLayoutId id="2147483770" r:id="rId29"/>
    <p:sldLayoutId id="2147483771" r:id="rId30"/>
    <p:sldLayoutId id="2147483774" r:id="rId31"/>
    <p:sldLayoutId id="2147483772" r:id="rId32"/>
    <p:sldLayoutId id="2147483779" r:id="rId33"/>
    <p:sldLayoutId id="2147483796" r:id="rId34"/>
    <p:sldLayoutId id="2147483797" r:id="rId35"/>
    <p:sldLayoutId id="2147483813" r:id="rId36"/>
    <p:sldLayoutId id="2147483794" r:id="rId37"/>
    <p:sldLayoutId id="2147483768" r:id="rId38"/>
    <p:sldLayoutId id="2147483795" r:id="rId39"/>
    <p:sldLayoutId id="2147483836" r:id="rId40"/>
    <p:sldLayoutId id="2147483803" r:id="rId41"/>
    <p:sldLayoutId id="2147483798" r:id="rId42"/>
    <p:sldLayoutId id="2147483814" r:id="rId43"/>
    <p:sldLayoutId id="2147483815" r:id="rId44"/>
    <p:sldLayoutId id="2147483825" r:id="rId45"/>
    <p:sldLayoutId id="2147483818" r:id="rId46"/>
    <p:sldLayoutId id="2147483835" r:id="rId47"/>
    <p:sldLayoutId id="2147483849" r:id="rId48"/>
    <p:sldLayoutId id="2147483839" r:id="rId49"/>
    <p:sldLayoutId id="2147483838" r:id="rId50"/>
    <p:sldLayoutId id="2147483865" r:id="rId51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134666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Adobe Devanagari" panose="02040503050201020203" pitchFamily="18" charset="0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power.com.tw/tc/page.aspx?mid=202&amp;cid=130&amp;cchk=f8fb50ec-6465-4637-a2d6-97c05646ada6#b01" TargetMode="External"/><Relationship Id="rId2" Type="http://schemas.openxmlformats.org/officeDocument/2006/relationships/hyperlink" Target="https://zh.wikipedia.org/wiki/%E8%87%BA%E7%81%A3%E7%99%BC%E9%9B%BB%E5%BB%A0%E5%88%97%E8%A1%A8" TargetMode="External"/><Relationship Id="rId1" Type="http://schemas.openxmlformats.org/officeDocument/2006/relationships/slideLayout" Target="../slideLayouts/slideLayout142.xml"/><Relationship Id="rId5" Type="http://schemas.openxmlformats.org/officeDocument/2006/relationships/hyperlink" Target="http://doenergytw.blogspot.com/2019/01/blog-post_18.html" TargetMode="External"/><Relationship Id="rId4" Type="http://schemas.openxmlformats.org/officeDocument/2006/relationships/hyperlink" Target="https://www.xpure-tw.com/blog/vol5_aqipm2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/>
          <a:lstStyle/>
          <a:p>
            <a:r>
              <a:rPr lang="zh-TW" altLang="en-US" spc="-15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影響空氣品質的因素之分析</a:t>
            </a:r>
            <a:endParaRPr kumimoji="1" lang="ja-JP" altLang="en-US" spc="-15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2266442" y="5323520"/>
            <a:ext cx="13753528" cy="785311"/>
          </a:xfrm>
        </p:spPr>
        <p:txBody>
          <a:bodyPr/>
          <a:lstStyle/>
          <a:p>
            <a:r>
              <a:rPr kumimoji="1" lang="en-US" altLang="ja-JP" dirty="0"/>
              <a:t>Group10</a:t>
            </a:r>
            <a:endParaRPr kumimoji="1" lang="ja-JP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52997" y="5998595"/>
            <a:ext cx="37804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B10601104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許喬雅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B10707032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楊政憲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B10715029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陳彥瑋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B10815034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吳承翰 </a:t>
            </a:r>
          </a:p>
        </p:txBody>
      </p:sp>
    </p:spTree>
    <p:extLst>
      <p:ext uri="{BB962C8B-B14F-4D97-AF65-F5344CB8AC3E}">
        <p14:creationId xmlns:p14="http://schemas.microsoft.com/office/powerpoint/2010/main" val="30837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6">
        <p:fade/>
      </p:transition>
    </mc:Choice>
    <mc:Fallback xmlns="">
      <p:transition spd="med" advTm="8506">
        <p:fade/>
      </p:transition>
    </mc:Fallback>
  </mc:AlternateContent>
  <p:extLst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1857"/>
              </p:ext>
            </p:extLst>
          </p:nvPr>
        </p:nvGraphicFramePr>
        <p:xfrm>
          <a:off x="9548251" y="1723121"/>
          <a:ext cx="6840762" cy="34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54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2280254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2280254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</a:tblGrid>
              <a:tr h="115512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4800" u="sng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發電量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1155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b="1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115512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發電量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40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0.4829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33509"/>
              </p:ext>
            </p:extLst>
          </p:nvPr>
        </p:nvGraphicFramePr>
        <p:xfrm>
          <a:off x="9548251" y="5503540"/>
          <a:ext cx="6840762" cy="34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54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2280254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2280254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</a:tblGrid>
              <a:tr h="115512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4800" u="sng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發電量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1155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b="1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3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115512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發電量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40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0.2801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</a:tbl>
          </a:graphicData>
        </a:graphic>
      </p:graphicFrame>
      <p:sp>
        <p:nvSpPr>
          <p:cNvPr id="9" name="二等辺三角形 4"/>
          <p:cNvSpPr/>
          <p:nvPr/>
        </p:nvSpPr>
        <p:spPr>
          <a:xfrm rot="5400000">
            <a:off x="1920292" y="1881028"/>
            <a:ext cx="6345705" cy="7020000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99135" y="4950711"/>
            <a:ext cx="532068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苗栗縣→</a:t>
            </a:r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中度正相關</a:t>
            </a:r>
            <a:endParaRPr lang="en-US" altLang="zh-TW" sz="3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台中市→</a:t>
            </a:r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低度正相關</a:t>
            </a:r>
            <a:endParaRPr lang="en-US" altLang="zh-TW" sz="3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其他縣市接近</a:t>
            </a:r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無相關</a:t>
            </a:r>
            <a:endParaRPr lang="en-US" altLang="zh-TW" sz="3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82365" y="2983260"/>
            <a:ext cx="62209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/>
            <a:r>
              <a:rPr lang="zh-TW" altLang="en-US" sz="6600" b="1" spc="3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縣市相關係數</a:t>
            </a:r>
          </a:p>
        </p:txBody>
      </p:sp>
      <p:sp>
        <p:nvSpPr>
          <p:cNvPr id="12" name="正方形/長方形 5"/>
          <p:cNvSpPr/>
          <p:nvPr/>
        </p:nvSpPr>
        <p:spPr>
          <a:xfrm rot="5400000">
            <a:off x="4967135" y="1499256"/>
            <a:ext cx="72000" cy="5112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9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交通量</a:t>
            </a:r>
          </a:p>
        </p:txBody>
      </p:sp>
      <p:sp>
        <p:nvSpPr>
          <p:cNvPr id="6" name="二等辺三角形 4"/>
          <p:cNvSpPr/>
          <p:nvPr/>
        </p:nvSpPr>
        <p:spPr>
          <a:xfrm rot="5400000">
            <a:off x="250276" y="2246000"/>
            <a:ext cx="7740000" cy="7056000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64588"/>
              </p:ext>
            </p:extLst>
          </p:nvPr>
        </p:nvGraphicFramePr>
        <p:xfrm>
          <a:off x="8053321" y="2713229"/>
          <a:ext cx="9451050" cy="567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</a:tblGrid>
              <a:tr h="113412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2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6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3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3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3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每日平均車流量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US" altLang="zh-TW" sz="3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3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0.9727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6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</a:t>
                      </a:r>
                      <a:endParaRPr lang="zh-TW" altLang="en-US" sz="3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0.8300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0.8306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每日平均車流量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6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0.2761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6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0.2222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6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0.1567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952296" y="3613330"/>
            <a:ext cx="629531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indent="-742950"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以各縣市</a:t>
            </a: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年之</a:t>
            </a:r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每日平均</a:t>
            </a:r>
            <a:endParaRPr lang="en-US" altLang="zh-TW" sz="3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車流量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非每月資料</a:t>
            </a: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20000" indent="-7429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各年度之</a:t>
            </a: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與每日平均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車流量均為</a:t>
            </a:r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低度正相關</a:t>
            </a:r>
            <a:endParaRPr lang="en-US" altLang="zh-TW" sz="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742950">
              <a:spcBef>
                <a:spcPts val="1200"/>
              </a:spcBef>
              <a:buFont typeface="+mj-lt"/>
              <a:buAutoNum type="arabicPeriod" startAt="3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臺北市、金門縣、連江縣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資料缺失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69152" y="2235303"/>
            <a:ext cx="54938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spc="3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總體相關係數</a:t>
            </a:r>
          </a:p>
        </p:txBody>
      </p:sp>
      <p:sp>
        <p:nvSpPr>
          <p:cNvPr id="11" name="正方形/長方形 5"/>
          <p:cNvSpPr/>
          <p:nvPr/>
        </p:nvSpPr>
        <p:spPr>
          <a:xfrm rot="5400000">
            <a:off x="3845939" y="751299"/>
            <a:ext cx="72000" cy="5112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92334" y="7753790"/>
            <a:ext cx="5961888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2010-2012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每月平均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2013-2015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每月平均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2016-2018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每月平均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87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工業區數目與面積</a:t>
            </a:r>
          </a:p>
        </p:txBody>
      </p:sp>
      <p:sp>
        <p:nvSpPr>
          <p:cNvPr id="6" name="二等辺三角形 4"/>
          <p:cNvSpPr/>
          <p:nvPr/>
        </p:nvSpPr>
        <p:spPr>
          <a:xfrm rot="5400000">
            <a:off x="359036" y="2254985"/>
            <a:ext cx="7524000" cy="6984000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67673" y="3638876"/>
            <a:ext cx="632577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indent="-742950"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以各縣市當前工業區數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目、面積及佔各縣市面積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比例評估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 indent="-7429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工業區面積與</a:t>
            </a: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2016-2018</a:t>
            </a:r>
          </a:p>
          <a:p>
            <a:pPr marL="720000"/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之每月平均</a:t>
            </a: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</a:t>
            </a:r>
            <a:endParaRPr lang="en-US" altLang="zh-TW" sz="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endParaRPr lang="en-US" altLang="zh-TW" sz="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64129" y="2308185"/>
            <a:ext cx="54938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spc="3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總體相關係數</a:t>
            </a:r>
          </a:p>
        </p:txBody>
      </p:sp>
      <p:sp>
        <p:nvSpPr>
          <p:cNvPr id="11" name="正方形/長方形 5"/>
          <p:cNvSpPr/>
          <p:nvPr/>
        </p:nvSpPr>
        <p:spPr>
          <a:xfrm rot="5400000">
            <a:off x="3940916" y="824181"/>
            <a:ext cx="72000" cy="5112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7711" y="7696588"/>
            <a:ext cx="5961888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2010-2012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每月平均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2013-2015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每月平均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2016-2018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每月平均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31572"/>
              </p:ext>
            </p:extLst>
          </p:nvPr>
        </p:nvGraphicFramePr>
        <p:xfrm>
          <a:off x="7973076" y="2851461"/>
          <a:ext cx="9766083" cy="567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431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280442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128044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1280442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1280442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1280442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  <a:gridCol w="1280442">
                  <a:extLst>
                    <a:ext uri="{9D8B030D-6E8A-4147-A177-3AD203B41FA5}">
                      <a16:colId xmlns:a16="http://schemas.microsoft.com/office/drawing/2014/main" val="1483280271"/>
                    </a:ext>
                  </a:extLst>
                </a:gridCol>
              </a:tblGrid>
              <a:tr h="1322731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sz="32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endParaRPr lang="en-US" altLang="zh-TW" sz="32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</a:t>
                      </a:r>
                      <a:endParaRPr lang="zh-TW" altLang="en-US" sz="32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</a:t>
                      </a:r>
                      <a:endParaRPr lang="zh-TW" altLang="en-US" sz="32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工業區數目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面積</a:t>
                      </a:r>
                      <a:endParaRPr lang="en-US" altLang="zh-TW" sz="28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1632753" rtl="0" eaLnBrk="1" fontAlgn="b" latinLnBrk="0" hangingPunct="1"/>
                      <a:r>
                        <a:rPr lang="en-US" altLang="zh-TW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平米</a:t>
                      </a:r>
                      <a:r>
                        <a:rPr lang="en-US" altLang="zh-TW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0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工業區佔</a:t>
                      </a:r>
                      <a:endParaRPr lang="en-US" altLang="zh-TW" sz="20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1632753" rtl="0" eaLnBrk="1" fontAlgn="b" latinLnBrk="0" hangingPunct="1"/>
                      <a:r>
                        <a:rPr lang="zh-TW" altLang="en-US" sz="20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各縣市面積比例</a:t>
                      </a:r>
                      <a:r>
                        <a:rPr lang="en-US" altLang="zh-TW" sz="20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(%)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67581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67581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</a:t>
                      </a:r>
                      <a:endParaRPr lang="zh-TW" altLang="en-US" sz="3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0.8362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67581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</a:t>
                      </a:r>
                      <a:endParaRPr lang="zh-TW" altLang="en-US" sz="3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0.7216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0.8259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67581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工業區數目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0.1749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0.0088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-0.0324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67581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面積</a:t>
                      </a:r>
                      <a:r>
                        <a:rPr lang="en-US" altLang="zh-TW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平米</a:t>
                      </a:r>
                      <a:r>
                        <a:rPr lang="en-US" altLang="zh-TW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0.1583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0.1238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0.3374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工業區佔各縣</a:t>
                      </a:r>
                      <a:endParaRPr lang="en-US" altLang="zh-TW" sz="22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1632753" rtl="0" eaLnBrk="1" fontAlgn="b" latinLnBrk="0" hangingPunct="1"/>
                      <a:r>
                        <a:rPr lang="zh-TW" altLang="en-US" sz="2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市面積比例</a:t>
                      </a:r>
                      <a:r>
                        <a:rPr lang="en-US" altLang="zh-TW" sz="22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-0.0014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-0.0251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0.1990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0.1045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0.9131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38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6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地理區域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36938"/>
              </p:ext>
            </p:extLst>
          </p:nvPr>
        </p:nvGraphicFramePr>
        <p:xfrm>
          <a:off x="7523026" y="3163280"/>
          <a:ext cx="10351151" cy="509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155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1483280271"/>
                    </a:ext>
                  </a:extLst>
                </a:gridCol>
                <a:gridCol w="1279428">
                  <a:extLst>
                    <a:ext uri="{9D8B030D-6E8A-4147-A177-3AD203B41FA5}">
                      <a16:colId xmlns:a16="http://schemas.microsoft.com/office/drawing/2014/main" val="1331073120"/>
                    </a:ext>
                  </a:extLst>
                </a:gridCol>
              </a:tblGrid>
              <a:tr h="536909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北部</a:t>
                      </a:r>
                      <a:endParaRPr lang="en-US" altLang="zh-TW" sz="2800" b="1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地區</a:t>
                      </a:r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基隆市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臺北市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新北市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宜蘭縣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桃園市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新竹市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基隆市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臺北市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0.8063</a:t>
                      </a:r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新北市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0.9009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0.9264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宜蘭縣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0.8061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0.7900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0.7993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桃園市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0.8139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0.8113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0.8843</a:t>
                      </a:r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0.7615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0.7878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0.7642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0.8309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0.7587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0.9634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382371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0.6189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0.6110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0.6983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0.5813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0.8956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0.8986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4232698"/>
                  </a:ext>
                </a:extLst>
              </a:tr>
            </a:tbl>
          </a:graphicData>
        </a:graphic>
      </p:graphicFrame>
      <p:sp>
        <p:nvSpPr>
          <p:cNvPr id="14" name="二等辺三角形 4"/>
          <p:cNvSpPr/>
          <p:nvPr/>
        </p:nvSpPr>
        <p:spPr>
          <a:xfrm rot="5400000">
            <a:off x="979417" y="2380545"/>
            <a:ext cx="6345705" cy="6336000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77321" y="4950711"/>
            <a:ext cx="580800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北部地區→與鄰近縣市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高度正相關</a:t>
            </a:r>
            <a:endParaRPr lang="en-US" altLang="zh-TW" sz="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2346" y="3090399"/>
            <a:ext cx="4905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/>
            <a:r>
              <a:rPr lang="zh-TW" altLang="en-US" sz="6600" b="1" spc="6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相關矩陣</a:t>
            </a:r>
          </a:p>
        </p:txBody>
      </p:sp>
      <p:sp>
        <p:nvSpPr>
          <p:cNvPr id="17" name="正方形/長方形 5"/>
          <p:cNvSpPr/>
          <p:nvPr/>
        </p:nvSpPr>
        <p:spPr>
          <a:xfrm rot="5400000">
            <a:off x="3981254" y="2380395"/>
            <a:ext cx="72000" cy="3564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54294" y="7165967"/>
            <a:ext cx="3371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&gt;=0.7</a:t>
            </a: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：高度相關   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&gt;=0.85</a:t>
            </a:r>
            <a:r>
              <a:rPr lang="zh-TW" altLang="en-US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：特別相關 </a:t>
            </a:r>
          </a:p>
        </p:txBody>
      </p:sp>
    </p:spTree>
    <p:extLst>
      <p:ext uri="{BB962C8B-B14F-4D97-AF65-F5344CB8AC3E}">
        <p14:creationId xmlns:p14="http://schemas.microsoft.com/office/powerpoint/2010/main" val="141005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地理區域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69768"/>
              </p:ext>
            </p:extLst>
          </p:nvPr>
        </p:nvGraphicFramePr>
        <p:xfrm>
          <a:off x="8333116" y="1895015"/>
          <a:ext cx="8370930" cy="423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755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374435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1374435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1374435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1374435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1374435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</a:tblGrid>
              <a:tr h="936535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中部</a:t>
                      </a:r>
                      <a:endParaRPr lang="en-US" altLang="zh-TW" sz="2800" b="1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地區</a:t>
                      </a:r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苗栗縣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臺中市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彰化縣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南投縣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雲林縣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65878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苗栗縣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65878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臺中市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0.9262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65878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彰化縣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0.8934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0.9287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65878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南投縣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0.7772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0.8752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0.8988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65878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雲林縣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0.8415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0.9250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0.9444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0.9685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83906"/>
              </p:ext>
            </p:extLst>
          </p:nvPr>
        </p:nvGraphicFramePr>
        <p:xfrm>
          <a:off x="8333116" y="6448645"/>
          <a:ext cx="5247576" cy="255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192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749192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174919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</a:tblGrid>
              <a:tr h="852669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東部地區</a:t>
                      </a:r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花蓮縣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臺東縣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852669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花蓮縣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852669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臺東縣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0.2161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</a:tbl>
          </a:graphicData>
        </a:graphic>
      </p:graphicFrame>
      <p:sp>
        <p:nvSpPr>
          <p:cNvPr id="8" name="二等辺三角形 4"/>
          <p:cNvSpPr/>
          <p:nvPr/>
        </p:nvSpPr>
        <p:spPr>
          <a:xfrm rot="5400000">
            <a:off x="1384366" y="2573692"/>
            <a:ext cx="6732000" cy="6336000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73063" y="4428500"/>
            <a:ext cx="58080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中部地區→與鄰近縣市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高度正相關</a:t>
            </a:r>
            <a:endParaRPr lang="en-US" altLang="zh-TW" sz="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7429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東部地區→與鄰近縣市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低度相關</a:t>
            </a:r>
            <a:endParaRPr lang="en-US" altLang="zh-TW" sz="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00443" y="2938255"/>
            <a:ext cx="4905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/>
            <a:r>
              <a:rPr lang="zh-TW" altLang="en-US" sz="6600" b="1" spc="6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相關矩陣</a:t>
            </a:r>
          </a:p>
        </p:txBody>
      </p:sp>
      <p:sp>
        <p:nvSpPr>
          <p:cNvPr id="11" name="正方形/長方形 5"/>
          <p:cNvSpPr/>
          <p:nvPr/>
        </p:nvSpPr>
        <p:spPr>
          <a:xfrm rot="5400000">
            <a:off x="4579351" y="2228251"/>
            <a:ext cx="72000" cy="3564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65428" y="7561863"/>
            <a:ext cx="3371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&gt;=0.7</a:t>
            </a: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：高度相關   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&gt;=0.85</a:t>
            </a:r>
            <a:r>
              <a:rPr lang="zh-TW" altLang="en-US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：特別相關 </a:t>
            </a:r>
          </a:p>
        </p:txBody>
      </p:sp>
    </p:spTree>
    <p:extLst>
      <p:ext uri="{BB962C8B-B14F-4D97-AF65-F5344CB8AC3E}">
        <p14:creationId xmlns:p14="http://schemas.microsoft.com/office/powerpoint/2010/main" val="128663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地理區域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1883"/>
              </p:ext>
            </p:extLst>
          </p:nvPr>
        </p:nvGraphicFramePr>
        <p:xfrm>
          <a:off x="7838061" y="1858135"/>
          <a:ext cx="9316032" cy="466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28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313884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1313884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1313884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1313884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1313884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  <a:gridCol w="1313884">
                  <a:extLst>
                    <a:ext uri="{9D8B030D-6E8A-4147-A177-3AD203B41FA5}">
                      <a16:colId xmlns:a16="http://schemas.microsoft.com/office/drawing/2014/main" val="1483280271"/>
                    </a:ext>
                  </a:extLst>
                </a:gridCol>
              </a:tblGrid>
              <a:tr h="562655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南部</a:t>
                      </a:r>
                      <a:endParaRPr lang="en-US" altLang="zh-TW" sz="2800" b="1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地區</a:t>
                      </a:r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嘉義縣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嘉義市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臺南市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屏東縣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澎湖縣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633805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嘉義縣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633805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嘉義市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0.9400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633805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臺南市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0.9418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0.9836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633805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0.8925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0.9412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0.9616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633805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屏東縣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0.8546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0.9090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0.9328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0.9754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  <a:tr h="633805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澎湖縣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0.6417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0.6044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0.6318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0.5712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0.5526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38237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54955"/>
              </p:ext>
            </p:extLst>
          </p:nvPr>
        </p:nvGraphicFramePr>
        <p:xfrm>
          <a:off x="7838061" y="6808685"/>
          <a:ext cx="5175576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92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725192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172519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</a:tblGrid>
              <a:tr h="84009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離島地區</a:t>
                      </a:r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金門縣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連江縣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金門縣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連江縣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0.9167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</a:tbl>
          </a:graphicData>
        </a:graphic>
      </p:graphicFrame>
      <p:sp>
        <p:nvSpPr>
          <p:cNvPr id="8" name="二等辺三角形 4"/>
          <p:cNvSpPr/>
          <p:nvPr/>
        </p:nvSpPr>
        <p:spPr>
          <a:xfrm rot="5400000">
            <a:off x="799321" y="2596175"/>
            <a:ext cx="7092000" cy="6336000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68018" y="4293485"/>
            <a:ext cx="58080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南部地區→</a:t>
            </a:r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除澎湖縣外</a:t>
            </a:r>
            <a:endParaRPr lang="en-US" altLang="zh-TW" sz="3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，其他地區與鄰近縣市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特別正相關</a:t>
            </a:r>
            <a:endParaRPr lang="en-US" altLang="zh-TW" sz="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7429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離島地區→與鄰近縣市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特別正相關</a:t>
            </a:r>
            <a:endParaRPr lang="en-US" altLang="zh-TW" sz="3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95398" y="2803240"/>
            <a:ext cx="4905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/>
            <a:r>
              <a:rPr lang="zh-TW" altLang="en-US" sz="6600" b="1" spc="6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相關矩陣</a:t>
            </a:r>
          </a:p>
        </p:txBody>
      </p:sp>
      <p:sp>
        <p:nvSpPr>
          <p:cNvPr id="11" name="正方形/長方形 5"/>
          <p:cNvSpPr/>
          <p:nvPr/>
        </p:nvSpPr>
        <p:spPr>
          <a:xfrm rot="5400000">
            <a:off x="4174306" y="2093236"/>
            <a:ext cx="72000" cy="3564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60383" y="7825506"/>
            <a:ext cx="3371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&gt;=0.7</a:t>
            </a: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：高度相關   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&gt;=0.85</a:t>
            </a:r>
            <a:r>
              <a:rPr lang="zh-TW" altLang="en-US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：特別相關 </a:t>
            </a:r>
          </a:p>
        </p:txBody>
      </p:sp>
    </p:spTree>
    <p:extLst>
      <p:ext uri="{BB962C8B-B14F-4D97-AF65-F5344CB8AC3E}">
        <p14:creationId xmlns:p14="http://schemas.microsoft.com/office/powerpoint/2010/main" val="407100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月份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1379"/>
          <a:stretch/>
        </p:blipFill>
        <p:spPr>
          <a:xfrm>
            <a:off x="277221" y="3298295"/>
            <a:ext cx="8656123" cy="490673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048058" y="2365653"/>
            <a:ext cx="7114447" cy="615553"/>
          </a:xfrm>
          <a:prstGeom prst="rect">
            <a:avLst/>
          </a:prstGeom>
          <a:noFill/>
          <a:ln>
            <a:solidFill>
              <a:srgbClr val="215968"/>
            </a:solidFill>
          </a:ln>
        </p:spPr>
        <p:txBody>
          <a:bodyPr wrap="non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2010-2012</a:t>
            </a:r>
            <a:r>
              <a:rPr lang="zh-TW" altLang="en-US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各縣市每月平均</a:t>
            </a:r>
            <a:r>
              <a:rPr lang="en-US" altLang="zh-TW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0122968" y="2365652"/>
            <a:ext cx="7114447" cy="615553"/>
          </a:xfrm>
          <a:prstGeom prst="rect">
            <a:avLst/>
          </a:prstGeom>
          <a:noFill/>
          <a:ln>
            <a:solidFill>
              <a:srgbClr val="215968"/>
            </a:solidFill>
          </a:ln>
        </p:spPr>
        <p:txBody>
          <a:bodyPr wrap="non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2013-2015</a:t>
            </a:r>
            <a:r>
              <a:rPr lang="zh-TW" altLang="en-US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各縣市每月平均</a:t>
            </a:r>
            <a:r>
              <a:rPr lang="en-US" altLang="zh-TW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4"/>
          <a:srcRect t="11661"/>
          <a:stretch/>
        </p:blipFill>
        <p:spPr>
          <a:xfrm>
            <a:off x="9351191" y="3478315"/>
            <a:ext cx="8658000" cy="45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月份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086178" y="2230637"/>
            <a:ext cx="7114448" cy="615553"/>
          </a:xfrm>
          <a:prstGeom prst="rect">
            <a:avLst/>
          </a:prstGeom>
          <a:noFill/>
          <a:ln>
            <a:solidFill>
              <a:srgbClr val="215968"/>
            </a:solidFill>
          </a:ln>
        </p:spPr>
        <p:txBody>
          <a:bodyPr wrap="non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2016-2018</a:t>
            </a:r>
            <a:r>
              <a:rPr lang="zh-TW" altLang="en-US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各縣市每月平均</a:t>
            </a:r>
            <a:r>
              <a:rPr lang="en-US" altLang="zh-TW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400" spc="-15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0949"/>
          <a:stretch/>
        </p:blipFill>
        <p:spPr>
          <a:xfrm>
            <a:off x="487649" y="3163280"/>
            <a:ext cx="10311506" cy="6180318"/>
          </a:xfrm>
          <a:prstGeom prst="rect">
            <a:avLst/>
          </a:prstGeom>
        </p:spPr>
      </p:pic>
      <p:sp>
        <p:nvSpPr>
          <p:cNvPr id="8" name="二等辺三角形 4"/>
          <p:cNvSpPr/>
          <p:nvPr/>
        </p:nvSpPr>
        <p:spPr>
          <a:xfrm rot="16200000" flipH="1">
            <a:off x="11375193" y="1953017"/>
            <a:ext cx="6075675" cy="6696000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83466" y="4691996"/>
            <a:ext cx="619272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各年度之</a:t>
            </a: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不良比例→</a:t>
            </a:r>
            <a:endParaRPr lang="en-US" altLang="zh-TW" sz="3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en-US" altLang="zh-TW" sz="3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隔年</a:t>
            </a:r>
            <a:r>
              <a:rPr lang="en-US" altLang="zh-TW" sz="3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en-US" sz="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較高</a:t>
            </a:r>
            <a:r>
              <a:rPr lang="zh-TW" altLang="en-US" sz="38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800" dirty="0">
              <a:solidFill>
                <a:srgbClr val="21596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en-US" altLang="zh-TW" sz="38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38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8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~8</a:t>
            </a:r>
            <a:r>
              <a:rPr lang="zh-TW" altLang="en-US" sz="38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月較低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933516" y="2833079"/>
            <a:ext cx="4905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/>
            <a:r>
              <a:rPr lang="zh-TW" altLang="en-US" sz="6600" b="1" spc="6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兩者關係</a:t>
            </a:r>
          </a:p>
        </p:txBody>
      </p:sp>
      <p:sp>
        <p:nvSpPr>
          <p:cNvPr id="11" name="正方形/長方形 5"/>
          <p:cNvSpPr/>
          <p:nvPr/>
        </p:nvSpPr>
        <p:spPr>
          <a:xfrm rot="5400000">
            <a:off x="14544248" y="2123075"/>
            <a:ext cx="72000" cy="3564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7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2276" y="3977750"/>
            <a:ext cx="16741860" cy="1664619"/>
          </a:xfrm>
        </p:spPr>
        <p:txBody>
          <a:bodyPr/>
          <a:lstStyle/>
          <a:p>
            <a:r>
              <a:rPr lang="zh-TW" altLang="en-US" sz="8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0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69149" y="2620574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CN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學習內容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3968564" y="2125044"/>
            <a:ext cx="72000" cy="1656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9194" y="2578215"/>
            <a:ext cx="14043528" cy="821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的天數比例，以是否大於</a:t>
            </a: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來為分界點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63849" y="5088301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CN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正方形/長方形 11"/>
          <p:cNvSpPr/>
          <p:nvPr/>
        </p:nvSpPr>
        <p:spPr>
          <a:xfrm>
            <a:off x="3968564" y="4720583"/>
            <a:ext cx="72000" cy="1656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49194" y="5225417"/>
            <a:ext cx="13904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邏輯迴歸（</a:t>
            </a: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60228" y="7570402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CN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觀察內容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正方形/長方形 11"/>
          <p:cNvSpPr/>
          <p:nvPr/>
        </p:nvSpPr>
        <p:spPr>
          <a:xfrm>
            <a:off x="3972780" y="7199662"/>
            <a:ext cx="72000" cy="1749996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49194" y="7248408"/>
            <a:ext cx="13904298" cy="1652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準確度（</a:t>
            </a:r>
            <a:r>
              <a:rPr lang="en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召回率（</a:t>
            </a: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41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2276" y="3977750"/>
            <a:ext cx="16741860" cy="1664619"/>
          </a:xfrm>
        </p:spPr>
        <p:txBody>
          <a:bodyPr/>
          <a:lstStyle/>
          <a:p>
            <a:r>
              <a:rPr lang="zh-TW" altLang="en-US" sz="8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947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機器學習—邏輯迴歸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F45D6708-D103-354C-9732-FC00D09912C9}"/>
              </a:ext>
            </a:extLst>
          </p:cNvPr>
          <p:cNvSpPr txBox="1">
            <a:spLocks/>
          </p:cNvSpPr>
          <p:nvPr/>
        </p:nvSpPr>
        <p:spPr>
          <a:xfrm>
            <a:off x="1176091" y="3175627"/>
            <a:ext cx="1480950" cy="773203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正方形/長方形 5">
            <a:extLst>
              <a:ext uri="{FF2B5EF4-FFF2-40B4-BE49-F238E27FC236}">
                <a16:creationId xmlns:a16="http://schemas.microsoft.com/office/drawing/2014/main" id="{1A3330E3-5898-EF48-8E45-7CCF57556FF0}"/>
              </a:ext>
            </a:extLst>
          </p:cNvPr>
          <p:cNvSpPr/>
          <p:nvPr/>
        </p:nvSpPr>
        <p:spPr>
          <a:xfrm>
            <a:off x="2792056" y="2968228"/>
            <a:ext cx="72000" cy="118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ECF1FE88-5D62-6F40-BC45-491C685A4CDF}"/>
              </a:ext>
            </a:extLst>
          </p:cNvPr>
          <p:cNvSpPr txBox="1">
            <a:spLocks/>
          </p:cNvSpPr>
          <p:nvPr/>
        </p:nvSpPr>
        <p:spPr>
          <a:xfrm>
            <a:off x="1504607" y="5417744"/>
            <a:ext cx="1152434" cy="773203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正方形/長方形 8">
            <a:extLst>
              <a:ext uri="{FF2B5EF4-FFF2-40B4-BE49-F238E27FC236}">
                <a16:creationId xmlns:a16="http://schemas.microsoft.com/office/drawing/2014/main" id="{D185C7D1-CEF5-D54F-8459-75720706D417}"/>
              </a:ext>
            </a:extLst>
          </p:cNvPr>
          <p:cNvSpPr/>
          <p:nvPr/>
        </p:nvSpPr>
        <p:spPr>
          <a:xfrm>
            <a:off x="2792056" y="4527122"/>
            <a:ext cx="72000" cy="2651831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746F94-91D0-F94B-BB6B-F149B41D94B3}"/>
              </a:ext>
            </a:extLst>
          </p:cNvPr>
          <p:cNvSpPr/>
          <p:nvPr/>
        </p:nvSpPr>
        <p:spPr>
          <a:xfrm>
            <a:off x="3112536" y="3208285"/>
            <a:ext cx="14535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可將資料進行「二元分類」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13F27B-4FB8-3E41-8A8A-C66D6B5DE5E6}"/>
              </a:ext>
            </a:extLst>
          </p:cNvPr>
          <p:cNvSpPr/>
          <p:nvPr/>
        </p:nvSpPr>
        <p:spPr>
          <a:xfrm>
            <a:off x="3112536" y="4429739"/>
            <a:ext cx="14895425" cy="274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利用邏輯迴歸，將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的天數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」進行「二元分類」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將比率大於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的標示為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」，比率小於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的標示為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代表空氣比較不好，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代表空氣比較好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639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機器學習—邏輯迴歸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D8C46B-26A1-5649-86C7-5B955AE0C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31" y="2584286"/>
            <a:ext cx="10752881" cy="27853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29AC188-624F-384B-98D2-FFA833441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66" y="6891115"/>
            <a:ext cx="5355594" cy="9704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924471-3DB6-7045-A486-3724FB09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832" y="6635883"/>
            <a:ext cx="9171134" cy="14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F2053255-3286-7F4A-AD63-D1DE5CC33A36}"/>
              </a:ext>
            </a:extLst>
          </p:cNvPr>
          <p:cNvSpPr txBox="1">
            <a:spLocks/>
          </p:cNvSpPr>
          <p:nvPr/>
        </p:nvSpPr>
        <p:spPr>
          <a:xfrm>
            <a:off x="6815385" y="6818501"/>
            <a:ext cx="1480950" cy="773203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0662D23-0D88-ED40-83D1-35048CB99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469" y="3208285"/>
            <a:ext cx="4728497" cy="16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3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機器學習—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混淆矩陣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014814-06D4-FB4B-9C00-C4ABBE0751D3}"/>
              </a:ext>
            </a:extLst>
          </p:cNvPr>
          <p:cNvSpPr/>
          <p:nvPr/>
        </p:nvSpPr>
        <p:spPr>
          <a:xfrm>
            <a:off x="1379843" y="1723120"/>
            <a:ext cx="15526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使用混淆矩陣（</a:t>
            </a:r>
            <a:r>
              <a:rPr lang="en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Confusion Matrix</a:t>
            </a:r>
            <a:r>
              <a:rPr lang="zh-TW" altLang="e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的召回率（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）進行分析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93C2D1-F3F4-2244-9397-8325E70AF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36751"/>
              </p:ext>
            </p:extLst>
          </p:nvPr>
        </p:nvGraphicFramePr>
        <p:xfrm>
          <a:off x="2774998" y="2944564"/>
          <a:ext cx="12736416" cy="55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472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4245472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424547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</a:tblGrid>
              <a:tr h="1859721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zh-TW" altLang="en-US" sz="32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              實際情況</a:t>
                      </a:r>
                      <a:endParaRPr lang="en-US" altLang="zh-TW" sz="32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1632753" rtl="0" eaLnBrk="1" fontAlgn="b" latinLnBrk="0" hangingPunct="1"/>
                      <a:r>
                        <a:rPr lang="zh-TW" altLang="en-US" sz="32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預測情況</a:t>
                      </a:r>
                      <a:r>
                        <a:rPr lang="zh-TW" altLang="en-US" sz="28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True</a:t>
                      </a:r>
                      <a:r>
                        <a:rPr lang="zh-TW" altLang="en-US" sz="3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（</a:t>
                      </a:r>
                      <a:r>
                        <a:rPr lang="en-US" altLang="zh-TW" sz="3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3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False</a:t>
                      </a:r>
                      <a:r>
                        <a:rPr lang="zh-TW" altLang="en-US" sz="3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（</a:t>
                      </a:r>
                      <a:r>
                        <a:rPr lang="en-US" altLang="zh-TW" sz="3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zh-TW" altLang="en-US" sz="3600" b="1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1859721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40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True</a:t>
                      </a:r>
                      <a:r>
                        <a:rPr lang="zh-TW" altLang="en-US" sz="40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（</a:t>
                      </a:r>
                      <a:r>
                        <a:rPr lang="en-US" altLang="zh-TW" sz="40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40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TP(True Positive)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FP(False </a:t>
                      </a:r>
                      <a:r>
                        <a:rPr lang="en-US" altLang="zh-TW" sz="3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Positvie</a:t>
                      </a:r>
                      <a:r>
                        <a:rPr lang="en-US" altLang="zh-TW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3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1859721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40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False</a:t>
                      </a:r>
                      <a:r>
                        <a:rPr lang="zh-TW" altLang="en-US" sz="40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（</a:t>
                      </a:r>
                      <a:r>
                        <a:rPr lang="en-US" altLang="zh-TW" sz="40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zh-TW" altLang="en-US" sz="40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FN(False Negative)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TF(True Negative)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機器學習—召回率（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12E6E17F-B6DE-224F-B94F-A3A81BC4B7CC}"/>
              </a:ext>
            </a:extLst>
          </p:cNvPr>
          <p:cNvSpPr txBox="1">
            <a:spLocks/>
          </p:cNvSpPr>
          <p:nvPr/>
        </p:nvSpPr>
        <p:spPr>
          <a:xfrm>
            <a:off x="1176091" y="2981308"/>
            <a:ext cx="1480950" cy="773203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6DFC2BAC-E368-9846-9D80-F4B318E75A01}"/>
              </a:ext>
            </a:extLst>
          </p:cNvPr>
          <p:cNvSpPr/>
          <p:nvPr/>
        </p:nvSpPr>
        <p:spPr>
          <a:xfrm>
            <a:off x="2792056" y="2668225"/>
            <a:ext cx="72000" cy="148800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D762ED8C-3BF0-B64A-B811-0CBC39EEBE7C}"/>
              </a:ext>
            </a:extLst>
          </p:cNvPr>
          <p:cNvSpPr txBox="1">
            <a:spLocks/>
          </p:cNvSpPr>
          <p:nvPr/>
        </p:nvSpPr>
        <p:spPr>
          <a:xfrm>
            <a:off x="1500986" y="5669840"/>
            <a:ext cx="1152434" cy="773203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正方形/長方形 8">
            <a:extLst>
              <a:ext uri="{FF2B5EF4-FFF2-40B4-BE49-F238E27FC236}">
                <a16:creationId xmlns:a16="http://schemas.microsoft.com/office/drawing/2014/main" id="{9FBAED1D-EEAB-124F-AB07-B78E280B0208}"/>
              </a:ext>
            </a:extLst>
          </p:cNvPr>
          <p:cNvSpPr/>
          <p:nvPr/>
        </p:nvSpPr>
        <p:spPr>
          <a:xfrm>
            <a:off x="2792056" y="4984008"/>
            <a:ext cx="72000" cy="229352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63205-DF28-3A49-8F0B-66D5C0F21DCC}"/>
              </a:ext>
            </a:extLst>
          </p:cNvPr>
          <p:cNvSpPr/>
          <p:nvPr/>
        </p:nvSpPr>
        <p:spPr>
          <a:xfrm>
            <a:off x="3112536" y="2454967"/>
            <a:ext cx="14535385" cy="182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= TP / (TP+FN) </a:t>
            </a:r>
          </a:p>
          <a:p>
            <a:pPr>
              <a:lnSpc>
                <a:spcPct val="150000"/>
              </a:lnSpc>
            </a:pPr>
            <a:r>
              <a:rPr lang="en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=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（預測是真，實際也是真） 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（所有真實發生真的情況）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4A801-B10C-F64C-B8A4-548D9471A8F3}"/>
              </a:ext>
            </a:extLst>
          </p:cNvPr>
          <p:cNvSpPr/>
          <p:nvPr/>
        </p:nvSpPr>
        <p:spPr>
          <a:xfrm>
            <a:off x="3112536" y="5143500"/>
            <a:ext cx="14895425" cy="182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因為台灣一整個月天氣好的時候約為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62%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62%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所以我們想盡可能的預測天氣壞的情況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93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機器學習—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A7B7DC75-12F7-FC46-8ED4-ADA2D5273AB6}"/>
              </a:ext>
            </a:extLst>
          </p:cNvPr>
          <p:cNvSpPr txBox="1">
            <a:spLocks/>
          </p:cNvSpPr>
          <p:nvPr/>
        </p:nvSpPr>
        <p:spPr>
          <a:xfrm>
            <a:off x="1639622" y="3399966"/>
            <a:ext cx="1152434" cy="773203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正方形/長方形 8">
            <a:extLst>
              <a:ext uri="{FF2B5EF4-FFF2-40B4-BE49-F238E27FC236}">
                <a16:creationId xmlns:a16="http://schemas.microsoft.com/office/drawing/2014/main" id="{4EB6FE82-C538-D247-A66E-15003B186105}"/>
              </a:ext>
            </a:extLst>
          </p:cNvPr>
          <p:cNvSpPr/>
          <p:nvPr/>
        </p:nvSpPr>
        <p:spPr>
          <a:xfrm>
            <a:off x="2927071" y="2509344"/>
            <a:ext cx="72000" cy="2651831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F637CD-2251-774B-B643-071005AC3E4C}"/>
              </a:ext>
            </a:extLst>
          </p:cNvPr>
          <p:cNvSpPr/>
          <p:nvPr/>
        </p:nvSpPr>
        <p:spPr>
          <a:xfrm>
            <a:off x="3292556" y="2394721"/>
            <a:ext cx="10324155" cy="236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準確度（</a:t>
            </a:r>
            <a:r>
              <a:rPr lang="en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65.99%</a:t>
            </a:r>
          </a:p>
          <a:p>
            <a:pPr>
              <a:lnSpc>
                <a:spcPct val="200000"/>
              </a:lnSpc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召回率（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33.04%</a:t>
            </a:r>
            <a:endParaRPr lang="zh-TW" altLang="en-US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EB721340-093B-9942-BEF1-C699169662FD}"/>
              </a:ext>
            </a:extLst>
          </p:cNvPr>
          <p:cNvSpPr txBox="1">
            <a:spLocks/>
          </p:cNvSpPr>
          <p:nvPr/>
        </p:nvSpPr>
        <p:spPr>
          <a:xfrm>
            <a:off x="1639622" y="6529177"/>
            <a:ext cx="1152434" cy="773203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正方形/長方形 8">
            <a:extLst>
              <a:ext uri="{FF2B5EF4-FFF2-40B4-BE49-F238E27FC236}">
                <a16:creationId xmlns:a16="http://schemas.microsoft.com/office/drawing/2014/main" id="{9EB92705-1B40-FC46-835B-9FDB4E132E9D}"/>
              </a:ext>
            </a:extLst>
          </p:cNvPr>
          <p:cNvSpPr/>
          <p:nvPr/>
        </p:nvSpPr>
        <p:spPr>
          <a:xfrm>
            <a:off x="2927071" y="5638555"/>
            <a:ext cx="72000" cy="2651831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4B7A5-9A96-6E46-B8CE-8631ED4B6021}"/>
              </a:ext>
            </a:extLst>
          </p:cNvPr>
          <p:cNvSpPr/>
          <p:nvPr/>
        </p:nvSpPr>
        <p:spPr>
          <a:xfrm>
            <a:off x="3292556" y="5541172"/>
            <a:ext cx="12259370" cy="274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準確度以二元分類來講，不算高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召回率更是不太準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由此可知無法用前面選擇的資料製作精準的模型</a:t>
            </a:r>
          </a:p>
        </p:txBody>
      </p:sp>
    </p:spTree>
    <p:extLst>
      <p:ext uri="{BB962C8B-B14F-4D97-AF65-F5344CB8AC3E}">
        <p14:creationId xmlns:p14="http://schemas.microsoft.com/office/powerpoint/2010/main" val="1992402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2276" y="3977750"/>
            <a:ext cx="16741860" cy="1664619"/>
          </a:xfrm>
        </p:spPr>
        <p:txBody>
          <a:bodyPr/>
          <a:lstStyle/>
          <a:p>
            <a:r>
              <a:rPr lang="zh-TW" altLang="en-US" sz="8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2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</a:t>
            </a:r>
            <a:endParaRPr lang="zh-TW" alt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2129" y="2650589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2793286" y="2353190"/>
            <a:ext cx="72000" cy="1404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6625" y="5728565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正方形/長方形 8"/>
          <p:cNvSpPr/>
          <p:nvPr/>
        </p:nvSpPr>
        <p:spPr>
          <a:xfrm>
            <a:off x="2793286" y="4657710"/>
            <a:ext cx="72000" cy="3384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13766" y="2375471"/>
            <a:ext cx="1453538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總體而言，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與天氣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幾乎沒有關聯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，只有與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降水量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比較有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相關性（相關係數：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-0.2065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3113766" y="4628696"/>
            <a:ext cx="148954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就區域來說，各縣市與個別量測值有相關性，如：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氣壓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 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-0.5838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嘉義市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相對溼度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 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-0.4166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金門縣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風速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 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0.6108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連江縣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風速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 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0.4025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81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火力發電量</a:t>
            </a:r>
            <a:endParaRPr lang="zh-TW" alt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77321" y="1912649"/>
            <a:ext cx="148095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2793286" y="1705250"/>
            <a:ext cx="72000" cy="118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501341" y="3841836"/>
            <a:ext cx="1152434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正方形/長方形 8"/>
          <p:cNvSpPr/>
          <p:nvPr/>
        </p:nvSpPr>
        <p:spPr>
          <a:xfrm>
            <a:off x="2793286" y="3264145"/>
            <a:ext cx="72000" cy="2052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13766" y="1945307"/>
            <a:ext cx="14535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總體而言，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與火力發電量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幾乎沒有關聯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0.1152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3113766" y="3166761"/>
            <a:ext cx="14895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就區域來說，有些縣市有較高的相關性，如：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苗栗縣→</a:t>
            </a: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中度正相關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</a:t>
            </a:r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0.4829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台中市→</a:t>
            </a:r>
            <a:r>
              <a:rPr lang="zh-TW" altLang="en-US" sz="4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低度正相關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</a:t>
            </a:r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0.2801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48546"/>
            <a:ext cx="18286413" cy="4738454"/>
          </a:xfrm>
          <a:prstGeom prst="rect">
            <a:avLst/>
          </a:prstGeom>
          <a:solidFill>
            <a:srgbClr val="9BD2DF">
              <a:alpha val="19000"/>
            </a:srgb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92256" y="6884085"/>
            <a:ext cx="171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/>
          <p:cNvSpPr txBox="1">
            <a:spLocks/>
          </p:cNvSpPr>
          <p:nvPr/>
        </p:nvSpPr>
        <p:spPr>
          <a:xfrm>
            <a:off x="637261" y="5803965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sz="5400" kern="1200" spc="15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交通量</a:t>
            </a:r>
            <a:endParaRPr lang="zh-TW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2129" y="7681950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正方形/長方形 5"/>
          <p:cNvSpPr/>
          <p:nvPr/>
        </p:nvSpPr>
        <p:spPr>
          <a:xfrm>
            <a:off x="2793286" y="7366915"/>
            <a:ext cx="72000" cy="1512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3766" y="7461196"/>
            <a:ext cx="145353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總體來說，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與交通量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關聯不大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0.2761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0.2222</a:t>
            </a:r>
          </a:p>
          <a:p>
            <a:pPr fontAlgn="b"/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0.1567 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05325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工業區數目與面積</a:t>
            </a:r>
            <a:endParaRPr lang="zh-TW" alt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2129" y="1712742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2793286" y="1451343"/>
            <a:ext cx="72000" cy="1296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6625" y="3073270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正方形/長方形 8"/>
          <p:cNvSpPr/>
          <p:nvPr/>
        </p:nvSpPr>
        <p:spPr>
          <a:xfrm>
            <a:off x="2793286" y="2920385"/>
            <a:ext cx="72000" cy="118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13766" y="1437624"/>
            <a:ext cx="15930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總體而言，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與工業區數目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幾乎沒有關聯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-0.03</a:t>
            </a:r>
          </a:p>
          <a:p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~0.17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3113766" y="3160442"/>
            <a:ext cx="14895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與工業區面積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關聯性不大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0.12~0.33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43401"/>
            <a:ext cx="18286413" cy="2970330"/>
          </a:xfrm>
          <a:prstGeom prst="rect">
            <a:avLst/>
          </a:prstGeom>
          <a:solidFill>
            <a:srgbClr val="9BD2DF">
              <a:alpha val="19000"/>
            </a:srgb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92256" y="5413530"/>
            <a:ext cx="171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/>
          <p:cNvSpPr txBox="1">
            <a:spLocks/>
          </p:cNvSpPr>
          <p:nvPr/>
        </p:nvSpPr>
        <p:spPr>
          <a:xfrm>
            <a:off x="637261" y="433341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>
              <a:spcBef>
                <a:spcPct val="0"/>
              </a:spcBef>
              <a:buNone/>
              <a:defRPr sz="5400" spc="600" baseline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地理區域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2129" y="5958678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正方形/長方形 5"/>
          <p:cNvSpPr/>
          <p:nvPr/>
        </p:nvSpPr>
        <p:spPr>
          <a:xfrm>
            <a:off x="2793286" y="5697279"/>
            <a:ext cx="72000" cy="1296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3766" y="5683560"/>
            <a:ext cx="145353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鄰近的區域在相同的時間點對於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的值會有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非常高度的相關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東部地區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卻呈現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低度相關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（相關係數：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0.2161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547251" y="8338856"/>
            <a:ext cx="171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 1"/>
          <p:cNvSpPr txBox="1">
            <a:spLocks/>
          </p:cNvSpPr>
          <p:nvPr/>
        </p:nvSpPr>
        <p:spPr>
          <a:xfrm>
            <a:off x="592256" y="7258736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>
              <a:spcBef>
                <a:spcPct val="0"/>
              </a:spcBef>
              <a:buNone/>
              <a:defRPr sz="5400" spc="600" baseline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月份</a:t>
            </a:r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2129" y="8865709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正方形/長方形 5"/>
          <p:cNvSpPr/>
          <p:nvPr/>
        </p:nvSpPr>
        <p:spPr>
          <a:xfrm>
            <a:off x="2793286" y="8604310"/>
            <a:ext cx="72000" cy="1296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3766" y="8590591"/>
            <a:ext cx="145353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與月份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有顯著的關係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，在大約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隔年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會有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較高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不良比例，而在</a:t>
            </a:r>
            <a:r>
              <a:rPr lang="en-US" altLang="zh-TW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~8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時比例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較低</a:t>
            </a:r>
          </a:p>
        </p:txBody>
      </p:sp>
    </p:spTree>
    <p:extLst>
      <p:ext uri="{BB962C8B-B14F-4D97-AF65-F5344CB8AC3E}">
        <p14:creationId xmlns:p14="http://schemas.microsoft.com/office/powerpoint/2010/main" val="347502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2276" y="3977750"/>
            <a:ext cx="16741860" cy="1664619"/>
          </a:xfrm>
        </p:spPr>
        <p:txBody>
          <a:bodyPr/>
          <a:lstStyle/>
          <a:p>
            <a:r>
              <a:rPr lang="zh-TW" altLang="en-US" sz="8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分析結論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9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263115" y="1966739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自變量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4998530" y="1678265"/>
            <a:ext cx="72000" cy="1350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263115" y="3856949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因變量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正方形/長方形 8"/>
          <p:cNvSpPr/>
          <p:nvPr/>
        </p:nvSpPr>
        <p:spPr>
          <a:xfrm>
            <a:off x="4998530" y="3568475"/>
            <a:ext cx="72000" cy="1350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263115" y="5837019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分析資料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998530" y="5548545"/>
            <a:ext cx="72000" cy="1350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263115" y="7817239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分析方法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正方形/長方形 14"/>
          <p:cNvSpPr/>
          <p:nvPr/>
        </p:nvSpPr>
        <p:spPr>
          <a:xfrm>
            <a:off x="4998530" y="7528765"/>
            <a:ext cx="72000" cy="1350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5803" y="1783081"/>
            <a:ext cx="14043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天氣（</a:t>
            </a:r>
            <a:r>
              <a:rPr lang="zh-TW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氣溫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降水量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相對溼度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氣壓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風速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endParaRPr lang="en-US" altLang="zh-TW" sz="3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火力發電發電量、交通量、</a:t>
            </a:r>
            <a:r>
              <a:rPr lang="zh-TW" altLang="en-US" sz="3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工業區數目與面積（新增）</a:t>
            </a:r>
          </a:p>
        </p:txBody>
      </p:sp>
      <p:sp>
        <p:nvSpPr>
          <p:cNvPr id="18" name="矩形 17"/>
          <p:cNvSpPr/>
          <p:nvPr/>
        </p:nvSpPr>
        <p:spPr>
          <a:xfrm>
            <a:off x="5225802" y="3920384"/>
            <a:ext cx="4820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（空氣品質指數）</a:t>
            </a:r>
          </a:p>
        </p:txBody>
      </p:sp>
      <p:sp>
        <p:nvSpPr>
          <p:cNvPr id="19" name="矩形 18"/>
          <p:cNvSpPr/>
          <p:nvPr/>
        </p:nvSpPr>
        <p:spPr>
          <a:xfrm>
            <a:off x="5243160" y="5914826"/>
            <a:ext cx="13904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全台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縣市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2010~2018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年每月的資料</a:t>
            </a:r>
          </a:p>
        </p:txBody>
      </p:sp>
      <p:sp>
        <p:nvSpPr>
          <p:cNvPr id="20" name="矩形 19"/>
          <p:cNvSpPr/>
          <p:nvPr/>
        </p:nvSpPr>
        <p:spPr>
          <a:xfrm>
            <a:off x="5244031" y="7618775"/>
            <a:ext cx="13848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數據分析：找出相關性</a:t>
            </a:r>
            <a:endParaRPr lang="en-US" altLang="zh-TW" sz="3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機器學習：建立預測模型</a:t>
            </a:r>
            <a:endParaRPr lang="zh-TW" altLang="en-US" sz="3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0170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7"/>
          <p:cNvCxnSpPr/>
          <p:nvPr/>
        </p:nvCxnSpPr>
        <p:spPr>
          <a:xfrm flipV="1">
            <a:off x="-172829" y="3861265"/>
            <a:ext cx="18459242" cy="19979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各縣市之</a:t>
            </a:r>
            <a:r>
              <a:rPr lang="en-US" altLang="zh-TW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受不同因素影響</a:t>
            </a:r>
          </a:p>
        </p:txBody>
      </p:sp>
      <p:sp>
        <p:nvSpPr>
          <p:cNvPr id="23" name="テキスト ボックス 85"/>
          <p:cNvSpPr txBox="1"/>
          <p:nvPr/>
        </p:nvSpPr>
        <p:spPr>
          <a:xfrm>
            <a:off x="1046092" y="2421045"/>
            <a:ext cx="35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055120" y="2748626"/>
            <a:ext cx="2225277" cy="20916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ボックス 85"/>
          <p:cNvSpPr txBox="1"/>
          <p:nvPr/>
        </p:nvSpPr>
        <p:spPr>
          <a:xfrm>
            <a:off x="4376463" y="2421045"/>
            <a:ext cx="35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82214" y="2609259"/>
            <a:ext cx="2520000" cy="25202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9BD2D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円/楕円 62"/>
          <p:cNvSpPr/>
          <p:nvPr/>
        </p:nvSpPr>
        <p:spPr>
          <a:xfrm>
            <a:off x="322226" y="2173170"/>
            <a:ext cx="1080000" cy="10800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kumimoji="1" lang="ja-JP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98523" y="3001231"/>
            <a:ext cx="249299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54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</a:t>
            </a:r>
            <a:endParaRPr lang="en-US" altLang="zh-TW" sz="5400" dirty="0">
              <a:solidFill>
                <a:srgbClr val="21596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氣壓</a:t>
            </a:r>
            <a:endParaRPr lang="en-US" altLang="zh-TW" sz="4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火力發電量</a:t>
            </a:r>
          </a:p>
        </p:txBody>
      </p:sp>
      <p:sp>
        <p:nvSpPr>
          <p:cNvPr id="59" name="流程圖: 整理 58"/>
          <p:cNvSpPr/>
          <p:nvPr/>
        </p:nvSpPr>
        <p:spPr>
          <a:xfrm>
            <a:off x="3615851" y="3605682"/>
            <a:ext cx="414044" cy="450050"/>
          </a:xfrm>
          <a:prstGeom prst="flowChartCol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0" name="テキスト ボックス 85"/>
          <p:cNvSpPr txBox="1"/>
          <p:nvPr/>
        </p:nvSpPr>
        <p:spPr>
          <a:xfrm>
            <a:off x="4590877" y="2421045"/>
            <a:ext cx="35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599905" y="2748626"/>
            <a:ext cx="2225277" cy="20916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4326999" y="2609259"/>
            <a:ext cx="2520000" cy="25202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9BD2D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3867011" y="2173170"/>
            <a:ext cx="1080000" cy="10800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kumimoji="1" lang="ja-JP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343310" y="3001231"/>
            <a:ext cx="249299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54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苗栗縣</a:t>
            </a:r>
            <a:endParaRPr lang="en-US" altLang="zh-TW" sz="5400" dirty="0">
              <a:solidFill>
                <a:srgbClr val="21596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2400"/>
              </a:spcBef>
            </a:pPr>
            <a:r>
              <a:rPr lang="zh-TW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火力發電量</a:t>
            </a:r>
          </a:p>
        </p:txBody>
      </p:sp>
      <p:sp>
        <p:nvSpPr>
          <p:cNvPr id="65" name="流程圖: 整理 64"/>
          <p:cNvSpPr/>
          <p:nvPr/>
        </p:nvSpPr>
        <p:spPr>
          <a:xfrm>
            <a:off x="7153987" y="3605682"/>
            <a:ext cx="414044" cy="450050"/>
          </a:xfrm>
          <a:prstGeom prst="flowChartCol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85"/>
          <p:cNvSpPr txBox="1"/>
          <p:nvPr/>
        </p:nvSpPr>
        <p:spPr>
          <a:xfrm>
            <a:off x="8139623" y="2421045"/>
            <a:ext cx="35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8148651" y="2748626"/>
            <a:ext cx="2225277" cy="20916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矩形 67"/>
          <p:cNvSpPr/>
          <p:nvPr/>
        </p:nvSpPr>
        <p:spPr>
          <a:xfrm>
            <a:off x="7875745" y="2609259"/>
            <a:ext cx="2520000" cy="25202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9BD2D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9" name="円/楕円 62"/>
          <p:cNvSpPr/>
          <p:nvPr/>
        </p:nvSpPr>
        <p:spPr>
          <a:xfrm>
            <a:off x="7415757" y="2173170"/>
            <a:ext cx="1080000" cy="10800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kumimoji="1" lang="ja-JP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917705" y="3001231"/>
            <a:ext cx="2441694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54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嘉義市</a:t>
            </a:r>
            <a:endParaRPr lang="en-US" altLang="zh-TW" sz="5400" dirty="0">
              <a:solidFill>
                <a:srgbClr val="21596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800"/>
              </a:spcBef>
            </a:pPr>
            <a:r>
              <a:rPr lang="zh-TW" alt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相對溼度</a:t>
            </a:r>
          </a:p>
        </p:txBody>
      </p:sp>
      <p:sp>
        <p:nvSpPr>
          <p:cNvPr id="71" name="流程圖: 整理 70"/>
          <p:cNvSpPr/>
          <p:nvPr/>
        </p:nvSpPr>
        <p:spPr>
          <a:xfrm>
            <a:off x="10664377" y="3605682"/>
            <a:ext cx="414044" cy="450050"/>
          </a:xfrm>
          <a:prstGeom prst="flowChartCol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85"/>
          <p:cNvSpPr txBox="1"/>
          <p:nvPr/>
        </p:nvSpPr>
        <p:spPr>
          <a:xfrm>
            <a:off x="11561547" y="2421045"/>
            <a:ext cx="35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570575" y="2748626"/>
            <a:ext cx="2225277" cy="20916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4" name="矩形 73"/>
          <p:cNvSpPr/>
          <p:nvPr/>
        </p:nvSpPr>
        <p:spPr>
          <a:xfrm>
            <a:off x="11297669" y="2609259"/>
            <a:ext cx="2520000" cy="25202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9BD2D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5" name="円/楕円 62"/>
          <p:cNvSpPr/>
          <p:nvPr/>
        </p:nvSpPr>
        <p:spPr>
          <a:xfrm>
            <a:off x="10837681" y="2173170"/>
            <a:ext cx="1080000" cy="10800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kumimoji="1" lang="ja-JP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1429396" y="3001231"/>
            <a:ext cx="226215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54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金門縣</a:t>
            </a:r>
            <a:endParaRPr lang="en-US" altLang="zh-TW" sz="5400" dirty="0">
              <a:solidFill>
                <a:srgbClr val="21596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</a:pPr>
            <a:r>
              <a:rPr lang="zh-TW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風速</a:t>
            </a:r>
          </a:p>
        </p:txBody>
      </p:sp>
      <p:sp>
        <p:nvSpPr>
          <p:cNvPr id="77" name="流程圖: 整理 76"/>
          <p:cNvSpPr/>
          <p:nvPr/>
        </p:nvSpPr>
        <p:spPr>
          <a:xfrm>
            <a:off x="14086301" y="3605682"/>
            <a:ext cx="414044" cy="450050"/>
          </a:xfrm>
          <a:prstGeom prst="flowChartCol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8" name="テキスト ボックス 85"/>
          <p:cNvSpPr txBox="1"/>
          <p:nvPr/>
        </p:nvSpPr>
        <p:spPr>
          <a:xfrm>
            <a:off x="15025388" y="2421045"/>
            <a:ext cx="35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5034416" y="2748626"/>
            <a:ext cx="2225277" cy="20916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矩形 79"/>
          <p:cNvSpPr/>
          <p:nvPr/>
        </p:nvSpPr>
        <p:spPr>
          <a:xfrm>
            <a:off x="14761510" y="2609259"/>
            <a:ext cx="2520000" cy="25202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9BD2D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1" name="円/楕円 62"/>
          <p:cNvSpPr/>
          <p:nvPr/>
        </p:nvSpPr>
        <p:spPr>
          <a:xfrm>
            <a:off x="14301522" y="2173170"/>
            <a:ext cx="1080000" cy="10800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kumimoji="1" lang="ja-JP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4893237" y="3001231"/>
            <a:ext cx="226215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54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連江縣</a:t>
            </a:r>
            <a:endParaRPr lang="en-US" altLang="zh-TW" sz="5400" dirty="0">
              <a:solidFill>
                <a:srgbClr val="21596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</a:pPr>
            <a:r>
              <a:rPr lang="zh-TW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風速</a:t>
            </a:r>
          </a:p>
        </p:txBody>
      </p:sp>
      <p:sp>
        <p:nvSpPr>
          <p:cNvPr id="84" name="矩形 83"/>
          <p:cNvSpPr/>
          <p:nvPr/>
        </p:nvSpPr>
        <p:spPr>
          <a:xfrm>
            <a:off x="0" y="6038342"/>
            <a:ext cx="18286413" cy="4248658"/>
          </a:xfrm>
          <a:prstGeom prst="rect">
            <a:avLst/>
          </a:prstGeom>
          <a:solidFill>
            <a:srgbClr val="9BD2DF">
              <a:alpha val="19000"/>
            </a:srgb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7" name="テキスト ボックス 85"/>
          <p:cNvSpPr txBox="1"/>
          <p:nvPr/>
        </p:nvSpPr>
        <p:spPr>
          <a:xfrm>
            <a:off x="7166772" y="6741525"/>
            <a:ext cx="35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175800" y="7069106"/>
            <a:ext cx="2225277" cy="20916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矩形 88"/>
          <p:cNvSpPr/>
          <p:nvPr/>
        </p:nvSpPr>
        <p:spPr>
          <a:xfrm>
            <a:off x="6795633" y="6929739"/>
            <a:ext cx="4735722" cy="25202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9BD2D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0" name="円/楕円 62"/>
          <p:cNvSpPr/>
          <p:nvPr/>
        </p:nvSpPr>
        <p:spPr>
          <a:xfrm>
            <a:off x="6442906" y="6493650"/>
            <a:ext cx="1080000" cy="10800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kumimoji="1" lang="ja-JP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916726" y="7321711"/>
            <a:ext cx="44935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54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其他縣市</a:t>
            </a:r>
            <a:endParaRPr lang="en-US" altLang="zh-TW" sz="5400" dirty="0">
              <a:solidFill>
                <a:srgbClr val="21596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</a:pPr>
            <a:r>
              <a:rPr lang="zh-TW" alt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其他待探討因素</a:t>
            </a:r>
          </a:p>
        </p:txBody>
      </p:sp>
    </p:spTree>
    <p:extLst>
      <p:ext uri="{BB962C8B-B14F-4D97-AF65-F5344CB8AC3E}">
        <p14:creationId xmlns:p14="http://schemas.microsoft.com/office/powerpoint/2010/main" val="394410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000" y="0"/>
            <a:ext cx="9142413" cy="10287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192950"/>
            <a:ext cx="8506737" cy="1125125"/>
          </a:xfr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spc="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與預期結果比較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443863" y="2533210"/>
            <a:ext cx="689453" cy="899526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10192699" y="2347094"/>
            <a:ext cx="72000" cy="13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443863" y="4654821"/>
            <a:ext cx="689453" cy="899526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正方形/長方形 8"/>
          <p:cNvSpPr/>
          <p:nvPr/>
        </p:nvSpPr>
        <p:spPr>
          <a:xfrm>
            <a:off x="10192699" y="4468705"/>
            <a:ext cx="72000" cy="13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443863" y="6787926"/>
            <a:ext cx="689453" cy="899526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正方形/長方形 14"/>
          <p:cNvSpPr/>
          <p:nvPr/>
        </p:nvSpPr>
        <p:spPr>
          <a:xfrm>
            <a:off x="10192699" y="6601810"/>
            <a:ext cx="72000" cy="13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64866" y="2321253"/>
            <a:ext cx="7784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火力發電與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關聯不大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：需考慮污染物</a:t>
            </a:r>
            <a:r>
              <a:rPr lang="zh-TW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排放量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擴散因素</a:t>
            </a:r>
            <a:endParaRPr lang="en-US" altLang="zh-TW" sz="4000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59571" y="4442864"/>
            <a:ext cx="77846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汙染源大多來自</a:t>
            </a:r>
            <a:r>
              <a:rPr lang="zh-TW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境內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zh-TW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電力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帶來的汙染只佔其中的</a:t>
            </a:r>
            <a:r>
              <a:rPr lang="zh-TW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一小部分</a:t>
            </a:r>
            <a:endParaRPr lang="en-US" altLang="zh-TW" sz="4000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59570" y="6610371"/>
            <a:ext cx="77846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空氣汙染有</a:t>
            </a:r>
            <a:r>
              <a:rPr lang="zh-TW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季節性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：多集中在</a:t>
            </a:r>
            <a:r>
              <a:rPr lang="en-US" altLang="zh-TW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10~3</a:t>
            </a:r>
            <a:r>
              <a:rPr lang="zh-TW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</a:p>
        </p:txBody>
      </p:sp>
      <p:cxnSp>
        <p:nvCxnSpPr>
          <p:cNvPr id="18" name="直線接點 17"/>
          <p:cNvCxnSpPr/>
          <p:nvPr/>
        </p:nvCxnSpPr>
        <p:spPr>
          <a:xfrm>
            <a:off x="9143999" y="1273070"/>
            <a:ext cx="8568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521682" y="293847"/>
            <a:ext cx="3735415" cy="92333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TW" altLang="en-US" sz="54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預期結果</a:t>
            </a:r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22226" y="2471360"/>
            <a:ext cx="689453" cy="899526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正方形/長方形 5"/>
          <p:cNvSpPr/>
          <p:nvPr/>
        </p:nvSpPr>
        <p:spPr>
          <a:xfrm>
            <a:off x="1071062" y="2012505"/>
            <a:ext cx="72000" cy="1764000"/>
          </a:xfrm>
          <a:prstGeom prst="rect">
            <a:avLst/>
          </a:prstGeom>
          <a:solidFill>
            <a:schemeClr val="accent5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22226" y="4860402"/>
            <a:ext cx="689453" cy="899526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正方形/長方形 8"/>
          <p:cNvSpPr/>
          <p:nvPr/>
        </p:nvSpPr>
        <p:spPr>
          <a:xfrm>
            <a:off x="1071062" y="4674286"/>
            <a:ext cx="72000" cy="1332000"/>
          </a:xfrm>
          <a:prstGeom prst="rect">
            <a:avLst/>
          </a:prstGeom>
          <a:solidFill>
            <a:schemeClr val="accent5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22226" y="7057956"/>
            <a:ext cx="689453" cy="899526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en-US" sz="44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正方形/長方形 14"/>
          <p:cNvSpPr/>
          <p:nvPr/>
        </p:nvSpPr>
        <p:spPr>
          <a:xfrm>
            <a:off x="1071062" y="6871840"/>
            <a:ext cx="72000" cy="1332000"/>
          </a:xfrm>
          <a:prstGeom prst="rect">
            <a:avLst/>
          </a:prstGeom>
          <a:solidFill>
            <a:schemeClr val="accent5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15968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43229" y="1944368"/>
            <a:ext cx="77846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依各地區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氣候地形條件的不同</a:t>
            </a:r>
            <a:r>
              <a:rPr lang="zh-TW" altLang="en-US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，對於</a:t>
            </a:r>
            <a:r>
              <a:rPr lang="en-US" altLang="zh-TW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會有不同的影響。例如：金門</a:t>
            </a:r>
            <a:r>
              <a:rPr lang="en-US" altLang="zh-TW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風速</a:t>
            </a:r>
          </a:p>
        </p:txBody>
      </p:sp>
      <p:sp>
        <p:nvSpPr>
          <p:cNvPr id="27" name="矩形 26"/>
          <p:cNvSpPr/>
          <p:nvPr/>
        </p:nvSpPr>
        <p:spPr>
          <a:xfrm>
            <a:off x="1237934" y="4648445"/>
            <a:ext cx="77846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與火力發電量確實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沒什麼關聯</a:t>
            </a:r>
            <a:endParaRPr lang="en-US" altLang="zh-TW" sz="40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，與預期結果相符</a:t>
            </a:r>
          </a:p>
        </p:txBody>
      </p:sp>
      <p:sp>
        <p:nvSpPr>
          <p:cNvPr id="28" name="矩形 27"/>
          <p:cNvSpPr/>
          <p:nvPr/>
        </p:nvSpPr>
        <p:spPr>
          <a:xfrm>
            <a:off x="1237933" y="6880401"/>
            <a:ext cx="77846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季節因素</a:t>
            </a:r>
            <a:r>
              <a:rPr lang="zh-TW" altLang="en-US" sz="40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的影響，與預期結果相符</a:t>
            </a:r>
          </a:p>
        </p:txBody>
      </p:sp>
    </p:spTree>
    <p:extLst>
      <p:ext uri="{BB962C8B-B14F-4D97-AF65-F5344CB8AC3E}">
        <p14:creationId xmlns:p14="http://schemas.microsoft.com/office/powerpoint/2010/main" val="609926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其他發現</a:t>
            </a: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702999" y="4730194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702999" y="2722739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2032416" y="2515340"/>
            <a:ext cx="72000" cy="118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0" name="正方形/長方形 8"/>
          <p:cNvSpPr/>
          <p:nvPr/>
        </p:nvSpPr>
        <p:spPr>
          <a:xfrm>
            <a:off x="2032416" y="4522795"/>
            <a:ext cx="72000" cy="118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702999" y="6871027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正方形/長方形 14"/>
          <p:cNvSpPr/>
          <p:nvPr/>
        </p:nvSpPr>
        <p:spPr>
          <a:xfrm>
            <a:off x="2032416" y="6573628"/>
            <a:ext cx="72000" cy="136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57441" y="4762852"/>
            <a:ext cx="14895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與工業區數量、面積看起來也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沒有關聯性</a:t>
            </a:r>
            <a:endParaRPr lang="en-US" altLang="zh-TW" sz="40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7441" y="2755397"/>
            <a:ext cx="14535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與交通量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關聯性不大</a:t>
            </a:r>
            <a:endParaRPr lang="en-US" altLang="zh-TW" sz="40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57441" y="6595909"/>
            <a:ext cx="19164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相近的區域可能因為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有類似的地形氣候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，因此會有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較高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的關聯性；</a:t>
            </a:r>
          </a:p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至於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東部地區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地形較為複雜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，所以與附近縣市有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不一樣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</a:p>
        </p:txBody>
      </p:sp>
    </p:spTree>
    <p:extLst>
      <p:ext uri="{BB962C8B-B14F-4D97-AF65-F5344CB8AC3E}">
        <p14:creationId xmlns:p14="http://schemas.microsoft.com/office/powerpoint/2010/main" val="1943246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7164BF-D67A-46C0-81D2-5BAF67C00C8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dobe Devanagari" panose="02040503050201020203" pitchFamily="18" charset="0"/>
                <a:cs typeface="+mn-cs"/>
              </a:rPr>
              <a:pPr marL="0" marR="0" lvl="0" indent="0" algn="l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132316" y="3748345"/>
            <a:ext cx="6480720" cy="2655295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kumimoji="1" lang="ja-JP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quarter" idx="15"/>
          </p:nvPr>
        </p:nvSpPr>
        <p:spPr>
          <a:xfrm>
            <a:off x="7793055" y="2983259"/>
            <a:ext cx="10396156" cy="43654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臺灣發電廠列表</a:t>
            </a:r>
          </a:p>
          <a:p>
            <a:pPr marL="468000">
              <a:spcBef>
                <a:spcPts val="0"/>
              </a:spcBef>
            </a:pPr>
            <a:r>
              <a:rPr lang="en-US" altLang="zh-TW" b="1" u="sng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https://zh.wikipedia.org/wiki/%E8%87%BA%E7%81%A3%E7%99 %BC%E9%9B%BB%E5%BB%A0%E5%88%97%E8%A1%A8</a:t>
            </a:r>
            <a:endParaRPr lang="en-US" altLang="zh-TW" b="1" u="sng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火力營運現況與績效</a:t>
            </a:r>
            <a:r>
              <a:rPr lang="en-US" altLang="zh-TW" b="1" u="sng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https://www.taipower.com.tw/tc/page.aspx?mid=202&amp;cid=130&amp;cchk=f8fb50ec-6465-4637-a2d6-97c05646ada6#b01</a:t>
            </a:r>
            <a:endParaRPr lang="en-US" altLang="zh-TW" b="1" u="sng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Vol.5_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空氣品質指標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是什麼？跟常聽見的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又有什麼關係？</a:t>
            </a:r>
            <a:r>
              <a:rPr lang="en-US" altLang="zh-TW" b="1" u="sng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https://www.xpure-tw.com/blog/vol5_aqipm25</a:t>
            </a:r>
            <a:endParaRPr lang="en-US" altLang="zh-TW" b="1" u="sng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火力電廠是不是空污的元凶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一起來找答案</a:t>
            </a:r>
            <a:r>
              <a:rPr lang="en-US" altLang="zh-TW" b="1" u="sng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http://doenergytw.blogspot.com/2019/01/blog-post_18.html</a:t>
            </a:r>
            <a:endParaRPr lang="zh-TW" altLang="zh-TW" b="1" u="sng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22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30"/>
    </mc:Choice>
    <mc:Fallback xmlns="">
      <p:transition advTm="34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可能的結果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2129" y="2911694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2793286" y="2623220"/>
            <a:ext cx="72000" cy="118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2129" y="4811269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正方形/長方形 8"/>
          <p:cNvSpPr/>
          <p:nvPr/>
        </p:nvSpPr>
        <p:spPr>
          <a:xfrm>
            <a:off x="2793286" y="4522795"/>
            <a:ext cx="72000" cy="118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942129" y="6764354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正方形/長方形 14"/>
          <p:cNvSpPr/>
          <p:nvPr/>
        </p:nvSpPr>
        <p:spPr>
          <a:xfrm>
            <a:off x="2793286" y="6475880"/>
            <a:ext cx="72000" cy="1188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13766" y="2944352"/>
            <a:ext cx="14535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火力發電與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關聯不大：需考慮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污染物排放量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擴散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因素</a:t>
            </a:r>
            <a:endParaRPr lang="en-US" altLang="zh-TW" sz="40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3766" y="4843927"/>
            <a:ext cx="14895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汙染源大多來自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境內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電力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帶來的汙染只佔其中的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一小部分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13766" y="6715937"/>
            <a:ext cx="8762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空氣汙染有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季節性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：多集中在</a:t>
            </a:r>
            <a:r>
              <a:rPr lang="en-US" altLang="zh-TW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10~3</a:t>
            </a:r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25476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2276" y="3977750"/>
            <a:ext cx="16741860" cy="1664619"/>
          </a:xfrm>
        </p:spPr>
        <p:txBody>
          <a:bodyPr/>
          <a:lstStyle/>
          <a:p>
            <a:r>
              <a:rPr lang="zh-TW" altLang="en-US" sz="8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分析過程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19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資料採集、整理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975" y="3099261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正方形/長方形 5"/>
          <p:cNvSpPr/>
          <p:nvPr/>
        </p:nvSpPr>
        <p:spPr>
          <a:xfrm>
            <a:off x="3738390" y="1802384"/>
            <a:ext cx="72000" cy="3492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65663" y="1907200"/>
            <a:ext cx="140435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 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→ 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交通部中央氣象局 </a:t>
            </a:r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觀測資訊查詢系統</a:t>
            </a:r>
            <a:endParaRPr lang="en-US" altLang="zh-TW" sz="3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火力發電發電量 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→ 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臺灣電力公司 </a:t>
            </a:r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過去電力供需資訊</a:t>
            </a:r>
            <a:endParaRPr lang="en-US" altLang="zh-TW" sz="3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交通量 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→ 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交通部公路總局 </a:t>
            </a:r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公路交通量調查統計表</a:t>
            </a:r>
            <a:endParaRPr lang="en-US" altLang="zh-TW" sz="3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工業區面積 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→ 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台灣工業用地供給與服務資訊網 </a:t>
            </a:r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工業區統計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975" y="6125492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採集方法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正方形/長方形 11"/>
          <p:cNvSpPr/>
          <p:nvPr/>
        </p:nvSpPr>
        <p:spPr>
          <a:xfrm>
            <a:off x="3738390" y="5728565"/>
            <a:ext cx="72000" cy="1656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83020" y="5953590"/>
            <a:ext cx="13904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網路查詢</a:t>
            </a:r>
            <a:endParaRPr lang="en-US" altLang="zh-TW" sz="3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爬蟲，使用函式庫：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selenium(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爬取資料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 err="1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檔案分類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)…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191" y="8285732"/>
            <a:ext cx="3600400" cy="7732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後續處理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正方形/長方形 11"/>
          <p:cNvSpPr/>
          <p:nvPr/>
        </p:nvSpPr>
        <p:spPr>
          <a:xfrm>
            <a:off x="3742606" y="7888805"/>
            <a:ext cx="72000" cy="1656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236" y="8113830"/>
            <a:ext cx="13904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挑選可用資料，整理為各縣市每月資料</a:t>
            </a:r>
            <a:endParaRPr lang="en-US" altLang="zh-TW" sz="3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275163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</a:t>
            </a:r>
          </a:p>
        </p:txBody>
      </p:sp>
      <p:sp>
        <p:nvSpPr>
          <p:cNvPr id="6" name="二等辺三角形 4"/>
          <p:cNvSpPr/>
          <p:nvPr/>
        </p:nvSpPr>
        <p:spPr>
          <a:xfrm rot="5400000">
            <a:off x="323076" y="2407530"/>
            <a:ext cx="6821616" cy="644290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50234"/>
              </p:ext>
            </p:extLst>
          </p:nvPr>
        </p:nvGraphicFramePr>
        <p:xfrm>
          <a:off x="7112123" y="2650639"/>
          <a:ext cx="10762053" cy="548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381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2136287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1316077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1316077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1316077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1316077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  <a:gridCol w="1316077">
                  <a:extLst>
                    <a:ext uri="{9D8B030D-6E8A-4147-A177-3AD203B41FA5}">
                      <a16:colId xmlns:a16="http://schemas.microsoft.com/office/drawing/2014/main" val="1483280271"/>
                    </a:ext>
                  </a:extLst>
                </a:gridCol>
              </a:tblGrid>
              <a:tr h="132273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</a:t>
                      </a:r>
                      <a:endParaRPr lang="en-US" altLang="zh-TW" sz="28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溼度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1127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b="1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60627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-0.0814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60627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2800" b="1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000" b="1" kern="1200" dirty="0">
                          <a:solidFill>
                            <a:schemeClr val="accent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-0.2065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0.2814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60627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相對溼度</a:t>
                      </a:r>
                      <a:endParaRPr lang="zh-TW" altLang="en-US" sz="2800" b="1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-0.0208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0.0454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0.2103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60627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0.0473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0.0951 </a:t>
                      </a:r>
                      <a:endParaRPr lang="en-US" altLang="zh-TW" sz="2800" b="0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0.0127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000" b="1" kern="1200" dirty="0">
                          <a:solidFill>
                            <a:schemeClr val="accent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0.7901</a:t>
                      </a:r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  <a:tr h="60627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2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0.0292 </a:t>
                      </a:r>
                      <a:endParaRPr lang="en-US" altLang="zh-TW" sz="2800" b="0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-0.0946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-0.1514 </a:t>
                      </a:r>
                      <a:endParaRPr lang="en-US" altLang="zh-TW" sz="2800" b="0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-0.0263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0.1212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  <a:endParaRPr lang="en-US" altLang="zh-TW" sz="2800" b="0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38237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37456" y="4950711"/>
            <a:ext cx="580800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與天氣</a:t>
            </a:r>
            <a:r>
              <a:rPr lang="zh-TW" altLang="en-US" sz="3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關聯性不大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降水量→</a:t>
            </a:r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低度負相關</a:t>
            </a:r>
            <a:endParaRPr lang="en-US" altLang="zh-TW" sz="3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氣壓與相對溼度→</a:t>
            </a:r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endParaRPr lang="en-US" altLang="zh-TW" sz="3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914274" y="2983260"/>
            <a:ext cx="54938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spc="3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總體相關係數</a:t>
            </a:r>
          </a:p>
        </p:txBody>
      </p:sp>
      <p:sp>
        <p:nvSpPr>
          <p:cNvPr id="11" name="正方形/長方形 5"/>
          <p:cNvSpPr/>
          <p:nvPr/>
        </p:nvSpPr>
        <p:spPr>
          <a:xfrm rot="5400000">
            <a:off x="3591061" y="1499256"/>
            <a:ext cx="72000" cy="5112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2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58931"/>
              </p:ext>
            </p:extLst>
          </p:nvPr>
        </p:nvGraphicFramePr>
        <p:xfrm>
          <a:off x="997303" y="1016391"/>
          <a:ext cx="7155793" cy="395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5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420438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1483280271"/>
                    </a:ext>
                  </a:extLst>
                </a:gridCol>
              </a:tblGrid>
              <a:tr h="72627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u="sng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</a:t>
                      </a:r>
                      <a:endParaRPr lang="en-US" altLang="zh-TW" sz="18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溼度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726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-0.1295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-0.1609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0.4495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相對溼度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-0.1785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0.0853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0.5175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kern="1200" dirty="0">
                          <a:solidFill>
                            <a:schemeClr val="accent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-0.5838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-0.1201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-0.1167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-0.2114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-0.0014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-0.5293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-0.3298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-0.4165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0.3359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38237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90867"/>
              </p:ext>
            </p:extLst>
          </p:nvPr>
        </p:nvGraphicFramePr>
        <p:xfrm>
          <a:off x="997302" y="6089157"/>
          <a:ext cx="7155793" cy="395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5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420438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1483280271"/>
                    </a:ext>
                  </a:extLst>
                </a:gridCol>
              </a:tblGrid>
              <a:tr h="72627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b="1" u="sng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嘉義市</a:t>
                      </a:r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</a:t>
                      </a:r>
                      <a:endParaRPr lang="en-US" altLang="zh-TW" sz="18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溼度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726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-0.2152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-0.2463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0.5255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相對溼度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-0.4166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-0.0276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0.3222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0.2202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-0.9334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-0.6661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-0.0836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-0.3753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-0.2032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0.1118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0.0819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0.0803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38237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987411" y="147945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氣壓→中度負相關</a:t>
            </a:r>
          </a:p>
        </p:txBody>
      </p:sp>
      <p:sp>
        <p:nvSpPr>
          <p:cNvPr id="9" name="正方形/長方形 5"/>
          <p:cNvSpPr/>
          <p:nvPr/>
        </p:nvSpPr>
        <p:spPr>
          <a:xfrm rot="5400000">
            <a:off x="4291916" y="-1314619"/>
            <a:ext cx="54000" cy="4428000"/>
          </a:xfrm>
          <a:prstGeom prst="rect">
            <a:avLst/>
          </a:prstGeom>
          <a:solidFill>
            <a:srgbClr val="215968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Adobe Devanagari" panose="020405030502010202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27371" y="5234062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相對溼度→中度負相關</a:t>
            </a:r>
          </a:p>
        </p:txBody>
      </p:sp>
      <p:sp>
        <p:nvSpPr>
          <p:cNvPr id="11" name="正方形/長方形 5"/>
          <p:cNvSpPr/>
          <p:nvPr/>
        </p:nvSpPr>
        <p:spPr>
          <a:xfrm rot="5400000">
            <a:off x="4471996" y="3231498"/>
            <a:ext cx="54000" cy="5508000"/>
          </a:xfrm>
          <a:prstGeom prst="rect">
            <a:avLst/>
          </a:prstGeom>
          <a:solidFill>
            <a:srgbClr val="215968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Adobe Devanagari" panose="02040503050201020203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00712"/>
              </p:ext>
            </p:extLst>
          </p:nvPr>
        </p:nvGraphicFramePr>
        <p:xfrm>
          <a:off x="10133317" y="1035297"/>
          <a:ext cx="7155793" cy="395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5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420438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1483280271"/>
                    </a:ext>
                  </a:extLst>
                </a:gridCol>
              </a:tblGrid>
              <a:tr h="72627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u="sng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</a:t>
                      </a:r>
                      <a:endParaRPr lang="en-US" altLang="zh-TW" sz="18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溼度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726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-0.2277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-0.2763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0.2615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相對溼度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-0.2534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0.4246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0.5116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0.1898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-0.9210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-0.3801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-0.6486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0.6108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-0.2609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-0.3352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-0.3581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0.3114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38237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36970"/>
              </p:ext>
            </p:extLst>
          </p:nvPr>
        </p:nvGraphicFramePr>
        <p:xfrm>
          <a:off x="10133316" y="6108063"/>
          <a:ext cx="7155793" cy="395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95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1420438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1817568862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3512031501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2714765949"/>
                    </a:ext>
                  </a:extLst>
                </a:gridCol>
                <a:gridCol w="875072">
                  <a:extLst>
                    <a:ext uri="{9D8B030D-6E8A-4147-A177-3AD203B41FA5}">
                      <a16:colId xmlns:a16="http://schemas.microsoft.com/office/drawing/2014/main" val="1483280271"/>
                    </a:ext>
                  </a:extLst>
                </a:gridCol>
              </a:tblGrid>
              <a:tr h="72627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b="1" u="sng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連江縣</a:t>
                      </a:r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16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</a:t>
                      </a:r>
                      <a:endParaRPr lang="en-US" altLang="zh-TW" sz="1800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溼度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726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16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6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氣溫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-0.0972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降水量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-0.1910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0.0905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157148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相對溼度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-0.2434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0.2486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0.5075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755719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氣壓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0.3518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-0.8322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-0.3249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-0.4229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18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3449200"/>
                  </a:ext>
                </a:extLst>
              </a:tr>
              <a:tr h="5014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風速</a:t>
                      </a:r>
                      <a:endParaRPr lang="zh-TW" altLang="en-US" sz="18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0.4025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-0.0133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-0.3047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-0.2141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0.3406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38237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1123425" y="166851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風速→中度正相關</a:t>
            </a:r>
          </a:p>
        </p:txBody>
      </p:sp>
      <p:sp>
        <p:nvSpPr>
          <p:cNvPr id="15" name="正方形/長方形 5"/>
          <p:cNvSpPr/>
          <p:nvPr/>
        </p:nvSpPr>
        <p:spPr>
          <a:xfrm rot="5400000">
            <a:off x="13427930" y="-1295713"/>
            <a:ext cx="54000" cy="4428000"/>
          </a:xfrm>
          <a:prstGeom prst="rect">
            <a:avLst/>
          </a:prstGeom>
          <a:solidFill>
            <a:srgbClr val="215968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Adobe Devanagari" panose="02040503050201020203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123425" y="5265164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風速→中度正相關</a:t>
            </a:r>
          </a:p>
        </p:txBody>
      </p:sp>
      <p:sp>
        <p:nvSpPr>
          <p:cNvPr id="19" name="正方形/長方形 5"/>
          <p:cNvSpPr/>
          <p:nvPr/>
        </p:nvSpPr>
        <p:spPr>
          <a:xfrm rot="5400000">
            <a:off x="13427930" y="3802600"/>
            <a:ext cx="54000" cy="4428000"/>
          </a:xfrm>
          <a:prstGeom prst="rect">
            <a:avLst/>
          </a:prstGeom>
          <a:solidFill>
            <a:srgbClr val="215968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1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163275" tIns="81638" rIns="163275" bIns="81638" rtlCol="0" anchor="ctr">
            <a:noAutofit/>
          </a:bodyPr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資料分析—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火力發電量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09163"/>
              </p:ext>
            </p:extLst>
          </p:nvPr>
        </p:nvGraphicFramePr>
        <p:xfrm>
          <a:off x="9098200" y="3343300"/>
          <a:ext cx="7605846" cy="414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82">
                  <a:extLst>
                    <a:ext uri="{9D8B030D-6E8A-4147-A177-3AD203B41FA5}">
                      <a16:colId xmlns:a16="http://schemas.microsoft.com/office/drawing/2014/main" val="451381738"/>
                    </a:ext>
                  </a:extLst>
                </a:gridCol>
                <a:gridCol w="2535282">
                  <a:extLst>
                    <a:ext uri="{9D8B030D-6E8A-4147-A177-3AD203B41FA5}">
                      <a16:colId xmlns:a16="http://schemas.microsoft.com/office/drawing/2014/main" val="411574357"/>
                    </a:ext>
                  </a:extLst>
                </a:gridCol>
                <a:gridCol w="2535282">
                  <a:extLst>
                    <a:ext uri="{9D8B030D-6E8A-4147-A177-3AD203B41FA5}">
                      <a16:colId xmlns:a16="http://schemas.microsoft.com/office/drawing/2014/main" val="3612777703"/>
                    </a:ext>
                  </a:extLst>
                </a:gridCol>
              </a:tblGrid>
              <a:tr h="138015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2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3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3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3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3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2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發電量</a:t>
                      </a:r>
                      <a:endParaRPr lang="zh-TW" altLang="en-US" sz="32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4417973"/>
                  </a:ext>
                </a:extLst>
              </a:tr>
              <a:tr h="1380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AQI</a:t>
                      </a:r>
                      <a:r>
                        <a:rPr lang="zh-TW" altLang="en-US" sz="32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32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32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之比率</a:t>
                      </a:r>
                      <a:r>
                        <a:rPr lang="en-US" altLang="zh-TW" sz="3200" b="1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200" b="1" kern="120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lang="zh-TW" altLang="en-US" sz="3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9369183"/>
                  </a:ext>
                </a:extLst>
              </a:tr>
              <a:tr h="138015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32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發電量</a:t>
                      </a:r>
                      <a:endParaRPr lang="zh-TW" altLang="en-US" sz="32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0.1152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lang="en-US" altLang="zh-TW" sz="3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6758177"/>
                  </a:ext>
                </a:extLst>
              </a:tr>
            </a:tbl>
          </a:graphicData>
        </a:graphic>
      </p:graphicFrame>
      <p:sp>
        <p:nvSpPr>
          <p:cNvPr id="4" name="二等辺三角形 4"/>
          <p:cNvSpPr/>
          <p:nvPr/>
        </p:nvSpPr>
        <p:spPr>
          <a:xfrm rot="5400000">
            <a:off x="1920292" y="1881028"/>
            <a:ext cx="6345705" cy="7020000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marR="0" lvl="0" indent="0" algn="ct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dobe Devanagari" panose="02040503050201020203" pitchFamily="18" charset="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99135" y="4950711"/>
            <a:ext cx="58080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indent="-7429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只取設有火力發電廠的</a:t>
            </a:r>
            <a:endParaRPr lang="en-US" altLang="zh-TW" sz="3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個縣市之資料</a:t>
            </a:r>
          </a:p>
          <a:p>
            <a:pPr marL="720000" indent="-742950">
              <a:spcBef>
                <a:spcPts val="1200"/>
              </a:spcBef>
              <a:buFont typeface="+mj-lt"/>
              <a:buAutoNum type="arabicPeriod" startAt="2"/>
            </a:pPr>
            <a:r>
              <a:rPr lang="en-US" altLang="zh-TW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AQI</a:t>
            </a:r>
            <a:r>
              <a:rPr lang="zh-TW" altLang="en-US" sz="3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與火力發電量</a:t>
            </a:r>
            <a:r>
              <a:rPr lang="zh-TW" altLang="en-US" sz="3800" dirty="0">
                <a:solidFill>
                  <a:srgbClr val="21596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endParaRPr lang="en-US" altLang="zh-TW" sz="3800" dirty="0">
              <a:solidFill>
                <a:srgbClr val="21596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/>
            <a:r>
              <a:rPr lang="zh-TW" altLang="en-US" sz="3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低度正相關性</a:t>
            </a:r>
            <a:endParaRPr lang="en-US" altLang="zh-TW" sz="3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82365" y="2983260"/>
            <a:ext cx="62209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/>
            <a:r>
              <a:rPr lang="zh-TW" altLang="en-US" sz="6600" b="1" spc="300" dirty="0">
                <a:solidFill>
                  <a:srgbClr val="3DA4B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總體相關係數</a:t>
            </a:r>
          </a:p>
        </p:txBody>
      </p:sp>
      <p:sp>
        <p:nvSpPr>
          <p:cNvPr id="7" name="正方形/長方形 5"/>
          <p:cNvSpPr/>
          <p:nvPr/>
        </p:nvSpPr>
        <p:spPr>
          <a:xfrm rot="5400000">
            <a:off x="4967135" y="1499256"/>
            <a:ext cx="72000" cy="511200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ctr"/>
            <a:endParaRPr kumimoji="1" lang="ja-JP" altLang="en-US" dirty="0">
              <a:latin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267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No Decoration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52183</TotalTime>
  <Words>2736</Words>
  <Application>Microsoft Macintosh PowerPoint</Application>
  <PresentationFormat>自訂</PresentationFormat>
  <Paragraphs>720</Paragraphs>
  <Slides>33</Slides>
  <Notes>15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33</vt:i4>
      </vt:variant>
    </vt:vector>
  </HeadingPairs>
  <TitlesOfParts>
    <vt:vector size="47" baseType="lpstr">
      <vt:lpstr>微軟正黑體</vt:lpstr>
      <vt:lpstr>新細明體</vt:lpstr>
      <vt:lpstr>Adobe Devanagari</vt:lpstr>
      <vt:lpstr>Roboto Condensed Light</vt:lpstr>
      <vt:lpstr>Roboto Light</vt:lpstr>
      <vt:lpstr>SimSun</vt:lpstr>
      <vt:lpstr>Arial</vt:lpstr>
      <vt:lpstr>Calibri</vt:lpstr>
      <vt:lpstr>Wingdings</vt:lpstr>
      <vt:lpstr>Title</vt:lpstr>
      <vt:lpstr>No Decoration</vt:lpstr>
      <vt:lpstr>Contents</vt:lpstr>
      <vt:lpstr>1_Contents</vt:lpstr>
      <vt:lpstr>2_No Decoration</vt:lpstr>
      <vt:lpstr>影響空氣品質的因素之分析</vt:lpstr>
      <vt:lpstr>前情提要</vt:lpstr>
      <vt:lpstr>前情提要</vt:lpstr>
      <vt:lpstr>可能的結果</vt:lpstr>
      <vt:lpstr>分析過程</vt:lpstr>
      <vt:lpstr>資料採集、整理</vt:lpstr>
      <vt:lpstr>資料分析—AQI&amp;天氣</vt:lpstr>
      <vt:lpstr>PowerPoint 簡報</vt:lpstr>
      <vt:lpstr>資料分析—AQI&amp;火力發電量</vt:lpstr>
      <vt:lpstr>資料分析—AQI&amp;火力發電量</vt:lpstr>
      <vt:lpstr>資料分析—AQI&amp;交通量</vt:lpstr>
      <vt:lpstr>資料分析—AQI&amp;工業區數目與面積</vt:lpstr>
      <vt:lpstr>資料分析—AQI&amp;地理區域</vt:lpstr>
      <vt:lpstr>資料分析—AQI&amp;地理區域</vt:lpstr>
      <vt:lpstr>資料分析—AQI&amp;地理區域</vt:lpstr>
      <vt:lpstr>資料分析—AQI&amp;月份</vt:lpstr>
      <vt:lpstr>資料分析—AQI&amp;月份</vt:lpstr>
      <vt:lpstr>機器學習</vt:lpstr>
      <vt:lpstr>機器學習</vt:lpstr>
      <vt:lpstr>機器學習—邏輯迴歸</vt:lpstr>
      <vt:lpstr>機器學習—邏輯迴歸</vt:lpstr>
      <vt:lpstr>機器學習—混淆矩陣</vt:lpstr>
      <vt:lpstr>機器學習—召回率（Recall）</vt:lpstr>
      <vt:lpstr>機器學習—結果</vt:lpstr>
      <vt:lpstr>分析結果</vt:lpstr>
      <vt:lpstr>天氣</vt:lpstr>
      <vt:lpstr>火力發電量</vt:lpstr>
      <vt:lpstr>工業區數目與面積</vt:lpstr>
      <vt:lpstr>分析結論</vt:lpstr>
      <vt:lpstr>各縣市之AQI受不同因素影響</vt:lpstr>
      <vt:lpstr>與預期結果比較</vt:lpstr>
      <vt:lpstr>其他發現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Microsoft Office User</cp:lastModifiedBy>
  <cp:revision>743</cp:revision>
  <dcterms:created xsi:type="dcterms:W3CDTF">2015-01-09T17:56:04Z</dcterms:created>
  <dcterms:modified xsi:type="dcterms:W3CDTF">2019-12-20T06:41:38Z</dcterms:modified>
</cp:coreProperties>
</file>