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7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9933BB-6014-2E0F-506D-C7D3D5A4FC76}"/>
              </a:ext>
            </a:extLst>
          </p:cNvPr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ctr"/>
            <a:r>
              <a:rPr lang="en-US">
                <a:solidFill>
                  <a:srgbClr val="00C000"/>
                </a:solidFill>
                <a:latin typeface="Tahoma" panose="020B0604030504040204" pitchFamily="34" charset="0"/>
              </a:rPr>
              <a:t>Public</a:t>
            </a:r>
            <a:endParaRPr lang="en-GH">
              <a:solidFill>
                <a:srgbClr val="00C000"/>
              </a:solidFill>
              <a:latin typeface="Tahoma" panose="020B060403050404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F9A05-3E8C-1BAD-24B4-65080298C9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A2442-194E-4585-BFFB-A0586F3D5C8A}" type="datetimeFigureOut">
              <a:rPr lang="en-GH" smtClean="0"/>
              <a:t>08/03/2025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6026F-550F-29F3-AF6E-5DFDE4FF05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8A437-FEBD-DF0C-7968-EAA80F0EC7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95F71-1289-4CEC-98FE-642E7605AFC4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5921206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6858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ctr">
              <a:defRPr lang="en-US" sz="1200" b="0" i="0" u="none">
                <a:solidFill>
                  <a:srgbClr val="00C000"/>
                </a:solidFill>
                <a:latin typeface="Tahoma" panose="020B0604030504040204" pitchFamily="34" charset="0"/>
              </a:defRPr>
            </a:lvl1pPr>
          </a:lstStyle>
          <a:p>
            <a:r>
              <a:rPr lang="en-US"/>
              <a:t>Public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87FDD-C2E4-44A5-BD00-A9A96DF69129}" type="datetimeFigureOut">
              <a:rPr lang="en-GH" smtClean="0"/>
              <a:t>08/03/2025</a:t>
            </a:fld>
            <a:endParaRPr lang="en-G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C56F9-CE69-4E5C-99F1-4059477680CF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52774802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3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7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9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  <a:endParaRPr lang="en-G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C56F9-CE69-4E5C-99F1-4059477680CF}" type="slidenum">
              <a:rPr lang="en-GH" smtClean="0"/>
              <a:t>1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24370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C56F9-CE69-4E5C-99F1-4059477680CF}" type="slidenum">
              <a:rPr lang="en-GH" smtClean="0"/>
              <a:t>10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374844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C56F9-CE69-4E5C-99F1-4059477680CF}" type="slidenum">
              <a:rPr lang="en-GH" smtClean="0"/>
              <a:t>11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52047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C56F9-CE69-4E5C-99F1-4059477680CF}" type="slidenum">
              <a:rPr lang="en-GH" smtClean="0"/>
              <a:t>2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614589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C56F9-CE69-4E5C-99F1-4059477680CF}" type="slidenum">
              <a:rPr lang="en-GH" smtClean="0"/>
              <a:t>3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4079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C56F9-CE69-4E5C-99F1-4059477680CF}" type="slidenum">
              <a:rPr lang="en-GH" smtClean="0"/>
              <a:t>4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95353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C56F9-CE69-4E5C-99F1-4059477680CF}" type="slidenum">
              <a:rPr lang="en-GH" smtClean="0"/>
              <a:t>5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553417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C56F9-CE69-4E5C-99F1-4059477680CF}" type="slidenum">
              <a:rPr lang="en-GH" smtClean="0"/>
              <a:t>6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778017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C56F9-CE69-4E5C-99F1-4059477680CF}" type="slidenum">
              <a:rPr lang="en-GH" smtClean="0"/>
              <a:t>7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829606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C56F9-CE69-4E5C-99F1-4059477680CF}" type="slidenum">
              <a:rPr lang="en-GH" smtClean="0"/>
              <a:t>8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226970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Public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C56F9-CE69-4E5C-99F1-4059477680CF}" type="slidenum">
              <a:rPr lang="en-GH" smtClean="0"/>
              <a:t>9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77841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B94B-EFF9-5014-EC26-C83C9EDB0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76B4B-E0F0-62AF-3ECD-163D42491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2C748-08B2-D0AF-0ED4-150FD5DB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F2A9-6EFB-495C-B8A2-375EFE084A78}" type="datetimeFigureOut">
              <a:rPr lang="en-GH" smtClean="0"/>
              <a:t>08/03/2025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6C1D3-9E75-74A8-579B-830311E61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F6F24-B633-88CB-7988-ED591794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5BC6-2BC8-4517-BF71-62789CB470C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92311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4500-82EB-53C5-EAB9-CC4F5040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DEA4D-E1CD-CDF3-D806-BE9861AD6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7DB6-8A12-BF27-48B9-DBB8F3AD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F2A9-6EFB-495C-B8A2-375EFE084A78}" type="datetimeFigureOut">
              <a:rPr lang="en-GH" smtClean="0"/>
              <a:t>08/03/2025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2E37B-E32E-24DE-2491-62E5AFBA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62763-6CCC-674C-9C46-F6C66CAF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5BC6-2BC8-4517-BF71-62789CB470C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6459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12C66-CADE-4901-D7CE-FB8D4C7BE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A4BEC-D185-E29E-B30E-A9D9A46E6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EB27B-4FF7-A0C1-6B6F-DB74BBAD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F2A9-6EFB-495C-B8A2-375EFE084A78}" type="datetimeFigureOut">
              <a:rPr lang="en-GH" smtClean="0"/>
              <a:t>08/03/2025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EA260-E78B-69F7-6970-315446B7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BDC9C-DBF2-FCA0-6BC3-28174E36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5BC6-2BC8-4517-BF71-62789CB470C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91683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A8E9F-B87F-F18B-7F22-CF975629E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4CA13-C60C-7282-F034-9D84A5B6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7F17B-69B4-AC3D-9172-B3C696FD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F2A9-6EFB-495C-B8A2-375EFE084A78}" type="datetimeFigureOut">
              <a:rPr lang="en-GH" smtClean="0"/>
              <a:t>08/03/2025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6043F-18C5-A8BA-99AD-0CC23287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8F39-9607-A57D-904C-2C3A111A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5BC6-2BC8-4517-BF71-62789CB470C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250944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F56E-5332-9C35-B867-E2129D1B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44769-3980-0216-57A6-9C1CEC670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375C5-C5FA-0962-4AE1-39473D58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F2A9-6EFB-495C-B8A2-375EFE084A78}" type="datetimeFigureOut">
              <a:rPr lang="en-GH" smtClean="0"/>
              <a:t>08/03/2025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BDC53-5D17-BACC-3988-164582E1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17B07-33A0-7A76-F1A3-13A3A8C1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5BC6-2BC8-4517-BF71-62789CB470C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30002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4B84-183B-0A12-360C-F53085B2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A2B5-1401-D55F-52FB-7B356AC4E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2654D-567A-B87F-AAE8-56275E769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17929-F391-11F5-C2DE-32562924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F2A9-6EFB-495C-B8A2-375EFE084A78}" type="datetimeFigureOut">
              <a:rPr lang="en-GH" smtClean="0"/>
              <a:t>08/03/2025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A2313-4113-7F3C-6BB7-BC2642AA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02240-AC9D-1536-5B95-A2A929A4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5BC6-2BC8-4517-BF71-62789CB470C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4059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7686-3BA9-E3F8-79E3-52C5E8A5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ECDE5-92A7-8D53-8C06-6B929E1D2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3C585-98D3-EE2C-3525-8EDFC288F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ED085-7088-218F-90CD-037E7796A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11644-FA8B-35BD-B59D-2B0876EB1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69DC1-6005-AF7D-8AA7-314FF3F5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F2A9-6EFB-495C-B8A2-375EFE084A78}" type="datetimeFigureOut">
              <a:rPr lang="en-GH" smtClean="0"/>
              <a:t>08/03/2025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FEE2F-0A71-67AE-D45F-7ED0B13E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5F9B2-F385-D2FF-3FEF-F31336C8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5BC6-2BC8-4517-BF71-62789CB470C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2225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EE13-7A8B-CE89-048C-4854DDCF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910A6-4086-A4A0-5AF5-2A088207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F2A9-6EFB-495C-B8A2-375EFE084A78}" type="datetimeFigureOut">
              <a:rPr lang="en-GH" smtClean="0"/>
              <a:t>08/03/2025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1F2F-BB44-6AAD-9971-9E999BBC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55737-A89E-592C-8BE8-72C1FEB8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5BC6-2BC8-4517-BF71-62789CB470C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3366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DF476-6BAD-7380-BC4D-542C67A3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F2A9-6EFB-495C-B8A2-375EFE084A78}" type="datetimeFigureOut">
              <a:rPr lang="en-GH" smtClean="0"/>
              <a:t>08/03/2025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404A-7EA0-6533-6A7B-560DA348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9C44F-5C4F-1610-7F0A-61C4F6E6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5BC6-2BC8-4517-BF71-62789CB470C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96832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5864-6068-9037-E028-89E89308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8BF8-55A4-EA67-93CC-F9281018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28380-E85B-9B20-E7AC-728A58411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50BE2-AF1B-0ED2-82F2-1F106BF2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F2A9-6EFB-495C-B8A2-375EFE084A78}" type="datetimeFigureOut">
              <a:rPr lang="en-GH" smtClean="0"/>
              <a:t>08/03/2025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CB654-F8DE-EAA9-8052-6624BBD21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98345-DBEA-41AB-91DD-EEC598FA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5BC6-2BC8-4517-BF71-62789CB470C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73073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6EED-669A-3CC7-5204-9D0AFD36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8D6CC-B33E-B900-7563-5C1BFC320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51EF5-1A76-329F-1452-98E6CDFD7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1F497-8EA5-BFD5-8848-F0FC125F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F2A9-6EFB-495C-B8A2-375EFE084A78}" type="datetimeFigureOut">
              <a:rPr lang="en-GH" smtClean="0"/>
              <a:t>08/03/2025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3D138-F606-2941-F83E-65D473B4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889AA-EE98-5014-FD7A-6D797887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5BC6-2BC8-4517-BF71-62789CB470C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60385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4F486-8787-395E-0DA4-E219D189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4789E-50F0-17FE-C3A6-40C7C487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A7C5D-7FD0-BED4-D3C0-FCACBA405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4BF2A9-6EFB-495C-B8A2-375EFE084A78}" type="datetimeFigureOut">
              <a:rPr lang="en-GH" smtClean="0"/>
              <a:t>08/03/2025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A5946-A0D4-5E2E-4DA6-B20BC50E7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F3BB-3A31-CB8B-A448-3D59A242A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D65BC6-2BC8-4517-BF71-62789CB470C7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86131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1B6CC5-418E-D86F-A785-F4620D791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94" y="2235138"/>
            <a:ext cx="10941612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1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FC5B9D-D815-58E3-087A-5C65921FB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38" y="830179"/>
            <a:ext cx="10188855" cy="53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81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D4FE53-73BD-4FA4-4DEE-3DBAA2AD2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98" y="794084"/>
            <a:ext cx="10244082" cy="51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03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682E7E-DF85-0EBA-CE32-B568BD0FAC61}"/>
              </a:ext>
            </a:extLst>
          </p:cNvPr>
          <p:cNvSpPr txBox="1"/>
          <p:nvPr/>
        </p:nvSpPr>
        <p:spPr>
          <a:xfrm>
            <a:off x="7570870" y="169584"/>
            <a:ext cx="44968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Use Query option</a:t>
            </a:r>
          </a:p>
          <a:p>
            <a:endParaRPr lang="en-US" dirty="0"/>
          </a:p>
          <a:p>
            <a:r>
              <a:rPr lang="en-GH" dirty="0"/>
              <a:t>SELECT s.name as </a:t>
            </a:r>
            <a:r>
              <a:rPr lang="en-GH" dirty="0" err="1"/>
              <a:t>SchemaName</a:t>
            </a:r>
            <a:r>
              <a:rPr lang="en-GH" dirty="0"/>
              <a:t>,</a:t>
            </a:r>
          </a:p>
          <a:p>
            <a:r>
              <a:rPr lang="en-GH" dirty="0"/>
              <a:t>t.name AS </a:t>
            </a:r>
            <a:r>
              <a:rPr lang="en-GH" dirty="0" err="1"/>
              <a:t>TableName</a:t>
            </a:r>
            <a:endParaRPr lang="en-GH" dirty="0"/>
          </a:p>
          <a:p>
            <a:r>
              <a:rPr lang="en-GH" dirty="0"/>
              <a:t>FROM AdventureWorksLT2017.sys.tables t</a:t>
            </a:r>
          </a:p>
          <a:p>
            <a:r>
              <a:rPr lang="en-GH" dirty="0"/>
              <a:t>INNER JOIN AdventureWorksLT2017.sys.schemas s</a:t>
            </a:r>
          </a:p>
          <a:p>
            <a:r>
              <a:rPr lang="en-GH" dirty="0"/>
              <a:t>ON </a:t>
            </a:r>
            <a:r>
              <a:rPr lang="en-GH" dirty="0" err="1"/>
              <a:t>t.schema_id</a:t>
            </a:r>
            <a:r>
              <a:rPr lang="en-GH" dirty="0"/>
              <a:t> = </a:t>
            </a:r>
            <a:r>
              <a:rPr lang="en-GH" dirty="0" err="1"/>
              <a:t>s.schema_id</a:t>
            </a:r>
            <a:endParaRPr lang="en-GH" dirty="0"/>
          </a:p>
          <a:p>
            <a:r>
              <a:rPr lang="en-GH" dirty="0"/>
              <a:t>where s.name = '</a:t>
            </a:r>
            <a:r>
              <a:rPr lang="en-GH" dirty="0" err="1"/>
              <a:t>SalesLT</a:t>
            </a:r>
            <a:r>
              <a:rPr lang="en-GH" dirty="0"/>
              <a:t>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5D5C4F-2A1A-0E2A-40B4-4010662F7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11" y="1498067"/>
            <a:ext cx="4788146" cy="41594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1F7AB7-3445-B48B-DE8A-7438249E1227}"/>
              </a:ext>
            </a:extLst>
          </p:cNvPr>
          <p:cNvSpPr txBox="1"/>
          <p:nvPr/>
        </p:nvSpPr>
        <p:spPr>
          <a:xfrm>
            <a:off x="1383631" y="397041"/>
            <a:ext cx="237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UP ACTIVITY CONFIGURATION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244915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54825D-53A8-53ED-5A8C-CD2625FA9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5" y="2027548"/>
            <a:ext cx="5378726" cy="4102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45D180-2650-DC1F-C5CD-547D281B720E}"/>
              </a:ext>
            </a:extLst>
          </p:cNvPr>
          <p:cNvSpPr txBox="1"/>
          <p:nvPr/>
        </p:nvSpPr>
        <p:spPr>
          <a:xfrm>
            <a:off x="4477447" y="604413"/>
            <a:ext cx="8396343" cy="10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Settings: Items—Get the items from the lookup activity and loop through. </a:t>
            </a:r>
          </a:p>
          <a:p>
            <a:pPr>
              <a:lnSpc>
                <a:spcPts val="1425"/>
              </a:lnSpc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activity(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'Look for all tables'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1188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188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B6EC99-8EC1-620F-07A0-624471761666}"/>
              </a:ext>
            </a:extLst>
          </p:cNvPr>
          <p:cNvSpPr txBox="1"/>
          <p:nvPr/>
        </p:nvSpPr>
        <p:spPr>
          <a:xfrm>
            <a:off x="902368" y="252663"/>
            <a:ext cx="253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FOREACH CONFIG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32755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4FD9D3-FCA0-B955-36F8-2B3994B5D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52" y="2153875"/>
            <a:ext cx="9379432" cy="4330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ABFDEB-876E-167B-668A-19F22230A303}"/>
              </a:ext>
            </a:extLst>
          </p:cNvPr>
          <p:cNvSpPr txBox="1"/>
          <p:nvPr/>
        </p:nvSpPr>
        <p:spPr>
          <a:xfrm>
            <a:off x="818147" y="385011"/>
            <a:ext cx="3188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CONDITION</a:t>
            </a:r>
            <a:endParaRPr lang="en-G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B477F4-D04C-B0AC-865E-3187781AC723}"/>
              </a:ext>
            </a:extLst>
          </p:cNvPr>
          <p:cNvSpPr txBox="1"/>
          <p:nvPr/>
        </p:nvSpPr>
        <p:spPr>
          <a:xfrm>
            <a:off x="818147" y="1167749"/>
            <a:ext cx="609399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equals(item().</a:t>
            </a:r>
            <a:r>
              <a:rPr lang="en-US" b="0" dirty="0">
                <a:solidFill>
                  <a:srgbClr val="001188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SalesOrderDetail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246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EC1E08-C4E8-2927-0E7A-99743B8D3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0" y="2277877"/>
            <a:ext cx="6851312" cy="39626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3CDB2-2FE5-A845-CF7E-920CA95A8505}"/>
              </a:ext>
            </a:extLst>
          </p:cNvPr>
          <p:cNvSpPr txBox="1"/>
          <p:nvPr/>
        </p:nvSpPr>
        <p:spPr>
          <a:xfrm>
            <a:off x="475920" y="168443"/>
            <a:ext cx="2646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CONDITION: If table name is </a:t>
            </a:r>
            <a:r>
              <a:rPr lang="en-US" dirty="0" err="1"/>
              <a:t>SalesOrderDetail</a:t>
            </a:r>
            <a:r>
              <a:rPr lang="en-US" dirty="0"/>
              <a:t> the run the query to fetch previous day (D-1) data</a:t>
            </a:r>
          </a:p>
          <a:p>
            <a:endParaRPr lang="en-US" dirty="0"/>
          </a:p>
          <a:p>
            <a:r>
              <a:rPr lang="en-US" dirty="0"/>
              <a:t>COPY ACTIVITY SOURCE</a:t>
            </a:r>
            <a:endParaRPr lang="en-G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ACDAF-350C-7062-A7FA-CB1C808E2FF8}"/>
              </a:ext>
            </a:extLst>
          </p:cNvPr>
          <p:cNvSpPr txBox="1"/>
          <p:nvPr/>
        </p:nvSpPr>
        <p:spPr>
          <a:xfrm>
            <a:off x="3525252" y="168443"/>
            <a:ext cx="85785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: Use query option:</a:t>
            </a:r>
          </a:p>
          <a:p>
            <a:endParaRPr lang="en-US" dirty="0"/>
          </a:p>
          <a:p>
            <a:r>
              <a:rPr lang="en-US" dirty="0"/>
              <a:t>@{concat('SELECT * </a:t>
            </a:r>
          </a:p>
          <a:p>
            <a:r>
              <a:rPr lang="en-US" dirty="0"/>
              <a:t>FROM AdventureWorksLT2017.[</a:t>
            </a:r>
            <a:r>
              <a:rPr lang="en-US" dirty="0" err="1"/>
              <a:t>SalesLT</a:t>
            </a:r>
            <a:r>
              <a:rPr lang="en-US" dirty="0"/>
              <a:t>].[</a:t>
            </a:r>
            <a:r>
              <a:rPr lang="en-US" dirty="0" err="1"/>
              <a:t>SalesOrderDetail</a:t>
            </a:r>
            <a:r>
              <a:rPr lang="en-US" dirty="0"/>
              <a:t>]  </a:t>
            </a:r>
          </a:p>
          <a:p>
            <a:r>
              <a:rPr lang="en-US" dirty="0"/>
              <a:t>WHERE </a:t>
            </a:r>
            <a:r>
              <a:rPr lang="en-US" dirty="0" err="1"/>
              <a:t>ModifiedDate</a:t>
            </a:r>
            <a:r>
              <a:rPr lang="en-US" dirty="0"/>
              <a:t> &gt;= ''', </a:t>
            </a:r>
            <a:r>
              <a:rPr lang="en-US" dirty="0" err="1"/>
              <a:t>formatDateTime</a:t>
            </a:r>
            <a:r>
              <a:rPr lang="en-US" dirty="0"/>
              <a:t>(</a:t>
            </a:r>
            <a:r>
              <a:rPr lang="en-US" dirty="0" err="1"/>
              <a:t>adddays</a:t>
            </a:r>
            <a:r>
              <a:rPr lang="en-US" dirty="0"/>
              <a:t>(</a:t>
            </a:r>
            <a:r>
              <a:rPr lang="en-US" dirty="0" err="1"/>
              <a:t>utcNow</a:t>
            </a:r>
            <a:r>
              <a:rPr lang="en-US" dirty="0"/>
              <a:t>(),-1),'</a:t>
            </a:r>
            <a:r>
              <a:rPr lang="en-US" dirty="0" err="1"/>
              <a:t>yyyy</a:t>
            </a:r>
            <a:r>
              <a:rPr lang="en-US" dirty="0"/>
              <a:t>-MM-dd'), ''' AND </a:t>
            </a:r>
            <a:r>
              <a:rPr lang="en-US" dirty="0" err="1"/>
              <a:t>ModifiedDate</a:t>
            </a:r>
            <a:r>
              <a:rPr lang="en-US" dirty="0"/>
              <a:t> &lt; ''', </a:t>
            </a:r>
            <a:r>
              <a:rPr lang="en-US" dirty="0" err="1"/>
              <a:t>formatDateTime</a:t>
            </a:r>
            <a:r>
              <a:rPr lang="en-US" dirty="0"/>
              <a:t>(</a:t>
            </a:r>
            <a:r>
              <a:rPr lang="en-US" dirty="0" err="1"/>
              <a:t>utcNow</a:t>
            </a:r>
            <a:r>
              <a:rPr lang="en-US" dirty="0"/>
              <a:t>(),'</a:t>
            </a:r>
            <a:r>
              <a:rPr lang="en-US" dirty="0" err="1"/>
              <a:t>yyyy</a:t>
            </a:r>
            <a:r>
              <a:rPr lang="en-US" dirty="0"/>
              <a:t>-MM-dd'), '''')}</a:t>
            </a:r>
          </a:p>
        </p:txBody>
      </p:sp>
    </p:spTree>
    <p:extLst>
      <p:ext uri="{BB962C8B-B14F-4D97-AF65-F5344CB8AC3E}">
        <p14:creationId xmlns:p14="http://schemas.microsoft.com/office/powerpoint/2010/main" val="215443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908F8F-7C19-96BF-67F6-40E0ED877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13" y="2349056"/>
            <a:ext cx="7582290" cy="4229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218254-2BAC-1DDD-0453-A70C8E5D787E}"/>
              </a:ext>
            </a:extLst>
          </p:cNvPr>
          <p:cNvSpPr txBox="1"/>
          <p:nvPr/>
        </p:nvSpPr>
        <p:spPr>
          <a:xfrm>
            <a:off x="307613" y="717547"/>
            <a:ext cx="6093994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 path Directory: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{concat(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'bronze/'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,item().</a:t>
            </a:r>
            <a:r>
              <a:rPr lang="en-US" b="0" dirty="0">
                <a:solidFill>
                  <a:srgbClr val="001188"/>
                </a:solidFill>
                <a:effectLst/>
                <a:latin typeface="Consolas" panose="020B0609020204030204" pitchFamily="49" charset="0"/>
              </a:rPr>
              <a:t>SchemaName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item().</a:t>
            </a:r>
            <a:r>
              <a:rPr lang="en-US" b="0" dirty="0" err="1">
                <a:solidFill>
                  <a:srgbClr val="001188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6F9D0-AD7C-0BF8-B4C8-82C0D121D8C1}"/>
              </a:ext>
            </a:extLst>
          </p:cNvPr>
          <p:cNvSpPr txBox="1"/>
          <p:nvPr/>
        </p:nvSpPr>
        <p:spPr>
          <a:xfrm>
            <a:off x="307613" y="1623069"/>
            <a:ext cx="6093994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 path : File name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{concat(item().</a:t>
            </a:r>
            <a:r>
              <a:rPr lang="en-US" b="0" dirty="0">
                <a:solidFill>
                  <a:srgbClr val="001188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'.parquet'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B8F9E-D562-0F1F-E822-BE7AD5009837}"/>
              </a:ext>
            </a:extLst>
          </p:cNvPr>
          <p:cNvSpPr txBox="1"/>
          <p:nvPr/>
        </p:nvSpPr>
        <p:spPr>
          <a:xfrm>
            <a:off x="445168" y="120316"/>
            <a:ext cx="4872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COPY ACTIVITY DESTINATION CONFIG</a:t>
            </a:r>
            <a:endParaRPr lang="en-G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E74C2F-370B-909B-F039-34716816B09E}"/>
              </a:ext>
            </a:extLst>
          </p:cNvPr>
          <p:cNvSpPr txBox="1"/>
          <p:nvPr/>
        </p:nvSpPr>
        <p:spPr>
          <a:xfrm>
            <a:off x="7988968" y="489648"/>
            <a:ext cx="229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folder is Files</a:t>
            </a:r>
          </a:p>
          <a:p>
            <a:r>
              <a:rPr lang="en-US" dirty="0"/>
              <a:t>Note: File format is Parquet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45159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B08A07-03C4-2F9C-4604-CC133859B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28" y="2264835"/>
            <a:ext cx="7906156" cy="4229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4194A0-2604-D04B-64C0-1ABEF6E8B7C4}"/>
              </a:ext>
            </a:extLst>
          </p:cNvPr>
          <p:cNvSpPr txBox="1"/>
          <p:nvPr/>
        </p:nvSpPr>
        <p:spPr>
          <a:xfrm>
            <a:off x="475919" y="168443"/>
            <a:ext cx="53233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 CONDITION: If table is not </a:t>
            </a:r>
            <a:r>
              <a:rPr lang="en-US" dirty="0" err="1"/>
              <a:t>SalesOrderDetail</a:t>
            </a:r>
            <a:r>
              <a:rPr lang="en-US" dirty="0"/>
              <a:t> the copy activity to fetch the table which is passed as parameter in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item().</a:t>
            </a:r>
            <a:r>
              <a:rPr lang="en-US" b="0" dirty="0" err="1">
                <a:solidFill>
                  <a:srgbClr val="001188"/>
                </a:solidFill>
                <a:effectLst/>
                <a:latin typeface="Consolas" panose="020B0609020204030204" pitchFamily="49" charset="0"/>
              </a:rPr>
              <a:t>SchemaName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item().</a:t>
            </a:r>
            <a:r>
              <a:rPr lang="en-US" b="0" dirty="0" err="1">
                <a:solidFill>
                  <a:srgbClr val="001188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  <a:endParaRPr lang="en-US" dirty="0"/>
          </a:p>
          <a:p>
            <a:endParaRPr lang="en-US" dirty="0"/>
          </a:p>
          <a:p>
            <a:r>
              <a:rPr lang="en-US" dirty="0"/>
              <a:t>COPY ACTIVITY SOURCE</a:t>
            </a:r>
            <a:endParaRPr lang="en-G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0461D-3987-7B45-46CD-F1449249DADD}"/>
              </a:ext>
            </a:extLst>
          </p:cNvPr>
          <p:cNvSpPr txBox="1"/>
          <p:nvPr/>
        </p:nvSpPr>
        <p:spPr>
          <a:xfrm>
            <a:off x="5958639" y="1184105"/>
            <a:ext cx="6093994" cy="824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Use query : Query option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{concat(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'SELECT * FROM AdventureWorksLT2017.'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item().</a:t>
            </a:r>
            <a:r>
              <a:rPr lang="en-US" b="0" dirty="0" err="1">
                <a:solidFill>
                  <a:srgbClr val="001188"/>
                </a:solidFill>
                <a:effectLst/>
                <a:latin typeface="Consolas" panose="020B0609020204030204" pitchFamily="49" charset="0"/>
              </a:rPr>
              <a:t>SchemaName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item().</a:t>
            </a:r>
            <a:r>
              <a:rPr lang="en-US" b="0" dirty="0" err="1">
                <a:solidFill>
                  <a:srgbClr val="001188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159046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4D5AFA-7C1E-67AB-9072-79FE0228D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6" y="2117558"/>
            <a:ext cx="10720137" cy="4018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D8C78B-705A-C7E8-B305-356CE9761028}"/>
              </a:ext>
            </a:extLst>
          </p:cNvPr>
          <p:cNvSpPr txBox="1"/>
          <p:nvPr/>
        </p:nvSpPr>
        <p:spPr>
          <a:xfrm>
            <a:off x="509337" y="1086177"/>
            <a:ext cx="9261307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 path: directory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{concat(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'bronze/'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,item().</a:t>
            </a:r>
            <a:r>
              <a:rPr lang="en-US" b="0" dirty="0">
                <a:solidFill>
                  <a:srgbClr val="001188"/>
                </a:solidFill>
                <a:effectLst/>
                <a:latin typeface="Consolas" panose="020B0609020204030204" pitchFamily="49" charset="0"/>
              </a:rPr>
              <a:t>SchemaName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item().</a:t>
            </a:r>
            <a:r>
              <a:rPr lang="en-US" b="0" dirty="0" err="1">
                <a:solidFill>
                  <a:srgbClr val="001188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3BF51-34C4-7A8F-E10A-408D5D9691F6}"/>
              </a:ext>
            </a:extLst>
          </p:cNvPr>
          <p:cNvSpPr txBox="1"/>
          <p:nvPr/>
        </p:nvSpPr>
        <p:spPr>
          <a:xfrm>
            <a:off x="509337" y="1601867"/>
            <a:ext cx="6093994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File path: filename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{concat(item().</a:t>
            </a:r>
            <a:r>
              <a:rPr lang="en-US" b="0" dirty="0">
                <a:solidFill>
                  <a:srgbClr val="001188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'.parquet'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586BD0-CB9D-EC1E-B6B5-B4CAF257F6B4}"/>
              </a:ext>
            </a:extLst>
          </p:cNvPr>
          <p:cNvSpPr txBox="1"/>
          <p:nvPr/>
        </p:nvSpPr>
        <p:spPr>
          <a:xfrm>
            <a:off x="509337" y="507282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COPY ACTIVITY Destination</a:t>
            </a:r>
            <a:endParaRPr lang="en-G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61634-9672-717D-2AB7-CE064470D2E7}"/>
              </a:ext>
            </a:extLst>
          </p:cNvPr>
          <p:cNvSpPr txBox="1"/>
          <p:nvPr/>
        </p:nvSpPr>
        <p:spPr>
          <a:xfrm>
            <a:off x="8951494" y="449821"/>
            <a:ext cx="2298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 folder is Files</a:t>
            </a:r>
          </a:p>
          <a:p>
            <a:r>
              <a:rPr lang="en-US" dirty="0"/>
              <a:t>Note: File format is Parquet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96389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ED2068-D5F7-F843-5E8C-8163B231A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85" y="528503"/>
            <a:ext cx="9059778" cy="580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10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Public"/>
  <p:tag name="BJHEADERFOOTERTEXTMARKING" val="Publi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bf516a00-941e-4515-902e-04580dc361de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2DA68098-F3D8-415F-A135-BC1F1AD1CE07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328</Words>
  <Application>Microsoft Office PowerPoint</Application>
  <PresentationFormat>Widescreen</PresentationFormat>
  <Paragraphs>67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Adane [ MTN Ghana ]</dc:creator>
  <cp:lastModifiedBy>Frank Adane [ MTN Ghana ]</cp:lastModifiedBy>
  <cp:revision>1</cp:revision>
  <dcterms:created xsi:type="dcterms:W3CDTF">2025-03-08T19:04:50Z</dcterms:created>
  <dcterms:modified xsi:type="dcterms:W3CDTF">2025-03-09T15:07:45Z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a9960628-7c94-4459-b961-d726ed4891dd</vt:lpwstr>
  </property>
  <property fmtid="{D5CDD505-2E9C-101B-9397-08002B2CF9AE}" pid="3" name="bjClsUserRVM">
    <vt:lpwstr>[]</vt:lpwstr>
  </property>
  <property fmtid="{D5CDD505-2E9C-101B-9397-08002B2CF9AE}" pid="4" name="bjSaver">
    <vt:lpwstr>rRfesV3F60sCXkoDJel+IRpgySydidni</vt:lpwstr>
  </property>
  <property fmtid="{D5CDD505-2E9C-101B-9397-08002B2CF9AE}" pid="5" name="bjDocumentLabelXML">
    <vt:lpwstr>&lt;?xml version="1.0" encoding="us-ascii"?&gt;&lt;sisl xmlns:xsd="http://www.w3.org/2001/XMLSchema" xmlns:xsi="http://www.w3.org/2001/XMLSchema-instance" sislVersion="0" policy="bf516a00-941e-4515-902e-04580dc361de" origin="userSelected" xmlns="http://www.boldonj</vt:lpwstr>
  </property>
  <property fmtid="{D5CDD505-2E9C-101B-9397-08002B2CF9AE}" pid="6" name="bjDocumentLabelXML-0">
    <vt:lpwstr>ames.com/2008/01/sie/internal/label"&gt;&lt;element uid="id_classification_nonbusiness" value="" /&gt;&lt;/sisl&gt;</vt:lpwstr>
  </property>
  <property fmtid="{D5CDD505-2E9C-101B-9397-08002B2CF9AE}" pid="7" name="bjDocumentSecurityLabel">
    <vt:lpwstr>Public</vt:lpwstr>
  </property>
</Properties>
</file>