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1430000" cy="6673850"/>
  <p:notesSz cx="11430000" cy="6673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62EB"/>
    <a:srgbClr val="3141BA"/>
    <a:srgbClr val="323CB6"/>
    <a:srgbClr val="CFCBCB"/>
    <a:srgbClr val="A8D0F3"/>
    <a:srgbClr val="215CDD"/>
    <a:srgbClr val="049569"/>
    <a:srgbClr val="1C40B0"/>
    <a:srgbClr val="243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69"/>
    <p:restoredTop sz="94720"/>
  </p:normalViewPr>
  <p:slideViewPr>
    <p:cSldViewPr>
      <p:cViewPr>
        <p:scale>
          <a:sx n="220" d="100"/>
          <a:sy n="220" d="100"/>
        </p:scale>
        <p:origin x="144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2068893"/>
            <a:ext cx="9715500" cy="1401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>
                <a:solidFill>
                  <a:srgbClr val="F7FAF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737356"/>
            <a:ext cx="8001000" cy="1668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1D40A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50" dirty="0"/>
              <a:t>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>
                <a:solidFill>
                  <a:srgbClr val="F7FAF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1D40A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50" dirty="0"/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>
                <a:solidFill>
                  <a:srgbClr val="F7FAF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05280" y="1443100"/>
            <a:ext cx="4359275" cy="3816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2562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042096" y="1850088"/>
            <a:ext cx="4222115" cy="3535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1" i="0">
                <a:solidFill>
                  <a:srgbClr val="FABE2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1D40A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50" dirty="0"/>
              <a:t>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>
                <a:solidFill>
                  <a:srgbClr val="F7FAF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1D40A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50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1D40A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50" dirty="0"/>
              <a:t>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380" y="293299"/>
            <a:ext cx="5851525" cy="4150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>
                <a:solidFill>
                  <a:srgbClr val="F7FAF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1534985"/>
            <a:ext cx="10287000" cy="44047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6206680"/>
            <a:ext cx="3657600" cy="333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6206680"/>
            <a:ext cx="2628900" cy="333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1924" y="6332251"/>
            <a:ext cx="330834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rgbClr val="1D40A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50" dirty="0"/>
              <a:t>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17" Type="http://schemas.openxmlformats.org/officeDocument/2006/relationships/image" Target="../media/image33.sv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svg"/><Relationship Id="rId3" Type="http://schemas.openxmlformats.org/officeDocument/2006/relationships/image" Target="../media/image41.png"/><Relationship Id="rId7" Type="http://schemas.openxmlformats.org/officeDocument/2006/relationships/image" Target="../media/image45.sv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svg"/><Relationship Id="rId5" Type="http://schemas.openxmlformats.org/officeDocument/2006/relationships/image" Target="../media/image43.png"/><Relationship Id="rId15" Type="http://schemas.openxmlformats.org/officeDocument/2006/relationships/image" Target="../media/image53.sv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svg"/><Relationship Id="rId1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09700" y="2651125"/>
            <a:ext cx="861060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200" b="1" spc="-20" dirty="0" err="1">
                <a:solidFill>
                  <a:srgbClr val="2562EB"/>
                </a:solidFill>
                <a:latin typeface="+mn-lt"/>
                <a:ea typeface="+mn-ea"/>
                <a:cs typeface="Arial"/>
              </a:rPr>
              <a:t>Σχεδι</a:t>
            </a:r>
            <a:r>
              <a:rPr sz="3200" b="1" spc="-20" dirty="0">
                <a:solidFill>
                  <a:srgbClr val="2562EB"/>
                </a:solidFill>
                <a:latin typeface="+mn-lt"/>
                <a:ea typeface="+mn-ea"/>
                <a:cs typeface="Arial"/>
              </a:rPr>
              <a:t>α</a:t>
            </a:r>
            <a:r>
              <a:rPr sz="3200" b="1" spc="-20" dirty="0" err="1">
                <a:solidFill>
                  <a:srgbClr val="2562EB"/>
                </a:solidFill>
                <a:latin typeface="+mn-lt"/>
                <a:ea typeface="+mn-ea"/>
                <a:cs typeface="Arial"/>
              </a:rPr>
              <a:t>σμός</a:t>
            </a:r>
            <a:r>
              <a:rPr sz="3200" b="1" spc="-20" dirty="0">
                <a:solidFill>
                  <a:srgbClr val="2562EB"/>
                </a:solidFill>
                <a:latin typeface="+mn-lt"/>
                <a:ea typeface="+mn-ea"/>
                <a:cs typeface="Arial"/>
              </a:rPr>
              <a:t> και Ανάπτυξη Διαδικτυακής Εφαρμογής Κρατήσεων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20443" y="5241925"/>
            <a:ext cx="4789113" cy="1035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algn="ctr">
              <a:lnSpc>
                <a:spcPct val="150000"/>
              </a:lnSpc>
              <a:spcBef>
                <a:spcPts val="434"/>
              </a:spcBef>
            </a:pPr>
            <a:r>
              <a:rPr spc="-150" dirty="0" err="1">
                <a:solidFill>
                  <a:srgbClr val="2562EB"/>
                </a:solidFill>
                <a:latin typeface="+mn-lt"/>
                <a:ea typeface="+mn-ea"/>
                <a:cs typeface="Arial"/>
              </a:rPr>
              <a:t>Τμήμ</a:t>
            </a:r>
            <a:r>
              <a:rPr spc="-150" dirty="0">
                <a:solidFill>
                  <a:srgbClr val="2562EB"/>
                </a:solidFill>
                <a:latin typeface="+mn-lt"/>
                <a:ea typeface="+mn-ea"/>
                <a:cs typeface="Arial"/>
              </a:rPr>
              <a:t>α Ψηφιακών </a:t>
            </a:r>
            <a:r>
              <a:rPr spc="-150" dirty="0" err="1">
                <a:solidFill>
                  <a:srgbClr val="2562EB"/>
                </a:solidFill>
                <a:latin typeface="+mn-lt"/>
                <a:ea typeface="+mn-ea"/>
                <a:cs typeface="Arial"/>
              </a:rPr>
              <a:t>Συστημάτων</a:t>
            </a:r>
            <a:r>
              <a:rPr spc="-150" dirty="0">
                <a:solidFill>
                  <a:srgbClr val="2562EB"/>
                </a:solidFill>
                <a:latin typeface="+mn-lt"/>
                <a:ea typeface="+mn-ea"/>
                <a:cs typeface="Arial"/>
              </a:rPr>
              <a:t> </a:t>
            </a:r>
            <a:r>
              <a:rPr lang="el-GR" spc="-150" dirty="0">
                <a:solidFill>
                  <a:srgbClr val="2562EB"/>
                </a:solidFill>
                <a:latin typeface="+mn-lt"/>
                <a:ea typeface="+mn-ea"/>
                <a:cs typeface="Arial"/>
              </a:rPr>
              <a:t>             </a:t>
            </a:r>
          </a:p>
          <a:p>
            <a:pPr marL="12700" marR="5080" algn="ctr">
              <a:spcBef>
                <a:spcPts val="434"/>
              </a:spcBef>
            </a:pPr>
            <a:r>
              <a:rPr spc="-150" dirty="0" err="1">
                <a:solidFill>
                  <a:srgbClr val="2562EB"/>
                </a:solidFill>
                <a:latin typeface="+mn-lt"/>
                <a:ea typeface="+mn-ea"/>
                <a:cs typeface="Arial"/>
              </a:rPr>
              <a:t>Π</a:t>
            </a:r>
            <a:r>
              <a:rPr spc="-150" dirty="0">
                <a:solidFill>
                  <a:srgbClr val="2562EB"/>
                </a:solidFill>
                <a:latin typeface="+mn-lt"/>
                <a:ea typeface="+mn-ea"/>
                <a:cs typeface="Arial"/>
              </a:rPr>
              <a:t>α</a:t>
            </a:r>
            <a:r>
              <a:rPr spc="-150" dirty="0" err="1">
                <a:solidFill>
                  <a:srgbClr val="2562EB"/>
                </a:solidFill>
                <a:latin typeface="+mn-lt"/>
                <a:ea typeface="+mn-ea"/>
                <a:cs typeface="Arial"/>
              </a:rPr>
              <a:t>νε</a:t>
            </a:r>
            <a:r>
              <a:rPr spc="-150" dirty="0">
                <a:solidFill>
                  <a:srgbClr val="2562EB"/>
                </a:solidFill>
                <a:latin typeface="+mn-lt"/>
                <a:ea typeface="+mn-ea"/>
                <a:cs typeface="Arial"/>
              </a:rPr>
              <a:t>π</a:t>
            </a:r>
            <a:r>
              <a:rPr spc="-150" dirty="0" err="1">
                <a:solidFill>
                  <a:srgbClr val="2562EB"/>
                </a:solidFill>
                <a:latin typeface="+mn-lt"/>
                <a:ea typeface="+mn-ea"/>
                <a:cs typeface="Arial"/>
              </a:rPr>
              <a:t>ιστήμιο</a:t>
            </a:r>
            <a:r>
              <a:rPr spc="-150" dirty="0">
                <a:solidFill>
                  <a:srgbClr val="2562EB"/>
                </a:solidFill>
                <a:latin typeface="+mn-lt"/>
                <a:ea typeface="+mn-ea"/>
                <a:cs typeface="Arial"/>
              </a:rPr>
              <a:t> </a:t>
            </a:r>
            <a:r>
              <a:rPr spc="-150" dirty="0" err="1">
                <a:solidFill>
                  <a:srgbClr val="2562EB"/>
                </a:solidFill>
                <a:latin typeface="+mn-lt"/>
                <a:ea typeface="+mn-ea"/>
                <a:cs typeface="Arial"/>
              </a:rPr>
              <a:t>Πειρ</a:t>
            </a:r>
            <a:r>
              <a:rPr lang="el-GR" spc="-150" dirty="0">
                <a:solidFill>
                  <a:srgbClr val="2562EB"/>
                </a:solidFill>
                <a:latin typeface="+mn-lt"/>
                <a:ea typeface="+mn-ea"/>
                <a:cs typeface="Arial"/>
              </a:rPr>
              <a:t>α</a:t>
            </a:r>
            <a:r>
              <a:rPr spc="-150" dirty="0" err="1">
                <a:solidFill>
                  <a:srgbClr val="2562EB"/>
                </a:solidFill>
                <a:latin typeface="+mn-lt"/>
                <a:ea typeface="+mn-ea"/>
                <a:cs typeface="Arial"/>
              </a:rPr>
              <a:t>ιώς</a:t>
            </a:r>
            <a:endParaRPr spc="-150" dirty="0">
              <a:solidFill>
                <a:srgbClr val="2562EB"/>
              </a:solidFill>
              <a:latin typeface="+mn-lt"/>
              <a:ea typeface="+mn-ea"/>
              <a:cs typeface="Arial"/>
            </a:endParaRPr>
          </a:p>
          <a:p>
            <a:pPr algn="ctr"/>
            <a:r>
              <a:rPr spc="-150" dirty="0">
                <a:solidFill>
                  <a:srgbClr val="2562EB"/>
                </a:solidFill>
                <a:latin typeface="+mn-lt"/>
                <a:ea typeface="+mn-ea"/>
                <a:cs typeface="Arial"/>
              </a:rPr>
              <a:t>Ακαδημαϊκό Έτος 2024-2025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8600" y="6352538"/>
            <a:ext cx="3054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1D40AF"/>
                </a:solidFill>
                <a:latin typeface="Arial"/>
                <a:cs typeface="Arial"/>
              </a:rPr>
              <a:t>1</a:t>
            </a:r>
            <a:r>
              <a:rPr sz="900" b="1" spc="225" dirty="0">
                <a:solidFill>
                  <a:srgbClr val="1D40A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1D40AF"/>
                </a:solidFill>
                <a:latin typeface="Arial"/>
                <a:cs typeface="Arial"/>
              </a:rPr>
              <a:t>/</a:t>
            </a:r>
            <a:r>
              <a:rPr sz="900" b="1" spc="225" dirty="0">
                <a:solidFill>
                  <a:srgbClr val="1D40AF"/>
                </a:solidFill>
                <a:latin typeface="Arial"/>
                <a:cs typeface="Arial"/>
              </a:rPr>
              <a:t> </a:t>
            </a:r>
            <a:r>
              <a:rPr sz="900" b="1" spc="-50" dirty="0">
                <a:solidFill>
                  <a:srgbClr val="1D40AF"/>
                </a:solidFill>
                <a:latin typeface="Arial"/>
                <a:cs typeface="Arial"/>
              </a:rPr>
              <a:t>8</a:t>
            </a:r>
            <a:endParaRPr sz="900" dirty="0">
              <a:latin typeface="Arial"/>
              <a:cs typeface="Arial"/>
            </a:endParaRPr>
          </a:p>
        </p:txBody>
      </p:sp>
      <p:pic>
        <p:nvPicPr>
          <p:cNvPr id="18" name="Picture 17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22850F52-9D81-A4C7-82A2-C917FABF5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76" y="212725"/>
            <a:ext cx="1752600" cy="1752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FEDBAC4-51AE-8054-C7EF-503380B3B991}"/>
              </a:ext>
            </a:extLst>
          </p:cNvPr>
          <p:cNvSpPr txBox="1"/>
          <p:nvPr/>
        </p:nvSpPr>
        <p:spPr>
          <a:xfrm>
            <a:off x="3200400" y="1050925"/>
            <a:ext cx="6132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400" b="1" spc="-20" dirty="0">
                <a:solidFill>
                  <a:srgbClr val="2562EB"/>
                </a:solidFill>
                <a:latin typeface="+mn-lt"/>
                <a:ea typeface="+mn-ea"/>
                <a:cs typeface="Arial"/>
              </a:rPr>
              <a:t>Ψηφιακή Πλατφόρμα Κρατήσεων Εστιατορίων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85279F-AC6C-3C20-1A51-330199BE6EED}"/>
              </a:ext>
            </a:extLst>
          </p:cNvPr>
          <p:cNvSpPr txBox="1"/>
          <p:nvPr/>
        </p:nvSpPr>
        <p:spPr>
          <a:xfrm>
            <a:off x="2817891" y="4597021"/>
            <a:ext cx="579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b="1" spc="-20" dirty="0" err="1">
                <a:solidFill>
                  <a:srgbClr val="2562EB"/>
                </a:solidFill>
                <a:cs typeface="Arial"/>
              </a:rPr>
              <a:t>Φραγκ</a:t>
            </a:r>
            <a:r>
              <a:rPr lang="en-US" b="1" spc="-20" dirty="0" err="1">
                <a:solidFill>
                  <a:srgbClr val="2562EB"/>
                </a:solidFill>
                <a:cs typeface="Arial"/>
              </a:rPr>
              <a:t>ί</a:t>
            </a:r>
            <a:r>
              <a:rPr lang="el-GR" b="1" spc="-20" dirty="0" err="1">
                <a:solidFill>
                  <a:srgbClr val="2562EB"/>
                </a:solidFill>
                <a:cs typeface="Arial"/>
              </a:rPr>
              <a:t>σκος</a:t>
            </a:r>
            <a:r>
              <a:rPr lang="el-GR" b="1" spc="-20" dirty="0">
                <a:solidFill>
                  <a:srgbClr val="2562EB"/>
                </a:solidFill>
                <a:cs typeface="Arial"/>
              </a:rPr>
              <a:t> Αλαφούζος Ε18004 - </a:t>
            </a:r>
            <a:r>
              <a:rPr lang="el-GR" sz="1800" b="1" spc="-20" dirty="0">
                <a:solidFill>
                  <a:srgbClr val="2562EB"/>
                </a:solidFill>
                <a:cs typeface="Arial"/>
              </a:rPr>
              <a:t>Πτυχιακή Εργασία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FCB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xfrm>
            <a:off x="914400" y="1372892"/>
            <a:ext cx="4359275" cy="3988143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pc="-20" dirty="0">
                <a:latin typeface="+mn-lt"/>
              </a:rPr>
              <a:t>ΠΡΟΣΩΠΙΚΗ</a:t>
            </a:r>
            <a:r>
              <a:rPr spc="-135" dirty="0">
                <a:latin typeface="+mn-lt"/>
              </a:rPr>
              <a:t> </a:t>
            </a:r>
            <a:r>
              <a:rPr spc="-10" dirty="0">
                <a:latin typeface="+mn-lt"/>
              </a:rPr>
              <a:t>ΕΜΠΕΙΡΙΑ</a:t>
            </a:r>
            <a:endParaRPr sz="1850" dirty="0">
              <a:latin typeface="+mn-lt"/>
              <a:cs typeface="Segoe UI Symbol"/>
            </a:endParaRPr>
          </a:p>
          <a:p>
            <a:pPr marL="138430" marR="130810" algn="l">
              <a:lnSpc>
                <a:spcPct val="132900"/>
              </a:lnSpc>
              <a:spcBef>
                <a:spcPts val="1185"/>
              </a:spcBef>
            </a:pPr>
            <a:r>
              <a:rPr sz="1400" b="0" spc="-20" dirty="0">
                <a:solidFill>
                  <a:srgbClr val="1F2937"/>
                </a:solidFill>
                <a:latin typeface="+mn-lt"/>
                <a:cs typeface="Arial"/>
              </a:rPr>
              <a:t>Αναζήτηση</a:t>
            </a:r>
            <a:r>
              <a:rPr sz="1400" b="0" spc="-75" dirty="0">
                <a:solidFill>
                  <a:srgbClr val="1F2937"/>
                </a:solidFill>
                <a:latin typeface="+mn-lt"/>
                <a:cs typeface="Arial"/>
              </a:rPr>
              <a:t> </a:t>
            </a:r>
            <a:r>
              <a:rPr sz="1400" b="0" spc="-10" dirty="0">
                <a:solidFill>
                  <a:srgbClr val="1F2937"/>
                </a:solidFill>
                <a:latin typeface="+mn-lt"/>
                <a:cs typeface="Arial"/>
              </a:rPr>
              <a:t>εστιατορίου</a:t>
            </a:r>
            <a:r>
              <a:rPr sz="1400" b="0" spc="-75" dirty="0">
                <a:solidFill>
                  <a:srgbClr val="1F2937"/>
                </a:solidFill>
                <a:latin typeface="+mn-lt"/>
                <a:cs typeface="Arial"/>
              </a:rPr>
              <a:t> </a:t>
            </a:r>
            <a:r>
              <a:rPr sz="1400" b="0" spc="-25" dirty="0">
                <a:solidFill>
                  <a:srgbClr val="1F2937"/>
                </a:solidFill>
                <a:latin typeface="+mn-lt"/>
                <a:cs typeface="Arial"/>
              </a:rPr>
              <a:t>χωρίς</a:t>
            </a:r>
            <a:r>
              <a:rPr sz="1400" b="0" spc="-75" dirty="0">
                <a:solidFill>
                  <a:srgbClr val="1F2937"/>
                </a:solidFill>
                <a:latin typeface="+mn-lt"/>
                <a:cs typeface="Arial"/>
              </a:rPr>
              <a:t> </a:t>
            </a:r>
            <a:r>
              <a:rPr sz="1400" b="0" spc="-10" dirty="0">
                <a:solidFill>
                  <a:srgbClr val="1F2937"/>
                </a:solidFill>
                <a:latin typeface="+mn-lt"/>
                <a:cs typeface="Arial"/>
              </a:rPr>
              <a:t>κράτηση</a:t>
            </a:r>
            <a:r>
              <a:rPr sz="1400" b="0" spc="-75" dirty="0">
                <a:solidFill>
                  <a:srgbClr val="1F2937"/>
                </a:solidFill>
                <a:latin typeface="+mn-lt"/>
                <a:cs typeface="Arial"/>
              </a:rPr>
              <a:t> </a:t>
            </a:r>
            <a:r>
              <a:rPr sz="1400" b="0" dirty="0">
                <a:solidFill>
                  <a:srgbClr val="1F2937"/>
                </a:solidFill>
                <a:latin typeface="+mn-lt"/>
                <a:cs typeface="Calibri"/>
              </a:rPr>
              <a:t>-</a:t>
            </a:r>
            <a:r>
              <a:rPr sz="1400" b="0" spc="-5" dirty="0">
                <a:solidFill>
                  <a:srgbClr val="1F2937"/>
                </a:solidFill>
                <a:latin typeface="+mn-lt"/>
                <a:cs typeface="Calibri"/>
              </a:rPr>
              <a:t> </a:t>
            </a:r>
            <a:r>
              <a:rPr sz="1400" b="0" spc="-10" dirty="0">
                <a:solidFill>
                  <a:srgbClr val="1F2937"/>
                </a:solidFill>
                <a:latin typeface="+mn-lt"/>
                <a:cs typeface="Arial"/>
              </a:rPr>
              <a:t>τηλεφωνικές κλήσεις</a:t>
            </a:r>
            <a:r>
              <a:rPr sz="1400" b="0" spc="-75" dirty="0">
                <a:solidFill>
                  <a:srgbClr val="1F2937"/>
                </a:solidFill>
                <a:latin typeface="+mn-lt"/>
                <a:cs typeface="Arial"/>
              </a:rPr>
              <a:t> </a:t>
            </a:r>
            <a:r>
              <a:rPr sz="1400" b="0" spc="-25" dirty="0">
                <a:solidFill>
                  <a:srgbClr val="1F2937"/>
                </a:solidFill>
                <a:latin typeface="+mn-lt"/>
                <a:cs typeface="Arial"/>
              </a:rPr>
              <a:t>χωρίς</a:t>
            </a:r>
            <a:r>
              <a:rPr sz="1400" b="0" spc="-75" dirty="0">
                <a:solidFill>
                  <a:srgbClr val="1F2937"/>
                </a:solidFill>
                <a:latin typeface="+mn-lt"/>
                <a:cs typeface="Arial"/>
              </a:rPr>
              <a:t> </a:t>
            </a:r>
            <a:r>
              <a:rPr sz="1400" b="0" spc="-10" dirty="0">
                <a:solidFill>
                  <a:srgbClr val="1F2937"/>
                </a:solidFill>
                <a:latin typeface="+mn-lt"/>
                <a:cs typeface="Arial"/>
              </a:rPr>
              <a:t>α</a:t>
            </a:r>
            <a:r>
              <a:rPr sz="1400" b="0" spc="-10" dirty="0">
                <a:solidFill>
                  <a:srgbClr val="1F2937"/>
                </a:solidFill>
                <a:latin typeface="+mn-lt"/>
                <a:cs typeface="Calibri"/>
              </a:rPr>
              <a:t>π</a:t>
            </a:r>
            <a:r>
              <a:rPr sz="1400" b="0" spc="-10" dirty="0">
                <a:solidFill>
                  <a:srgbClr val="1F2937"/>
                </a:solidFill>
                <a:latin typeface="+mn-lt"/>
                <a:cs typeface="Arial"/>
              </a:rPr>
              <a:t>οτέλεσμα</a:t>
            </a:r>
            <a:endParaRPr sz="1400" dirty="0">
              <a:latin typeface="+mn-lt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15"/>
              </a:spcBef>
            </a:pPr>
            <a:r>
              <a:rPr spc="-30" dirty="0">
                <a:latin typeface="+mn-lt"/>
              </a:rPr>
              <a:t>ΤΡΕΧΟΥΣΑ</a:t>
            </a:r>
            <a:r>
              <a:rPr spc="-135" dirty="0">
                <a:latin typeface="+mn-lt"/>
              </a:rPr>
              <a:t> </a:t>
            </a:r>
            <a:r>
              <a:rPr spc="-10" dirty="0">
                <a:latin typeface="+mn-lt"/>
              </a:rPr>
              <a:t>ΚΑΤΑΣΤΑΣΗ</a:t>
            </a:r>
            <a:endParaRPr lang="en-US" sz="1850" dirty="0">
              <a:latin typeface="+mn-lt"/>
            </a:endParaRPr>
          </a:p>
          <a:p>
            <a:pPr marL="285750" indent="-285750" algn="l">
              <a:lnSpc>
                <a:spcPct val="100000"/>
              </a:lnSpc>
              <a:spcBef>
                <a:spcPts val="1315"/>
              </a:spcBef>
              <a:buFont typeface="Wingdings" pitchFamily="2" charset="2"/>
              <a:buChar char="Ø"/>
            </a:pPr>
            <a:r>
              <a:rPr lang="el-GR" sz="1400" b="0" spc="-10" dirty="0">
                <a:solidFill>
                  <a:srgbClr val="1F2937"/>
                </a:solidFill>
                <a:latin typeface="+mn-lt"/>
                <a:cs typeface="Arial"/>
              </a:rPr>
              <a:t>Απαρχαιωμένες μέθοδοι</a:t>
            </a:r>
            <a:r>
              <a:rPr sz="1400" b="0" spc="-100" dirty="0">
                <a:solidFill>
                  <a:srgbClr val="1F2937"/>
                </a:solidFill>
                <a:latin typeface="+mn-lt"/>
                <a:cs typeface="Arial"/>
              </a:rPr>
              <a:t> </a:t>
            </a:r>
            <a:r>
              <a:rPr lang="el-GR" sz="1400" b="0" spc="-10" dirty="0">
                <a:solidFill>
                  <a:srgbClr val="1F2937"/>
                </a:solidFill>
                <a:latin typeface="+mn-lt"/>
                <a:cs typeface="Arial"/>
              </a:rPr>
              <a:t>κρατήσεων</a:t>
            </a:r>
            <a:r>
              <a:rPr sz="1400" b="0" spc="-10" dirty="0">
                <a:solidFill>
                  <a:srgbClr val="1F2937"/>
                </a:solidFill>
                <a:latin typeface="+mn-lt"/>
                <a:cs typeface="Arial"/>
              </a:rPr>
              <a:t> </a:t>
            </a:r>
            <a:endParaRPr lang="en-US" sz="1400" b="0" spc="-10" dirty="0">
              <a:solidFill>
                <a:srgbClr val="1F2937"/>
              </a:solidFill>
              <a:latin typeface="+mn-lt"/>
            </a:endParaRPr>
          </a:p>
          <a:p>
            <a:pPr marL="285750" indent="-285750" algn="l">
              <a:lnSpc>
                <a:spcPct val="100000"/>
              </a:lnSpc>
              <a:spcBef>
                <a:spcPts val="1315"/>
              </a:spcBef>
              <a:buFont typeface="Wingdings" pitchFamily="2" charset="2"/>
              <a:buChar char="Ø"/>
            </a:pPr>
            <a:r>
              <a:rPr lang="el-GR" sz="1400" b="0" spc="-25" dirty="0">
                <a:solidFill>
                  <a:srgbClr val="1F2937"/>
                </a:solidFill>
                <a:latin typeface="+mn-lt"/>
                <a:cs typeface="Arial"/>
              </a:rPr>
              <a:t>Τηλεφωνικά συστήματα</a:t>
            </a:r>
            <a:endParaRPr lang="en-US" sz="1400" dirty="0">
              <a:latin typeface="+mn-lt"/>
            </a:endParaRPr>
          </a:p>
          <a:p>
            <a:pPr marL="285750" indent="-285750" algn="l">
              <a:lnSpc>
                <a:spcPct val="100000"/>
              </a:lnSpc>
              <a:spcBef>
                <a:spcPts val="1315"/>
              </a:spcBef>
              <a:buFont typeface="Wingdings" pitchFamily="2" charset="2"/>
              <a:buChar char="Ø"/>
            </a:pPr>
            <a:r>
              <a:rPr sz="1400" b="0" spc="-10" dirty="0">
                <a:solidFill>
                  <a:srgbClr val="1F2937"/>
                </a:solidFill>
                <a:latin typeface="+mn-lt"/>
                <a:cs typeface="Arial"/>
              </a:rPr>
              <a:t>Έλλειψη</a:t>
            </a:r>
            <a:r>
              <a:rPr sz="1400" b="0" spc="-90" dirty="0">
                <a:solidFill>
                  <a:srgbClr val="1F2937"/>
                </a:solidFill>
                <a:latin typeface="+mn-lt"/>
                <a:cs typeface="Arial"/>
              </a:rPr>
              <a:t> </a:t>
            </a:r>
            <a:r>
              <a:rPr sz="1400" b="0" spc="-10" dirty="0">
                <a:solidFill>
                  <a:srgbClr val="1F2937"/>
                </a:solidFill>
                <a:latin typeface="+mn-lt"/>
                <a:cs typeface="Calibri"/>
              </a:rPr>
              <a:t>π</a:t>
            </a:r>
            <a:r>
              <a:rPr sz="1400" b="0" spc="-10" dirty="0">
                <a:solidFill>
                  <a:srgbClr val="1F2937"/>
                </a:solidFill>
                <a:latin typeface="+mn-lt"/>
                <a:cs typeface="Arial"/>
              </a:rPr>
              <a:t>ραγματικού</a:t>
            </a:r>
            <a:r>
              <a:rPr sz="1400" b="0" spc="-90" dirty="0">
                <a:solidFill>
                  <a:srgbClr val="1F2937"/>
                </a:solidFill>
                <a:latin typeface="+mn-lt"/>
                <a:cs typeface="Arial"/>
              </a:rPr>
              <a:t> </a:t>
            </a:r>
            <a:r>
              <a:rPr sz="1400" b="0" spc="-10" dirty="0">
                <a:solidFill>
                  <a:srgbClr val="1F2937"/>
                </a:solidFill>
                <a:latin typeface="+mn-lt"/>
                <a:cs typeface="Arial"/>
              </a:rPr>
              <a:t>χρόνου</a:t>
            </a:r>
            <a:r>
              <a:rPr sz="1400" b="0" spc="-85" dirty="0">
                <a:solidFill>
                  <a:srgbClr val="1F2937"/>
                </a:solidFill>
                <a:latin typeface="+mn-lt"/>
                <a:cs typeface="Arial"/>
              </a:rPr>
              <a:t> </a:t>
            </a:r>
            <a:r>
              <a:rPr sz="1400" b="0" spc="-10" dirty="0">
                <a:solidFill>
                  <a:srgbClr val="1F2937"/>
                </a:solidFill>
                <a:latin typeface="+mn-lt"/>
                <a:cs typeface="Calibri"/>
              </a:rPr>
              <a:t>π</a:t>
            </a:r>
            <a:r>
              <a:rPr sz="1400" b="0" spc="-10" dirty="0">
                <a:solidFill>
                  <a:srgbClr val="1F2937"/>
                </a:solidFill>
                <a:latin typeface="+mn-lt"/>
                <a:cs typeface="Arial"/>
              </a:rPr>
              <a:t>ληροφόρησης</a:t>
            </a:r>
            <a:endParaRPr sz="1400" dirty="0">
              <a:latin typeface="+mn-lt"/>
              <a:cs typeface="Arial"/>
            </a:endParaRPr>
          </a:p>
          <a:p>
            <a:pPr algn="l">
              <a:lnSpc>
                <a:spcPct val="100000"/>
              </a:lnSpc>
              <a:spcBef>
                <a:spcPts val="195"/>
              </a:spcBef>
            </a:pPr>
            <a:endParaRPr sz="1400" dirty="0">
              <a:latin typeface="+mn-lt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10" dirty="0">
                <a:latin typeface="+mn-lt"/>
              </a:rPr>
              <a:t>ΑΝΑΓΚΗ</a:t>
            </a:r>
            <a:endParaRPr sz="1850" dirty="0">
              <a:latin typeface="+mn-lt"/>
              <a:cs typeface="Segoe UI Symbol"/>
            </a:endParaRPr>
          </a:p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lang="el-GR" sz="1400" spc="-20" dirty="0">
                <a:solidFill>
                  <a:srgbClr val="1D40AF"/>
                </a:solidFill>
                <a:latin typeface="+mn-lt"/>
              </a:rPr>
              <a:t>Π</a:t>
            </a:r>
            <a:r>
              <a:rPr sz="1400" spc="-10" dirty="0" err="1">
                <a:solidFill>
                  <a:srgbClr val="1D40AF"/>
                </a:solidFill>
                <a:latin typeface="+mn-lt"/>
              </a:rPr>
              <a:t>ληροφόρηση</a:t>
            </a:r>
            <a:r>
              <a:rPr sz="1400" spc="-45" dirty="0">
                <a:solidFill>
                  <a:srgbClr val="1D40AF"/>
                </a:solidFill>
                <a:latin typeface="+mn-lt"/>
              </a:rPr>
              <a:t> </a:t>
            </a:r>
            <a:r>
              <a:rPr sz="1400" spc="-10" dirty="0" err="1">
                <a:solidFill>
                  <a:srgbClr val="1D40AF"/>
                </a:solidFill>
                <a:latin typeface="+mn-lt"/>
              </a:rPr>
              <a:t>δι</a:t>
            </a:r>
            <a:r>
              <a:rPr sz="1400" spc="-10" dirty="0">
                <a:solidFill>
                  <a:srgbClr val="1D40AF"/>
                </a:solidFill>
                <a:latin typeface="+mn-lt"/>
              </a:rPr>
              <a:t>α</a:t>
            </a:r>
            <a:r>
              <a:rPr sz="1400" spc="-10" dirty="0" err="1">
                <a:solidFill>
                  <a:srgbClr val="1D40AF"/>
                </a:solidFill>
                <a:latin typeface="+mn-lt"/>
              </a:rPr>
              <a:t>θεσιμότητ</a:t>
            </a:r>
            <a:r>
              <a:rPr sz="1400" spc="-10" dirty="0">
                <a:solidFill>
                  <a:srgbClr val="1D40AF"/>
                </a:solidFill>
                <a:latin typeface="+mn-lt"/>
              </a:rPr>
              <a:t>α</a:t>
            </a:r>
            <a:r>
              <a:rPr sz="1400" spc="-10" dirty="0" err="1">
                <a:solidFill>
                  <a:srgbClr val="1D40AF"/>
                </a:solidFill>
                <a:latin typeface="+mn-lt"/>
              </a:rPr>
              <a:t>ς</a:t>
            </a:r>
            <a:r>
              <a:rPr lang="el-GR" sz="1400" spc="-10" dirty="0">
                <a:solidFill>
                  <a:srgbClr val="1D40AF"/>
                </a:solidFill>
                <a:latin typeface="+mn-lt"/>
              </a:rPr>
              <a:t> σε πραγματικό χρόνο</a:t>
            </a:r>
            <a:endParaRPr sz="1400" dirty="0">
              <a:latin typeface="+mn-lt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400" b="0" spc="-20" dirty="0">
                <a:solidFill>
                  <a:srgbClr val="1F2937"/>
                </a:solidFill>
                <a:latin typeface="+mn-lt"/>
                <a:cs typeface="Arial"/>
              </a:rPr>
              <a:t>και</a:t>
            </a:r>
            <a:r>
              <a:rPr sz="1400" b="0" spc="-90" dirty="0">
                <a:solidFill>
                  <a:srgbClr val="1F2937"/>
                </a:solidFill>
                <a:latin typeface="+mn-lt"/>
                <a:cs typeface="Arial"/>
              </a:rPr>
              <a:t> </a:t>
            </a:r>
            <a:r>
              <a:rPr sz="1400" b="0" spc="-20" dirty="0">
                <a:solidFill>
                  <a:srgbClr val="1F2937"/>
                </a:solidFill>
                <a:latin typeface="+mn-lt"/>
                <a:cs typeface="Arial"/>
              </a:rPr>
              <a:t>εύκολη</a:t>
            </a:r>
            <a:r>
              <a:rPr sz="1400" b="0" spc="-85" dirty="0">
                <a:solidFill>
                  <a:srgbClr val="1F2937"/>
                </a:solidFill>
                <a:latin typeface="+mn-lt"/>
                <a:cs typeface="Arial"/>
              </a:rPr>
              <a:t> </a:t>
            </a:r>
            <a:r>
              <a:rPr sz="1400" b="0" spc="-10" dirty="0">
                <a:solidFill>
                  <a:srgbClr val="1F2937"/>
                </a:solidFill>
                <a:latin typeface="+mn-lt"/>
                <a:cs typeface="Arial"/>
              </a:rPr>
              <a:t>διαδικασία</a:t>
            </a:r>
            <a:r>
              <a:rPr sz="1400" b="0" spc="-85" dirty="0">
                <a:solidFill>
                  <a:srgbClr val="1F2937"/>
                </a:solidFill>
                <a:latin typeface="+mn-lt"/>
                <a:cs typeface="Arial"/>
              </a:rPr>
              <a:t> </a:t>
            </a:r>
            <a:r>
              <a:rPr sz="1400" b="0" spc="-10" dirty="0">
                <a:solidFill>
                  <a:srgbClr val="1F2937"/>
                </a:solidFill>
                <a:latin typeface="+mn-lt"/>
                <a:cs typeface="Arial"/>
              </a:rPr>
              <a:t>κράτησης</a:t>
            </a:r>
            <a:endParaRPr sz="1400" dirty="0">
              <a:latin typeface="+mn-lt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23858" y="1225486"/>
            <a:ext cx="4854575" cy="4482465"/>
            <a:chOff x="5723858" y="1225486"/>
            <a:chExt cx="4854575" cy="448246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3858" y="1225486"/>
              <a:ext cx="4854321" cy="44822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723858" y="1225486"/>
              <a:ext cx="4854575" cy="4482465"/>
            </a:xfrm>
            <a:custGeom>
              <a:avLst/>
              <a:gdLst/>
              <a:ahLst/>
              <a:cxnLst/>
              <a:rect l="l" t="t" r="r" b="b"/>
              <a:pathLst>
                <a:path w="4854575" h="4482465">
                  <a:moveTo>
                    <a:pt x="4712589" y="4482274"/>
                  </a:moveTo>
                  <a:lnTo>
                    <a:pt x="141732" y="4482274"/>
                  </a:lnTo>
                  <a:lnTo>
                    <a:pt x="127770" y="4481600"/>
                  </a:lnTo>
                  <a:lnTo>
                    <a:pt x="87494" y="4471485"/>
                  </a:lnTo>
                  <a:lnTo>
                    <a:pt x="51861" y="4450157"/>
                  </a:lnTo>
                  <a:lnTo>
                    <a:pt x="23863" y="4419298"/>
                  </a:lnTo>
                  <a:lnTo>
                    <a:pt x="6068" y="4381623"/>
                  </a:lnTo>
                  <a:lnTo>
                    <a:pt x="0" y="4340542"/>
                  </a:lnTo>
                  <a:lnTo>
                    <a:pt x="0" y="141732"/>
                  </a:lnTo>
                  <a:lnTo>
                    <a:pt x="6068" y="100650"/>
                  </a:lnTo>
                  <a:lnTo>
                    <a:pt x="23863" y="62975"/>
                  </a:lnTo>
                  <a:lnTo>
                    <a:pt x="51861" y="32116"/>
                  </a:lnTo>
                  <a:lnTo>
                    <a:pt x="87493" y="10788"/>
                  </a:lnTo>
                  <a:lnTo>
                    <a:pt x="127769" y="674"/>
                  </a:lnTo>
                  <a:lnTo>
                    <a:pt x="141732" y="0"/>
                  </a:lnTo>
                  <a:lnTo>
                    <a:pt x="4712589" y="0"/>
                  </a:lnTo>
                  <a:lnTo>
                    <a:pt x="4753670" y="6068"/>
                  </a:lnTo>
                  <a:lnTo>
                    <a:pt x="4781075" y="17716"/>
                  </a:lnTo>
                  <a:lnTo>
                    <a:pt x="133589" y="17716"/>
                  </a:lnTo>
                  <a:lnTo>
                    <a:pt x="125524" y="18510"/>
                  </a:lnTo>
                  <a:lnTo>
                    <a:pt x="86750" y="30272"/>
                  </a:lnTo>
                  <a:lnTo>
                    <a:pt x="48281" y="59797"/>
                  </a:lnTo>
                  <a:lnTo>
                    <a:pt x="24040" y="101796"/>
                  </a:lnTo>
                  <a:lnTo>
                    <a:pt x="17716" y="133589"/>
                  </a:lnTo>
                  <a:lnTo>
                    <a:pt x="17716" y="4348685"/>
                  </a:lnTo>
                  <a:lnTo>
                    <a:pt x="30272" y="4395524"/>
                  </a:lnTo>
                  <a:lnTo>
                    <a:pt x="59797" y="4433992"/>
                  </a:lnTo>
                  <a:lnTo>
                    <a:pt x="101796" y="4458233"/>
                  </a:lnTo>
                  <a:lnTo>
                    <a:pt x="133589" y="4464557"/>
                  </a:lnTo>
                  <a:lnTo>
                    <a:pt x="4781074" y="4464557"/>
                  </a:lnTo>
                  <a:lnTo>
                    <a:pt x="4779468" y="4465519"/>
                  </a:lnTo>
                  <a:lnTo>
                    <a:pt x="4766827" y="4471485"/>
                  </a:lnTo>
                  <a:lnTo>
                    <a:pt x="4753670" y="4476205"/>
                  </a:lnTo>
                  <a:lnTo>
                    <a:pt x="4740244" y="4479576"/>
                  </a:lnTo>
                  <a:lnTo>
                    <a:pt x="4726550" y="4481600"/>
                  </a:lnTo>
                  <a:lnTo>
                    <a:pt x="4712589" y="4482274"/>
                  </a:lnTo>
                  <a:close/>
                </a:path>
                <a:path w="4854575" h="4482465">
                  <a:moveTo>
                    <a:pt x="4781074" y="4464557"/>
                  </a:moveTo>
                  <a:lnTo>
                    <a:pt x="4720732" y="4464557"/>
                  </a:lnTo>
                  <a:lnTo>
                    <a:pt x="4728796" y="4463763"/>
                  </a:lnTo>
                  <a:lnTo>
                    <a:pt x="4744768" y="4460586"/>
                  </a:lnTo>
                  <a:lnTo>
                    <a:pt x="4788258" y="4439133"/>
                  </a:lnTo>
                  <a:lnTo>
                    <a:pt x="4820227" y="4402670"/>
                  </a:lnTo>
                  <a:lnTo>
                    <a:pt x="4835810" y="4356750"/>
                  </a:lnTo>
                  <a:lnTo>
                    <a:pt x="4836604" y="4348685"/>
                  </a:lnTo>
                  <a:lnTo>
                    <a:pt x="4836604" y="133589"/>
                  </a:lnTo>
                  <a:lnTo>
                    <a:pt x="4824047" y="86750"/>
                  </a:lnTo>
                  <a:lnTo>
                    <a:pt x="4794523" y="48281"/>
                  </a:lnTo>
                  <a:lnTo>
                    <a:pt x="4752523" y="24040"/>
                  </a:lnTo>
                  <a:lnTo>
                    <a:pt x="4720732" y="17716"/>
                  </a:lnTo>
                  <a:lnTo>
                    <a:pt x="4781075" y="17716"/>
                  </a:lnTo>
                  <a:lnTo>
                    <a:pt x="4812808" y="41512"/>
                  </a:lnTo>
                  <a:lnTo>
                    <a:pt x="4837565" y="74852"/>
                  </a:lnTo>
                  <a:lnTo>
                    <a:pt x="4851623" y="114076"/>
                  </a:lnTo>
                  <a:lnTo>
                    <a:pt x="4854321" y="141732"/>
                  </a:lnTo>
                  <a:lnTo>
                    <a:pt x="4854321" y="4340542"/>
                  </a:lnTo>
                  <a:lnTo>
                    <a:pt x="4848251" y="4381623"/>
                  </a:lnTo>
                  <a:lnTo>
                    <a:pt x="4830456" y="4419298"/>
                  </a:lnTo>
                  <a:lnTo>
                    <a:pt x="4802459" y="4450157"/>
                  </a:lnTo>
                  <a:lnTo>
                    <a:pt x="4791345" y="4458410"/>
                  </a:lnTo>
                  <a:lnTo>
                    <a:pt x="4781074" y="4464557"/>
                  </a:lnTo>
                  <a:close/>
                </a:path>
              </a:pathLst>
            </a:custGeom>
            <a:solidFill>
              <a:srgbClr val="FFFFFF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140645" y="1443759"/>
            <a:ext cx="2435736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b="0" spc="-20" dirty="0">
                <a:solidFill>
                  <a:srgbClr val="FFFFFF"/>
                </a:solidFill>
                <a:latin typeface="+mn-lt"/>
                <a:cs typeface="Segoe UI Symbol"/>
              </a:rPr>
              <a:t>  </a:t>
            </a:r>
            <a:r>
              <a:rPr sz="2200" spc="-45" dirty="0">
                <a:latin typeface="+mn-lt"/>
              </a:rPr>
              <a:t>ΔΥΝΑΜΙΚΗ</a:t>
            </a:r>
            <a:r>
              <a:rPr sz="2200" spc="-140" dirty="0">
                <a:latin typeface="+mn-lt"/>
              </a:rPr>
              <a:t> </a:t>
            </a:r>
            <a:r>
              <a:rPr sz="2200" spc="-10" dirty="0">
                <a:latin typeface="+mn-lt"/>
              </a:rPr>
              <a:t>ΑΓΟΡΑ</a:t>
            </a:r>
            <a:endParaRPr sz="2200" dirty="0">
              <a:latin typeface="+mn-lt"/>
              <a:cs typeface="Segoe UI Symbo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5"/>
              </a:spcBef>
            </a:pPr>
            <a:r>
              <a:rPr spc="-75" dirty="0">
                <a:latin typeface="+mn-lt"/>
              </a:rPr>
              <a:t>$2.43B</a:t>
            </a:r>
          </a:p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300" b="0" dirty="0">
                <a:solidFill>
                  <a:srgbClr val="FFFFFF"/>
                </a:solidFill>
                <a:latin typeface="+mn-lt"/>
                <a:cs typeface="Arial"/>
              </a:rPr>
              <a:t>Αξία</a:t>
            </a:r>
            <a:r>
              <a:rPr sz="1300" b="0" spc="-7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300" b="0" spc="-10" dirty="0">
                <a:solidFill>
                  <a:srgbClr val="FFFFFF"/>
                </a:solidFill>
                <a:latin typeface="+mn-lt"/>
                <a:cs typeface="Arial"/>
              </a:rPr>
              <a:t>Αγοράς</a:t>
            </a:r>
            <a:r>
              <a:rPr sz="1300" b="0" spc="-7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300" b="0" spc="-20" dirty="0">
                <a:solidFill>
                  <a:srgbClr val="FFFFFF"/>
                </a:solidFill>
                <a:latin typeface="+mn-lt"/>
                <a:cs typeface="Calibri"/>
              </a:rPr>
              <a:t>2025</a:t>
            </a:r>
            <a:endParaRPr sz="1300" dirty="0">
              <a:latin typeface="+mn-lt"/>
              <a:cs typeface="Calibri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300" dirty="0">
              <a:latin typeface="+mn-lt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pc="-75" dirty="0">
                <a:latin typeface="+mn-lt"/>
              </a:rPr>
              <a:t>$5.52B</a:t>
            </a:r>
          </a:p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300" b="0" dirty="0">
                <a:solidFill>
                  <a:srgbClr val="FFFFFF"/>
                </a:solidFill>
                <a:latin typeface="+mn-lt"/>
                <a:cs typeface="Arial"/>
              </a:rPr>
              <a:t>Προβλε</a:t>
            </a:r>
            <a:r>
              <a:rPr sz="1300" b="0" dirty="0">
                <a:solidFill>
                  <a:srgbClr val="FFFFFF"/>
                </a:solidFill>
                <a:latin typeface="+mn-lt"/>
                <a:cs typeface="Calibri"/>
              </a:rPr>
              <a:t>π</a:t>
            </a:r>
            <a:r>
              <a:rPr sz="1300" b="0" dirty="0">
                <a:solidFill>
                  <a:srgbClr val="FFFFFF"/>
                </a:solidFill>
                <a:latin typeface="+mn-lt"/>
                <a:cs typeface="Arial"/>
              </a:rPr>
              <a:t>όμενη</a:t>
            </a:r>
            <a:r>
              <a:rPr sz="1300" b="0" spc="-7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300" b="0" dirty="0">
                <a:solidFill>
                  <a:srgbClr val="FFFFFF"/>
                </a:solidFill>
                <a:latin typeface="+mn-lt"/>
                <a:cs typeface="Arial"/>
              </a:rPr>
              <a:t>Αξία</a:t>
            </a:r>
            <a:r>
              <a:rPr sz="1300" b="0" spc="-7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300" b="0" spc="-20" dirty="0">
                <a:solidFill>
                  <a:srgbClr val="FFFFFF"/>
                </a:solidFill>
                <a:latin typeface="+mn-lt"/>
                <a:cs typeface="Calibri"/>
              </a:rPr>
              <a:t>2033</a:t>
            </a:r>
            <a:endParaRPr sz="1300" dirty="0">
              <a:latin typeface="+mn-lt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+mn-lt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pc="-10" dirty="0">
                <a:latin typeface="+mn-lt"/>
              </a:rPr>
              <a:t>10.3%</a:t>
            </a:r>
          </a:p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300" b="0" dirty="0">
                <a:solidFill>
                  <a:srgbClr val="FFFFFF"/>
                </a:solidFill>
                <a:latin typeface="+mn-lt"/>
                <a:cs typeface="Calibri"/>
              </a:rPr>
              <a:t>CAGR </a:t>
            </a:r>
            <a:r>
              <a:rPr sz="1300" b="0" dirty="0">
                <a:solidFill>
                  <a:srgbClr val="FFFFFF"/>
                </a:solidFill>
                <a:latin typeface="+mn-lt"/>
                <a:cs typeface="Arial"/>
              </a:rPr>
              <a:t>Ετήσια</a:t>
            </a:r>
            <a:r>
              <a:rPr sz="1300" b="0" spc="-7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300" b="0" spc="-10" dirty="0">
                <a:solidFill>
                  <a:srgbClr val="FFFFFF"/>
                </a:solidFill>
                <a:latin typeface="+mn-lt"/>
                <a:cs typeface="Arial"/>
              </a:rPr>
              <a:t>Αύξηση</a:t>
            </a:r>
            <a:endParaRPr sz="1300" dirty="0">
              <a:latin typeface="+mn-lt"/>
              <a:cs typeface="Arial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300" dirty="0">
              <a:latin typeface="+mn-lt"/>
              <a:cs typeface="Arial"/>
            </a:endParaRPr>
          </a:p>
          <a:p>
            <a:pPr algn="ctr">
              <a:lnSpc>
                <a:spcPct val="100000"/>
              </a:lnSpc>
              <a:tabLst>
                <a:tab pos="316865" algn="l"/>
              </a:tabLst>
            </a:pPr>
            <a:r>
              <a:rPr sz="1450" b="0" dirty="0">
                <a:solidFill>
                  <a:srgbClr val="FFFFFF"/>
                </a:solidFill>
                <a:latin typeface="+mn-lt"/>
                <a:cs typeface="Segoe UI Symbol"/>
              </a:rPr>
              <a:t>	</a:t>
            </a:r>
            <a:r>
              <a:rPr sz="1450" spc="-20" dirty="0">
                <a:solidFill>
                  <a:srgbClr val="FFFFFF"/>
                </a:solidFill>
                <a:latin typeface="+mn-lt"/>
                <a:cs typeface="Arial"/>
              </a:rPr>
              <a:t>Τεχνολογική</a:t>
            </a:r>
            <a:r>
              <a:rPr sz="1450" spc="-6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+mn-lt"/>
                <a:cs typeface="Arial"/>
              </a:rPr>
              <a:t>λύση</a:t>
            </a:r>
            <a:r>
              <a:rPr sz="1450" spc="-6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450" dirty="0">
                <a:solidFill>
                  <a:srgbClr val="FFFFFF"/>
                </a:solidFill>
                <a:latin typeface="+mn-lt"/>
                <a:cs typeface="Arial"/>
              </a:rPr>
              <a:t>για</a:t>
            </a:r>
            <a:r>
              <a:rPr sz="1450" spc="-6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+mn-lt"/>
                <a:cs typeface="Arial"/>
              </a:rPr>
              <a:t>καθημερινό</a:t>
            </a:r>
            <a:r>
              <a:rPr sz="1450" spc="-6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+mn-lt"/>
              </a:rPr>
              <a:t>π</a:t>
            </a:r>
            <a:r>
              <a:rPr sz="1450" spc="-10" dirty="0">
                <a:solidFill>
                  <a:srgbClr val="FFFFFF"/>
                </a:solidFill>
                <a:latin typeface="+mn-lt"/>
                <a:cs typeface="Arial"/>
              </a:rPr>
              <a:t>ρόβλημα</a:t>
            </a:r>
            <a:endParaRPr sz="1450" dirty="0">
              <a:latin typeface="+mn-lt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050" y="233361"/>
            <a:ext cx="10629900" cy="53149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35380" y="293299"/>
            <a:ext cx="4056379" cy="3530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290" dirty="0">
                <a:solidFill>
                  <a:srgbClr val="2562EB"/>
                </a:solidFill>
                <a:latin typeface="+mn-lt"/>
                <a:cs typeface="Segoe UI Symbol"/>
              </a:rPr>
              <a:t>⚠</a:t>
            </a:r>
            <a:r>
              <a:rPr sz="1900" spc="495" dirty="0">
                <a:solidFill>
                  <a:srgbClr val="2562EB"/>
                </a:solidFill>
                <a:latin typeface="+mn-lt"/>
                <a:cs typeface="Segoe UI Symbol"/>
              </a:rPr>
              <a:t> </a:t>
            </a:r>
            <a:r>
              <a:rPr sz="2150" b="1" spc="-100" dirty="0">
                <a:solidFill>
                  <a:srgbClr val="F7FAFB"/>
                </a:solidFill>
                <a:latin typeface="+mn-lt"/>
                <a:cs typeface="Arial"/>
              </a:rPr>
              <a:t>Το</a:t>
            </a:r>
            <a:r>
              <a:rPr sz="2150" b="1" spc="-140" dirty="0">
                <a:solidFill>
                  <a:srgbClr val="F7FAFB"/>
                </a:solidFill>
                <a:latin typeface="+mn-lt"/>
                <a:cs typeface="Arial"/>
              </a:rPr>
              <a:t> </a:t>
            </a:r>
            <a:r>
              <a:rPr sz="2150" b="1" spc="-20" dirty="0">
                <a:solidFill>
                  <a:srgbClr val="F7FAFB"/>
                </a:solidFill>
                <a:latin typeface="+mn-lt"/>
                <a:cs typeface="Arial"/>
              </a:rPr>
              <a:t>Πρόβλημα</a:t>
            </a:r>
            <a:r>
              <a:rPr sz="2150" b="1" spc="-140" dirty="0">
                <a:solidFill>
                  <a:srgbClr val="F7FAFB"/>
                </a:solidFill>
                <a:latin typeface="+mn-lt"/>
                <a:cs typeface="Arial"/>
              </a:rPr>
              <a:t> </a:t>
            </a:r>
            <a:r>
              <a:rPr sz="2150" b="1" spc="-30" dirty="0">
                <a:solidFill>
                  <a:srgbClr val="F7FAFB"/>
                </a:solidFill>
                <a:latin typeface="+mn-lt"/>
                <a:cs typeface="Trebuchet MS"/>
              </a:rPr>
              <a:t>π</a:t>
            </a:r>
            <a:r>
              <a:rPr sz="2150" b="1" spc="-30" dirty="0">
                <a:solidFill>
                  <a:srgbClr val="F7FAFB"/>
                </a:solidFill>
                <a:latin typeface="+mn-lt"/>
                <a:cs typeface="Arial"/>
              </a:rPr>
              <a:t>ου</a:t>
            </a:r>
            <a:r>
              <a:rPr sz="2150" b="1" spc="-140" dirty="0">
                <a:solidFill>
                  <a:srgbClr val="F7FAFB"/>
                </a:solidFill>
                <a:latin typeface="+mn-lt"/>
                <a:cs typeface="Arial"/>
              </a:rPr>
              <a:t> </a:t>
            </a:r>
            <a:r>
              <a:rPr sz="2150" b="1" spc="-10" dirty="0">
                <a:solidFill>
                  <a:srgbClr val="F7FAFB"/>
                </a:solidFill>
                <a:latin typeface="+mn-lt"/>
                <a:cs typeface="Arial"/>
              </a:rPr>
              <a:t>Ε</a:t>
            </a:r>
            <a:r>
              <a:rPr sz="2150" b="1" spc="-10" dirty="0">
                <a:solidFill>
                  <a:srgbClr val="F7FAFB"/>
                </a:solidFill>
                <a:latin typeface="+mn-lt"/>
                <a:cs typeface="Trebuchet MS"/>
              </a:rPr>
              <a:t>π</a:t>
            </a:r>
            <a:r>
              <a:rPr sz="2150" b="1" spc="-10" dirty="0">
                <a:solidFill>
                  <a:srgbClr val="F7FAFB"/>
                </a:solidFill>
                <a:latin typeface="+mn-lt"/>
                <a:cs typeface="Arial"/>
              </a:rPr>
              <a:t>ιλύουμε</a:t>
            </a:r>
            <a:endParaRPr sz="2150" dirty="0">
              <a:latin typeface="+mn-lt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6895" y="6035991"/>
            <a:ext cx="2696210" cy="2430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550" dirty="0">
                <a:solidFill>
                  <a:srgbClr val="6A7280"/>
                </a:solidFill>
                <a:latin typeface="+mn-lt"/>
                <a:cs typeface="Calibri"/>
              </a:rPr>
              <a:t>Book</a:t>
            </a:r>
            <a:r>
              <a:rPr sz="1550" spc="20" dirty="0">
                <a:solidFill>
                  <a:srgbClr val="6A7280"/>
                </a:solidFill>
                <a:latin typeface="+mn-lt"/>
                <a:cs typeface="Calibri"/>
              </a:rPr>
              <a:t> </a:t>
            </a:r>
            <a:r>
              <a:rPr sz="1550" spc="-60" dirty="0">
                <a:solidFill>
                  <a:srgbClr val="6A7280"/>
                </a:solidFill>
                <a:latin typeface="+mn-lt"/>
                <a:cs typeface="Calibri"/>
              </a:rPr>
              <a:t>A</a:t>
            </a:r>
            <a:r>
              <a:rPr sz="1550" spc="25" dirty="0">
                <a:solidFill>
                  <a:srgbClr val="6A7280"/>
                </a:solidFill>
                <a:latin typeface="+mn-lt"/>
                <a:cs typeface="Calibri"/>
              </a:rPr>
              <a:t> </a:t>
            </a:r>
            <a:r>
              <a:rPr sz="1550" dirty="0">
                <a:solidFill>
                  <a:srgbClr val="6A7280"/>
                </a:solidFill>
                <a:latin typeface="+mn-lt"/>
                <a:cs typeface="Calibri"/>
              </a:rPr>
              <a:t>Bite</a:t>
            </a:r>
            <a:r>
              <a:rPr sz="1550" spc="25" dirty="0">
                <a:solidFill>
                  <a:srgbClr val="6A7280"/>
                </a:solidFill>
                <a:latin typeface="+mn-lt"/>
                <a:cs typeface="Calibri"/>
              </a:rPr>
              <a:t> </a:t>
            </a:r>
            <a:r>
              <a:rPr sz="1550" dirty="0">
                <a:solidFill>
                  <a:srgbClr val="6A7280"/>
                </a:solidFill>
                <a:latin typeface="+mn-lt"/>
                <a:cs typeface="Calibri"/>
              </a:rPr>
              <a:t>-</a:t>
            </a:r>
            <a:r>
              <a:rPr sz="1550" spc="25" dirty="0">
                <a:solidFill>
                  <a:srgbClr val="6A7280"/>
                </a:solidFill>
                <a:latin typeface="+mn-lt"/>
                <a:cs typeface="Calibri"/>
              </a:rPr>
              <a:t> </a:t>
            </a:r>
            <a:r>
              <a:rPr sz="1550" spc="-10" dirty="0">
                <a:solidFill>
                  <a:srgbClr val="6A7280"/>
                </a:solidFill>
                <a:latin typeface="+mn-lt"/>
                <a:cs typeface="Arial"/>
              </a:rPr>
              <a:t>Πτυχιακή</a:t>
            </a:r>
            <a:r>
              <a:rPr sz="1550" spc="-55" dirty="0">
                <a:solidFill>
                  <a:srgbClr val="6A7280"/>
                </a:solidFill>
                <a:latin typeface="+mn-lt"/>
                <a:cs typeface="Arial"/>
              </a:rPr>
              <a:t> </a:t>
            </a:r>
            <a:r>
              <a:rPr sz="1550" spc="-10" dirty="0">
                <a:solidFill>
                  <a:srgbClr val="6A7280"/>
                </a:solidFill>
                <a:latin typeface="+mn-lt"/>
                <a:cs typeface="Arial"/>
              </a:rPr>
              <a:t>Εργασία</a:t>
            </a:r>
            <a:endParaRPr sz="1550" dirty="0">
              <a:latin typeface="+mn-lt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161924" y="6332251"/>
            <a:ext cx="330834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>
                <a:latin typeface="+mn-lt"/>
              </a:rPr>
              <a:t>2</a:t>
            </a:fld>
            <a:r>
              <a:rPr spc="225" dirty="0">
                <a:latin typeface="+mn-lt"/>
              </a:rPr>
              <a:t> </a:t>
            </a:r>
            <a:r>
              <a:rPr dirty="0">
                <a:latin typeface="+mn-lt"/>
              </a:rPr>
              <a:t>/</a:t>
            </a:r>
            <a:r>
              <a:rPr spc="225" dirty="0">
                <a:latin typeface="+mn-lt"/>
              </a:rPr>
              <a:t> </a:t>
            </a:r>
            <a:r>
              <a:rPr spc="-50" dirty="0">
                <a:latin typeface="+mn-lt"/>
              </a:rPr>
              <a:t>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B0CA25-CA23-412B-2696-933A1AD11DC4}"/>
              </a:ext>
            </a:extLst>
          </p:cNvPr>
          <p:cNvSpPr txBox="1"/>
          <p:nvPr/>
        </p:nvSpPr>
        <p:spPr>
          <a:xfrm>
            <a:off x="1468011" y="2636965"/>
            <a:ext cx="41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pc="-30" dirty="0"/>
              <a:t>⏰</a:t>
            </a:r>
            <a:endParaRPr lang="en-G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7E8B35-24E5-D4A3-5D40-50AB223AC5AB}"/>
              </a:ext>
            </a:extLst>
          </p:cNvPr>
          <p:cNvSpPr txBox="1"/>
          <p:nvPr/>
        </p:nvSpPr>
        <p:spPr>
          <a:xfrm>
            <a:off x="1468011" y="1435107"/>
            <a:ext cx="41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pc="-20" dirty="0"/>
              <a:t>🔆</a:t>
            </a:r>
            <a:endParaRPr lang="en-G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2F1220-318E-C5BD-283E-0A8CA81DAEEE}"/>
              </a:ext>
            </a:extLst>
          </p:cNvPr>
          <p:cNvSpPr txBox="1"/>
          <p:nvPr/>
        </p:nvSpPr>
        <p:spPr>
          <a:xfrm>
            <a:off x="2362200" y="4327525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/>
              <a:t>❗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BECC8C-4A4E-BFBE-C224-B775CFA227E3}"/>
              </a:ext>
            </a:extLst>
          </p:cNvPr>
          <p:cNvSpPr txBox="1"/>
          <p:nvPr/>
        </p:nvSpPr>
        <p:spPr>
          <a:xfrm>
            <a:off x="6855356" y="1501307"/>
            <a:ext cx="38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/>
              <a:t>📈</a:t>
            </a:r>
          </a:p>
        </p:txBody>
      </p:sp>
      <p:pic>
        <p:nvPicPr>
          <p:cNvPr id="22" name="Graphic 21" descr="Rocket with solid fill">
            <a:extLst>
              <a:ext uri="{FF2B5EF4-FFF2-40B4-BE49-F238E27FC236}">
                <a16:creationId xmlns:a16="http://schemas.microsoft.com/office/drawing/2014/main" id="{A78F2E39-0766-CFBA-B80C-8129865D7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4600" y="5171587"/>
            <a:ext cx="243954" cy="2439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FCB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6368" y="1404329"/>
            <a:ext cx="1925734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4015" algn="l"/>
              </a:tabLst>
            </a:pPr>
            <a:r>
              <a:rPr sz="2300" dirty="0">
                <a:solidFill>
                  <a:srgbClr val="2562EB"/>
                </a:solidFill>
                <a:latin typeface="+mn-lt"/>
              </a:rPr>
              <a:t>ΚΥΡΙΟΣ</a:t>
            </a:r>
            <a:r>
              <a:rPr sz="2300" spc="-170" dirty="0">
                <a:solidFill>
                  <a:srgbClr val="2562EB"/>
                </a:solidFill>
                <a:latin typeface="+mn-lt"/>
              </a:rPr>
              <a:t> </a:t>
            </a:r>
            <a:r>
              <a:rPr sz="2300" spc="-10" dirty="0">
                <a:solidFill>
                  <a:srgbClr val="2562EB"/>
                </a:solidFill>
                <a:latin typeface="+mn-lt"/>
              </a:rPr>
              <a:t>ΣΤΟΧΟΣ</a:t>
            </a:r>
            <a:endParaRPr sz="2300" dirty="0">
              <a:latin typeface="+mn-lt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7378" y="3522665"/>
            <a:ext cx="4038600" cy="15119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5750" marR="308610" indent="-285750" algn="l">
              <a:lnSpc>
                <a:spcPct val="100000"/>
              </a:lnSpc>
              <a:spcBef>
                <a:spcPts val="1450"/>
              </a:spcBef>
              <a:buFont typeface="Wingdings" pitchFamily="2" charset="2"/>
              <a:buChar char="Ø"/>
              <a:tabLst>
                <a:tab pos="459740" algn="l"/>
              </a:tabLst>
            </a:pPr>
            <a:r>
              <a:rPr lang="el-GR" sz="1500" spc="-70" dirty="0">
                <a:solidFill>
                  <a:srgbClr val="1F2937"/>
                </a:solidFill>
                <a:latin typeface="+mn-lt"/>
                <a:cs typeface="Arial"/>
              </a:rPr>
              <a:t>Εύκολη</a:t>
            </a:r>
            <a:r>
              <a:rPr sz="1500" spc="-70" dirty="0">
                <a:solidFill>
                  <a:srgbClr val="1F2937"/>
                </a:solidFill>
                <a:latin typeface="+mn-lt"/>
                <a:cs typeface="Arial"/>
              </a:rPr>
              <a:t> </a:t>
            </a:r>
            <a:r>
              <a:rPr lang="el-GR" sz="1500" dirty="0">
                <a:solidFill>
                  <a:srgbClr val="1F2937"/>
                </a:solidFill>
                <a:latin typeface="+mn-lt"/>
                <a:cs typeface="Arial"/>
              </a:rPr>
              <a:t>αναζήτηση</a:t>
            </a:r>
            <a:r>
              <a:rPr sz="1500" spc="-75" dirty="0">
                <a:solidFill>
                  <a:srgbClr val="1F2937"/>
                </a:solidFill>
                <a:latin typeface="+mn-lt"/>
                <a:cs typeface="Arial"/>
              </a:rPr>
              <a:t> </a:t>
            </a:r>
            <a:r>
              <a:rPr lang="el-GR" sz="1500" dirty="0">
                <a:solidFill>
                  <a:srgbClr val="1F2937"/>
                </a:solidFill>
                <a:latin typeface="+mn-lt"/>
                <a:cs typeface="Arial"/>
              </a:rPr>
              <a:t>και</a:t>
            </a:r>
            <a:r>
              <a:rPr sz="1500" spc="-70" dirty="0">
                <a:solidFill>
                  <a:srgbClr val="1F2937"/>
                </a:solidFill>
                <a:latin typeface="+mn-lt"/>
                <a:cs typeface="Arial"/>
              </a:rPr>
              <a:t> </a:t>
            </a:r>
            <a:r>
              <a:rPr lang="el-GR" sz="1500" spc="-10" dirty="0">
                <a:solidFill>
                  <a:srgbClr val="1F2937"/>
                </a:solidFill>
                <a:latin typeface="+mn-lt"/>
                <a:cs typeface="Arial"/>
              </a:rPr>
              <a:t>κράτηση</a:t>
            </a:r>
            <a:r>
              <a:rPr sz="1500" spc="-10" dirty="0">
                <a:solidFill>
                  <a:srgbClr val="1F2937"/>
                </a:solidFill>
                <a:latin typeface="+mn-lt"/>
                <a:cs typeface="Arial"/>
              </a:rPr>
              <a:t> </a:t>
            </a:r>
            <a:r>
              <a:rPr lang="el-GR" sz="1500" spc="-10" dirty="0">
                <a:solidFill>
                  <a:srgbClr val="1F2937"/>
                </a:solidFill>
                <a:latin typeface="+mn-lt"/>
                <a:cs typeface="Arial"/>
              </a:rPr>
              <a:t>εστιατορίων</a:t>
            </a:r>
            <a:endParaRPr lang="en-US" sz="1500" spc="-10" dirty="0">
              <a:latin typeface="+mn-lt"/>
              <a:cs typeface="Arial"/>
            </a:endParaRPr>
          </a:p>
          <a:p>
            <a:pPr marL="285750" marR="308610" indent="-285750" algn="l">
              <a:lnSpc>
                <a:spcPct val="100000"/>
              </a:lnSpc>
              <a:spcBef>
                <a:spcPts val="1450"/>
              </a:spcBef>
              <a:buFont typeface="Wingdings" pitchFamily="2" charset="2"/>
              <a:buChar char="Ø"/>
              <a:tabLst>
                <a:tab pos="459740" algn="l"/>
              </a:tabLst>
            </a:pPr>
            <a:r>
              <a:rPr lang="el-GR" sz="1500" dirty="0">
                <a:solidFill>
                  <a:srgbClr val="1F2937"/>
                </a:solidFill>
                <a:latin typeface="+mn-lt"/>
                <a:cs typeface="Arial"/>
              </a:rPr>
              <a:t>Διαχείριση</a:t>
            </a:r>
            <a:r>
              <a:rPr sz="1500" spc="-40" dirty="0">
                <a:solidFill>
                  <a:srgbClr val="1F2937"/>
                </a:solidFill>
                <a:latin typeface="+mn-lt"/>
                <a:cs typeface="Arial"/>
              </a:rPr>
              <a:t> </a:t>
            </a:r>
            <a:r>
              <a:rPr lang="el-GR" sz="1500" dirty="0">
                <a:solidFill>
                  <a:srgbClr val="1F2937"/>
                </a:solidFill>
                <a:latin typeface="+mn-lt"/>
                <a:cs typeface="Arial"/>
              </a:rPr>
              <a:t>κρατήσεων</a:t>
            </a:r>
            <a:r>
              <a:rPr sz="1500" spc="-45" dirty="0">
                <a:solidFill>
                  <a:srgbClr val="1F2937"/>
                </a:solidFill>
                <a:latin typeface="+mn-lt"/>
                <a:cs typeface="Arial"/>
              </a:rPr>
              <a:t> </a:t>
            </a:r>
            <a:r>
              <a:rPr lang="el-GR" sz="1500" dirty="0">
                <a:solidFill>
                  <a:srgbClr val="1F2937"/>
                </a:solidFill>
                <a:latin typeface="+mn-lt"/>
                <a:cs typeface="Arial"/>
              </a:rPr>
              <a:t>σε</a:t>
            </a:r>
            <a:r>
              <a:rPr sz="1500" spc="-45" dirty="0">
                <a:solidFill>
                  <a:srgbClr val="1F2937"/>
                </a:solidFill>
                <a:latin typeface="+mn-lt"/>
                <a:cs typeface="Arial"/>
              </a:rPr>
              <a:t> </a:t>
            </a:r>
            <a:r>
              <a:rPr lang="el-GR" sz="1500" spc="-10" dirty="0">
                <a:solidFill>
                  <a:srgbClr val="1F2937"/>
                </a:solidFill>
                <a:latin typeface="+mn-lt"/>
                <a:cs typeface="Calibri"/>
              </a:rPr>
              <a:t>πραγματικό</a:t>
            </a:r>
            <a:r>
              <a:rPr sz="1500" spc="-10" dirty="0">
                <a:solidFill>
                  <a:srgbClr val="1F2937"/>
                </a:solidFill>
                <a:latin typeface="+mn-lt"/>
                <a:cs typeface="Arial"/>
              </a:rPr>
              <a:t> </a:t>
            </a:r>
            <a:r>
              <a:rPr lang="el-GR" sz="1500" spc="-10" dirty="0">
                <a:solidFill>
                  <a:srgbClr val="1F2937"/>
                </a:solidFill>
                <a:latin typeface="+mn-lt"/>
                <a:cs typeface="Arial"/>
              </a:rPr>
              <a:t>χρόνο</a:t>
            </a:r>
            <a:endParaRPr lang="en-US" sz="1500" spc="-10" dirty="0">
              <a:solidFill>
                <a:srgbClr val="1F2937"/>
              </a:solidFill>
              <a:latin typeface="+mn-lt"/>
              <a:cs typeface="Arial"/>
            </a:endParaRPr>
          </a:p>
          <a:p>
            <a:pPr marL="285750" marR="308610" indent="-285750" algn="l">
              <a:lnSpc>
                <a:spcPct val="100000"/>
              </a:lnSpc>
              <a:spcBef>
                <a:spcPts val="1450"/>
              </a:spcBef>
              <a:buFont typeface="Wingdings" pitchFamily="2" charset="2"/>
              <a:buChar char="Ø"/>
              <a:tabLst>
                <a:tab pos="459740" algn="l"/>
              </a:tabLst>
            </a:pPr>
            <a:r>
              <a:rPr lang="el-GR" sz="1500" dirty="0">
                <a:solidFill>
                  <a:srgbClr val="1F2937"/>
                </a:solidFill>
                <a:latin typeface="+mn-lt"/>
                <a:cs typeface="Arial"/>
              </a:rPr>
              <a:t>Σύστημα</a:t>
            </a:r>
            <a:r>
              <a:rPr lang="el-GR" sz="1500" spc="-60" dirty="0">
                <a:solidFill>
                  <a:srgbClr val="1F2937"/>
                </a:solidFill>
                <a:latin typeface="+mn-lt"/>
                <a:cs typeface="Arial"/>
              </a:rPr>
              <a:t> </a:t>
            </a:r>
            <a:r>
              <a:rPr lang="el-GR" sz="1500" dirty="0">
                <a:solidFill>
                  <a:srgbClr val="1F2937"/>
                </a:solidFill>
                <a:latin typeface="+mn-lt"/>
                <a:cs typeface="Arial"/>
              </a:rPr>
              <a:t>αξιολογήσεων</a:t>
            </a:r>
            <a:r>
              <a:rPr lang="el-GR" sz="1500" spc="-55" dirty="0">
                <a:solidFill>
                  <a:srgbClr val="1F2937"/>
                </a:solidFill>
                <a:latin typeface="+mn-lt"/>
                <a:cs typeface="Arial"/>
              </a:rPr>
              <a:t> </a:t>
            </a:r>
            <a:r>
              <a:rPr lang="el-GR" sz="1500" dirty="0">
                <a:solidFill>
                  <a:srgbClr val="1F2937"/>
                </a:solidFill>
                <a:latin typeface="+mn-lt"/>
                <a:cs typeface="Arial"/>
              </a:rPr>
              <a:t>και</a:t>
            </a:r>
            <a:r>
              <a:rPr lang="el-GR" sz="1500" spc="-60" dirty="0">
                <a:solidFill>
                  <a:srgbClr val="1F2937"/>
                </a:solidFill>
                <a:latin typeface="+mn-lt"/>
                <a:cs typeface="Arial"/>
              </a:rPr>
              <a:t> </a:t>
            </a:r>
            <a:r>
              <a:rPr lang="el-GR" sz="1500" spc="-10" dirty="0">
                <a:solidFill>
                  <a:srgbClr val="1F2937"/>
                </a:solidFill>
                <a:latin typeface="+mn-lt"/>
                <a:cs typeface="Calibri"/>
              </a:rPr>
              <a:t>π</a:t>
            </a:r>
            <a:r>
              <a:rPr lang="el-GR" sz="1500" spc="-10" dirty="0">
                <a:solidFill>
                  <a:srgbClr val="1F2937"/>
                </a:solidFill>
                <a:latin typeface="+mn-lt"/>
                <a:cs typeface="Arial"/>
              </a:rPr>
              <a:t>ροσφορών</a:t>
            </a:r>
            <a:endParaRPr lang="en-US" sz="1500" spc="-10" dirty="0">
              <a:latin typeface="+mn-lt"/>
              <a:cs typeface="Arial"/>
            </a:endParaRPr>
          </a:p>
          <a:p>
            <a:pPr marL="285750" marR="308610" indent="-285750" algn="l">
              <a:lnSpc>
                <a:spcPct val="100000"/>
              </a:lnSpc>
              <a:spcBef>
                <a:spcPts val="1450"/>
              </a:spcBef>
              <a:buFont typeface="Wingdings" pitchFamily="2" charset="2"/>
              <a:buChar char="Ø"/>
              <a:tabLst>
                <a:tab pos="459740" algn="l"/>
              </a:tabLst>
            </a:pPr>
            <a:r>
              <a:rPr lang="el-GR" sz="1500" dirty="0">
                <a:solidFill>
                  <a:srgbClr val="1F2937"/>
                </a:solidFill>
                <a:latin typeface="+mn-lt"/>
                <a:cs typeface="Arial"/>
              </a:rPr>
              <a:t>Διαχειριστικό</a:t>
            </a:r>
            <a:r>
              <a:rPr sz="1500" spc="-45" dirty="0">
                <a:solidFill>
                  <a:srgbClr val="1F2937"/>
                </a:solidFill>
                <a:latin typeface="+mn-lt"/>
                <a:cs typeface="Arial"/>
              </a:rPr>
              <a:t> </a:t>
            </a:r>
            <a:r>
              <a:rPr sz="1500" dirty="0">
                <a:solidFill>
                  <a:srgbClr val="1F2937"/>
                </a:solidFill>
                <a:latin typeface="+mn-lt"/>
                <a:cs typeface="Calibri"/>
              </a:rPr>
              <a:t>π</a:t>
            </a:r>
            <a:r>
              <a:rPr sz="1500" dirty="0">
                <a:solidFill>
                  <a:srgbClr val="1F2937"/>
                </a:solidFill>
                <a:latin typeface="+mn-lt"/>
                <a:cs typeface="Arial"/>
              </a:rPr>
              <a:t>εριβάλλον</a:t>
            </a:r>
            <a:r>
              <a:rPr sz="1500" spc="-45" dirty="0">
                <a:solidFill>
                  <a:srgbClr val="1F2937"/>
                </a:solidFill>
                <a:latin typeface="+mn-lt"/>
                <a:cs typeface="Arial"/>
              </a:rPr>
              <a:t> </a:t>
            </a:r>
            <a:r>
              <a:rPr sz="1500" dirty="0">
                <a:solidFill>
                  <a:srgbClr val="1F2937"/>
                </a:solidFill>
                <a:latin typeface="+mn-lt"/>
                <a:cs typeface="Arial"/>
              </a:rPr>
              <a:t>για</a:t>
            </a:r>
            <a:r>
              <a:rPr sz="1500" spc="-40" dirty="0">
                <a:solidFill>
                  <a:srgbClr val="1F2937"/>
                </a:solidFill>
                <a:latin typeface="+mn-lt"/>
                <a:cs typeface="Arial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+mn-lt"/>
                <a:cs typeface="Arial"/>
              </a:rPr>
              <a:t>εστιατόρια</a:t>
            </a:r>
            <a:endParaRPr sz="1500" dirty="0">
              <a:latin typeface="+mn-lt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15000" y="1195374"/>
            <a:ext cx="4836795" cy="4464685"/>
            <a:chOff x="5732716" y="1234344"/>
            <a:chExt cx="4836795" cy="446468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1574" y="1243202"/>
              <a:ext cx="4818888" cy="444684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732716" y="1234344"/>
              <a:ext cx="4836795" cy="4464685"/>
            </a:xfrm>
            <a:custGeom>
              <a:avLst/>
              <a:gdLst/>
              <a:ahLst/>
              <a:cxnLst/>
              <a:rect l="l" t="t" r="r" b="b"/>
              <a:pathLst>
                <a:path w="4836795" h="4464685">
                  <a:moveTo>
                    <a:pt x="0" y="4331684"/>
                  </a:moveTo>
                  <a:lnTo>
                    <a:pt x="0" y="132873"/>
                  </a:lnTo>
                  <a:lnTo>
                    <a:pt x="159" y="126345"/>
                  </a:lnTo>
                  <a:lnTo>
                    <a:pt x="7763" y="88117"/>
                  </a:lnTo>
                  <a:lnTo>
                    <a:pt x="26152" y="53714"/>
                  </a:lnTo>
                  <a:lnTo>
                    <a:pt x="53714" y="26152"/>
                  </a:lnTo>
                  <a:lnTo>
                    <a:pt x="88117" y="7763"/>
                  </a:lnTo>
                  <a:lnTo>
                    <a:pt x="126345" y="159"/>
                  </a:lnTo>
                  <a:lnTo>
                    <a:pt x="132873" y="0"/>
                  </a:lnTo>
                  <a:lnTo>
                    <a:pt x="4703730" y="0"/>
                  </a:lnTo>
                  <a:lnTo>
                    <a:pt x="4742302" y="5720"/>
                  </a:lnTo>
                  <a:lnTo>
                    <a:pt x="4777550" y="22393"/>
                  </a:lnTo>
                  <a:lnTo>
                    <a:pt x="4806444" y="48578"/>
                  </a:lnTo>
                  <a:lnTo>
                    <a:pt x="4826489" y="82025"/>
                  </a:lnTo>
                  <a:lnTo>
                    <a:pt x="4835965" y="119849"/>
                  </a:lnTo>
                  <a:lnTo>
                    <a:pt x="4836604" y="132873"/>
                  </a:lnTo>
                  <a:lnTo>
                    <a:pt x="4836604" y="4331684"/>
                  </a:lnTo>
                  <a:lnTo>
                    <a:pt x="4830883" y="4370255"/>
                  </a:lnTo>
                  <a:lnTo>
                    <a:pt x="4814211" y="4405504"/>
                  </a:lnTo>
                  <a:lnTo>
                    <a:pt x="4788025" y="4434397"/>
                  </a:lnTo>
                  <a:lnTo>
                    <a:pt x="4754579" y="4454442"/>
                  </a:lnTo>
                  <a:lnTo>
                    <a:pt x="4716754" y="4463919"/>
                  </a:lnTo>
                  <a:lnTo>
                    <a:pt x="4703730" y="4464557"/>
                  </a:lnTo>
                  <a:lnTo>
                    <a:pt x="132873" y="4464557"/>
                  </a:lnTo>
                  <a:lnTo>
                    <a:pt x="94302" y="4458837"/>
                  </a:lnTo>
                  <a:lnTo>
                    <a:pt x="59053" y="4442164"/>
                  </a:lnTo>
                  <a:lnTo>
                    <a:pt x="30159" y="4415979"/>
                  </a:lnTo>
                  <a:lnTo>
                    <a:pt x="10114" y="4382532"/>
                  </a:lnTo>
                  <a:lnTo>
                    <a:pt x="638" y="4344707"/>
                  </a:lnTo>
                  <a:lnTo>
                    <a:pt x="0" y="4331684"/>
                  </a:lnTo>
                  <a:close/>
                </a:path>
              </a:pathLst>
            </a:custGeom>
            <a:ln w="17716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233078" y="4107752"/>
              <a:ext cx="106680" cy="965835"/>
            </a:xfrm>
            <a:custGeom>
              <a:avLst/>
              <a:gdLst/>
              <a:ahLst/>
              <a:cxnLst/>
              <a:rect l="l" t="t" r="r" b="b"/>
              <a:pathLst>
                <a:path w="106679" h="965835">
                  <a:moveTo>
                    <a:pt x="106299" y="965549"/>
                  </a:moveTo>
                  <a:lnTo>
                    <a:pt x="65620" y="957457"/>
                  </a:lnTo>
                  <a:lnTo>
                    <a:pt x="31134" y="934414"/>
                  </a:lnTo>
                  <a:lnTo>
                    <a:pt x="8091" y="899928"/>
                  </a:lnTo>
                  <a:lnTo>
                    <a:pt x="0" y="859250"/>
                  </a:lnTo>
                  <a:lnTo>
                    <a:pt x="0" y="106298"/>
                  </a:lnTo>
                  <a:lnTo>
                    <a:pt x="8091" y="65619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99317" y="505"/>
                  </a:lnTo>
                  <a:lnTo>
                    <a:pt x="92471" y="2022"/>
                  </a:lnTo>
                  <a:lnTo>
                    <a:pt x="61363" y="24087"/>
                  </a:lnTo>
                  <a:lnTo>
                    <a:pt x="40827" y="65619"/>
                  </a:lnTo>
                  <a:lnTo>
                    <a:pt x="35432" y="106298"/>
                  </a:lnTo>
                  <a:lnTo>
                    <a:pt x="35432" y="859250"/>
                  </a:lnTo>
                  <a:lnTo>
                    <a:pt x="40827" y="899928"/>
                  </a:lnTo>
                  <a:lnTo>
                    <a:pt x="61363" y="941461"/>
                  </a:lnTo>
                  <a:lnTo>
                    <a:pt x="92471" y="963525"/>
                  </a:lnTo>
                  <a:lnTo>
                    <a:pt x="99317" y="965043"/>
                  </a:lnTo>
                  <a:lnTo>
                    <a:pt x="106299" y="96554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 dirty="0">
                <a:latin typeface="+mn-lt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451735" y="1897931"/>
            <a:ext cx="3398565" cy="1889620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40"/>
              </a:spcBef>
              <a:buClr>
                <a:srgbClr val="2462EB"/>
              </a:buClr>
              <a:buFont typeface="System Font Regular"/>
              <a:buChar char="⚙"/>
            </a:pPr>
            <a:r>
              <a:rPr lang="el-GR" sz="1450" dirty="0">
                <a:solidFill>
                  <a:srgbClr val="1F2937"/>
                </a:solidFill>
                <a:latin typeface="+mn-lt"/>
                <a:cs typeface="Arial"/>
              </a:rPr>
              <a:t>Εφαρμογή</a:t>
            </a:r>
            <a:r>
              <a:rPr sz="1450" spc="-105" dirty="0">
                <a:solidFill>
                  <a:srgbClr val="1F2937"/>
                </a:solidFill>
                <a:latin typeface="+mn-lt"/>
                <a:cs typeface="Arial"/>
              </a:rPr>
              <a:t> </a:t>
            </a:r>
            <a:r>
              <a:rPr sz="1450" dirty="0">
                <a:solidFill>
                  <a:srgbClr val="1F2937"/>
                </a:solidFill>
                <a:latin typeface="+mn-lt"/>
                <a:cs typeface="Arial"/>
              </a:rPr>
              <a:t>σύγχρονων</a:t>
            </a:r>
            <a:r>
              <a:rPr sz="1450" spc="-100" dirty="0">
                <a:solidFill>
                  <a:srgbClr val="1F2937"/>
                </a:solidFill>
                <a:latin typeface="+mn-lt"/>
                <a:cs typeface="Arial"/>
              </a:rPr>
              <a:t> </a:t>
            </a:r>
            <a:r>
              <a:rPr sz="1450" dirty="0">
                <a:solidFill>
                  <a:srgbClr val="1F2937"/>
                </a:solidFill>
                <a:latin typeface="+mn-lt"/>
                <a:cs typeface="Calibri"/>
              </a:rPr>
              <a:t>web</a:t>
            </a:r>
            <a:r>
              <a:rPr sz="1450" spc="-25" dirty="0">
                <a:solidFill>
                  <a:srgbClr val="1F2937"/>
                </a:solidFill>
                <a:latin typeface="+mn-lt"/>
                <a:cs typeface="Calibri"/>
              </a:rPr>
              <a:t> </a:t>
            </a:r>
            <a:r>
              <a:rPr sz="1450" spc="-10" dirty="0">
                <a:solidFill>
                  <a:srgbClr val="1F2937"/>
                </a:solidFill>
                <a:latin typeface="+mn-lt"/>
                <a:cs typeface="Arial"/>
              </a:rPr>
              <a:t>τεχνολογιών</a:t>
            </a:r>
            <a:endParaRPr sz="1450" dirty="0"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50"/>
              </a:spcBef>
              <a:buClr>
                <a:srgbClr val="2462EB"/>
              </a:buClr>
              <a:buFont typeface="System Font Regular"/>
              <a:buChar char="⚙"/>
            </a:pPr>
            <a:r>
              <a:rPr sz="1450" dirty="0">
                <a:solidFill>
                  <a:srgbClr val="1F2937"/>
                </a:solidFill>
                <a:latin typeface="+mn-lt"/>
                <a:cs typeface="Calibri"/>
              </a:rPr>
              <a:t>Responsive</a:t>
            </a:r>
            <a:r>
              <a:rPr sz="1450" spc="30" dirty="0">
                <a:solidFill>
                  <a:srgbClr val="1F2937"/>
                </a:solidFill>
                <a:latin typeface="+mn-lt"/>
                <a:cs typeface="Calibri"/>
              </a:rPr>
              <a:t> </a:t>
            </a:r>
            <a:r>
              <a:rPr sz="1450" dirty="0">
                <a:solidFill>
                  <a:srgbClr val="1F2937"/>
                </a:solidFill>
                <a:latin typeface="+mn-lt"/>
                <a:cs typeface="Calibri"/>
              </a:rPr>
              <a:t>design</a:t>
            </a:r>
            <a:r>
              <a:rPr sz="1450" spc="35" dirty="0">
                <a:solidFill>
                  <a:srgbClr val="1F2937"/>
                </a:solidFill>
                <a:latin typeface="+mn-lt"/>
                <a:cs typeface="Calibri"/>
              </a:rPr>
              <a:t> </a:t>
            </a:r>
            <a:r>
              <a:rPr sz="1450" dirty="0">
                <a:solidFill>
                  <a:srgbClr val="1F2937"/>
                </a:solidFill>
                <a:latin typeface="+mn-lt"/>
                <a:cs typeface="Arial"/>
              </a:rPr>
              <a:t>για</a:t>
            </a:r>
            <a:r>
              <a:rPr sz="1450" spc="-40" dirty="0">
                <a:solidFill>
                  <a:srgbClr val="1F2937"/>
                </a:solidFill>
                <a:latin typeface="+mn-lt"/>
                <a:cs typeface="Arial"/>
              </a:rPr>
              <a:t> </a:t>
            </a:r>
            <a:r>
              <a:rPr sz="1450" spc="-10" dirty="0">
                <a:solidFill>
                  <a:srgbClr val="1F2937"/>
                </a:solidFill>
                <a:latin typeface="+mn-lt"/>
                <a:cs typeface="Arial"/>
              </a:rPr>
              <a:t>όλες</a:t>
            </a:r>
            <a:r>
              <a:rPr sz="1450" spc="-45" dirty="0">
                <a:solidFill>
                  <a:srgbClr val="1F2937"/>
                </a:solidFill>
                <a:latin typeface="+mn-lt"/>
                <a:cs typeface="Arial"/>
              </a:rPr>
              <a:t> </a:t>
            </a:r>
            <a:r>
              <a:rPr sz="1450" dirty="0">
                <a:solidFill>
                  <a:srgbClr val="1F2937"/>
                </a:solidFill>
                <a:latin typeface="+mn-lt"/>
                <a:cs typeface="Arial"/>
              </a:rPr>
              <a:t>τις</a:t>
            </a:r>
            <a:r>
              <a:rPr sz="1450" spc="-40" dirty="0">
                <a:solidFill>
                  <a:srgbClr val="1F2937"/>
                </a:solidFill>
                <a:latin typeface="+mn-lt"/>
                <a:cs typeface="Arial"/>
              </a:rPr>
              <a:t> </a:t>
            </a:r>
            <a:r>
              <a:rPr sz="1450" spc="-10" dirty="0">
                <a:solidFill>
                  <a:srgbClr val="1F2937"/>
                </a:solidFill>
                <a:latin typeface="+mn-lt"/>
                <a:cs typeface="Arial"/>
              </a:rPr>
              <a:t>συσκευές</a:t>
            </a:r>
            <a:endParaRPr sz="1450" dirty="0"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50"/>
              </a:spcBef>
              <a:buClr>
                <a:srgbClr val="2462EB"/>
              </a:buClr>
              <a:buFont typeface="System Font Regular"/>
              <a:buChar char="⚙"/>
            </a:pPr>
            <a:r>
              <a:rPr lang="el-GR" sz="1450" dirty="0">
                <a:solidFill>
                  <a:srgbClr val="1F2937"/>
                </a:solidFill>
                <a:latin typeface="+mn-lt"/>
                <a:cs typeface="Arial"/>
              </a:rPr>
              <a:t>Ασφαλής</a:t>
            </a:r>
            <a:r>
              <a:rPr sz="1450" spc="-110" dirty="0">
                <a:solidFill>
                  <a:srgbClr val="1F2937"/>
                </a:solidFill>
                <a:latin typeface="+mn-lt"/>
                <a:cs typeface="Arial"/>
              </a:rPr>
              <a:t> </a:t>
            </a:r>
            <a:r>
              <a:rPr sz="1450" dirty="0">
                <a:solidFill>
                  <a:srgbClr val="1F2937"/>
                </a:solidFill>
                <a:latin typeface="+mn-lt"/>
                <a:cs typeface="Arial"/>
              </a:rPr>
              <a:t>διαχείριση</a:t>
            </a:r>
            <a:r>
              <a:rPr sz="1450" spc="-105" dirty="0">
                <a:solidFill>
                  <a:srgbClr val="1F2937"/>
                </a:solidFill>
                <a:latin typeface="+mn-lt"/>
                <a:cs typeface="Arial"/>
              </a:rPr>
              <a:t> </a:t>
            </a:r>
            <a:r>
              <a:rPr sz="1450" spc="-10" dirty="0">
                <a:solidFill>
                  <a:srgbClr val="1F2937"/>
                </a:solidFill>
                <a:latin typeface="+mn-lt"/>
                <a:cs typeface="Arial"/>
              </a:rPr>
              <a:t>δεδομένων</a:t>
            </a:r>
            <a:endParaRPr sz="1450" dirty="0"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50"/>
              </a:spcBef>
              <a:buClr>
                <a:srgbClr val="2462EB"/>
              </a:buClr>
              <a:buFont typeface="System Font Regular"/>
              <a:buChar char="⚙"/>
            </a:pPr>
            <a:r>
              <a:rPr lang="el-GR" sz="1450" dirty="0">
                <a:solidFill>
                  <a:srgbClr val="1F2937"/>
                </a:solidFill>
                <a:latin typeface="+mn-lt"/>
                <a:cs typeface="Arial"/>
              </a:rPr>
              <a:t>Κλιμακώσιμη</a:t>
            </a:r>
            <a:r>
              <a:rPr sz="1450" spc="-100" dirty="0">
                <a:solidFill>
                  <a:srgbClr val="1F2937"/>
                </a:solidFill>
                <a:latin typeface="+mn-lt"/>
                <a:cs typeface="Arial"/>
              </a:rPr>
              <a:t> </a:t>
            </a:r>
            <a:r>
              <a:rPr sz="1450" spc="-10" dirty="0">
                <a:solidFill>
                  <a:srgbClr val="1F2937"/>
                </a:solidFill>
                <a:latin typeface="+mn-lt"/>
                <a:cs typeface="Arial"/>
              </a:rPr>
              <a:t>αρχιτεκτονική</a:t>
            </a:r>
            <a:endParaRPr sz="1450" dirty="0"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50"/>
              </a:spcBef>
              <a:buClr>
                <a:srgbClr val="2462EB"/>
              </a:buClr>
              <a:buFont typeface="System Font Regular"/>
              <a:buChar char="⚙"/>
            </a:pPr>
            <a:r>
              <a:rPr lang="el-GR" sz="1450" spc="-10" dirty="0">
                <a:solidFill>
                  <a:srgbClr val="1F2937"/>
                </a:solidFill>
                <a:latin typeface="+mn-lt"/>
                <a:cs typeface="Arial"/>
              </a:rPr>
              <a:t>Βελτιστοποιημένη</a:t>
            </a:r>
            <a:r>
              <a:rPr sz="1450" spc="-60" dirty="0">
                <a:solidFill>
                  <a:srgbClr val="1F2937"/>
                </a:solidFill>
                <a:latin typeface="+mn-lt"/>
                <a:cs typeface="Arial"/>
              </a:rPr>
              <a:t> </a:t>
            </a:r>
            <a:r>
              <a:rPr sz="1450" spc="-10" dirty="0">
                <a:solidFill>
                  <a:srgbClr val="1F2937"/>
                </a:solidFill>
                <a:latin typeface="+mn-lt"/>
                <a:cs typeface="Arial"/>
              </a:rPr>
              <a:t>α</a:t>
            </a:r>
            <a:r>
              <a:rPr sz="1450" spc="-10" dirty="0">
                <a:solidFill>
                  <a:srgbClr val="1F2937"/>
                </a:solidFill>
                <a:latin typeface="+mn-lt"/>
                <a:cs typeface="Calibri"/>
              </a:rPr>
              <a:t>π</a:t>
            </a:r>
            <a:r>
              <a:rPr sz="1450" spc="-10" dirty="0">
                <a:solidFill>
                  <a:srgbClr val="1F2937"/>
                </a:solidFill>
                <a:latin typeface="+mn-lt"/>
                <a:cs typeface="Arial"/>
              </a:rPr>
              <a:t>όδοση</a:t>
            </a:r>
            <a:endParaRPr sz="1450" dirty="0">
              <a:latin typeface="+mn-lt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54891" y="4336787"/>
            <a:ext cx="3609975" cy="288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79880" marR="5080" indent="-1567815" algn="ctr">
              <a:lnSpc>
                <a:spcPct val="136300"/>
              </a:lnSpc>
              <a:spcBef>
                <a:spcPts val="95"/>
              </a:spcBef>
              <a:tabLst>
                <a:tab pos="283210" algn="l"/>
              </a:tabLst>
            </a:pPr>
            <a:r>
              <a:rPr sz="1450" b="1" spc="-25" dirty="0" err="1">
                <a:solidFill>
                  <a:srgbClr val="2562EB"/>
                </a:solidFill>
                <a:latin typeface="+mn-lt"/>
                <a:cs typeface="Arial"/>
              </a:rPr>
              <a:t>Σύγχρονη</a:t>
            </a:r>
            <a:r>
              <a:rPr sz="1450" b="1" spc="-25" dirty="0">
                <a:solidFill>
                  <a:srgbClr val="2562EB"/>
                </a:solidFill>
                <a:latin typeface="+mn-lt"/>
                <a:cs typeface="Trebuchet MS"/>
              </a:rPr>
              <a:t>,</a:t>
            </a:r>
            <a:r>
              <a:rPr sz="1450" b="1" spc="-90" dirty="0">
                <a:solidFill>
                  <a:srgbClr val="2562EB"/>
                </a:solidFill>
                <a:latin typeface="+mn-lt"/>
                <a:cs typeface="Trebuchet MS"/>
              </a:rPr>
              <a:t> </a:t>
            </a:r>
            <a:r>
              <a:rPr sz="1450" b="1" dirty="0">
                <a:solidFill>
                  <a:srgbClr val="2562EB"/>
                </a:solidFill>
                <a:latin typeface="+mn-lt"/>
                <a:cs typeface="Trebuchet MS"/>
              </a:rPr>
              <a:t>π</a:t>
            </a:r>
            <a:r>
              <a:rPr sz="1450" b="1" dirty="0">
                <a:solidFill>
                  <a:srgbClr val="2562EB"/>
                </a:solidFill>
                <a:latin typeface="+mn-lt"/>
                <a:cs typeface="Arial"/>
              </a:rPr>
              <a:t>ροσβάσιμη</a:t>
            </a:r>
            <a:r>
              <a:rPr sz="1450" b="1" spc="-50" dirty="0">
                <a:solidFill>
                  <a:srgbClr val="2562EB"/>
                </a:solidFill>
                <a:latin typeface="+mn-lt"/>
                <a:cs typeface="Arial"/>
              </a:rPr>
              <a:t> </a:t>
            </a:r>
            <a:r>
              <a:rPr sz="1450" b="1" spc="-20" dirty="0">
                <a:solidFill>
                  <a:srgbClr val="2562EB"/>
                </a:solidFill>
                <a:latin typeface="+mn-lt"/>
                <a:cs typeface="Arial"/>
              </a:rPr>
              <a:t>και</a:t>
            </a:r>
            <a:r>
              <a:rPr sz="1450" b="1" spc="-55" dirty="0">
                <a:solidFill>
                  <a:srgbClr val="2562EB"/>
                </a:solidFill>
                <a:latin typeface="+mn-lt"/>
                <a:cs typeface="Arial"/>
              </a:rPr>
              <a:t> </a:t>
            </a:r>
            <a:r>
              <a:rPr sz="1450" b="1" spc="-10" dirty="0">
                <a:solidFill>
                  <a:srgbClr val="2562EB"/>
                </a:solidFill>
                <a:latin typeface="+mn-lt"/>
                <a:cs typeface="Arial"/>
              </a:rPr>
              <a:t>α</a:t>
            </a:r>
            <a:r>
              <a:rPr sz="1450" b="1" spc="-10" dirty="0">
                <a:solidFill>
                  <a:srgbClr val="2562EB"/>
                </a:solidFill>
                <a:latin typeface="+mn-lt"/>
                <a:cs typeface="Trebuchet MS"/>
              </a:rPr>
              <a:t>π</a:t>
            </a:r>
            <a:r>
              <a:rPr sz="1450" b="1" spc="-10" dirty="0">
                <a:solidFill>
                  <a:srgbClr val="2562EB"/>
                </a:solidFill>
                <a:latin typeface="+mn-lt"/>
                <a:cs typeface="Arial"/>
              </a:rPr>
              <a:t>οδοτική </a:t>
            </a:r>
            <a:r>
              <a:rPr sz="1450" b="1" spc="-20" dirty="0">
                <a:solidFill>
                  <a:srgbClr val="2562EB"/>
                </a:solidFill>
                <a:latin typeface="+mn-lt"/>
                <a:cs typeface="Arial"/>
              </a:rPr>
              <a:t>λύση</a:t>
            </a:r>
            <a:endParaRPr sz="1450" dirty="0">
              <a:latin typeface="+mn-lt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050" y="233361"/>
            <a:ext cx="10629900" cy="531495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35380" y="293299"/>
            <a:ext cx="2651125" cy="3430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l-GR" sz="2150" b="1" spc="-50" dirty="0">
                <a:solidFill>
                  <a:srgbClr val="F7FAFB"/>
                </a:solidFill>
                <a:latin typeface="+mn-lt"/>
                <a:cs typeface="Arial"/>
              </a:rPr>
              <a:t>Στόχοι</a:t>
            </a:r>
            <a:r>
              <a:rPr lang="el-GR" sz="2150" b="1" spc="-145" dirty="0">
                <a:solidFill>
                  <a:srgbClr val="F7FAFB"/>
                </a:solidFill>
                <a:latin typeface="+mn-lt"/>
                <a:cs typeface="Arial"/>
              </a:rPr>
              <a:t> </a:t>
            </a:r>
            <a:r>
              <a:rPr lang="el-GR" sz="2150" b="1" spc="-35" dirty="0">
                <a:solidFill>
                  <a:srgbClr val="F7FAFB"/>
                </a:solidFill>
                <a:latin typeface="+mn-lt"/>
                <a:cs typeface="Arial"/>
              </a:rPr>
              <a:t>του</a:t>
            </a:r>
            <a:r>
              <a:rPr lang="el-GR" sz="2150" b="1" spc="-140" dirty="0">
                <a:solidFill>
                  <a:srgbClr val="F7FAFB"/>
                </a:solidFill>
                <a:latin typeface="+mn-lt"/>
                <a:cs typeface="Arial"/>
              </a:rPr>
              <a:t> </a:t>
            </a:r>
            <a:r>
              <a:rPr lang="el-GR" sz="2150" b="1" spc="-20" dirty="0">
                <a:solidFill>
                  <a:srgbClr val="F7FAFB"/>
                </a:solidFill>
                <a:latin typeface="+mn-lt"/>
                <a:cs typeface="Arial"/>
              </a:rPr>
              <a:t>Έργου</a:t>
            </a:r>
            <a:endParaRPr lang="el-GR" sz="2150" dirty="0">
              <a:latin typeface="+mn-lt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67200" y="6035991"/>
            <a:ext cx="2696210" cy="2430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550" dirty="0">
                <a:solidFill>
                  <a:srgbClr val="6A7280"/>
                </a:solidFill>
                <a:latin typeface="+mn-lt"/>
                <a:cs typeface="Calibri"/>
              </a:rPr>
              <a:t>Book</a:t>
            </a:r>
            <a:r>
              <a:rPr sz="1550" spc="20" dirty="0">
                <a:solidFill>
                  <a:srgbClr val="6A7280"/>
                </a:solidFill>
                <a:latin typeface="+mn-lt"/>
                <a:cs typeface="Calibri"/>
              </a:rPr>
              <a:t> </a:t>
            </a:r>
            <a:r>
              <a:rPr sz="1550" spc="-60" dirty="0">
                <a:solidFill>
                  <a:srgbClr val="6A7280"/>
                </a:solidFill>
                <a:latin typeface="+mn-lt"/>
                <a:cs typeface="Calibri"/>
              </a:rPr>
              <a:t>A</a:t>
            </a:r>
            <a:r>
              <a:rPr sz="1550" spc="25" dirty="0">
                <a:solidFill>
                  <a:srgbClr val="6A7280"/>
                </a:solidFill>
                <a:latin typeface="+mn-lt"/>
                <a:cs typeface="Calibri"/>
              </a:rPr>
              <a:t> </a:t>
            </a:r>
            <a:r>
              <a:rPr sz="1550" dirty="0">
                <a:solidFill>
                  <a:srgbClr val="6A7280"/>
                </a:solidFill>
                <a:latin typeface="+mn-lt"/>
                <a:cs typeface="Calibri"/>
              </a:rPr>
              <a:t>Bite</a:t>
            </a:r>
            <a:r>
              <a:rPr sz="1550" spc="25" dirty="0">
                <a:solidFill>
                  <a:srgbClr val="6A7280"/>
                </a:solidFill>
                <a:latin typeface="+mn-lt"/>
                <a:cs typeface="Calibri"/>
              </a:rPr>
              <a:t> </a:t>
            </a:r>
            <a:r>
              <a:rPr sz="1550" dirty="0">
                <a:solidFill>
                  <a:srgbClr val="6A7280"/>
                </a:solidFill>
                <a:latin typeface="+mn-lt"/>
                <a:cs typeface="Calibri"/>
              </a:rPr>
              <a:t>-</a:t>
            </a:r>
            <a:r>
              <a:rPr sz="1550" spc="25" dirty="0">
                <a:solidFill>
                  <a:srgbClr val="6A7280"/>
                </a:solidFill>
                <a:latin typeface="+mn-lt"/>
                <a:cs typeface="Calibri"/>
              </a:rPr>
              <a:t> </a:t>
            </a:r>
            <a:r>
              <a:rPr sz="1550" spc="-10" dirty="0">
                <a:solidFill>
                  <a:srgbClr val="6A7280"/>
                </a:solidFill>
                <a:latin typeface="+mn-lt"/>
                <a:cs typeface="Arial"/>
              </a:rPr>
              <a:t>Πτυχιακή</a:t>
            </a:r>
            <a:r>
              <a:rPr sz="1550" spc="-55" dirty="0">
                <a:solidFill>
                  <a:srgbClr val="6A7280"/>
                </a:solidFill>
                <a:latin typeface="+mn-lt"/>
                <a:cs typeface="Arial"/>
              </a:rPr>
              <a:t> </a:t>
            </a:r>
            <a:r>
              <a:rPr sz="1550" spc="-10" dirty="0">
                <a:solidFill>
                  <a:srgbClr val="6A7280"/>
                </a:solidFill>
                <a:latin typeface="+mn-lt"/>
                <a:cs typeface="Arial"/>
              </a:rPr>
              <a:t>Εργασία</a:t>
            </a:r>
            <a:endParaRPr sz="1550" dirty="0">
              <a:latin typeface="+mn-lt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161924" y="6332251"/>
            <a:ext cx="330834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>
                <a:latin typeface="+mn-lt"/>
              </a:rPr>
              <a:t>3</a:t>
            </a:fld>
            <a:r>
              <a:rPr spc="225" dirty="0">
                <a:latin typeface="+mn-lt"/>
              </a:rPr>
              <a:t> </a:t>
            </a:r>
            <a:r>
              <a:rPr dirty="0">
                <a:latin typeface="+mn-lt"/>
              </a:rPr>
              <a:t>/</a:t>
            </a:r>
            <a:r>
              <a:rPr spc="225" dirty="0">
                <a:latin typeface="+mn-lt"/>
              </a:rPr>
              <a:t> </a:t>
            </a:r>
            <a:r>
              <a:rPr spc="-50" dirty="0">
                <a:latin typeface="+mn-lt"/>
              </a:rPr>
              <a:t>8</a:t>
            </a:r>
          </a:p>
        </p:txBody>
      </p:sp>
      <p:sp>
        <p:nvSpPr>
          <p:cNvPr id="22" name="object 12">
            <a:extLst>
              <a:ext uri="{FF2B5EF4-FFF2-40B4-BE49-F238E27FC236}">
                <a16:creationId xmlns:a16="http://schemas.microsoft.com/office/drawing/2014/main" id="{47B369F7-20E5-B244-07BE-FAE0D896FDD0}"/>
              </a:ext>
            </a:extLst>
          </p:cNvPr>
          <p:cNvSpPr/>
          <p:nvPr/>
        </p:nvSpPr>
        <p:spPr>
          <a:xfrm rot="10800000">
            <a:off x="10069295" y="4068782"/>
            <a:ext cx="106680" cy="965835"/>
          </a:xfrm>
          <a:custGeom>
            <a:avLst/>
            <a:gdLst/>
            <a:ahLst/>
            <a:cxnLst/>
            <a:rect l="l" t="t" r="r" b="b"/>
            <a:pathLst>
              <a:path w="106679" h="965835">
                <a:moveTo>
                  <a:pt x="106299" y="965549"/>
                </a:moveTo>
                <a:lnTo>
                  <a:pt x="65620" y="957457"/>
                </a:lnTo>
                <a:lnTo>
                  <a:pt x="31134" y="934414"/>
                </a:lnTo>
                <a:lnTo>
                  <a:pt x="8091" y="899928"/>
                </a:lnTo>
                <a:lnTo>
                  <a:pt x="0" y="859250"/>
                </a:lnTo>
                <a:lnTo>
                  <a:pt x="0" y="106298"/>
                </a:lnTo>
                <a:lnTo>
                  <a:pt x="8091" y="65619"/>
                </a:lnTo>
                <a:lnTo>
                  <a:pt x="31134" y="31134"/>
                </a:lnTo>
                <a:lnTo>
                  <a:pt x="65620" y="8091"/>
                </a:lnTo>
                <a:lnTo>
                  <a:pt x="106299" y="0"/>
                </a:lnTo>
                <a:lnTo>
                  <a:pt x="99317" y="505"/>
                </a:lnTo>
                <a:lnTo>
                  <a:pt x="92471" y="2022"/>
                </a:lnTo>
                <a:lnTo>
                  <a:pt x="61363" y="24087"/>
                </a:lnTo>
                <a:lnTo>
                  <a:pt x="40827" y="65619"/>
                </a:lnTo>
                <a:lnTo>
                  <a:pt x="35432" y="106298"/>
                </a:lnTo>
                <a:lnTo>
                  <a:pt x="35432" y="859250"/>
                </a:lnTo>
                <a:lnTo>
                  <a:pt x="40827" y="899928"/>
                </a:lnTo>
                <a:lnTo>
                  <a:pt x="61363" y="941461"/>
                </a:lnTo>
                <a:lnTo>
                  <a:pt x="92471" y="963525"/>
                </a:lnTo>
                <a:lnTo>
                  <a:pt x="99317" y="965043"/>
                </a:lnTo>
                <a:lnTo>
                  <a:pt x="106299" y="965549"/>
                </a:lnTo>
                <a:close/>
              </a:path>
            </a:pathLst>
          </a:custGeom>
          <a:solidFill>
            <a:srgbClr val="2562EB"/>
          </a:solidFill>
        </p:spPr>
        <p:txBody>
          <a:bodyPr vert="vert" wrap="square" lIns="0" tIns="0" rIns="0" bIns="0" rtlCol="0"/>
          <a:lstStyle/>
          <a:p>
            <a:endParaRPr dirty="0"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E556F2-709A-3FE0-04C9-17F01B501F0F}"/>
              </a:ext>
            </a:extLst>
          </p:cNvPr>
          <p:cNvSpPr txBox="1"/>
          <p:nvPr/>
        </p:nvSpPr>
        <p:spPr>
          <a:xfrm>
            <a:off x="557302" y="1975286"/>
            <a:ext cx="50438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500" b="1" dirty="0">
                <a:solidFill>
                  <a:srgbClr val="1D40AF"/>
                </a:solidFill>
                <a:cs typeface="Arial"/>
              </a:rPr>
              <a:t>Ανά</a:t>
            </a:r>
            <a:r>
              <a:rPr lang="el-GR" sz="1500" b="1" dirty="0">
                <a:solidFill>
                  <a:srgbClr val="1D40AF"/>
                </a:solidFill>
                <a:cs typeface="Trebuchet MS"/>
              </a:rPr>
              <a:t>π</a:t>
            </a:r>
            <a:r>
              <a:rPr lang="el-GR" sz="1500" b="1" dirty="0">
                <a:solidFill>
                  <a:srgbClr val="1D40AF"/>
                </a:solidFill>
                <a:cs typeface="Arial"/>
              </a:rPr>
              <a:t>τυξη</a:t>
            </a:r>
            <a:r>
              <a:rPr lang="el-GR" sz="1500" b="1" spc="10" dirty="0">
                <a:solidFill>
                  <a:srgbClr val="1D40AF"/>
                </a:solidFill>
                <a:cs typeface="Arial"/>
              </a:rPr>
              <a:t> </a:t>
            </a:r>
            <a:r>
              <a:rPr lang="el-GR" sz="1500" b="1" dirty="0">
                <a:solidFill>
                  <a:srgbClr val="1D40AF"/>
                </a:solidFill>
                <a:cs typeface="Arial"/>
              </a:rPr>
              <a:t>ολοκληρωμένης</a:t>
            </a:r>
            <a:r>
              <a:rPr lang="el-GR" sz="1500" b="1" spc="10" dirty="0">
                <a:solidFill>
                  <a:srgbClr val="1D40AF"/>
                </a:solidFill>
                <a:cs typeface="Arial"/>
              </a:rPr>
              <a:t> </a:t>
            </a:r>
            <a:r>
              <a:rPr lang="el-GR" sz="1500" b="1" spc="-10" dirty="0">
                <a:solidFill>
                  <a:srgbClr val="1D40AF"/>
                </a:solidFill>
                <a:cs typeface="Trebuchet MS"/>
              </a:rPr>
              <a:t>π</a:t>
            </a:r>
            <a:r>
              <a:rPr lang="el-GR" sz="1500" b="1" spc="-10" dirty="0">
                <a:solidFill>
                  <a:srgbClr val="1D40AF"/>
                </a:solidFill>
                <a:cs typeface="Arial"/>
              </a:rPr>
              <a:t>λατφόρμας </a:t>
            </a:r>
            <a:r>
              <a:rPr lang="el-GR" sz="1500" b="1" dirty="0">
                <a:solidFill>
                  <a:srgbClr val="1D40AF"/>
                </a:solidFill>
                <a:cs typeface="Arial"/>
              </a:rPr>
              <a:t>κρατήσεων</a:t>
            </a:r>
            <a:r>
              <a:rPr lang="el-GR" sz="1500" b="1" spc="55" dirty="0">
                <a:solidFill>
                  <a:srgbClr val="1D40AF"/>
                </a:solidFill>
                <a:cs typeface="Arial"/>
              </a:rPr>
              <a:t> </a:t>
            </a:r>
            <a:r>
              <a:rPr lang="el-GR" sz="1500" b="1" spc="-10" dirty="0">
                <a:solidFill>
                  <a:srgbClr val="1D40AF"/>
                </a:solidFill>
                <a:cs typeface="Arial"/>
              </a:rPr>
              <a:t>εστιατορίων</a:t>
            </a:r>
            <a:endParaRPr lang="en-US" sz="1500" b="1" spc="-10" dirty="0">
              <a:solidFill>
                <a:srgbClr val="1D40AF"/>
              </a:solidFill>
              <a:cs typeface="Arial"/>
            </a:endParaRPr>
          </a:p>
        </p:txBody>
      </p:sp>
      <p:pic>
        <p:nvPicPr>
          <p:cNvPr id="25" name="Graphic 24" descr="Bullseye with solid fill">
            <a:extLst>
              <a:ext uri="{FF2B5EF4-FFF2-40B4-BE49-F238E27FC236}">
                <a16:creationId xmlns:a16="http://schemas.microsoft.com/office/drawing/2014/main" id="{09AD7E76-8D14-6CE8-6B24-61E8535BC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3000" y="1435806"/>
            <a:ext cx="343368" cy="34336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4BBE5DE-EF5F-4E47-4FC0-34BEB73E02B3}"/>
              </a:ext>
            </a:extLst>
          </p:cNvPr>
          <p:cNvSpPr txBox="1"/>
          <p:nvPr/>
        </p:nvSpPr>
        <p:spPr>
          <a:xfrm>
            <a:off x="1524000" y="2936815"/>
            <a:ext cx="2975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000" dirty="0">
                <a:solidFill>
                  <a:srgbClr val="1C40B0"/>
                </a:solidFill>
              </a:rPr>
              <a:t>ΛΕΙΤΟΥΡΓΙΚΟΙ ΣΤΟΧΟΙ</a:t>
            </a:r>
            <a:endParaRPr lang="en-GR" sz="2000" dirty="0">
              <a:solidFill>
                <a:srgbClr val="1C40B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5AF322-B76B-BE3A-771A-1BD3D361E7B8}"/>
              </a:ext>
            </a:extLst>
          </p:cNvPr>
          <p:cNvSpPr txBox="1"/>
          <p:nvPr/>
        </p:nvSpPr>
        <p:spPr>
          <a:xfrm>
            <a:off x="7084058" y="1492015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b="1" spc="-35" dirty="0">
                <a:solidFill>
                  <a:srgbClr val="2562EB"/>
                </a:solidFill>
                <a:cs typeface="Arial"/>
              </a:rPr>
              <a:t>ΤΕΧΝΙΚΟΙ</a:t>
            </a:r>
            <a:r>
              <a:rPr lang="el-GR" sz="1800" b="1" spc="-135" dirty="0">
                <a:solidFill>
                  <a:srgbClr val="2562EB"/>
                </a:solidFill>
                <a:cs typeface="Arial"/>
              </a:rPr>
              <a:t> </a:t>
            </a:r>
            <a:r>
              <a:rPr lang="el-GR" sz="1800" b="1" spc="-10" dirty="0">
                <a:solidFill>
                  <a:srgbClr val="2562EB"/>
                </a:solidFill>
                <a:cs typeface="Arial"/>
              </a:rPr>
              <a:t>ΣΤΟΧΟΙ</a:t>
            </a:r>
            <a:endParaRPr lang="el-GR" sz="1800" dirty="0">
              <a:cs typeface="Arial"/>
            </a:endParaRPr>
          </a:p>
        </p:txBody>
      </p:sp>
      <p:pic>
        <p:nvPicPr>
          <p:cNvPr id="29" name="Graphic 28" descr="Lights On with solid fill">
            <a:extLst>
              <a:ext uri="{FF2B5EF4-FFF2-40B4-BE49-F238E27FC236}">
                <a16:creationId xmlns:a16="http://schemas.microsoft.com/office/drawing/2014/main" id="{F41CBB3B-212B-9BFF-1E8A-BB754E46A4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310112" y="4379408"/>
            <a:ext cx="271460" cy="271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FCB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5797" y="1234344"/>
            <a:ext cx="2312035" cy="4464685"/>
            <a:chOff x="665797" y="1234344"/>
            <a:chExt cx="2312035" cy="4464685"/>
          </a:xfrm>
        </p:grpSpPr>
        <p:sp>
          <p:nvSpPr>
            <p:cNvPr id="4" name="object 4"/>
            <p:cNvSpPr/>
            <p:nvPr/>
          </p:nvSpPr>
          <p:spPr>
            <a:xfrm>
              <a:off x="665797" y="1234344"/>
              <a:ext cx="2312035" cy="4464685"/>
            </a:xfrm>
            <a:custGeom>
              <a:avLst/>
              <a:gdLst/>
              <a:ahLst/>
              <a:cxnLst/>
              <a:rect l="l" t="t" r="r" b="b"/>
              <a:pathLst>
                <a:path w="2312035" h="4464685">
                  <a:moveTo>
                    <a:pt x="0" y="4331684"/>
                  </a:moveTo>
                  <a:lnTo>
                    <a:pt x="0" y="132873"/>
                  </a:lnTo>
                  <a:lnTo>
                    <a:pt x="159" y="126345"/>
                  </a:lnTo>
                  <a:lnTo>
                    <a:pt x="7763" y="88117"/>
                  </a:lnTo>
                  <a:lnTo>
                    <a:pt x="26152" y="53714"/>
                  </a:lnTo>
                  <a:lnTo>
                    <a:pt x="53714" y="26152"/>
                  </a:lnTo>
                  <a:lnTo>
                    <a:pt x="88117" y="7763"/>
                  </a:lnTo>
                  <a:lnTo>
                    <a:pt x="126345" y="159"/>
                  </a:lnTo>
                  <a:lnTo>
                    <a:pt x="132873" y="0"/>
                  </a:lnTo>
                  <a:lnTo>
                    <a:pt x="2179129" y="0"/>
                  </a:lnTo>
                  <a:lnTo>
                    <a:pt x="2217700" y="5720"/>
                  </a:lnTo>
                  <a:lnTo>
                    <a:pt x="2252949" y="22393"/>
                  </a:lnTo>
                  <a:lnTo>
                    <a:pt x="2281843" y="48578"/>
                  </a:lnTo>
                  <a:lnTo>
                    <a:pt x="2301888" y="82025"/>
                  </a:lnTo>
                  <a:lnTo>
                    <a:pt x="2311364" y="119849"/>
                  </a:lnTo>
                  <a:lnTo>
                    <a:pt x="2312003" y="132873"/>
                  </a:lnTo>
                  <a:lnTo>
                    <a:pt x="2312003" y="4331684"/>
                  </a:lnTo>
                  <a:lnTo>
                    <a:pt x="2306282" y="4370255"/>
                  </a:lnTo>
                  <a:lnTo>
                    <a:pt x="2289609" y="4405504"/>
                  </a:lnTo>
                  <a:lnTo>
                    <a:pt x="2263424" y="4434397"/>
                  </a:lnTo>
                  <a:lnTo>
                    <a:pt x="2229977" y="4454442"/>
                  </a:lnTo>
                  <a:lnTo>
                    <a:pt x="2192153" y="4463919"/>
                  </a:lnTo>
                  <a:lnTo>
                    <a:pt x="2179129" y="4464557"/>
                  </a:lnTo>
                  <a:lnTo>
                    <a:pt x="132873" y="4464557"/>
                  </a:lnTo>
                  <a:lnTo>
                    <a:pt x="94302" y="4458837"/>
                  </a:lnTo>
                  <a:lnTo>
                    <a:pt x="59053" y="4442164"/>
                  </a:lnTo>
                  <a:lnTo>
                    <a:pt x="30159" y="4415979"/>
                  </a:lnTo>
                  <a:lnTo>
                    <a:pt x="10114" y="4382532"/>
                  </a:lnTo>
                  <a:lnTo>
                    <a:pt x="638" y="4344707"/>
                  </a:lnTo>
                  <a:lnTo>
                    <a:pt x="0" y="4331684"/>
                  </a:lnTo>
                  <a:close/>
                </a:path>
              </a:pathLst>
            </a:custGeom>
            <a:ln w="17716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7029" y="1701259"/>
              <a:ext cx="317499" cy="2889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08888" y="2094768"/>
            <a:ext cx="2034681" cy="4591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42240" marR="106680" indent="-130175" algn="ctr">
              <a:lnSpc>
                <a:spcPct val="100499"/>
              </a:lnSpc>
              <a:spcBef>
                <a:spcPts val="120"/>
              </a:spcBef>
            </a:pPr>
            <a:r>
              <a:rPr sz="1400" b="1" spc="-65" dirty="0">
                <a:solidFill>
                  <a:srgbClr val="2562EB"/>
                </a:solidFill>
                <a:latin typeface="+mn-lt"/>
                <a:cs typeface="Trebuchet MS"/>
              </a:rPr>
              <a:t>FRONTEND</a:t>
            </a:r>
            <a:endParaRPr lang="en-US" sz="1400" b="1" spc="-65" dirty="0">
              <a:solidFill>
                <a:srgbClr val="2562EB"/>
              </a:solidFill>
              <a:latin typeface="+mn-lt"/>
              <a:cs typeface="Trebuchet MS"/>
            </a:endParaRPr>
          </a:p>
          <a:p>
            <a:pPr marL="142240" marR="106680" indent="-130175" algn="ctr">
              <a:lnSpc>
                <a:spcPct val="100499"/>
              </a:lnSpc>
              <a:spcBef>
                <a:spcPts val="120"/>
              </a:spcBef>
            </a:pPr>
            <a:r>
              <a:rPr sz="1400" b="1" spc="-10" dirty="0">
                <a:solidFill>
                  <a:srgbClr val="2562EB"/>
                </a:solidFill>
                <a:latin typeface="+mn-lt"/>
                <a:cs typeface="Trebuchet MS"/>
              </a:rPr>
              <a:t>REACT.JS</a:t>
            </a:r>
            <a:endParaRPr lang="en-US" sz="1250" dirty="0">
              <a:latin typeface="+mn-lt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08115" y="1234344"/>
            <a:ext cx="2303145" cy="4464685"/>
            <a:chOff x="3208115" y="1234344"/>
            <a:chExt cx="2303145" cy="4464685"/>
          </a:xfrm>
        </p:grpSpPr>
        <p:sp>
          <p:nvSpPr>
            <p:cNvPr id="10" name="object 10"/>
            <p:cNvSpPr/>
            <p:nvPr/>
          </p:nvSpPr>
          <p:spPr>
            <a:xfrm>
              <a:off x="3208115" y="1234344"/>
              <a:ext cx="2303145" cy="4464685"/>
            </a:xfrm>
            <a:custGeom>
              <a:avLst/>
              <a:gdLst/>
              <a:ahLst/>
              <a:cxnLst/>
              <a:rect l="l" t="t" r="r" b="b"/>
              <a:pathLst>
                <a:path w="2303145" h="4464685">
                  <a:moveTo>
                    <a:pt x="0" y="4331684"/>
                  </a:moveTo>
                  <a:lnTo>
                    <a:pt x="0" y="132873"/>
                  </a:lnTo>
                  <a:lnTo>
                    <a:pt x="159" y="126345"/>
                  </a:lnTo>
                  <a:lnTo>
                    <a:pt x="7763" y="88117"/>
                  </a:lnTo>
                  <a:lnTo>
                    <a:pt x="26152" y="53714"/>
                  </a:lnTo>
                  <a:lnTo>
                    <a:pt x="53714" y="26152"/>
                  </a:lnTo>
                  <a:lnTo>
                    <a:pt x="88117" y="7763"/>
                  </a:lnTo>
                  <a:lnTo>
                    <a:pt x="126345" y="159"/>
                  </a:lnTo>
                  <a:lnTo>
                    <a:pt x="132873" y="0"/>
                  </a:lnTo>
                  <a:lnTo>
                    <a:pt x="2170271" y="0"/>
                  </a:lnTo>
                  <a:lnTo>
                    <a:pt x="2208842" y="5720"/>
                  </a:lnTo>
                  <a:lnTo>
                    <a:pt x="2244091" y="22393"/>
                  </a:lnTo>
                  <a:lnTo>
                    <a:pt x="2272985" y="48578"/>
                  </a:lnTo>
                  <a:lnTo>
                    <a:pt x="2293030" y="82025"/>
                  </a:lnTo>
                  <a:lnTo>
                    <a:pt x="2302506" y="119849"/>
                  </a:lnTo>
                  <a:lnTo>
                    <a:pt x="2303144" y="132873"/>
                  </a:lnTo>
                  <a:lnTo>
                    <a:pt x="2303144" y="4331684"/>
                  </a:lnTo>
                  <a:lnTo>
                    <a:pt x="2297424" y="4370255"/>
                  </a:lnTo>
                  <a:lnTo>
                    <a:pt x="2280751" y="4405504"/>
                  </a:lnTo>
                  <a:lnTo>
                    <a:pt x="2254566" y="4434397"/>
                  </a:lnTo>
                  <a:lnTo>
                    <a:pt x="2221119" y="4454442"/>
                  </a:lnTo>
                  <a:lnTo>
                    <a:pt x="2183295" y="4463919"/>
                  </a:lnTo>
                  <a:lnTo>
                    <a:pt x="2170271" y="4464557"/>
                  </a:lnTo>
                  <a:lnTo>
                    <a:pt x="132873" y="4464557"/>
                  </a:lnTo>
                  <a:lnTo>
                    <a:pt x="94302" y="4458837"/>
                  </a:lnTo>
                  <a:lnTo>
                    <a:pt x="59053" y="4442164"/>
                  </a:lnTo>
                  <a:lnTo>
                    <a:pt x="30159" y="4415979"/>
                  </a:lnTo>
                  <a:lnTo>
                    <a:pt x="10114" y="4382532"/>
                  </a:lnTo>
                  <a:lnTo>
                    <a:pt x="638" y="4344707"/>
                  </a:lnTo>
                  <a:lnTo>
                    <a:pt x="0" y="4331684"/>
                  </a:lnTo>
                  <a:close/>
                </a:path>
              </a:pathLst>
            </a:custGeom>
            <a:ln w="17716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7782" y="1490281"/>
              <a:ext cx="266699" cy="30479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225462" y="2106117"/>
            <a:ext cx="2538038" cy="4539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3060" indent="12700" algn="ctr">
              <a:lnSpc>
                <a:spcPct val="101299"/>
              </a:lnSpc>
              <a:spcBef>
                <a:spcPts val="100"/>
              </a:spcBef>
            </a:pPr>
            <a:r>
              <a:rPr sz="1400" b="1" spc="-45" dirty="0">
                <a:solidFill>
                  <a:srgbClr val="2562EB"/>
                </a:solidFill>
                <a:latin typeface="+mn-lt"/>
                <a:cs typeface="Trebuchet MS"/>
              </a:rPr>
              <a:t>BACKEND</a:t>
            </a:r>
            <a:endParaRPr lang="en-US" sz="1400" b="1" spc="-45" dirty="0">
              <a:solidFill>
                <a:srgbClr val="2562EB"/>
              </a:solidFill>
              <a:latin typeface="+mn-lt"/>
              <a:cs typeface="Trebuchet MS"/>
            </a:endParaRPr>
          </a:p>
          <a:p>
            <a:pPr marL="12700" marR="353060" indent="12700" algn="ctr">
              <a:lnSpc>
                <a:spcPct val="101299"/>
              </a:lnSpc>
              <a:spcBef>
                <a:spcPts val="100"/>
              </a:spcBef>
            </a:pPr>
            <a:r>
              <a:rPr sz="1400" b="1" spc="-60" dirty="0">
                <a:solidFill>
                  <a:srgbClr val="2562EB"/>
                </a:solidFill>
                <a:latin typeface="+mn-lt"/>
                <a:cs typeface="Trebuchet MS"/>
              </a:rPr>
              <a:t>NODE.JS</a:t>
            </a:r>
            <a:r>
              <a:rPr sz="1400" b="1" spc="-90" dirty="0">
                <a:solidFill>
                  <a:srgbClr val="2562EB"/>
                </a:solidFill>
                <a:latin typeface="+mn-lt"/>
                <a:cs typeface="Trebuchet MS"/>
              </a:rPr>
              <a:t>+</a:t>
            </a:r>
            <a:r>
              <a:rPr sz="1400" b="1" spc="-10" dirty="0">
                <a:solidFill>
                  <a:srgbClr val="2562EB"/>
                </a:solidFill>
                <a:latin typeface="+mn-lt"/>
                <a:cs typeface="Trebuchet MS"/>
              </a:rPr>
              <a:t>EXPRESS</a:t>
            </a:r>
            <a:endParaRPr sz="1400" dirty="0">
              <a:latin typeface="+mn-lt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741574" y="1234344"/>
            <a:ext cx="2312035" cy="4464685"/>
            <a:chOff x="5741574" y="1234344"/>
            <a:chExt cx="2312035" cy="4464685"/>
          </a:xfrm>
        </p:grpSpPr>
        <p:sp>
          <p:nvSpPr>
            <p:cNvPr id="16" name="object 16"/>
            <p:cNvSpPr/>
            <p:nvPr/>
          </p:nvSpPr>
          <p:spPr>
            <a:xfrm>
              <a:off x="5741574" y="1234344"/>
              <a:ext cx="2312035" cy="4464685"/>
            </a:xfrm>
            <a:custGeom>
              <a:avLst/>
              <a:gdLst/>
              <a:ahLst/>
              <a:cxnLst/>
              <a:rect l="l" t="t" r="r" b="b"/>
              <a:pathLst>
                <a:path w="2312034" h="4464685">
                  <a:moveTo>
                    <a:pt x="0" y="4331684"/>
                  </a:moveTo>
                  <a:lnTo>
                    <a:pt x="0" y="132873"/>
                  </a:lnTo>
                  <a:lnTo>
                    <a:pt x="159" y="126345"/>
                  </a:lnTo>
                  <a:lnTo>
                    <a:pt x="7763" y="88117"/>
                  </a:lnTo>
                  <a:lnTo>
                    <a:pt x="26152" y="53714"/>
                  </a:lnTo>
                  <a:lnTo>
                    <a:pt x="53714" y="26152"/>
                  </a:lnTo>
                  <a:lnTo>
                    <a:pt x="88117" y="7763"/>
                  </a:lnTo>
                  <a:lnTo>
                    <a:pt x="126345" y="159"/>
                  </a:lnTo>
                  <a:lnTo>
                    <a:pt x="132873" y="0"/>
                  </a:lnTo>
                  <a:lnTo>
                    <a:pt x="2179129" y="0"/>
                  </a:lnTo>
                  <a:lnTo>
                    <a:pt x="2217700" y="5720"/>
                  </a:lnTo>
                  <a:lnTo>
                    <a:pt x="2252949" y="22393"/>
                  </a:lnTo>
                  <a:lnTo>
                    <a:pt x="2281843" y="48578"/>
                  </a:lnTo>
                  <a:lnTo>
                    <a:pt x="2301888" y="82025"/>
                  </a:lnTo>
                  <a:lnTo>
                    <a:pt x="2311364" y="119849"/>
                  </a:lnTo>
                  <a:lnTo>
                    <a:pt x="2312003" y="132873"/>
                  </a:lnTo>
                  <a:lnTo>
                    <a:pt x="2312003" y="4331684"/>
                  </a:lnTo>
                  <a:lnTo>
                    <a:pt x="2306282" y="4370255"/>
                  </a:lnTo>
                  <a:lnTo>
                    <a:pt x="2289609" y="4405504"/>
                  </a:lnTo>
                  <a:lnTo>
                    <a:pt x="2263424" y="4434397"/>
                  </a:lnTo>
                  <a:lnTo>
                    <a:pt x="2229977" y="4454442"/>
                  </a:lnTo>
                  <a:lnTo>
                    <a:pt x="2192153" y="4463919"/>
                  </a:lnTo>
                  <a:lnTo>
                    <a:pt x="2179129" y="4464557"/>
                  </a:lnTo>
                  <a:lnTo>
                    <a:pt x="132873" y="4464557"/>
                  </a:lnTo>
                  <a:lnTo>
                    <a:pt x="94302" y="4458837"/>
                  </a:lnTo>
                  <a:lnTo>
                    <a:pt x="59053" y="4442164"/>
                  </a:lnTo>
                  <a:lnTo>
                    <a:pt x="30159" y="4415979"/>
                  </a:lnTo>
                  <a:lnTo>
                    <a:pt x="10114" y="4382532"/>
                  </a:lnTo>
                  <a:lnTo>
                    <a:pt x="638" y="4344707"/>
                  </a:lnTo>
                  <a:lnTo>
                    <a:pt x="0" y="4331684"/>
                  </a:lnTo>
                  <a:close/>
                </a:path>
              </a:pathLst>
            </a:custGeom>
            <a:ln w="17716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3802" y="1490122"/>
              <a:ext cx="311149" cy="35559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463289" y="2101499"/>
            <a:ext cx="1094957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305" marR="245110" indent="-15240" algn="ctr">
              <a:lnSpc>
                <a:spcPct val="100000"/>
              </a:lnSpc>
              <a:spcBef>
                <a:spcPts val="90"/>
              </a:spcBef>
            </a:pPr>
            <a:r>
              <a:rPr sz="1400" b="1" spc="-130" dirty="0">
                <a:solidFill>
                  <a:srgbClr val="2562EB"/>
                </a:solidFill>
                <a:latin typeface="+mn-lt"/>
                <a:cs typeface="Trebuchet MS"/>
              </a:rPr>
              <a:t>DATABASE </a:t>
            </a:r>
            <a:r>
              <a:rPr sz="1400" b="1" spc="-40" dirty="0">
                <a:solidFill>
                  <a:srgbClr val="2562EB"/>
                </a:solidFill>
                <a:latin typeface="+mn-lt"/>
                <a:cs typeface="Trebuchet MS"/>
              </a:rPr>
              <a:t>MONGODB</a:t>
            </a:r>
            <a:endParaRPr sz="1400" dirty="0">
              <a:latin typeface="+mn-lt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275034" y="1225486"/>
            <a:ext cx="2329815" cy="4482465"/>
            <a:chOff x="8275034" y="1225486"/>
            <a:chExt cx="2329815" cy="4482465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75034" y="1225486"/>
              <a:ext cx="2329719" cy="448227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275034" y="1225486"/>
              <a:ext cx="2329815" cy="4482465"/>
            </a:xfrm>
            <a:custGeom>
              <a:avLst/>
              <a:gdLst/>
              <a:ahLst/>
              <a:cxnLst/>
              <a:rect l="l" t="t" r="r" b="b"/>
              <a:pathLst>
                <a:path w="2329815" h="4482465">
                  <a:moveTo>
                    <a:pt x="2187987" y="4482274"/>
                  </a:moveTo>
                  <a:lnTo>
                    <a:pt x="141732" y="4482274"/>
                  </a:lnTo>
                  <a:lnTo>
                    <a:pt x="127770" y="4481600"/>
                  </a:lnTo>
                  <a:lnTo>
                    <a:pt x="87494" y="4471485"/>
                  </a:lnTo>
                  <a:lnTo>
                    <a:pt x="51861" y="4450157"/>
                  </a:lnTo>
                  <a:lnTo>
                    <a:pt x="23863" y="4419298"/>
                  </a:lnTo>
                  <a:lnTo>
                    <a:pt x="6068" y="4381623"/>
                  </a:lnTo>
                  <a:lnTo>
                    <a:pt x="0" y="4340542"/>
                  </a:lnTo>
                  <a:lnTo>
                    <a:pt x="0" y="141732"/>
                  </a:lnTo>
                  <a:lnTo>
                    <a:pt x="6068" y="100650"/>
                  </a:lnTo>
                  <a:lnTo>
                    <a:pt x="23863" y="62975"/>
                  </a:lnTo>
                  <a:lnTo>
                    <a:pt x="51861" y="32116"/>
                  </a:lnTo>
                  <a:lnTo>
                    <a:pt x="87493" y="10788"/>
                  </a:lnTo>
                  <a:lnTo>
                    <a:pt x="127769" y="674"/>
                  </a:lnTo>
                  <a:lnTo>
                    <a:pt x="141732" y="0"/>
                  </a:lnTo>
                  <a:lnTo>
                    <a:pt x="2187987" y="0"/>
                  </a:lnTo>
                  <a:lnTo>
                    <a:pt x="2229068" y="6068"/>
                  </a:lnTo>
                  <a:lnTo>
                    <a:pt x="2256473" y="17716"/>
                  </a:lnTo>
                  <a:lnTo>
                    <a:pt x="133589" y="17716"/>
                  </a:lnTo>
                  <a:lnTo>
                    <a:pt x="125524" y="18510"/>
                  </a:lnTo>
                  <a:lnTo>
                    <a:pt x="86750" y="30272"/>
                  </a:lnTo>
                  <a:lnTo>
                    <a:pt x="48281" y="59797"/>
                  </a:lnTo>
                  <a:lnTo>
                    <a:pt x="24040" y="101796"/>
                  </a:lnTo>
                  <a:lnTo>
                    <a:pt x="17716" y="133589"/>
                  </a:lnTo>
                  <a:lnTo>
                    <a:pt x="17716" y="4348685"/>
                  </a:lnTo>
                  <a:lnTo>
                    <a:pt x="30272" y="4395524"/>
                  </a:lnTo>
                  <a:lnTo>
                    <a:pt x="59797" y="4433992"/>
                  </a:lnTo>
                  <a:lnTo>
                    <a:pt x="101796" y="4458233"/>
                  </a:lnTo>
                  <a:lnTo>
                    <a:pt x="133589" y="4464557"/>
                  </a:lnTo>
                  <a:lnTo>
                    <a:pt x="2256473" y="4464557"/>
                  </a:lnTo>
                  <a:lnTo>
                    <a:pt x="2254867" y="4465519"/>
                  </a:lnTo>
                  <a:lnTo>
                    <a:pt x="2242225" y="4471485"/>
                  </a:lnTo>
                  <a:lnTo>
                    <a:pt x="2229068" y="4476205"/>
                  </a:lnTo>
                  <a:lnTo>
                    <a:pt x="2215643" y="4479576"/>
                  </a:lnTo>
                  <a:lnTo>
                    <a:pt x="2201949" y="4481600"/>
                  </a:lnTo>
                  <a:lnTo>
                    <a:pt x="2187987" y="4482274"/>
                  </a:lnTo>
                  <a:close/>
                </a:path>
                <a:path w="2329815" h="4482465">
                  <a:moveTo>
                    <a:pt x="2256473" y="4464557"/>
                  </a:moveTo>
                  <a:lnTo>
                    <a:pt x="2196130" y="4464557"/>
                  </a:lnTo>
                  <a:lnTo>
                    <a:pt x="2204195" y="4463763"/>
                  </a:lnTo>
                  <a:lnTo>
                    <a:pt x="2220168" y="4460586"/>
                  </a:lnTo>
                  <a:lnTo>
                    <a:pt x="2263657" y="4439133"/>
                  </a:lnTo>
                  <a:lnTo>
                    <a:pt x="2295626" y="4402670"/>
                  </a:lnTo>
                  <a:lnTo>
                    <a:pt x="2311208" y="4356750"/>
                  </a:lnTo>
                  <a:lnTo>
                    <a:pt x="2312003" y="4348685"/>
                  </a:lnTo>
                  <a:lnTo>
                    <a:pt x="2312003" y="133589"/>
                  </a:lnTo>
                  <a:lnTo>
                    <a:pt x="2299446" y="86750"/>
                  </a:lnTo>
                  <a:lnTo>
                    <a:pt x="2269921" y="48281"/>
                  </a:lnTo>
                  <a:lnTo>
                    <a:pt x="2227923" y="24040"/>
                  </a:lnTo>
                  <a:lnTo>
                    <a:pt x="2196130" y="17716"/>
                  </a:lnTo>
                  <a:lnTo>
                    <a:pt x="2256473" y="17716"/>
                  </a:lnTo>
                  <a:lnTo>
                    <a:pt x="2288207" y="41512"/>
                  </a:lnTo>
                  <a:lnTo>
                    <a:pt x="2312964" y="74852"/>
                  </a:lnTo>
                  <a:lnTo>
                    <a:pt x="2327022" y="114076"/>
                  </a:lnTo>
                  <a:lnTo>
                    <a:pt x="2329719" y="141732"/>
                  </a:lnTo>
                  <a:lnTo>
                    <a:pt x="2329719" y="4340542"/>
                  </a:lnTo>
                  <a:lnTo>
                    <a:pt x="2323650" y="4381623"/>
                  </a:lnTo>
                  <a:lnTo>
                    <a:pt x="2305855" y="4419298"/>
                  </a:lnTo>
                  <a:lnTo>
                    <a:pt x="2277857" y="4450157"/>
                  </a:lnTo>
                  <a:lnTo>
                    <a:pt x="2266744" y="4458410"/>
                  </a:lnTo>
                  <a:lnTo>
                    <a:pt x="2256473" y="4464557"/>
                  </a:lnTo>
                  <a:close/>
                </a:path>
              </a:pathLst>
            </a:custGeom>
            <a:solidFill>
              <a:srgbClr val="FFFFFF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57754" y="1486947"/>
              <a:ext cx="361949" cy="36194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8424681" y="2123860"/>
            <a:ext cx="2272627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3870" marR="288290" indent="-471805" algn="ctr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F7FAFB"/>
                </a:solidFill>
                <a:latin typeface="+mn-lt"/>
                <a:cs typeface="Arial"/>
              </a:rPr>
              <a:t>ΠΛΕΟΝΕΚΤΗ</a:t>
            </a:r>
            <a:r>
              <a:rPr sz="1400" b="1" spc="-20" dirty="0">
                <a:solidFill>
                  <a:srgbClr val="F7FAFB"/>
                </a:solidFill>
                <a:latin typeface="+mn-lt"/>
                <a:cs typeface="Arial"/>
              </a:rPr>
              <a:t>ΜΑΤΑ</a:t>
            </a:r>
            <a:endParaRPr sz="1400" dirty="0">
              <a:latin typeface="+mn-lt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0050" y="233361"/>
            <a:ext cx="10629900" cy="531495"/>
          </a:xfrm>
          <a:prstGeom prst="rect">
            <a:avLst/>
          </a:prstGeom>
        </p:spPr>
      </p:pic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635380" y="293299"/>
            <a:ext cx="5851525" cy="3430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0" spc="-10" dirty="0">
                <a:solidFill>
                  <a:srgbClr val="2562EB"/>
                </a:solidFill>
                <a:latin typeface="+mn-lt"/>
                <a:cs typeface="Segoe UI Symbol"/>
              </a:rPr>
              <a:t> </a:t>
            </a:r>
            <a:r>
              <a:rPr spc="-30" dirty="0">
                <a:latin typeface="+mn-lt"/>
              </a:rPr>
              <a:t>Ε</a:t>
            </a:r>
            <a:r>
              <a:rPr spc="-30" dirty="0">
                <a:latin typeface="+mn-lt"/>
                <a:cs typeface="Trebuchet MS"/>
              </a:rPr>
              <a:t>π</a:t>
            </a:r>
            <a:r>
              <a:rPr spc="-30" dirty="0">
                <a:latin typeface="+mn-lt"/>
              </a:rPr>
              <a:t>ιλογή</a:t>
            </a:r>
            <a:r>
              <a:rPr spc="-125" dirty="0">
                <a:latin typeface="+mn-lt"/>
              </a:rPr>
              <a:t> </a:t>
            </a:r>
            <a:r>
              <a:rPr spc="-40" dirty="0">
                <a:latin typeface="+mn-lt"/>
              </a:rPr>
              <a:t>Τεχνολογιών</a:t>
            </a:r>
            <a:r>
              <a:rPr spc="-135" dirty="0">
                <a:latin typeface="+mn-lt"/>
              </a:rPr>
              <a:t> </a:t>
            </a:r>
            <a:r>
              <a:rPr spc="-110" dirty="0">
                <a:latin typeface="+mn-lt"/>
                <a:cs typeface="Trebuchet MS"/>
              </a:rPr>
              <a:t>-</a:t>
            </a:r>
            <a:r>
              <a:rPr spc="-180" dirty="0">
                <a:latin typeface="+mn-lt"/>
                <a:cs typeface="Trebuchet MS"/>
              </a:rPr>
              <a:t> </a:t>
            </a:r>
            <a:r>
              <a:rPr spc="-50" dirty="0">
                <a:latin typeface="+mn-lt"/>
                <a:cs typeface="Trebuchet MS"/>
              </a:rPr>
              <a:t>MERN</a:t>
            </a:r>
            <a:r>
              <a:rPr spc="-180" dirty="0">
                <a:latin typeface="+mn-lt"/>
                <a:cs typeface="Trebuchet MS"/>
              </a:rPr>
              <a:t> </a:t>
            </a:r>
            <a:r>
              <a:rPr spc="-10" dirty="0">
                <a:latin typeface="+mn-lt"/>
                <a:cs typeface="Trebuchet MS"/>
              </a:rPr>
              <a:t>Stack</a:t>
            </a:r>
            <a:endParaRPr sz="1900" dirty="0">
              <a:latin typeface="+mn-lt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00050" y="6168389"/>
            <a:ext cx="10629900" cy="8890"/>
          </a:xfrm>
          <a:custGeom>
            <a:avLst/>
            <a:gdLst/>
            <a:ahLst/>
            <a:cxnLst/>
            <a:rect l="l" t="t" r="r" b="b"/>
            <a:pathLst>
              <a:path w="10629900" h="8889">
                <a:moveTo>
                  <a:pt x="10629900" y="8858"/>
                </a:moveTo>
                <a:lnTo>
                  <a:pt x="0" y="8858"/>
                </a:lnTo>
                <a:lnTo>
                  <a:pt x="0" y="0"/>
                </a:lnTo>
                <a:lnTo>
                  <a:pt x="10629900" y="0"/>
                </a:lnTo>
                <a:lnTo>
                  <a:pt x="10629900" y="8858"/>
                </a:lnTo>
                <a:close/>
              </a:path>
            </a:pathLst>
          </a:custGeom>
          <a:solidFill>
            <a:srgbClr val="3B81F5">
              <a:alpha val="10198"/>
            </a:srgbClr>
          </a:solidFill>
        </p:spPr>
        <p:txBody>
          <a:bodyPr wrap="square" lIns="0" tIns="0" rIns="0" bIns="0" rtlCol="0"/>
          <a:lstStyle/>
          <a:p>
            <a:endParaRPr>
              <a:latin typeface="+mn-l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59687" y="6049676"/>
            <a:ext cx="2696210" cy="2430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550" dirty="0">
                <a:solidFill>
                  <a:srgbClr val="6A7280"/>
                </a:solidFill>
                <a:latin typeface="+mn-lt"/>
                <a:cs typeface="Calibri"/>
              </a:rPr>
              <a:t>Book</a:t>
            </a:r>
            <a:r>
              <a:rPr sz="1550" spc="20" dirty="0">
                <a:solidFill>
                  <a:srgbClr val="6A7280"/>
                </a:solidFill>
                <a:latin typeface="+mn-lt"/>
                <a:cs typeface="Calibri"/>
              </a:rPr>
              <a:t> </a:t>
            </a:r>
            <a:r>
              <a:rPr sz="1550" spc="-60" dirty="0">
                <a:solidFill>
                  <a:srgbClr val="6A7280"/>
                </a:solidFill>
                <a:latin typeface="+mn-lt"/>
                <a:cs typeface="Calibri"/>
              </a:rPr>
              <a:t>A</a:t>
            </a:r>
            <a:r>
              <a:rPr sz="1550" spc="25" dirty="0">
                <a:solidFill>
                  <a:srgbClr val="6A7280"/>
                </a:solidFill>
                <a:latin typeface="+mn-lt"/>
                <a:cs typeface="Calibri"/>
              </a:rPr>
              <a:t> </a:t>
            </a:r>
            <a:r>
              <a:rPr sz="1550" dirty="0">
                <a:solidFill>
                  <a:srgbClr val="6A7280"/>
                </a:solidFill>
                <a:latin typeface="+mn-lt"/>
                <a:cs typeface="Calibri"/>
              </a:rPr>
              <a:t>Bite</a:t>
            </a:r>
            <a:r>
              <a:rPr sz="1550" spc="25" dirty="0">
                <a:solidFill>
                  <a:srgbClr val="6A7280"/>
                </a:solidFill>
                <a:latin typeface="+mn-lt"/>
                <a:cs typeface="Calibri"/>
              </a:rPr>
              <a:t> </a:t>
            </a:r>
            <a:r>
              <a:rPr sz="1550" dirty="0">
                <a:solidFill>
                  <a:srgbClr val="6A7280"/>
                </a:solidFill>
                <a:latin typeface="+mn-lt"/>
                <a:cs typeface="Calibri"/>
              </a:rPr>
              <a:t>-</a:t>
            </a:r>
            <a:r>
              <a:rPr sz="1550" spc="25" dirty="0">
                <a:solidFill>
                  <a:srgbClr val="6A7280"/>
                </a:solidFill>
                <a:latin typeface="+mn-lt"/>
                <a:cs typeface="Calibri"/>
              </a:rPr>
              <a:t> </a:t>
            </a:r>
            <a:r>
              <a:rPr sz="1550" spc="-10" dirty="0">
                <a:solidFill>
                  <a:srgbClr val="6A7280"/>
                </a:solidFill>
                <a:latin typeface="+mn-lt"/>
                <a:cs typeface="Arial"/>
              </a:rPr>
              <a:t>Πτυχιακή</a:t>
            </a:r>
            <a:r>
              <a:rPr sz="1550" spc="-55" dirty="0">
                <a:solidFill>
                  <a:srgbClr val="6A7280"/>
                </a:solidFill>
                <a:latin typeface="+mn-lt"/>
                <a:cs typeface="Arial"/>
              </a:rPr>
              <a:t> </a:t>
            </a:r>
            <a:r>
              <a:rPr sz="1550" spc="-10" dirty="0">
                <a:solidFill>
                  <a:srgbClr val="6A7280"/>
                </a:solidFill>
                <a:latin typeface="+mn-lt"/>
                <a:cs typeface="Arial"/>
              </a:rPr>
              <a:t>Εργασία</a:t>
            </a:r>
            <a:endParaRPr sz="1550" dirty="0">
              <a:latin typeface="+mn-lt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161924" y="6332251"/>
            <a:ext cx="330834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>
                <a:latin typeface="+mn-lt"/>
              </a:rPr>
              <a:t>4</a:t>
            </a:fld>
            <a:r>
              <a:rPr spc="225" dirty="0">
                <a:latin typeface="+mn-lt"/>
              </a:rPr>
              <a:t> </a:t>
            </a:r>
            <a:r>
              <a:rPr dirty="0">
                <a:latin typeface="+mn-lt"/>
              </a:rPr>
              <a:t>/</a:t>
            </a:r>
            <a:r>
              <a:rPr spc="225" dirty="0">
                <a:latin typeface="+mn-lt"/>
              </a:rPr>
              <a:t> </a:t>
            </a:r>
            <a:r>
              <a:rPr spc="-50" dirty="0">
                <a:latin typeface="+mn-lt"/>
              </a:rPr>
              <a:t>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BB6511-8EF9-B649-E753-15ADA1924FDD}"/>
              </a:ext>
            </a:extLst>
          </p:cNvPr>
          <p:cNvSpPr txBox="1"/>
          <p:nvPr/>
        </p:nvSpPr>
        <p:spPr>
          <a:xfrm>
            <a:off x="523990" y="2795088"/>
            <a:ext cx="2526113" cy="165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5470" marR="85090" indent="-285750">
              <a:lnSpc>
                <a:spcPct val="125600"/>
              </a:lnSpc>
              <a:spcBef>
                <a:spcPts val="509"/>
              </a:spcBef>
              <a:buFont typeface="Wingdings" pitchFamily="2" charset="2"/>
              <a:buChar char="Ø"/>
            </a:pPr>
            <a:r>
              <a:rPr lang="en-GB" sz="1200" spc="-10" dirty="0">
                <a:solidFill>
                  <a:srgbClr val="1F2937"/>
                </a:solidFill>
                <a:latin typeface="+mn-lt"/>
                <a:cs typeface="Calibri"/>
              </a:rPr>
              <a:t>Component- based </a:t>
            </a:r>
            <a:r>
              <a:rPr lang="el-GR" sz="1200" spc="-10" dirty="0">
                <a:solidFill>
                  <a:srgbClr val="1F2937"/>
                </a:solidFill>
                <a:latin typeface="+mn-lt"/>
                <a:cs typeface="Arial"/>
              </a:rPr>
              <a:t>αρχιτεκτονική</a:t>
            </a:r>
            <a:endParaRPr lang="el-GR" sz="1200" dirty="0">
              <a:latin typeface="+mn-lt"/>
              <a:cs typeface="Arial"/>
            </a:endParaRPr>
          </a:p>
          <a:p>
            <a:pPr marL="585470" marR="5080" indent="-285750">
              <a:lnSpc>
                <a:spcPct val="125600"/>
              </a:lnSpc>
              <a:spcBef>
                <a:spcPts val="484"/>
              </a:spcBef>
              <a:buFont typeface="Wingdings" pitchFamily="2" charset="2"/>
              <a:buChar char="Ø"/>
            </a:pPr>
            <a:r>
              <a:rPr lang="en-GB" sz="1200" dirty="0">
                <a:solidFill>
                  <a:srgbClr val="1F2937"/>
                </a:solidFill>
                <a:latin typeface="+mn-lt"/>
                <a:cs typeface="Calibri"/>
              </a:rPr>
              <a:t>Virtual</a:t>
            </a:r>
            <a:r>
              <a:rPr lang="en-GB" sz="1200" spc="-10" dirty="0">
                <a:solidFill>
                  <a:srgbClr val="1F2937"/>
                </a:solidFill>
                <a:latin typeface="+mn-lt"/>
                <a:cs typeface="Calibri"/>
              </a:rPr>
              <a:t> </a:t>
            </a:r>
            <a:r>
              <a:rPr lang="en-GB" sz="1200" spc="-60" dirty="0">
                <a:solidFill>
                  <a:srgbClr val="1F2937"/>
                </a:solidFill>
                <a:latin typeface="+mn-lt"/>
                <a:cs typeface="Calibri"/>
              </a:rPr>
              <a:t>DOM</a:t>
            </a:r>
            <a:r>
              <a:rPr lang="en-GB" sz="1200" spc="-5" dirty="0">
                <a:solidFill>
                  <a:srgbClr val="1F2937"/>
                </a:solidFill>
                <a:latin typeface="+mn-lt"/>
                <a:cs typeface="Calibri"/>
              </a:rPr>
              <a:t> </a:t>
            </a:r>
            <a:r>
              <a:rPr lang="el-GR" sz="1200" spc="-25" dirty="0">
                <a:solidFill>
                  <a:srgbClr val="1F2937"/>
                </a:solidFill>
                <a:latin typeface="+mn-lt"/>
                <a:cs typeface="Arial"/>
              </a:rPr>
              <a:t>για </a:t>
            </a:r>
            <a:r>
              <a:rPr lang="el-GR" sz="1200" spc="-10" dirty="0">
                <a:solidFill>
                  <a:srgbClr val="1F2937"/>
                </a:solidFill>
                <a:latin typeface="+mn-lt"/>
                <a:cs typeface="Arial"/>
              </a:rPr>
              <a:t>α</a:t>
            </a:r>
            <a:r>
              <a:rPr lang="el-GR" sz="1200" spc="-10" dirty="0">
                <a:solidFill>
                  <a:srgbClr val="1F2937"/>
                </a:solidFill>
                <a:latin typeface="+mn-lt"/>
                <a:cs typeface="Calibri"/>
              </a:rPr>
              <a:t>π</a:t>
            </a:r>
            <a:r>
              <a:rPr lang="el-GR" sz="1200" spc="-10" dirty="0">
                <a:solidFill>
                  <a:srgbClr val="1F2937"/>
                </a:solidFill>
                <a:latin typeface="+mn-lt"/>
                <a:cs typeface="Arial"/>
              </a:rPr>
              <a:t>όδοση</a:t>
            </a:r>
            <a:endParaRPr lang="el-GR" sz="1200" dirty="0">
              <a:latin typeface="+mn-lt"/>
              <a:cs typeface="Arial"/>
            </a:endParaRPr>
          </a:p>
          <a:p>
            <a:pPr marL="585470" marR="123825" indent="-285750">
              <a:lnSpc>
                <a:spcPct val="125499"/>
              </a:lnSpc>
              <a:spcBef>
                <a:spcPts val="490"/>
              </a:spcBef>
              <a:buFont typeface="Wingdings" pitchFamily="2" charset="2"/>
              <a:buChar char="Ø"/>
            </a:pPr>
            <a:r>
              <a:rPr lang="el-GR" sz="1200" spc="-10" dirty="0">
                <a:solidFill>
                  <a:srgbClr val="1F2937"/>
                </a:solidFill>
                <a:latin typeface="+mn-lt"/>
                <a:cs typeface="Arial"/>
              </a:rPr>
              <a:t>Μεγάλο οικοσύστημα βιβλιοθηκών</a:t>
            </a:r>
            <a:endParaRPr lang="el-GR" sz="1200" dirty="0">
              <a:latin typeface="+mn-lt"/>
              <a:cs typeface="Arial"/>
            </a:endParaRPr>
          </a:p>
          <a:p>
            <a:pPr marL="585470" marR="250825" indent="-285750">
              <a:lnSpc>
                <a:spcPct val="125499"/>
              </a:lnSpc>
              <a:spcBef>
                <a:spcPts val="489"/>
              </a:spcBef>
              <a:buFont typeface="Wingdings" pitchFamily="2" charset="2"/>
              <a:buChar char="Ø"/>
            </a:pPr>
            <a:r>
              <a:rPr lang="el-GR" sz="1200" spc="-10" dirty="0">
                <a:solidFill>
                  <a:srgbClr val="1F2937"/>
                </a:solidFill>
                <a:latin typeface="+mn-lt"/>
                <a:cs typeface="Arial"/>
              </a:rPr>
              <a:t>Εύκολη συντήρηση</a:t>
            </a:r>
            <a:endParaRPr lang="el-GR" sz="1200" dirty="0">
              <a:latin typeface="+mn-lt"/>
              <a:cs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8E32FE-F4D9-B15F-7147-F08DFFD7D685}"/>
              </a:ext>
            </a:extLst>
          </p:cNvPr>
          <p:cNvSpPr txBox="1"/>
          <p:nvPr/>
        </p:nvSpPr>
        <p:spPr>
          <a:xfrm>
            <a:off x="3046390" y="2773351"/>
            <a:ext cx="2464869" cy="189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5470" marR="339725" indent="-285750">
              <a:lnSpc>
                <a:spcPct val="128899"/>
              </a:lnSpc>
              <a:spcBef>
                <a:spcPts val="405"/>
              </a:spcBef>
              <a:buFont typeface="Wingdings" pitchFamily="2" charset="2"/>
              <a:buChar char="Ø"/>
            </a:pPr>
            <a:r>
              <a:rPr lang="en-GB" sz="1200" spc="-10" dirty="0">
                <a:solidFill>
                  <a:srgbClr val="1F2937"/>
                </a:solidFill>
                <a:latin typeface="+mn-lt"/>
                <a:cs typeface="Calibri"/>
              </a:rPr>
              <a:t>JavaScript </a:t>
            </a:r>
            <a:r>
              <a:rPr lang="el-GR" sz="1200" spc="-10" dirty="0">
                <a:solidFill>
                  <a:srgbClr val="1F2937"/>
                </a:solidFill>
                <a:latin typeface="+mn-lt"/>
                <a:cs typeface="Calibri"/>
              </a:rPr>
              <a:t>σε </a:t>
            </a:r>
            <a:r>
              <a:rPr lang="en-GB" sz="1200" spc="-10" dirty="0">
                <a:solidFill>
                  <a:srgbClr val="1F2937"/>
                </a:solidFill>
                <a:latin typeface="+mn-lt"/>
                <a:cs typeface="Calibri"/>
              </a:rPr>
              <a:t>frontend &amp; backend</a:t>
            </a:r>
          </a:p>
          <a:p>
            <a:pPr marL="585470" marR="183515" indent="-285750">
              <a:lnSpc>
                <a:spcPct val="128899"/>
              </a:lnSpc>
              <a:spcBef>
                <a:spcPts val="520"/>
              </a:spcBef>
              <a:buFont typeface="Wingdings" pitchFamily="2" charset="2"/>
              <a:buChar char="Ø"/>
            </a:pPr>
            <a:r>
              <a:rPr lang="el-GR" sz="1200" spc="-10" dirty="0">
                <a:solidFill>
                  <a:srgbClr val="1F2937"/>
                </a:solidFill>
                <a:latin typeface="+mn-lt"/>
                <a:cs typeface="Calibri"/>
              </a:rPr>
              <a:t>Εξαιρετική απόδοση σε </a:t>
            </a:r>
            <a:r>
              <a:rPr lang="en-GB" sz="1200" spc="-10" dirty="0">
                <a:solidFill>
                  <a:srgbClr val="1F2937"/>
                </a:solidFill>
                <a:latin typeface="+mn-lt"/>
                <a:cs typeface="Calibri"/>
              </a:rPr>
              <a:t>I/O operations</a:t>
            </a:r>
          </a:p>
          <a:p>
            <a:pPr marL="585470" indent="-285750">
              <a:lnSpc>
                <a:spcPct val="100000"/>
              </a:lnSpc>
              <a:spcBef>
                <a:spcPts val="855"/>
              </a:spcBef>
              <a:buFont typeface="Wingdings" pitchFamily="2" charset="2"/>
              <a:buChar char="Ø"/>
            </a:pPr>
            <a:r>
              <a:rPr lang="en-GB" sz="1200" spc="-10" dirty="0">
                <a:solidFill>
                  <a:srgbClr val="1F2937"/>
                </a:solidFill>
                <a:latin typeface="+mn-lt"/>
                <a:cs typeface="Calibri"/>
              </a:rPr>
              <a:t>RESTful API development</a:t>
            </a:r>
          </a:p>
          <a:p>
            <a:pPr marL="585470" indent="-285750">
              <a:spcBef>
                <a:spcPts val="855"/>
              </a:spcBef>
              <a:buFont typeface="Wingdings" pitchFamily="2" charset="2"/>
              <a:buChar char="Ø"/>
            </a:pPr>
            <a:r>
              <a:rPr lang="el-GR" sz="1200" spc="-10" dirty="0">
                <a:solidFill>
                  <a:srgbClr val="1F2937"/>
                </a:solidFill>
                <a:latin typeface="+mn-lt"/>
                <a:cs typeface="Calibri"/>
              </a:rPr>
              <a:t>Ασύγχρονος</a:t>
            </a:r>
            <a:r>
              <a:rPr lang="en-US" sz="1200" spc="-10" dirty="0">
                <a:solidFill>
                  <a:srgbClr val="1F2937"/>
                </a:solidFill>
                <a:latin typeface="+mn-lt"/>
                <a:cs typeface="Calibri"/>
              </a:rPr>
              <a:t> </a:t>
            </a:r>
            <a:r>
              <a:rPr lang="el-GR" sz="1200" spc="-10" dirty="0">
                <a:solidFill>
                  <a:srgbClr val="1F2937"/>
                </a:solidFill>
                <a:latin typeface="+mn-lt"/>
                <a:cs typeface="Calibri"/>
              </a:rPr>
              <a:t>προγραμματισμός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4DCF7A-646E-81E5-E5D7-EC1A49EEDEBE}"/>
              </a:ext>
            </a:extLst>
          </p:cNvPr>
          <p:cNvSpPr txBox="1"/>
          <p:nvPr/>
        </p:nvSpPr>
        <p:spPr>
          <a:xfrm>
            <a:off x="5582554" y="2808354"/>
            <a:ext cx="2450992" cy="1205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5470" indent="-285750">
              <a:lnSpc>
                <a:spcPct val="100000"/>
              </a:lnSpc>
              <a:spcBef>
                <a:spcPts val="890"/>
              </a:spcBef>
              <a:buFont typeface="Wingdings" pitchFamily="2" charset="2"/>
              <a:buChar char="Ø"/>
            </a:pPr>
            <a:r>
              <a:rPr lang="en-GB" sz="1200" spc="-10" dirty="0">
                <a:solidFill>
                  <a:srgbClr val="1F2937"/>
                </a:solidFill>
                <a:latin typeface="+mn-lt"/>
                <a:cs typeface="Calibri"/>
              </a:rPr>
              <a:t>Schema-less </a:t>
            </a:r>
            <a:r>
              <a:rPr lang="el-GR" sz="1200" spc="-10" dirty="0">
                <a:solidFill>
                  <a:srgbClr val="1F2937"/>
                </a:solidFill>
                <a:latin typeface="+mn-lt"/>
                <a:cs typeface="Calibri"/>
              </a:rPr>
              <a:t>ευελιξία</a:t>
            </a:r>
          </a:p>
          <a:p>
            <a:pPr marL="585470" marR="5080" indent="-285750">
              <a:lnSpc>
                <a:spcPct val="124600"/>
              </a:lnSpc>
              <a:spcBef>
                <a:spcPts val="555"/>
              </a:spcBef>
              <a:buFont typeface="Wingdings" pitchFamily="2" charset="2"/>
              <a:buChar char="Ø"/>
            </a:pPr>
            <a:r>
              <a:rPr lang="en-GB" sz="1200" spc="-10" dirty="0">
                <a:solidFill>
                  <a:srgbClr val="1F2937"/>
                </a:solidFill>
                <a:latin typeface="+mn-lt"/>
                <a:cs typeface="Calibri"/>
              </a:rPr>
              <a:t>JSON-like </a:t>
            </a:r>
            <a:r>
              <a:rPr lang="el-GR" sz="1200" spc="-10" dirty="0">
                <a:solidFill>
                  <a:srgbClr val="1F2937"/>
                </a:solidFill>
                <a:latin typeface="+mn-lt"/>
                <a:cs typeface="Calibri"/>
              </a:rPr>
              <a:t>δομή δεδομένων</a:t>
            </a:r>
          </a:p>
          <a:p>
            <a:pPr marL="585470" marR="312420" indent="-285750">
              <a:lnSpc>
                <a:spcPct val="124600"/>
              </a:lnSpc>
              <a:spcBef>
                <a:spcPts val="560"/>
              </a:spcBef>
              <a:buFont typeface="Wingdings" pitchFamily="2" charset="2"/>
              <a:buChar char="Ø"/>
            </a:pPr>
            <a:r>
              <a:rPr lang="el-GR" sz="1200" spc="-10" dirty="0">
                <a:solidFill>
                  <a:srgbClr val="1F2937"/>
                </a:solidFill>
                <a:latin typeface="+mn-lt"/>
                <a:cs typeface="Calibri"/>
              </a:rPr>
              <a:t>Εύκολη κλιμάκωση</a:t>
            </a:r>
          </a:p>
          <a:p>
            <a:pPr marL="585470" indent="-285750">
              <a:lnSpc>
                <a:spcPct val="100000"/>
              </a:lnSpc>
              <a:spcBef>
                <a:spcPts val="969"/>
              </a:spcBef>
              <a:buFont typeface="Wingdings" pitchFamily="2" charset="2"/>
              <a:buChar char="Ø"/>
            </a:pPr>
            <a:r>
              <a:rPr lang="el-GR" sz="1200" spc="-10" dirty="0">
                <a:solidFill>
                  <a:srgbClr val="1F2937"/>
                </a:solidFill>
                <a:latin typeface="+mn-lt"/>
                <a:cs typeface="Calibri"/>
              </a:rPr>
              <a:t>Ταχύτητα σε</a:t>
            </a:r>
            <a:r>
              <a:rPr lang="en-US" sz="1200" spc="-10" dirty="0">
                <a:solidFill>
                  <a:srgbClr val="1F2937"/>
                </a:solidFill>
                <a:latin typeface="+mn-lt"/>
                <a:cs typeface="Calibri"/>
              </a:rPr>
              <a:t> </a:t>
            </a:r>
            <a:r>
              <a:rPr lang="en-GB" sz="1200" spc="-10" dirty="0">
                <a:solidFill>
                  <a:srgbClr val="1F2937"/>
                </a:solidFill>
                <a:latin typeface="+mn-lt"/>
                <a:cs typeface="Calibri"/>
              </a:rPr>
              <a:t>queries</a:t>
            </a:r>
            <a:endParaRPr lang="en-GR" sz="1200" spc="-10" dirty="0">
              <a:solidFill>
                <a:srgbClr val="1F2937"/>
              </a:solidFill>
              <a:latin typeface="+mn-lt"/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1C71C6-2FB6-FEF9-E864-94217C138637}"/>
              </a:ext>
            </a:extLst>
          </p:cNvPr>
          <p:cNvSpPr txBox="1"/>
          <p:nvPr/>
        </p:nvSpPr>
        <p:spPr>
          <a:xfrm>
            <a:off x="8033546" y="2808354"/>
            <a:ext cx="2634454" cy="1944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5470" indent="-285750">
              <a:lnSpc>
                <a:spcPct val="100000"/>
              </a:lnSpc>
              <a:spcBef>
                <a:spcPts val="890"/>
              </a:spcBef>
              <a:buFont typeface="Wingdings" pitchFamily="2" charset="2"/>
              <a:buChar char="Ø"/>
            </a:pPr>
            <a:r>
              <a:rPr lang="el-GR" sz="1200" spc="-10" dirty="0">
                <a:solidFill>
                  <a:schemeClr val="bg1"/>
                </a:solidFill>
                <a:latin typeface="+mn-lt"/>
                <a:cs typeface="Calibri"/>
              </a:rPr>
              <a:t>Ενιαία γλώσσα</a:t>
            </a:r>
            <a:r>
              <a:rPr lang="en-US" sz="1200" spc="-10" dirty="0">
                <a:solidFill>
                  <a:schemeClr val="bg1"/>
                </a:solidFill>
                <a:latin typeface="+mn-lt"/>
                <a:cs typeface="Calibri"/>
              </a:rPr>
              <a:t> </a:t>
            </a:r>
            <a:r>
              <a:rPr lang="el-GR" sz="1200" spc="-10" dirty="0">
                <a:solidFill>
                  <a:schemeClr val="bg1"/>
                </a:solidFill>
                <a:latin typeface="+mn-lt"/>
                <a:cs typeface="Calibri"/>
              </a:rPr>
              <a:t>προγραμματισμού</a:t>
            </a:r>
          </a:p>
          <a:p>
            <a:pPr marL="585470" marR="680720" indent="-285750">
              <a:lnSpc>
                <a:spcPct val="124600"/>
              </a:lnSpc>
              <a:spcBef>
                <a:spcPts val="555"/>
              </a:spcBef>
              <a:buFont typeface="Wingdings" pitchFamily="2" charset="2"/>
              <a:buChar char="Ø"/>
            </a:pPr>
            <a:r>
              <a:rPr lang="el-GR" sz="1200" spc="-10" dirty="0">
                <a:solidFill>
                  <a:schemeClr val="bg1"/>
                </a:solidFill>
                <a:latin typeface="+mn-lt"/>
                <a:cs typeface="Calibri"/>
              </a:rPr>
              <a:t>Γρήγορη</a:t>
            </a:r>
            <a:r>
              <a:rPr lang="en-US" sz="1200" spc="-10" dirty="0">
                <a:solidFill>
                  <a:schemeClr val="bg1"/>
                </a:solidFill>
                <a:latin typeface="+mn-lt"/>
                <a:cs typeface="Calibri"/>
              </a:rPr>
              <a:t> </a:t>
            </a:r>
            <a:r>
              <a:rPr lang="el-GR" sz="1200" spc="-10" dirty="0">
                <a:solidFill>
                  <a:schemeClr val="bg1"/>
                </a:solidFill>
                <a:latin typeface="+mn-lt"/>
                <a:cs typeface="Calibri"/>
              </a:rPr>
              <a:t>ανάπτυξη</a:t>
            </a:r>
          </a:p>
          <a:p>
            <a:pPr marL="585470" marR="363855" indent="-285750">
              <a:lnSpc>
                <a:spcPct val="124600"/>
              </a:lnSpc>
              <a:spcBef>
                <a:spcPts val="560"/>
              </a:spcBef>
              <a:buFont typeface="Wingdings" pitchFamily="2" charset="2"/>
              <a:buChar char="Ø"/>
            </a:pPr>
            <a:r>
              <a:rPr lang="el-GR" sz="1200" spc="-10" dirty="0">
                <a:solidFill>
                  <a:schemeClr val="bg1"/>
                </a:solidFill>
                <a:latin typeface="+mn-lt"/>
                <a:cs typeface="Calibri"/>
              </a:rPr>
              <a:t>Σύγχρονη αρχιτεκτονική</a:t>
            </a:r>
          </a:p>
          <a:p>
            <a:pPr marL="585470" marR="30480" indent="-285750">
              <a:lnSpc>
                <a:spcPct val="124600"/>
              </a:lnSpc>
              <a:spcBef>
                <a:spcPts val="555"/>
              </a:spcBef>
              <a:buFont typeface="Wingdings" pitchFamily="2" charset="2"/>
              <a:buChar char="Ø"/>
            </a:pPr>
            <a:r>
              <a:rPr lang="el-GR" sz="1200" spc="-10" dirty="0">
                <a:solidFill>
                  <a:schemeClr val="bg1"/>
                </a:solidFill>
                <a:latin typeface="+mn-lt"/>
                <a:cs typeface="Calibri"/>
              </a:rPr>
              <a:t>Μεγάλη κοινότητα υποστήριξης</a:t>
            </a:r>
          </a:p>
          <a:p>
            <a:endParaRPr lang="en-GR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FCB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6939" y="1305210"/>
            <a:ext cx="10116185" cy="1293495"/>
            <a:chOff x="656939" y="1305210"/>
            <a:chExt cx="10116185" cy="1293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939" y="1305210"/>
              <a:ext cx="10116122" cy="129330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56939" y="1305210"/>
              <a:ext cx="10116185" cy="1293495"/>
            </a:xfrm>
            <a:custGeom>
              <a:avLst/>
              <a:gdLst/>
              <a:ahLst/>
              <a:cxnLst/>
              <a:rect l="l" t="t" r="r" b="b"/>
              <a:pathLst>
                <a:path w="10116185" h="1293495">
                  <a:moveTo>
                    <a:pt x="9974389" y="1293304"/>
                  </a:moveTo>
                  <a:lnTo>
                    <a:pt x="141732" y="1293304"/>
                  </a:lnTo>
                  <a:lnTo>
                    <a:pt x="127769" y="1292630"/>
                  </a:lnTo>
                  <a:lnTo>
                    <a:pt x="87493" y="1282515"/>
                  </a:lnTo>
                  <a:lnTo>
                    <a:pt x="51861" y="1261187"/>
                  </a:lnTo>
                  <a:lnTo>
                    <a:pt x="23863" y="1230329"/>
                  </a:lnTo>
                  <a:lnTo>
                    <a:pt x="6068" y="1192653"/>
                  </a:lnTo>
                  <a:lnTo>
                    <a:pt x="0" y="1151572"/>
                  </a:lnTo>
                  <a:lnTo>
                    <a:pt x="0" y="141732"/>
                  </a:lnTo>
                  <a:lnTo>
                    <a:pt x="6068" y="100650"/>
                  </a:lnTo>
                  <a:lnTo>
                    <a:pt x="23863" y="62975"/>
                  </a:lnTo>
                  <a:lnTo>
                    <a:pt x="51861" y="32116"/>
                  </a:lnTo>
                  <a:lnTo>
                    <a:pt x="87493" y="10788"/>
                  </a:lnTo>
                  <a:lnTo>
                    <a:pt x="127769" y="674"/>
                  </a:lnTo>
                  <a:lnTo>
                    <a:pt x="141732" y="0"/>
                  </a:lnTo>
                  <a:lnTo>
                    <a:pt x="9974389" y="0"/>
                  </a:lnTo>
                  <a:lnTo>
                    <a:pt x="10015469" y="6068"/>
                  </a:lnTo>
                  <a:lnTo>
                    <a:pt x="10042874" y="17716"/>
                  </a:lnTo>
                  <a:lnTo>
                    <a:pt x="133589" y="17716"/>
                  </a:lnTo>
                  <a:lnTo>
                    <a:pt x="125524" y="18510"/>
                  </a:lnTo>
                  <a:lnTo>
                    <a:pt x="86750" y="30272"/>
                  </a:lnTo>
                  <a:lnTo>
                    <a:pt x="48281" y="59797"/>
                  </a:lnTo>
                  <a:lnTo>
                    <a:pt x="24040" y="101796"/>
                  </a:lnTo>
                  <a:lnTo>
                    <a:pt x="17716" y="133589"/>
                  </a:lnTo>
                  <a:lnTo>
                    <a:pt x="17716" y="1159715"/>
                  </a:lnTo>
                  <a:lnTo>
                    <a:pt x="30272" y="1206554"/>
                  </a:lnTo>
                  <a:lnTo>
                    <a:pt x="59797" y="1245022"/>
                  </a:lnTo>
                  <a:lnTo>
                    <a:pt x="101796" y="1269263"/>
                  </a:lnTo>
                  <a:lnTo>
                    <a:pt x="133589" y="1275587"/>
                  </a:lnTo>
                  <a:lnTo>
                    <a:pt x="10042874" y="1275587"/>
                  </a:lnTo>
                  <a:lnTo>
                    <a:pt x="10041267" y="1276549"/>
                  </a:lnTo>
                  <a:lnTo>
                    <a:pt x="10028626" y="1282515"/>
                  </a:lnTo>
                  <a:lnTo>
                    <a:pt x="10015469" y="1287235"/>
                  </a:lnTo>
                  <a:lnTo>
                    <a:pt x="10002044" y="1290607"/>
                  </a:lnTo>
                  <a:lnTo>
                    <a:pt x="9988351" y="1292630"/>
                  </a:lnTo>
                  <a:lnTo>
                    <a:pt x="9974389" y="1293304"/>
                  </a:lnTo>
                  <a:close/>
                </a:path>
                <a:path w="10116185" h="1293495">
                  <a:moveTo>
                    <a:pt x="10042874" y="1275587"/>
                  </a:moveTo>
                  <a:lnTo>
                    <a:pt x="9982532" y="1275587"/>
                  </a:lnTo>
                  <a:lnTo>
                    <a:pt x="9990596" y="1274793"/>
                  </a:lnTo>
                  <a:lnTo>
                    <a:pt x="10006570" y="1271616"/>
                  </a:lnTo>
                  <a:lnTo>
                    <a:pt x="10050058" y="1250163"/>
                  </a:lnTo>
                  <a:lnTo>
                    <a:pt x="10082027" y="1213701"/>
                  </a:lnTo>
                  <a:lnTo>
                    <a:pt x="10097610" y="1167780"/>
                  </a:lnTo>
                  <a:lnTo>
                    <a:pt x="10098405" y="1159715"/>
                  </a:lnTo>
                  <a:lnTo>
                    <a:pt x="10098405" y="133589"/>
                  </a:lnTo>
                  <a:lnTo>
                    <a:pt x="10085847" y="86750"/>
                  </a:lnTo>
                  <a:lnTo>
                    <a:pt x="10056323" y="48281"/>
                  </a:lnTo>
                  <a:lnTo>
                    <a:pt x="10014325" y="24040"/>
                  </a:lnTo>
                  <a:lnTo>
                    <a:pt x="9982532" y="17716"/>
                  </a:lnTo>
                  <a:lnTo>
                    <a:pt x="10042874" y="17716"/>
                  </a:lnTo>
                  <a:lnTo>
                    <a:pt x="10074608" y="41512"/>
                  </a:lnTo>
                  <a:lnTo>
                    <a:pt x="10099365" y="74852"/>
                  </a:lnTo>
                  <a:lnTo>
                    <a:pt x="10113423" y="114076"/>
                  </a:lnTo>
                  <a:lnTo>
                    <a:pt x="10116121" y="141732"/>
                  </a:lnTo>
                  <a:lnTo>
                    <a:pt x="10116121" y="1151572"/>
                  </a:lnTo>
                  <a:lnTo>
                    <a:pt x="10110051" y="1192653"/>
                  </a:lnTo>
                  <a:lnTo>
                    <a:pt x="10092256" y="1230329"/>
                  </a:lnTo>
                  <a:lnTo>
                    <a:pt x="10064258" y="1261187"/>
                  </a:lnTo>
                  <a:lnTo>
                    <a:pt x="10053145" y="1269440"/>
                  </a:lnTo>
                  <a:lnTo>
                    <a:pt x="10042874" y="1275587"/>
                  </a:lnTo>
                  <a:close/>
                </a:path>
              </a:pathLst>
            </a:custGeom>
            <a:solidFill>
              <a:srgbClr val="FFFFFF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32827" y="1362571"/>
            <a:ext cx="9164320" cy="87185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25"/>
              </a:spcBef>
            </a:pPr>
            <a:r>
              <a:rPr sz="2100" b="1" spc="-25" dirty="0">
                <a:solidFill>
                  <a:srgbClr val="F7FAFB"/>
                </a:solidFill>
                <a:latin typeface="+mn-lt"/>
                <a:cs typeface="Arial"/>
              </a:rPr>
              <a:t>ΑΡΧΙΤΕΚΤΟΝΙΚΗ</a:t>
            </a:r>
            <a:r>
              <a:rPr sz="2100" b="1" spc="-120" dirty="0">
                <a:solidFill>
                  <a:srgbClr val="F7FAFB"/>
                </a:solidFill>
                <a:latin typeface="+mn-lt"/>
                <a:cs typeface="Arial"/>
              </a:rPr>
              <a:t> </a:t>
            </a:r>
            <a:r>
              <a:rPr sz="2100" b="1" spc="-10" dirty="0">
                <a:solidFill>
                  <a:srgbClr val="F7FAFB"/>
                </a:solidFill>
                <a:latin typeface="+mn-lt"/>
                <a:cs typeface="Arial"/>
              </a:rPr>
              <a:t>ΣΥΣΤΗΜΑΤΟΣ</a:t>
            </a:r>
            <a:endParaRPr sz="2100" dirty="0">
              <a:latin typeface="+mn-lt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05"/>
              </a:spcBef>
            </a:pPr>
            <a:r>
              <a:rPr sz="1500" spc="-60" dirty="0">
                <a:solidFill>
                  <a:schemeClr val="bg1"/>
                </a:solidFill>
                <a:latin typeface="+mn-lt"/>
                <a:cs typeface="Trebuchet MS"/>
              </a:rPr>
              <a:t>Client-Server</a:t>
            </a:r>
            <a:r>
              <a:rPr sz="1500" spc="-25" dirty="0">
                <a:solidFill>
                  <a:schemeClr val="bg1"/>
                </a:solidFill>
                <a:latin typeface="+mn-lt"/>
                <a:cs typeface="Trebuchet MS"/>
              </a:rPr>
              <a:t> </a:t>
            </a:r>
            <a:r>
              <a:rPr sz="1500" dirty="0">
                <a:solidFill>
                  <a:schemeClr val="bg1"/>
                </a:solidFill>
                <a:latin typeface="+mn-lt"/>
                <a:cs typeface="Arial"/>
              </a:rPr>
              <a:t>μοντέλο</a:t>
            </a:r>
            <a:r>
              <a:rPr sz="1500" spc="5" dirty="0">
                <a:solidFill>
                  <a:schemeClr val="bg1"/>
                </a:solidFill>
                <a:latin typeface="+mn-lt"/>
                <a:cs typeface="Arial"/>
              </a:rPr>
              <a:t> </a:t>
            </a:r>
            <a:r>
              <a:rPr sz="1500" dirty="0">
                <a:solidFill>
                  <a:schemeClr val="bg1"/>
                </a:solidFill>
                <a:latin typeface="+mn-lt"/>
                <a:cs typeface="Arial"/>
              </a:rPr>
              <a:t>με</a:t>
            </a:r>
            <a:r>
              <a:rPr sz="1500" spc="10" dirty="0">
                <a:solidFill>
                  <a:schemeClr val="bg1"/>
                </a:solidFill>
                <a:latin typeface="+mn-lt"/>
                <a:cs typeface="Arial"/>
              </a:rPr>
              <a:t> </a:t>
            </a:r>
            <a:r>
              <a:rPr sz="1500" spc="-40" dirty="0">
                <a:solidFill>
                  <a:schemeClr val="bg1"/>
                </a:solidFill>
                <a:latin typeface="+mn-lt"/>
                <a:cs typeface="Trebuchet MS"/>
              </a:rPr>
              <a:t>RESTful</a:t>
            </a:r>
            <a:r>
              <a:rPr sz="1500" spc="-25" dirty="0">
                <a:solidFill>
                  <a:schemeClr val="bg1"/>
                </a:solidFill>
                <a:latin typeface="+mn-lt"/>
                <a:cs typeface="Trebuchet MS"/>
              </a:rPr>
              <a:t> </a:t>
            </a:r>
            <a:r>
              <a:rPr sz="1500" spc="-20" dirty="0">
                <a:solidFill>
                  <a:schemeClr val="bg1"/>
                </a:solidFill>
                <a:latin typeface="+mn-lt"/>
                <a:cs typeface="Trebuchet MS"/>
              </a:rPr>
              <a:t>API</a:t>
            </a:r>
            <a:r>
              <a:rPr sz="1500" spc="-30" dirty="0">
                <a:solidFill>
                  <a:schemeClr val="bg1"/>
                </a:solidFill>
                <a:latin typeface="+mn-lt"/>
                <a:cs typeface="Trebuchet MS"/>
              </a:rPr>
              <a:t> </a:t>
            </a:r>
            <a:r>
              <a:rPr sz="1500" spc="-325" dirty="0">
                <a:solidFill>
                  <a:srgbClr val="FFFFFF"/>
                </a:solidFill>
                <a:latin typeface="+mn-lt"/>
                <a:cs typeface="Calibri"/>
              </a:rPr>
              <a:t>|</a:t>
            </a:r>
            <a:r>
              <a:rPr sz="1500" spc="85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+mn-lt"/>
                <a:cs typeface="Arial"/>
              </a:rPr>
              <a:t>Διαχωρισμός </a:t>
            </a:r>
            <a:r>
              <a:rPr sz="1500" dirty="0">
                <a:solidFill>
                  <a:srgbClr val="FFFFFF"/>
                </a:solidFill>
                <a:latin typeface="+mn-lt"/>
                <a:cs typeface="Calibri"/>
              </a:rPr>
              <a:t>Frontend-Backend</a:t>
            </a:r>
            <a:r>
              <a:rPr sz="1500" spc="85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  <a:r>
              <a:rPr sz="1500" spc="-325" dirty="0">
                <a:solidFill>
                  <a:srgbClr val="FFFFFF"/>
                </a:solidFill>
                <a:latin typeface="+mn-lt"/>
                <a:cs typeface="Calibri"/>
              </a:rPr>
              <a:t>|</a:t>
            </a:r>
            <a:r>
              <a:rPr sz="1500" spc="85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+mn-lt"/>
                <a:cs typeface="Arial"/>
              </a:rPr>
              <a:t>Κλιμακώσιμη και</a:t>
            </a:r>
            <a:r>
              <a:rPr sz="1500" spc="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500" dirty="0">
                <a:solidFill>
                  <a:srgbClr val="FFFFFF"/>
                </a:solidFill>
                <a:latin typeface="+mn-lt"/>
                <a:cs typeface="Arial"/>
              </a:rPr>
              <a:t>Συντηρήσιμη </a:t>
            </a:r>
            <a:r>
              <a:rPr sz="1500" spc="-20" dirty="0">
                <a:solidFill>
                  <a:srgbClr val="FFFFFF"/>
                </a:solidFill>
                <a:latin typeface="+mn-lt"/>
                <a:cs typeface="Arial"/>
              </a:rPr>
              <a:t>Δομή</a:t>
            </a:r>
            <a:endParaRPr sz="1500" dirty="0">
              <a:latin typeface="+mn-lt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5797" y="2819971"/>
            <a:ext cx="3118485" cy="2790825"/>
          </a:xfrm>
          <a:custGeom>
            <a:avLst/>
            <a:gdLst/>
            <a:ahLst/>
            <a:cxnLst/>
            <a:rect l="l" t="t" r="r" b="b"/>
            <a:pathLst>
              <a:path w="3118485" h="2790825">
                <a:moveTo>
                  <a:pt x="0" y="2657474"/>
                </a:moveTo>
                <a:lnTo>
                  <a:pt x="0" y="132873"/>
                </a:lnTo>
                <a:lnTo>
                  <a:pt x="159" y="126345"/>
                </a:lnTo>
                <a:lnTo>
                  <a:pt x="7763" y="88117"/>
                </a:lnTo>
                <a:lnTo>
                  <a:pt x="26152" y="53714"/>
                </a:lnTo>
                <a:lnTo>
                  <a:pt x="53714" y="26152"/>
                </a:lnTo>
                <a:lnTo>
                  <a:pt x="88117" y="7763"/>
                </a:lnTo>
                <a:lnTo>
                  <a:pt x="126345" y="159"/>
                </a:lnTo>
                <a:lnTo>
                  <a:pt x="132873" y="0"/>
                </a:lnTo>
                <a:lnTo>
                  <a:pt x="2985230" y="0"/>
                </a:lnTo>
                <a:lnTo>
                  <a:pt x="3023801" y="5720"/>
                </a:lnTo>
                <a:lnTo>
                  <a:pt x="3059050" y="22393"/>
                </a:lnTo>
                <a:lnTo>
                  <a:pt x="3087944" y="48578"/>
                </a:lnTo>
                <a:lnTo>
                  <a:pt x="3107989" y="82025"/>
                </a:lnTo>
                <a:lnTo>
                  <a:pt x="3117465" y="119849"/>
                </a:lnTo>
                <a:lnTo>
                  <a:pt x="3118103" y="132873"/>
                </a:lnTo>
                <a:lnTo>
                  <a:pt x="3118103" y="2657474"/>
                </a:lnTo>
                <a:lnTo>
                  <a:pt x="3112383" y="2696046"/>
                </a:lnTo>
                <a:lnTo>
                  <a:pt x="3095710" y="2731295"/>
                </a:lnTo>
                <a:lnTo>
                  <a:pt x="3069525" y="2760188"/>
                </a:lnTo>
                <a:lnTo>
                  <a:pt x="3036078" y="2780233"/>
                </a:lnTo>
                <a:lnTo>
                  <a:pt x="2998254" y="2789710"/>
                </a:lnTo>
                <a:lnTo>
                  <a:pt x="2985230" y="2790348"/>
                </a:lnTo>
                <a:lnTo>
                  <a:pt x="132873" y="2790348"/>
                </a:lnTo>
                <a:lnTo>
                  <a:pt x="94302" y="2784628"/>
                </a:lnTo>
                <a:lnTo>
                  <a:pt x="59053" y="2767955"/>
                </a:lnTo>
                <a:lnTo>
                  <a:pt x="30159" y="2741769"/>
                </a:lnTo>
                <a:lnTo>
                  <a:pt x="10114" y="2708323"/>
                </a:lnTo>
                <a:lnTo>
                  <a:pt x="638" y="2670498"/>
                </a:lnTo>
                <a:lnTo>
                  <a:pt x="0" y="2657474"/>
                </a:lnTo>
                <a:close/>
              </a:path>
            </a:pathLst>
          </a:custGeom>
          <a:ln w="17716">
            <a:solidFill>
              <a:srgbClr val="049569"/>
            </a:solidFill>
          </a:ln>
        </p:spPr>
        <p:txBody>
          <a:bodyPr wrap="square" lIns="0" tIns="0" rIns="0" bIns="0" rtlCol="0"/>
          <a:lstStyle/>
          <a:p>
            <a:endParaRPr>
              <a:latin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81818" y="2965711"/>
            <a:ext cx="1052830" cy="17120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90" dirty="0">
                <a:solidFill>
                  <a:srgbClr val="2562EB"/>
                </a:solidFill>
                <a:latin typeface="+mn-lt"/>
                <a:cs typeface="Segoe UI Symbol"/>
              </a:rPr>
              <a:t> </a:t>
            </a:r>
            <a:r>
              <a:rPr sz="1000" b="1" dirty="0">
                <a:solidFill>
                  <a:srgbClr val="2562EB"/>
                </a:solidFill>
                <a:latin typeface="+mn-lt"/>
                <a:cs typeface="Arial"/>
              </a:rPr>
              <a:t>ΡΟΛΟΙ</a:t>
            </a:r>
            <a:r>
              <a:rPr sz="1000" b="1" spc="-40" dirty="0">
                <a:solidFill>
                  <a:srgbClr val="2562EB"/>
                </a:solidFill>
                <a:latin typeface="+mn-lt"/>
                <a:cs typeface="Arial"/>
              </a:rPr>
              <a:t> </a:t>
            </a:r>
            <a:r>
              <a:rPr sz="1000" b="1" spc="-10" dirty="0">
                <a:solidFill>
                  <a:srgbClr val="2562EB"/>
                </a:solidFill>
                <a:latin typeface="+mn-lt"/>
                <a:cs typeface="Arial"/>
              </a:rPr>
              <a:t>ΧΡΗΣΤΩΝ</a:t>
            </a:r>
            <a:endParaRPr sz="1000" dirty="0">
              <a:latin typeface="+mn-lt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1023" y="4191898"/>
            <a:ext cx="1198166" cy="528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 marR="5080" lvl="5" indent="-171450">
              <a:lnSpc>
                <a:spcPct val="156900"/>
              </a:lnSpc>
              <a:spcBef>
                <a:spcPts val="105"/>
              </a:spcBef>
              <a:buClr>
                <a:srgbClr val="285BE1"/>
              </a:buClr>
              <a:buSzPct val="70000"/>
              <a:buFont typeface="System Font Regular"/>
              <a:buChar char="❖"/>
            </a:pPr>
            <a:r>
              <a:rPr sz="700" spc="-10" dirty="0" err="1">
                <a:solidFill>
                  <a:srgbClr val="2462EB"/>
                </a:solidFill>
                <a:latin typeface="+mn-lt"/>
                <a:cs typeface="Arial"/>
              </a:rPr>
              <a:t>Δι</a:t>
            </a:r>
            <a:r>
              <a:rPr sz="700" spc="-10" dirty="0">
                <a:solidFill>
                  <a:srgbClr val="2462EB"/>
                </a:solidFill>
                <a:latin typeface="+mn-lt"/>
                <a:cs typeface="Arial"/>
              </a:rPr>
              <a:t>α</a:t>
            </a:r>
            <a:r>
              <a:rPr sz="700" spc="-10" dirty="0" err="1">
                <a:solidFill>
                  <a:srgbClr val="2462EB"/>
                </a:solidFill>
                <a:latin typeface="+mn-lt"/>
                <a:cs typeface="Arial"/>
              </a:rPr>
              <a:t>χείριση</a:t>
            </a:r>
            <a:r>
              <a:rPr sz="700" spc="-10" dirty="0">
                <a:solidFill>
                  <a:srgbClr val="2462EB"/>
                </a:solidFill>
                <a:latin typeface="+mn-lt"/>
                <a:cs typeface="Arial"/>
              </a:rPr>
              <a:t> </a:t>
            </a:r>
            <a:r>
              <a:rPr sz="700" spc="-10" dirty="0" err="1">
                <a:solidFill>
                  <a:srgbClr val="2462EB"/>
                </a:solidFill>
                <a:latin typeface="+mn-lt"/>
                <a:cs typeface="Arial"/>
              </a:rPr>
              <a:t>εστι</a:t>
            </a:r>
            <a:r>
              <a:rPr sz="700" spc="-10" dirty="0">
                <a:solidFill>
                  <a:srgbClr val="2462EB"/>
                </a:solidFill>
                <a:latin typeface="+mn-lt"/>
                <a:cs typeface="Arial"/>
              </a:rPr>
              <a:t>α</a:t>
            </a:r>
            <a:r>
              <a:rPr sz="700" spc="-10" dirty="0" err="1">
                <a:solidFill>
                  <a:srgbClr val="2462EB"/>
                </a:solidFill>
                <a:latin typeface="+mn-lt"/>
                <a:cs typeface="Arial"/>
              </a:rPr>
              <a:t>τορίων</a:t>
            </a:r>
            <a:r>
              <a:rPr sz="700" spc="-10" dirty="0">
                <a:solidFill>
                  <a:srgbClr val="2462EB"/>
                </a:solidFill>
                <a:latin typeface="+mn-lt"/>
                <a:cs typeface="Arial"/>
              </a:rPr>
              <a:t> </a:t>
            </a:r>
            <a:endParaRPr lang="en-US" sz="700" spc="-10" dirty="0">
              <a:solidFill>
                <a:srgbClr val="2462EB"/>
              </a:solidFill>
              <a:latin typeface="+mn-lt"/>
              <a:cs typeface="Arial"/>
            </a:endParaRPr>
          </a:p>
          <a:p>
            <a:pPr marL="184150" marR="5080" lvl="5" indent="-171450">
              <a:lnSpc>
                <a:spcPct val="156900"/>
              </a:lnSpc>
              <a:spcBef>
                <a:spcPts val="105"/>
              </a:spcBef>
              <a:buClr>
                <a:srgbClr val="285BE1"/>
              </a:buClr>
              <a:buSzPct val="70000"/>
              <a:buFont typeface="System Font Regular"/>
              <a:buChar char="❖"/>
            </a:pPr>
            <a:r>
              <a:rPr sz="700" spc="-10" dirty="0" err="1">
                <a:solidFill>
                  <a:srgbClr val="2462EB"/>
                </a:solidFill>
                <a:latin typeface="+mn-lt"/>
                <a:cs typeface="Arial"/>
              </a:rPr>
              <a:t>Έλεγχος</a:t>
            </a:r>
            <a:r>
              <a:rPr sz="700" spc="-10" dirty="0">
                <a:solidFill>
                  <a:srgbClr val="2462EB"/>
                </a:solidFill>
                <a:latin typeface="+mn-lt"/>
                <a:cs typeface="Arial"/>
              </a:rPr>
              <a:t> </a:t>
            </a:r>
            <a:r>
              <a:rPr sz="700" spc="-10" dirty="0" err="1">
                <a:solidFill>
                  <a:srgbClr val="2462EB"/>
                </a:solidFill>
                <a:latin typeface="+mn-lt"/>
                <a:cs typeface="Arial"/>
              </a:rPr>
              <a:t>κρ</a:t>
            </a:r>
            <a:r>
              <a:rPr sz="700" spc="-10" dirty="0">
                <a:solidFill>
                  <a:srgbClr val="2462EB"/>
                </a:solidFill>
                <a:latin typeface="+mn-lt"/>
                <a:cs typeface="Arial"/>
              </a:rPr>
              <a:t>α</a:t>
            </a:r>
            <a:r>
              <a:rPr sz="700" spc="-10" dirty="0" err="1">
                <a:solidFill>
                  <a:srgbClr val="2462EB"/>
                </a:solidFill>
                <a:latin typeface="+mn-lt"/>
                <a:cs typeface="Arial"/>
              </a:rPr>
              <a:t>τήσεων</a:t>
            </a:r>
            <a:r>
              <a:rPr sz="700" spc="-10" dirty="0">
                <a:solidFill>
                  <a:srgbClr val="2462EB"/>
                </a:solidFill>
                <a:latin typeface="+mn-lt"/>
                <a:cs typeface="Arial"/>
              </a:rPr>
              <a:t> </a:t>
            </a:r>
            <a:endParaRPr lang="en-US" sz="700" spc="-10" dirty="0">
              <a:solidFill>
                <a:srgbClr val="2462EB"/>
              </a:solidFill>
              <a:latin typeface="+mn-lt"/>
              <a:cs typeface="Arial"/>
            </a:endParaRPr>
          </a:p>
          <a:p>
            <a:pPr marL="184150" marR="5080" lvl="5" indent="-171450">
              <a:lnSpc>
                <a:spcPct val="156900"/>
              </a:lnSpc>
              <a:spcBef>
                <a:spcPts val="105"/>
              </a:spcBef>
              <a:buClr>
                <a:srgbClr val="285BE1"/>
              </a:buClr>
              <a:buSzPct val="70000"/>
              <a:buFont typeface="System Font Regular"/>
              <a:buChar char="❖"/>
            </a:pPr>
            <a:r>
              <a:rPr sz="700" spc="-10" dirty="0" err="1">
                <a:solidFill>
                  <a:srgbClr val="2462EB"/>
                </a:solidFill>
                <a:latin typeface="+mn-lt"/>
                <a:cs typeface="Arial"/>
              </a:rPr>
              <a:t>Προσφορές</a:t>
            </a:r>
            <a:endParaRPr sz="700" spc="-10" dirty="0">
              <a:solidFill>
                <a:srgbClr val="2462EB"/>
              </a:solidFill>
              <a:latin typeface="+mn-lt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21023" y="5072727"/>
            <a:ext cx="1198166" cy="2417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 lvl="5" indent="-171450">
              <a:spcBef>
                <a:spcPts val="105"/>
              </a:spcBef>
              <a:buClr>
                <a:srgbClr val="285BE1"/>
              </a:buClr>
              <a:buSzPct val="70000"/>
              <a:buFont typeface="System Font Regular"/>
              <a:buChar char="❖"/>
            </a:pPr>
            <a:r>
              <a:rPr sz="700" spc="-10" dirty="0" err="1">
                <a:solidFill>
                  <a:srgbClr val="2462EB"/>
                </a:solidFill>
                <a:latin typeface="+mn-lt"/>
                <a:cs typeface="Arial"/>
              </a:rPr>
              <a:t>Έγκριση</a:t>
            </a:r>
            <a:r>
              <a:rPr sz="700" spc="-5" dirty="0">
                <a:solidFill>
                  <a:srgbClr val="2462EB"/>
                </a:solidFill>
                <a:latin typeface="+mn-lt"/>
                <a:cs typeface="Arial"/>
              </a:rPr>
              <a:t> </a:t>
            </a:r>
            <a:r>
              <a:rPr sz="700" spc="-10" dirty="0" err="1">
                <a:solidFill>
                  <a:srgbClr val="2462EB"/>
                </a:solidFill>
                <a:latin typeface="+mn-lt"/>
                <a:cs typeface="Arial"/>
              </a:rPr>
              <a:t>εστι</a:t>
            </a:r>
            <a:r>
              <a:rPr sz="700" spc="-10" dirty="0">
                <a:solidFill>
                  <a:srgbClr val="2462EB"/>
                </a:solidFill>
                <a:latin typeface="+mn-lt"/>
                <a:cs typeface="Arial"/>
              </a:rPr>
              <a:t>α</a:t>
            </a:r>
            <a:r>
              <a:rPr sz="700" spc="-10" dirty="0" err="1">
                <a:solidFill>
                  <a:srgbClr val="2462EB"/>
                </a:solidFill>
                <a:latin typeface="+mn-lt"/>
                <a:cs typeface="Arial"/>
              </a:rPr>
              <a:t>τορίων</a:t>
            </a:r>
            <a:endParaRPr lang="en-US" sz="700" spc="-10" dirty="0">
              <a:solidFill>
                <a:srgbClr val="2462EB"/>
              </a:solidFill>
              <a:latin typeface="+mn-lt"/>
              <a:cs typeface="Arial"/>
            </a:endParaRPr>
          </a:p>
          <a:p>
            <a:pPr marL="184150" lvl="5" indent="-171450">
              <a:spcBef>
                <a:spcPts val="105"/>
              </a:spcBef>
              <a:buClr>
                <a:srgbClr val="285BE1"/>
              </a:buClr>
              <a:buSzPct val="70000"/>
              <a:buFont typeface="System Font Regular"/>
              <a:buChar char="❖"/>
            </a:pPr>
            <a:r>
              <a:rPr sz="700" spc="-10" dirty="0" err="1">
                <a:solidFill>
                  <a:srgbClr val="2462EB"/>
                </a:solidFill>
                <a:latin typeface="+mn-lt"/>
                <a:cs typeface="Arial"/>
              </a:rPr>
              <a:t>Δι</a:t>
            </a:r>
            <a:r>
              <a:rPr sz="700" spc="-10" dirty="0">
                <a:solidFill>
                  <a:srgbClr val="2462EB"/>
                </a:solidFill>
                <a:latin typeface="+mn-lt"/>
                <a:cs typeface="Arial"/>
              </a:rPr>
              <a:t>α</a:t>
            </a:r>
            <a:r>
              <a:rPr sz="700" spc="-10" dirty="0" err="1">
                <a:solidFill>
                  <a:srgbClr val="2462EB"/>
                </a:solidFill>
                <a:latin typeface="+mn-lt"/>
                <a:cs typeface="Arial"/>
              </a:rPr>
              <a:t>χείριση</a:t>
            </a:r>
            <a:r>
              <a:rPr sz="700" dirty="0">
                <a:solidFill>
                  <a:srgbClr val="2462EB"/>
                </a:solidFill>
                <a:latin typeface="+mn-lt"/>
                <a:cs typeface="Arial"/>
              </a:rPr>
              <a:t> </a:t>
            </a:r>
            <a:r>
              <a:rPr sz="700" spc="-10" dirty="0">
                <a:solidFill>
                  <a:srgbClr val="2462EB"/>
                </a:solidFill>
                <a:latin typeface="+mn-lt"/>
                <a:cs typeface="Arial"/>
              </a:rPr>
              <a:t>χρηστών</a:t>
            </a:r>
            <a:endParaRPr sz="700" dirty="0">
              <a:solidFill>
                <a:srgbClr val="2462EB"/>
              </a:solidFill>
              <a:latin typeface="+mn-lt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01358" y="2902188"/>
            <a:ext cx="2522220" cy="1901098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400" spc="365" dirty="0">
                <a:solidFill>
                  <a:srgbClr val="2562EB"/>
                </a:solidFill>
                <a:latin typeface="+mn-lt"/>
                <a:cs typeface="Segoe UI Symbol"/>
              </a:rPr>
              <a:t> </a:t>
            </a:r>
            <a:r>
              <a:rPr lang="en-US" sz="1400" spc="365" dirty="0">
                <a:solidFill>
                  <a:srgbClr val="2562EB"/>
                </a:solidFill>
                <a:latin typeface="+mn-lt"/>
                <a:cs typeface="Segoe UI Symbol"/>
              </a:rPr>
              <a:t>  </a:t>
            </a:r>
            <a:r>
              <a:rPr sz="1550" b="1" dirty="0">
                <a:solidFill>
                  <a:srgbClr val="2562EB"/>
                </a:solidFill>
                <a:latin typeface="+mn-lt"/>
                <a:cs typeface="Arial"/>
              </a:rPr>
              <a:t>ΒΑΣΙΚΕΣ</a:t>
            </a:r>
            <a:r>
              <a:rPr sz="1550" b="1" spc="-85" dirty="0">
                <a:solidFill>
                  <a:srgbClr val="2562EB"/>
                </a:solidFill>
                <a:latin typeface="+mn-lt"/>
                <a:cs typeface="Arial"/>
              </a:rPr>
              <a:t> </a:t>
            </a:r>
            <a:r>
              <a:rPr sz="1550" b="1" spc="-10" dirty="0">
                <a:solidFill>
                  <a:srgbClr val="2562EB"/>
                </a:solidFill>
                <a:latin typeface="+mn-lt"/>
                <a:cs typeface="Arial"/>
              </a:rPr>
              <a:t>ΛΕΙΤΟΥΡΓΙΕΣ</a:t>
            </a:r>
            <a:endParaRPr lang="el-GR" sz="1550" b="1" spc="-10" dirty="0">
              <a:solidFill>
                <a:srgbClr val="2562EB"/>
              </a:solidFill>
              <a:latin typeface="+mn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endParaRPr sz="100" dirty="0">
              <a:latin typeface="+mn-lt"/>
              <a:cs typeface="Arial"/>
            </a:endParaRPr>
          </a:p>
          <a:p>
            <a:pPr marL="184150" marR="5080" lvl="5" indent="-171450" algn="l">
              <a:lnSpc>
                <a:spcPct val="156900"/>
              </a:lnSpc>
              <a:spcBef>
                <a:spcPts val="105"/>
              </a:spcBef>
              <a:buClr>
                <a:srgbClr val="285BE1"/>
              </a:buClr>
              <a:buSzPct val="70000"/>
              <a:buFont typeface="System Font Regular"/>
              <a:buChar char="❖"/>
            </a:pPr>
            <a:r>
              <a:rPr sz="1100" spc="-10" dirty="0" err="1">
                <a:solidFill>
                  <a:srgbClr val="2462EB"/>
                </a:solidFill>
                <a:latin typeface="+mn-lt"/>
                <a:cs typeface="Arial"/>
              </a:rPr>
              <a:t>Σύστημ</a:t>
            </a:r>
            <a:r>
              <a:rPr sz="1100" spc="-10" dirty="0">
                <a:solidFill>
                  <a:srgbClr val="2462EB"/>
                </a:solidFill>
                <a:latin typeface="+mn-lt"/>
                <a:cs typeface="Arial"/>
              </a:rPr>
              <a:t>α α</a:t>
            </a:r>
            <a:r>
              <a:rPr sz="1100" spc="-10" dirty="0" err="1">
                <a:solidFill>
                  <a:srgbClr val="2462EB"/>
                </a:solidFill>
                <a:latin typeface="+mn-lt"/>
                <a:cs typeface="Arial"/>
              </a:rPr>
              <a:t>υθεντικο</a:t>
            </a:r>
            <a:r>
              <a:rPr sz="1100" spc="-10" dirty="0">
                <a:solidFill>
                  <a:srgbClr val="2462EB"/>
                </a:solidFill>
                <a:latin typeface="+mn-lt"/>
                <a:cs typeface="Arial"/>
              </a:rPr>
              <a:t>π</a:t>
            </a:r>
            <a:r>
              <a:rPr sz="1100" spc="-10" dirty="0" err="1">
                <a:solidFill>
                  <a:srgbClr val="2462EB"/>
                </a:solidFill>
                <a:latin typeface="+mn-lt"/>
                <a:cs typeface="Arial"/>
              </a:rPr>
              <a:t>οίησης</a:t>
            </a:r>
            <a:r>
              <a:rPr sz="1100" spc="-10" dirty="0">
                <a:solidFill>
                  <a:srgbClr val="2462EB"/>
                </a:solidFill>
                <a:latin typeface="+mn-lt"/>
                <a:cs typeface="Arial"/>
              </a:rPr>
              <a:t> </a:t>
            </a:r>
            <a:r>
              <a:rPr sz="1100" spc="-10" dirty="0" err="1">
                <a:solidFill>
                  <a:srgbClr val="2462EB"/>
                </a:solidFill>
                <a:latin typeface="+mn-lt"/>
                <a:cs typeface="Arial"/>
              </a:rPr>
              <a:t>με</a:t>
            </a:r>
            <a:r>
              <a:rPr lang="el-GR" sz="1100" spc="-10" dirty="0">
                <a:solidFill>
                  <a:srgbClr val="2462EB"/>
                </a:solidFill>
                <a:latin typeface="+mn-lt"/>
                <a:cs typeface="Arial"/>
              </a:rPr>
              <a:t> </a:t>
            </a:r>
            <a:r>
              <a:rPr sz="1100" spc="-10" dirty="0">
                <a:solidFill>
                  <a:srgbClr val="2462EB"/>
                </a:solidFill>
                <a:latin typeface="+mn-lt"/>
                <a:cs typeface="Arial"/>
              </a:rPr>
              <a:t>JW</a:t>
            </a:r>
            <a:r>
              <a:rPr lang="en-US" sz="1100" spc="-10" dirty="0">
                <a:solidFill>
                  <a:srgbClr val="2462EB"/>
                </a:solidFill>
                <a:latin typeface="+mn-lt"/>
                <a:cs typeface="Arial"/>
              </a:rPr>
              <a:t>T</a:t>
            </a:r>
            <a:endParaRPr lang="el-GR" sz="1100" spc="-10" dirty="0">
              <a:solidFill>
                <a:srgbClr val="2462EB"/>
              </a:solidFill>
              <a:latin typeface="+mn-lt"/>
              <a:cs typeface="Arial"/>
            </a:endParaRPr>
          </a:p>
          <a:p>
            <a:pPr marL="184150" marR="5080" lvl="5" indent="-171450" algn="l">
              <a:lnSpc>
                <a:spcPct val="156900"/>
              </a:lnSpc>
              <a:spcBef>
                <a:spcPts val="105"/>
              </a:spcBef>
              <a:buClr>
                <a:srgbClr val="285BE1"/>
              </a:buClr>
              <a:buSzPct val="70000"/>
              <a:buFont typeface="System Font Regular"/>
              <a:buChar char="❖"/>
            </a:pPr>
            <a:r>
              <a:rPr sz="1100" spc="-10" dirty="0">
                <a:solidFill>
                  <a:srgbClr val="2462EB"/>
                </a:solidFill>
                <a:latin typeface="+mn-lt"/>
                <a:cs typeface="Arial"/>
              </a:rPr>
              <a:t>Real-time έλεγχος διαθεσιμότητας</a:t>
            </a:r>
          </a:p>
          <a:p>
            <a:pPr marL="184150" marR="5080" lvl="5" indent="-171450" algn="l">
              <a:lnSpc>
                <a:spcPct val="156900"/>
              </a:lnSpc>
              <a:spcBef>
                <a:spcPts val="105"/>
              </a:spcBef>
              <a:buClr>
                <a:srgbClr val="285BE1"/>
              </a:buClr>
              <a:buSzPct val="70000"/>
              <a:buFont typeface="System Font Regular"/>
              <a:buChar char="❖"/>
            </a:pPr>
            <a:r>
              <a:rPr sz="1100" spc="-10" dirty="0" err="1">
                <a:solidFill>
                  <a:srgbClr val="2462EB"/>
                </a:solidFill>
                <a:latin typeface="+mn-lt"/>
                <a:cs typeface="Arial"/>
              </a:rPr>
              <a:t>Ενσωμ</a:t>
            </a:r>
            <a:r>
              <a:rPr sz="1100" spc="-10" dirty="0">
                <a:solidFill>
                  <a:srgbClr val="2462EB"/>
                </a:solidFill>
                <a:latin typeface="+mn-lt"/>
                <a:cs typeface="Arial"/>
              </a:rPr>
              <a:t>α</a:t>
            </a:r>
            <a:r>
              <a:rPr sz="1100" spc="-10" dirty="0" err="1">
                <a:solidFill>
                  <a:srgbClr val="2462EB"/>
                </a:solidFill>
                <a:latin typeface="+mn-lt"/>
                <a:cs typeface="Arial"/>
              </a:rPr>
              <a:t>τωμένο</a:t>
            </a:r>
            <a:r>
              <a:rPr sz="1100" spc="-10" dirty="0">
                <a:solidFill>
                  <a:srgbClr val="2462EB"/>
                </a:solidFill>
                <a:latin typeface="+mn-lt"/>
                <a:cs typeface="Arial"/>
              </a:rPr>
              <a:t> σύστημα αξιολογήσεων</a:t>
            </a:r>
          </a:p>
          <a:p>
            <a:pPr marL="184150" marR="5080" lvl="5" indent="-171450" algn="l">
              <a:lnSpc>
                <a:spcPct val="156900"/>
              </a:lnSpc>
              <a:spcBef>
                <a:spcPts val="105"/>
              </a:spcBef>
              <a:buClr>
                <a:srgbClr val="285BE1"/>
              </a:buClr>
              <a:buSzPct val="70000"/>
              <a:buFont typeface="System Font Regular"/>
              <a:buChar char="❖"/>
            </a:pPr>
            <a:r>
              <a:rPr sz="1100" spc="-10" dirty="0" err="1">
                <a:solidFill>
                  <a:srgbClr val="2462EB"/>
                </a:solidFill>
                <a:latin typeface="+mn-lt"/>
                <a:cs typeface="Arial"/>
              </a:rPr>
              <a:t>Δι</a:t>
            </a:r>
            <a:r>
              <a:rPr sz="1100" spc="-10" dirty="0">
                <a:solidFill>
                  <a:srgbClr val="2462EB"/>
                </a:solidFill>
                <a:latin typeface="+mn-lt"/>
                <a:cs typeface="Arial"/>
              </a:rPr>
              <a:t>α</a:t>
            </a:r>
            <a:r>
              <a:rPr sz="1100" spc="-10" dirty="0" err="1">
                <a:solidFill>
                  <a:srgbClr val="2462EB"/>
                </a:solidFill>
                <a:latin typeface="+mn-lt"/>
                <a:cs typeface="Arial"/>
              </a:rPr>
              <a:t>χείριση</a:t>
            </a:r>
            <a:r>
              <a:rPr sz="1100" spc="-10" dirty="0">
                <a:solidFill>
                  <a:srgbClr val="2462EB"/>
                </a:solidFill>
                <a:latin typeface="+mn-lt"/>
                <a:cs typeface="Arial"/>
              </a:rPr>
              <a:t> εικόνων με AWS S3</a:t>
            </a:r>
          </a:p>
          <a:p>
            <a:pPr marL="184150" marR="5080" lvl="5" indent="-171450" algn="l">
              <a:lnSpc>
                <a:spcPct val="156900"/>
              </a:lnSpc>
              <a:spcBef>
                <a:spcPts val="105"/>
              </a:spcBef>
              <a:buClr>
                <a:srgbClr val="285BE1"/>
              </a:buClr>
              <a:buSzPct val="70000"/>
              <a:buFont typeface="System Font Regular"/>
              <a:buChar char="❖"/>
            </a:pPr>
            <a:r>
              <a:rPr sz="1100" spc="-10" dirty="0">
                <a:solidFill>
                  <a:srgbClr val="2462EB"/>
                </a:solidFill>
                <a:latin typeface="+mn-lt"/>
                <a:cs typeface="Arial"/>
              </a:rPr>
              <a:t>Email ειδοποιήσεις με Mailjet</a:t>
            </a:r>
          </a:p>
        </p:txBody>
      </p:sp>
      <p:grpSp>
        <p:nvGrpSpPr>
          <p:cNvPr id="23" name="object 23"/>
          <p:cNvGrpSpPr/>
          <p:nvPr/>
        </p:nvGrpSpPr>
        <p:grpSpPr>
          <a:xfrm>
            <a:off x="7362634" y="2819971"/>
            <a:ext cx="3118485" cy="2790825"/>
            <a:chOff x="7362634" y="2819971"/>
            <a:chExt cx="3118485" cy="2790825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71492" y="2828829"/>
              <a:ext cx="3100387" cy="277263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362634" y="2819971"/>
              <a:ext cx="3118485" cy="2790825"/>
            </a:xfrm>
            <a:custGeom>
              <a:avLst/>
              <a:gdLst/>
              <a:ahLst/>
              <a:cxnLst/>
              <a:rect l="l" t="t" r="r" b="b"/>
              <a:pathLst>
                <a:path w="3118484" h="2790825">
                  <a:moveTo>
                    <a:pt x="0" y="2657474"/>
                  </a:moveTo>
                  <a:lnTo>
                    <a:pt x="0" y="132873"/>
                  </a:lnTo>
                  <a:lnTo>
                    <a:pt x="159" y="126345"/>
                  </a:lnTo>
                  <a:lnTo>
                    <a:pt x="7763" y="88117"/>
                  </a:lnTo>
                  <a:lnTo>
                    <a:pt x="26152" y="53714"/>
                  </a:lnTo>
                  <a:lnTo>
                    <a:pt x="53714" y="26152"/>
                  </a:lnTo>
                  <a:lnTo>
                    <a:pt x="88117" y="7763"/>
                  </a:lnTo>
                  <a:lnTo>
                    <a:pt x="126345" y="159"/>
                  </a:lnTo>
                  <a:lnTo>
                    <a:pt x="132873" y="0"/>
                  </a:lnTo>
                  <a:lnTo>
                    <a:pt x="2985230" y="0"/>
                  </a:lnTo>
                  <a:lnTo>
                    <a:pt x="3023801" y="5720"/>
                  </a:lnTo>
                  <a:lnTo>
                    <a:pt x="3059050" y="22393"/>
                  </a:lnTo>
                  <a:lnTo>
                    <a:pt x="3087944" y="48578"/>
                  </a:lnTo>
                  <a:lnTo>
                    <a:pt x="3107989" y="82025"/>
                  </a:lnTo>
                  <a:lnTo>
                    <a:pt x="3117465" y="119849"/>
                  </a:lnTo>
                  <a:lnTo>
                    <a:pt x="3118103" y="132873"/>
                  </a:lnTo>
                  <a:lnTo>
                    <a:pt x="3118103" y="2657474"/>
                  </a:lnTo>
                  <a:lnTo>
                    <a:pt x="3112383" y="2696046"/>
                  </a:lnTo>
                  <a:lnTo>
                    <a:pt x="3095710" y="2731295"/>
                  </a:lnTo>
                  <a:lnTo>
                    <a:pt x="3069525" y="2760188"/>
                  </a:lnTo>
                  <a:lnTo>
                    <a:pt x="3036078" y="2780233"/>
                  </a:lnTo>
                  <a:lnTo>
                    <a:pt x="2998254" y="2789710"/>
                  </a:lnTo>
                  <a:lnTo>
                    <a:pt x="2985230" y="2790348"/>
                  </a:lnTo>
                  <a:lnTo>
                    <a:pt x="132873" y="2790348"/>
                  </a:lnTo>
                  <a:lnTo>
                    <a:pt x="94302" y="2784628"/>
                  </a:lnTo>
                  <a:lnTo>
                    <a:pt x="59053" y="2767955"/>
                  </a:lnTo>
                  <a:lnTo>
                    <a:pt x="30159" y="2741769"/>
                  </a:lnTo>
                  <a:lnTo>
                    <a:pt x="10114" y="2708323"/>
                  </a:lnTo>
                  <a:lnTo>
                    <a:pt x="638" y="2670498"/>
                  </a:lnTo>
                  <a:lnTo>
                    <a:pt x="0" y="2657474"/>
                  </a:lnTo>
                  <a:close/>
                </a:path>
              </a:pathLst>
            </a:custGeom>
            <a:ln w="17716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991092" y="3038707"/>
            <a:ext cx="1861185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000" spc="280" dirty="0">
                <a:solidFill>
                  <a:srgbClr val="2562EB"/>
                </a:solidFill>
                <a:latin typeface="+mn-lt"/>
                <a:cs typeface="Segoe UI Symbol"/>
              </a:rPr>
              <a:t> </a:t>
            </a:r>
            <a:r>
              <a:rPr sz="1150" b="1" spc="-10" dirty="0">
                <a:solidFill>
                  <a:srgbClr val="2562EB"/>
                </a:solidFill>
                <a:latin typeface="+mn-lt"/>
                <a:cs typeface="Arial"/>
              </a:rPr>
              <a:t>ΑΣΦΑΛΕΙΑ</a:t>
            </a:r>
            <a:r>
              <a:rPr sz="1150" b="1" spc="-65" dirty="0">
                <a:solidFill>
                  <a:srgbClr val="2562EB"/>
                </a:solidFill>
                <a:latin typeface="+mn-lt"/>
                <a:cs typeface="Arial"/>
              </a:rPr>
              <a:t> </a:t>
            </a:r>
            <a:r>
              <a:rPr sz="1150" b="1" spc="-90" dirty="0">
                <a:solidFill>
                  <a:srgbClr val="2562EB"/>
                </a:solidFill>
                <a:latin typeface="+mn-lt"/>
                <a:cs typeface="Trebuchet MS"/>
              </a:rPr>
              <a:t>&amp;</a:t>
            </a:r>
            <a:r>
              <a:rPr sz="1150" b="1" spc="-95" dirty="0">
                <a:solidFill>
                  <a:srgbClr val="2562EB"/>
                </a:solidFill>
                <a:latin typeface="+mn-lt"/>
                <a:cs typeface="Trebuchet MS"/>
              </a:rPr>
              <a:t> </a:t>
            </a:r>
            <a:r>
              <a:rPr sz="1150" b="1" spc="-10" dirty="0">
                <a:solidFill>
                  <a:srgbClr val="2562EB"/>
                </a:solidFill>
                <a:latin typeface="+mn-lt"/>
                <a:cs typeface="Arial"/>
              </a:rPr>
              <a:t>ΑΠΟΔΟΣΗ</a:t>
            </a:r>
            <a:endParaRPr sz="1150" dirty="0">
              <a:latin typeface="+mn-lt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29600" y="3371165"/>
            <a:ext cx="1147115" cy="4755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b="1" spc="-10" dirty="0">
                <a:solidFill>
                  <a:srgbClr val="2562EB"/>
                </a:solidFill>
                <a:latin typeface="+mn-lt"/>
                <a:cs typeface="Arial"/>
              </a:rPr>
              <a:t>Ασφάλεια</a:t>
            </a:r>
            <a:r>
              <a:rPr sz="750" b="1" spc="-10" dirty="0">
                <a:solidFill>
                  <a:srgbClr val="2562EB"/>
                </a:solidFill>
                <a:latin typeface="+mn-lt"/>
                <a:cs typeface="Trebuchet MS"/>
              </a:rPr>
              <a:t>:</a:t>
            </a:r>
            <a:endParaRPr sz="750" dirty="0">
              <a:latin typeface="+mn-lt"/>
              <a:cs typeface="Trebuchet MS"/>
            </a:endParaRPr>
          </a:p>
          <a:p>
            <a:pPr marL="184150" marR="5080" lvl="5" indent="-171450" algn="l">
              <a:lnSpc>
                <a:spcPct val="156900"/>
              </a:lnSpc>
              <a:spcBef>
                <a:spcPts val="105"/>
              </a:spcBef>
              <a:buClr>
                <a:srgbClr val="285BE1"/>
              </a:buClr>
              <a:buSzPct val="70000"/>
              <a:buFont typeface="System Font Regular"/>
              <a:buChar char="❖"/>
            </a:pPr>
            <a:r>
              <a:rPr sz="700" spc="-10" dirty="0">
                <a:solidFill>
                  <a:srgbClr val="2462EB"/>
                </a:solidFill>
                <a:latin typeface="+mn-lt"/>
                <a:cs typeface="Arial"/>
              </a:rPr>
              <a:t>HTTPS π</a:t>
            </a:r>
            <a:r>
              <a:rPr sz="700" spc="-10" dirty="0" err="1">
                <a:solidFill>
                  <a:srgbClr val="2462EB"/>
                </a:solidFill>
                <a:latin typeface="+mn-lt"/>
                <a:cs typeface="Arial"/>
              </a:rPr>
              <a:t>ρωτόκολλο</a:t>
            </a:r>
            <a:r>
              <a:rPr sz="700" spc="-10" dirty="0">
                <a:solidFill>
                  <a:srgbClr val="2462EB"/>
                </a:solidFill>
                <a:latin typeface="+mn-lt"/>
                <a:cs typeface="Arial"/>
              </a:rPr>
              <a:t> </a:t>
            </a:r>
            <a:endParaRPr lang="en-US" sz="700" spc="-10" dirty="0">
              <a:solidFill>
                <a:srgbClr val="2462EB"/>
              </a:solidFill>
              <a:latin typeface="+mn-lt"/>
              <a:cs typeface="Arial"/>
            </a:endParaRPr>
          </a:p>
          <a:p>
            <a:pPr marL="184150" marR="5080" lvl="5" indent="-171450" algn="l">
              <a:lnSpc>
                <a:spcPct val="156900"/>
              </a:lnSpc>
              <a:spcBef>
                <a:spcPts val="105"/>
              </a:spcBef>
              <a:buClr>
                <a:srgbClr val="285BE1"/>
              </a:buClr>
              <a:buSzPct val="70000"/>
              <a:buFont typeface="System Font Regular"/>
              <a:buChar char="❖"/>
            </a:pPr>
            <a:r>
              <a:rPr sz="700" spc="-10" dirty="0">
                <a:solidFill>
                  <a:srgbClr val="2462EB"/>
                </a:solidFill>
                <a:latin typeface="+mn-lt"/>
                <a:cs typeface="Arial"/>
              </a:rPr>
              <a:t>JWT tokens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8240038" y="4063694"/>
            <a:ext cx="1147115" cy="4755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b="1" spc="-10" dirty="0">
                <a:solidFill>
                  <a:srgbClr val="2562EB"/>
                </a:solidFill>
                <a:latin typeface="+mn-lt"/>
                <a:cs typeface="Arial"/>
              </a:rPr>
              <a:t>Α</a:t>
            </a:r>
            <a:r>
              <a:rPr sz="750" b="1" spc="-10" dirty="0">
                <a:solidFill>
                  <a:srgbClr val="2562EB"/>
                </a:solidFill>
                <a:latin typeface="+mn-lt"/>
                <a:cs typeface="Trebuchet MS"/>
              </a:rPr>
              <a:t>π</a:t>
            </a:r>
            <a:r>
              <a:rPr sz="750" b="1" spc="-10" dirty="0">
                <a:solidFill>
                  <a:srgbClr val="2562EB"/>
                </a:solidFill>
                <a:latin typeface="+mn-lt"/>
                <a:cs typeface="Arial"/>
              </a:rPr>
              <a:t>όδοση</a:t>
            </a:r>
            <a:r>
              <a:rPr sz="750" b="1" spc="-10" dirty="0">
                <a:solidFill>
                  <a:srgbClr val="2562EB"/>
                </a:solidFill>
                <a:latin typeface="+mn-lt"/>
                <a:cs typeface="Trebuchet MS"/>
              </a:rPr>
              <a:t>:</a:t>
            </a:r>
            <a:endParaRPr sz="750" dirty="0">
              <a:latin typeface="+mn-lt"/>
              <a:cs typeface="Trebuchet MS"/>
            </a:endParaRPr>
          </a:p>
          <a:p>
            <a:pPr marL="184150" marR="5080" lvl="5" indent="-171450" algn="l">
              <a:lnSpc>
                <a:spcPct val="156900"/>
              </a:lnSpc>
              <a:spcBef>
                <a:spcPts val="105"/>
              </a:spcBef>
              <a:buClr>
                <a:srgbClr val="285BE1"/>
              </a:buClr>
              <a:buSzPct val="70000"/>
              <a:buFont typeface="System Font Regular"/>
              <a:buChar char="❖"/>
            </a:pPr>
            <a:r>
              <a:rPr sz="700" spc="-10" dirty="0" err="1">
                <a:solidFill>
                  <a:srgbClr val="2462EB"/>
                </a:solidFill>
                <a:latin typeface="+mn-lt"/>
                <a:cs typeface="Arial"/>
              </a:rPr>
              <a:t>Ασύγχρονες</a:t>
            </a:r>
            <a:r>
              <a:rPr sz="700" spc="-10" dirty="0">
                <a:solidFill>
                  <a:srgbClr val="2462EB"/>
                </a:solidFill>
                <a:latin typeface="+mn-lt"/>
                <a:cs typeface="Arial"/>
              </a:rPr>
              <a:t> </a:t>
            </a:r>
            <a:r>
              <a:rPr sz="700" spc="-10" dirty="0" err="1">
                <a:solidFill>
                  <a:srgbClr val="2462EB"/>
                </a:solidFill>
                <a:latin typeface="+mn-lt"/>
                <a:cs typeface="Arial"/>
              </a:rPr>
              <a:t>λειτουργίες</a:t>
            </a:r>
            <a:endParaRPr lang="en-US" sz="700" spc="-10" dirty="0">
              <a:solidFill>
                <a:srgbClr val="2462EB"/>
              </a:solidFill>
              <a:latin typeface="+mn-lt"/>
              <a:cs typeface="Arial"/>
            </a:endParaRPr>
          </a:p>
          <a:p>
            <a:pPr marL="184150" marR="5080" lvl="5" indent="-171450" algn="l">
              <a:lnSpc>
                <a:spcPct val="156900"/>
              </a:lnSpc>
              <a:spcBef>
                <a:spcPts val="105"/>
              </a:spcBef>
              <a:buClr>
                <a:srgbClr val="285BE1"/>
              </a:buClr>
              <a:buSzPct val="70000"/>
              <a:buFont typeface="System Font Regular"/>
              <a:buChar char="❖"/>
            </a:pPr>
            <a:r>
              <a:rPr sz="700" spc="-10" dirty="0">
                <a:solidFill>
                  <a:srgbClr val="2462EB"/>
                </a:solidFill>
                <a:latin typeface="+mn-lt"/>
                <a:cs typeface="Arial"/>
              </a:rPr>
              <a:t>Optimized queries</a:t>
            </a:r>
            <a:endParaRPr lang="en-US" sz="700" spc="-10" dirty="0">
              <a:solidFill>
                <a:srgbClr val="2462EB"/>
              </a:solidFill>
              <a:latin typeface="+mn-lt"/>
              <a:cs typeface="Arial"/>
            </a:endParaRPr>
          </a:p>
        </p:txBody>
      </p:sp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0050" y="233361"/>
            <a:ext cx="10629900" cy="611219"/>
          </a:xfrm>
          <a:prstGeom prst="rect">
            <a:avLst/>
          </a:prstGeom>
        </p:spPr>
      </p:pic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635380" y="293299"/>
            <a:ext cx="5851525" cy="387766"/>
          </a:xfrm>
          <a:prstGeom prst="rect">
            <a:avLst/>
          </a:prstGeom>
        </p:spPr>
        <p:txBody>
          <a:bodyPr vert="horz" wrap="square" lIns="0" tIns="5635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 err="1">
                <a:latin typeface="+mn-lt"/>
              </a:rPr>
              <a:t>Αρχιτεκτονική</a:t>
            </a:r>
            <a:r>
              <a:rPr spc="-120" dirty="0">
                <a:latin typeface="+mn-lt"/>
              </a:rPr>
              <a:t> </a:t>
            </a:r>
            <a:r>
              <a:rPr spc="-45" dirty="0">
                <a:latin typeface="+mn-lt"/>
              </a:rPr>
              <a:t>και</a:t>
            </a:r>
            <a:r>
              <a:rPr spc="-130" dirty="0">
                <a:latin typeface="+mn-lt"/>
              </a:rPr>
              <a:t> </a:t>
            </a:r>
            <a:r>
              <a:rPr spc="-20" dirty="0">
                <a:latin typeface="+mn-lt"/>
              </a:rPr>
              <a:t>Βασικές</a:t>
            </a:r>
            <a:r>
              <a:rPr spc="-125" dirty="0">
                <a:latin typeface="+mn-lt"/>
              </a:rPr>
              <a:t> </a:t>
            </a:r>
            <a:r>
              <a:rPr spc="-10" dirty="0">
                <a:latin typeface="+mn-lt"/>
              </a:rPr>
              <a:t>Λειτουργίες</a:t>
            </a:r>
            <a:endParaRPr sz="1900" dirty="0">
              <a:latin typeface="+mn-lt"/>
              <a:cs typeface="Segoe UI 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66882" y="6037572"/>
            <a:ext cx="2696210" cy="2526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dirty="0">
                <a:solidFill>
                  <a:srgbClr val="6A7280"/>
                </a:solidFill>
                <a:latin typeface="+mn-lt"/>
                <a:cs typeface="Calibri"/>
              </a:rPr>
              <a:t>Book</a:t>
            </a:r>
            <a:r>
              <a:rPr sz="1550" spc="20" dirty="0">
                <a:solidFill>
                  <a:srgbClr val="6A7280"/>
                </a:solidFill>
                <a:latin typeface="+mn-lt"/>
                <a:cs typeface="Calibri"/>
              </a:rPr>
              <a:t> </a:t>
            </a:r>
            <a:r>
              <a:rPr sz="1550" spc="-60" dirty="0">
                <a:solidFill>
                  <a:srgbClr val="6A7280"/>
                </a:solidFill>
                <a:latin typeface="+mn-lt"/>
                <a:cs typeface="Calibri"/>
              </a:rPr>
              <a:t>A</a:t>
            </a:r>
            <a:r>
              <a:rPr sz="1550" spc="25" dirty="0">
                <a:solidFill>
                  <a:srgbClr val="6A7280"/>
                </a:solidFill>
                <a:latin typeface="+mn-lt"/>
                <a:cs typeface="Calibri"/>
              </a:rPr>
              <a:t> </a:t>
            </a:r>
            <a:r>
              <a:rPr sz="1550" dirty="0">
                <a:solidFill>
                  <a:srgbClr val="6A7280"/>
                </a:solidFill>
                <a:latin typeface="+mn-lt"/>
                <a:cs typeface="Calibri"/>
              </a:rPr>
              <a:t>Bite</a:t>
            </a:r>
            <a:r>
              <a:rPr sz="1550" spc="25" dirty="0">
                <a:solidFill>
                  <a:srgbClr val="6A7280"/>
                </a:solidFill>
                <a:latin typeface="+mn-lt"/>
                <a:cs typeface="Calibri"/>
              </a:rPr>
              <a:t> </a:t>
            </a:r>
            <a:r>
              <a:rPr sz="1550" dirty="0">
                <a:solidFill>
                  <a:srgbClr val="6A7280"/>
                </a:solidFill>
                <a:latin typeface="+mn-lt"/>
                <a:cs typeface="Calibri"/>
              </a:rPr>
              <a:t>-</a:t>
            </a:r>
            <a:r>
              <a:rPr sz="1550" spc="25" dirty="0">
                <a:solidFill>
                  <a:srgbClr val="6A7280"/>
                </a:solidFill>
                <a:latin typeface="+mn-lt"/>
                <a:cs typeface="Calibri"/>
              </a:rPr>
              <a:t> </a:t>
            </a:r>
            <a:r>
              <a:rPr sz="1550" spc="-10" dirty="0">
                <a:solidFill>
                  <a:srgbClr val="6A7280"/>
                </a:solidFill>
                <a:latin typeface="+mn-lt"/>
                <a:cs typeface="Arial"/>
              </a:rPr>
              <a:t>Πτυχιακή</a:t>
            </a:r>
            <a:r>
              <a:rPr sz="1550" spc="-55" dirty="0">
                <a:solidFill>
                  <a:srgbClr val="6A7280"/>
                </a:solidFill>
                <a:latin typeface="+mn-lt"/>
                <a:cs typeface="Arial"/>
              </a:rPr>
              <a:t> </a:t>
            </a:r>
            <a:r>
              <a:rPr sz="1550" spc="-10" dirty="0">
                <a:solidFill>
                  <a:srgbClr val="6A7280"/>
                </a:solidFill>
                <a:latin typeface="+mn-lt"/>
                <a:cs typeface="Arial"/>
              </a:rPr>
              <a:t>Εργασία</a:t>
            </a:r>
            <a:endParaRPr sz="1550" dirty="0">
              <a:latin typeface="+mn-lt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7324" y="6321424"/>
            <a:ext cx="3054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1D40AF"/>
                </a:solidFill>
                <a:latin typeface="+mn-lt"/>
                <a:cs typeface="Arial"/>
              </a:rPr>
              <a:t>5</a:t>
            </a:r>
            <a:r>
              <a:rPr sz="900" b="1" spc="225" dirty="0">
                <a:solidFill>
                  <a:srgbClr val="1D40AF"/>
                </a:solidFill>
                <a:latin typeface="+mn-lt"/>
                <a:cs typeface="Arial"/>
              </a:rPr>
              <a:t> </a:t>
            </a:r>
            <a:r>
              <a:rPr sz="900" b="1" dirty="0">
                <a:solidFill>
                  <a:srgbClr val="1D40AF"/>
                </a:solidFill>
                <a:latin typeface="+mn-lt"/>
                <a:cs typeface="Arial"/>
              </a:rPr>
              <a:t>/</a:t>
            </a:r>
            <a:r>
              <a:rPr sz="900" b="1" spc="225" dirty="0">
                <a:solidFill>
                  <a:srgbClr val="1D40AF"/>
                </a:solidFill>
                <a:latin typeface="+mn-lt"/>
                <a:cs typeface="Arial"/>
              </a:rPr>
              <a:t> </a:t>
            </a:r>
            <a:r>
              <a:rPr sz="900" b="1" spc="-50" dirty="0">
                <a:solidFill>
                  <a:srgbClr val="1D40AF"/>
                </a:solidFill>
                <a:latin typeface="+mn-lt"/>
                <a:cs typeface="Arial"/>
              </a:rPr>
              <a:t>8</a:t>
            </a:r>
            <a:endParaRPr sz="900">
              <a:latin typeface="+mn-lt"/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E2CE5E-076F-A73A-898B-A6B13D3C3D22}"/>
              </a:ext>
            </a:extLst>
          </p:cNvPr>
          <p:cNvSpPr txBox="1"/>
          <p:nvPr/>
        </p:nvSpPr>
        <p:spPr>
          <a:xfrm>
            <a:off x="1434802" y="4812039"/>
            <a:ext cx="724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800" b="1" spc="-10" dirty="0">
                <a:solidFill>
                  <a:srgbClr val="049569"/>
                </a:solidFill>
                <a:latin typeface="+mn-lt"/>
                <a:cs typeface="Arial"/>
              </a:rPr>
              <a:t>Διαχειριστές</a:t>
            </a:r>
            <a:endParaRPr lang="en-G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2FB318-BDAC-AA41-8C43-BE4E3D49D063}"/>
              </a:ext>
            </a:extLst>
          </p:cNvPr>
          <p:cNvSpPr txBox="1"/>
          <p:nvPr/>
        </p:nvSpPr>
        <p:spPr>
          <a:xfrm>
            <a:off x="1434802" y="3976845"/>
            <a:ext cx="6110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800" b="1" spc="-10" dirty="0">
                <a:solidFill>
                  <a:srgbClr val="049569"/>
                </a:solidFill>
                <a:latin typeface="+mn-lt"/>
                <a:cs typeface="Arial"/>
              </a:rPr>
              <a:t>Ιδιοκτήτες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7152CB-5FA5-0048-9737-892CEC9DF981}"/>
              </a:ext>
            </a:extLst>
          </p:cNvPr>
          <p:cNvSpPr txBox="1"/>
          <p:nvPr/>
        </p:nvSpPr>
        <p:spPr>
          <a:xfrm>
            <a:off x="1425918" y="3193666"/>
            <a:ext cx="7963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800" b="1" spc="-10" dirty="0">
                <a:solidFill>
                  <a:srgbClr val="049569"/>
                </a:solidFill>
                <a:latin typeface="+mn-lt"/>
                <a:cs typeface="Arial"/>
              </a:rPr>
              <a:t>Απλοί Χρήστες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A3CC4F-6492-6B15-8DAC-7238BFC057B8}"/>
              </a:ext>
            </a:extLst>
          </p:cNvPr>
          <p:cNvSpPr txBox="1"/>
          <p:nvPr/>
        </p:nvSpPr>
        <p:spPr>
          <a:xfrm>
            <a:off x="1422346" y="3363160"/>
            <a:ext cx="1225657" cy="6068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4150" marR="5080" lvl="5" indent="-171450" algn="l">
              <a:lnSpc>
                <a:spcPct val="156900"/>
              </a:lnSpc>
              <a:spcBef>
                <a:spcPts val="105"/>
              </a:spcBef>
              <a:buClr>
                <a:srgbClr val="285BE1"/>
              </a:buClr>
              <a:buSzPct val="70000"/>
              <a:buFont typeface="System Font Regular"/>
              <a:buChar char="❖"/>
            </a:pPr>
            <a:r>
              <a:rPr lang="el-GR" sz="700" spc="-10" dirty="0">
                <a:solidFill>
                  <a:srgbClr val="2462EB"/>
                </a:solidFill>
                <a:latin typeface="+mn-lt"/>
                <a:cs typeface="Arial"/>
              </a:rPr>
              <a:t>Αναζήτηση εστιατορίων</a:t>
            </a:r>
            <a:endParaRPr lang="en-US" sz="700" spc="-10" dirty="0">
              <a:solidFill>
                <a:srgbClr val="2462EB"/>
              </a:solidFill>
              <a:latin typeface="+mn-lt"/>
              <a:cs typeface="Arial"/>
            </a:endParaRPr>
          </a:p>
          <a:p>
            <a:pPr marL="184150" marR="5080" lvl="5" indent="-171450" algn="l">
              <a:lnSpc>
                <a:spcPct val="156900"/>
              </a:lnSpc>
              <a:spcBef>
                <a:spcPts val="105"/>
              </a:spcBef>
              <a:buClr>
                <a:srgbClr val="285BE1"/>
              </a:buClr>
              <a:buSzPct val="70000"/>
              <a:buFont typeface="System Font Regular"/>
              <a:buChar char="❖"/>
            </a:pPr>
            <a:r>
              <a:rPr lang="el-GR" sz="700" spc="-10" dirty="0">
                <a:solidFill>
                  <a:srgbClr val="2462EB"/>
                </a:solidFill>
                <a:latin typeface="+mn-lt"/>
                <a:cs typeface="Arial"/>
              </a:rPr>
              <a:t>Διαχείριση κρατήσεων</a:t>
            </a:r>
            <a:endParaRPr lang="en-US" sz="700" spc="-10" dirty="0">
              <a:solidFill>
                <a:srgbClr val="2462EB"/>
              </a:solidFill>
              <a:latin typeface="+mn-lt"/>
              <a:cs typeface="Arial"/>
            </a:endParaRPr>
          </a:p>
          <a:p>
            <a:pPr marL="184150" marR="5080" lvl="5" indent="-171450" algn="l">
              <a:lnSpc>
                <a:spcPct val="156900"/>
              </a:lnSpc>
              <a:spcBef>
                <a:spcPts val="105"/>
              </a:spcBef>
              <a:buClr>
                <a:srgbClr val="285BE1"/>
              </a:buClr>
              <a:buSzPct val="70000"/>
              <a:buFont typeface="System Font Regular"/>
              <a:buChar char="❖"/>
            </a:pPr>
            <a:r>
              <a:rPr lang="el-GR" sz="700" spc="-10" dirty="0">
                <a:solidFill>
                  <a:srgbClr val="2462EB"/>
                </a:solidFill>
                <a:latin typeface="+mn-lt"/>
                <a:cs typeface="Arial"/>
              </a:rPr>
              <a:t>Αξιολογήσεις</a:t>
            </a:r>
          </a:p>
        </p:txBody>
      </p:sp>
      <p:pic>
        <p:nvPicPr>
          <p:cNvPr id="43" name="Graphic 42" descr="Architecture with solid fill">
            <a:extLst>
              <a:ext uri="{FF2B5EF4-FFF2-40B4-BE49-F238E27FC236}">
                <a16:creationId xmlns:a16="http://schemas.microsoft.com/office/drawing/2014/main" id="{116188AF-E923-356A-0000-A8D840726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3124" y="1389547"/>
            <a:ext cx="562315" cy="562315"/>
          </a:xfrm>
          <a:prstGeom prst="rect">
            <a:avLst/>
          </a:prstGeom>
        </p:spPr>
      </p:pic>
      <p:pic>
        <p:nvPicPr>
          <p:cNvPr id="45" name="Graphic 44" descr="User outline">
            <a:extLst>
              <a:ext uri="{FF2B5EF4-FFF2-40B4-BE49-F238E27FC236}">
                <a16:creationId xmlns:a16="http://schemas.microsoft.com/office/drawing/2014/main" id="{A0B06A7D-54A1-4D6C-0D1D-11A6F9463A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67161" y="3235884"/>
            <a:ext cx="135281" cy="135281"/>
          </a:xfrm>
          <a:prstGeom prst="rect">
            <a:avLst/>
          </a:prstGeom>
        </p:spPr>
      </p:pic>
      <p:pic>
        <p:nvPicPr>
          <p:cNvPr id="47" name="Graphic 46" descr="Fork and knife with solid fill">
            <a:extLst>
              <a:ext uri="{FF2B5EF4-FFF2-40B4-BE49-F238E27FC236}">
                <a16:creationId xmlns:a16="http://schemas.microsoft.com/office/drawing/2014/main" id="{B16575FB-912D-E754-9D45-0FA0932A2F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91445" y="4030997"/>
            <a:ext cx="109690" cy="109690"/>
          </a:xfrm>
          <a:prstGeom prst="rect">
            <a:avLst/>
          </a:prstGeom>
        </p:spPr>
      </p:pic>
      <p:pic>
        <p:nvPicPr>
          <p:cNvPr id="49" name="Graphic 48" descr="Crown with solid fill">
            <a:extLst>
              <a:ext uri="{FF2B5EF4-FFF2-40B4-BE49-F238E27FC236}">
                <a16:creationId xmlns:a16="http://schemas.microsoft.com/office/drawing/2014/main" id="{09720BE7-4B74-6CE1-548A-29BD8409A6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58723" y="4843561"/>
            <a:ext cx="152400" cy="152400"/>
          </a:xfrm>
          <a:prstGeom prst="rect">
            <a:avLst/>
          </a:prstGeom>
        </p:spPr>
      </p:pic>
      <p:pic>
        <p:nvPicPr>
          <p:cNvPr id="51" name="Graphic 50" descr="Head with gears outline">
            <a:extLst>
              <a:ext uri="{FF2B5EF4-FFF2-40B4-BE49-F238E27FC236}">
                <a16:creationId xmlns:a16="http://schemas.microsoft.com/office/drawing/2014/main" id="{D2A2F4DC-2D4F-4314-BFC1-C04758E711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74218" y="3051054"/>
            <a:ext cx="260350" cy="260350"/>
          </a:xfrm>
          <a:prstGeom prst="rect">
            <a:avLst/>
          </a:prstGeom>
        </p:spPr>
      </p:pic>
      <p:pic>
        <p:nvPicPr>
          <p:cNvPr id="52" name="object 27">
            <a:extLst>
              <a:ext uri="{FF2B5EF4-FFF2-40B4-BE49-F238E27FC236}">
                <a16:creationId xmlns:a16="http://schemas.microsoft.com/office/drawing/2014/main" id="{9D7A3F89-ECCF-9C7A-E92A-9CBA43ECB376}"/>
              </a:ext>
            </a:extLst>
          </p:cNvPr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04682" y="3396259"/>
            <a:ext cx="111667" cy="98178"/>
          </a:xfrm>
          <a:prstGeom prst="rect">
            <a:avLst/>
          </a:prstGeom>
        </p:spPr>
      </p:pic>
      <p:pic>
        <p:nvPicPr>
          <p:cNvPr id="55" name="Graphic 54" descr="Rocket with solid fill">
            <a:extLst>
              <a:ext uri="{FF2B5EF4-FFF2-40B4-BE49-F238E27FC236}">
                <a16:creationId xmlns:a16="http://schemas.microsoft.com/office/drawing/2014/main" id="{B1987ABD-E619-96CA-791E-DB291A6F716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54604" y="4050184"/>
            <a:ext cx="181005" cy="181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FCB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6939" y="1225486"/>
            <a:ext cx="4854575" cy="4482465"/>
            <a:chOff x="656939" y="1225486"/>
            <a:chExt cx="4854575" cy="44824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939" y="1225486"/>
              <a:ext cx="4854321" cy="44822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56939" y="1225486"/>
              <a:ext cx="4854575" cy="4482465"/>
            </a:xfrm>
            <a:custGeom>
              <a:avLst/>
              <a:gdLst/>
              <a:ahLst/>
              <a:cxnLst/>
              <a:rect l="l" t="t" r="r" b="b"/>
              <a:pathLst>
                <a:path w="4854575" h="4482465">
                  <a:moveTo>
                    <a:pt x="4712589" y="4482274"/>
                  </a:moveTo>
                  <a:lnTo>
                    <a:pt x="141732" y="4482274"/>
                  </a:lnTo>
                  <a:lnTo>
                    <a:pt x="127770" y="4481600"/>
                  </a:lnTo>
                  <a:lnTo>
                    <a:pt x="87494" y="4471485"/>
                  </a:lnTo>
                  <a:lnTo>
                    <a:pt x="51861" y="4450157"/>
                  </a:lnTo>
                  <a:lnTo>
                    <a:pt x="23863" y="4419298"/>
                  </a:lnTo>
                  <a:lnTo>
                    <a:pt x="6068" y="4381623"/>
                  </a:lnTo>
                  <a:lnTo>
                    <a:pt x="0" y="4340542"/>
                  </a:lnTo>
                  <a:lnTo>
                    <a:pt x="0" y="141732"/>
                  </a:lnTo>
                  <a:lnTo>
                    <a:pt x="6068" y="100650"/>
                  </a:lnTo>
                  <a:lnTo>
                    <a:pt x="23863" y="62975"/>
                  </a:lnTo>
                  <a:lnTo>
                    <a:pt x="51861" y="32116"/>
                  </a:lnTo>
                  <a:lnTo>
                    <a:pt x="87493" y="10788"/>
                  </a:lnTo>
                  <a:lnTo>
                    <a:pt x="127769" y="674"/>
                  </a:lnTo>
                  <a:lnTo>
                    <a:pt x="141732" y="0"/>
                  </a:lnTo>
                  <a:lnTo>
                    <a:pt x="4712589" y="0"/>
                  </a:lnTo>
                  <a:lnTo>
                    <a:pt x="4726550" y="674"/>
                  </a:lnTo>
                  <a:lnTo>
                    <a:pt x="4740244" y="2697"/>
                  </a:lnTo>
                  <a:lnTo>
                    <a:pt x="4753669" y="6068"/>
                  </a:lnTo>
                  <a:lnTo>
                    <a:pt x="4761445" y="8858"/>
                  </a:lnTo>
                  <a:lnTo>
                    <a:pt x="141732" y="8858"/>
                  </a:lnTo>
                  <a:lnTo>
                    <a:pt x="135204" y="9017"/>
                  </a:lnTo>
                  <a:lnTo>
                    <a:pt x="96975" y="16622"/>
                  </a:lnTo>
                  <a:lnTo>
                    <a:pt x="62572" y="35010"/>
                  </a:lnTo>
                  <a:lnTo>
                    <a:pt x="35010" y="62572"/>
                  </a:lnTo>
                  <a:lnTo>
                    <a:pt x="16622" y="96975"/>
                  </a:lnTo>
                  <a:lnTo>
                    <a:pt x="9017" y="135204"/>
                  </a:lnTo>
                  <a:lnTo>
                    <a:pt x="8858" y="4340542"/>
                  </a:lnTo>
                  <a:lnTo>
                    <a:pt x="9017" y="4347070"/>
                  </a:lnTo>
                  <a:lnTo>
                    <a:pt x="16622" y="4385298"/>
                  </a:lnTo>
                  <a:lnTo>
                    <a:pt x="35010" y="4419701"/>
                  </a:lnTo>
                  <a:lnTo>
                    <a:pt x="62572" y="4447263"/>
                  </a:lnTo>
                  <a:lnTo>
                    <a:pt x="96975" y="4465651"/>
                  </a:lnTo>
                  <a:lnTo>
                    <a:pt x="135204" y="4473256"/>
                  </a:lnTo>
                  <a:lnTo>
                    <a:pt x="141732" y="4473416"/>
                  </a:lnTo>
                  <a:lnTo>
                    <a:pt x="4761445" y="4473416"/>
                  </a:lnTo>
                  <a:lnTo>
                    <a:pt x="4753669" y="4476205"/>
                  </a:lnTo>
                  <a:lnTo>
                    <a:pt x="4740244" y="4479576"/>
                  </a:lnTo>
                  <a:lnTo>
                    <a:pt x="4726550" y="4481600"/>
                  </a:lnTo>
                  <a:lnTo>
                    <a:pt x="4712589" y="4482274"/>
                  </a:lnTo>
                  <a:close/>
                </a:path>
                <a:path w="4854575" h="4482465">
                  <a:moveTo>
                    <a:pt x="4761445" y="4473416"/>
                  </a:moveTo>
                  <a:lnTo>
                    <a:pt x="4712589" y="4473416"/>
                  </a:lnTo>
                  <a:lnTo>
                    <a:pt x="4719116" y="4473256"/>
                  </a:lnTo>
                  <a:lnTo>
                    <a:pt x="4725613" y="4472777"/>
                  </a:lnTo>
                  <a:lnTo>
                    <a:pt x="4763436" y="4463301"/>
                  </a:lnTo>
                  <a:lnTo>
                    <a:pt x="4796883" y="4443255"/>
                  </a:lnTo>
                  <a:lnTo>
                    <a:pt x="4823069" y="4414362"/>
                  </a:lnTo>
                  <a:lnTo>
                    <a:pt x="4839742" y="4379113"/>
                  </a:lnTo>
                  <a:lnTo>
                    <a:pt x="4845462" y="4340542"/>
                  </a:lnTo>
                  <a:lnTo>
                    <a:pt x="4845462" y="141732"/>
                  </a:lnTo>
                  <a:lnTo>
                    <a:pt x="4839742" y="103160"/>
                  </a:lnTo>
                  <a:lnTo>
                    <a:pt x="4823069" y="67911"/>
                  </a:lnTo>
                  <a:lnTo>
                    <a:pt x="4796883" y="39018"/>
                  </a:lnTo>
                  <a:lnTo>
                    <a:pt x="4763437" y="18972"/>
                  </a:lnTo>
                  <a:lnTo>
                    <a:pt x="4725613" y="9496"/>
                  </a:lnTo>
                  <a:lnTo>
                    <a:pt x="4712589" y="8858"/>
                  </a:lnTo>
                  <a:lnTo>
                    <a:pt x="4761445" y="8858"/>
                  </a:lnTo>
                  <a:lnTo>
                    <a:pt x="4802459" y="32116"/>
                  </a:lnTo>
                  <a:lnTo>
                    <a:pt x="4830457" y="62975"/>
                  </a:lnTo>
                  <a:lnTo>
                    <a:pt x="4848252" y="100650"/>
                  </a:lnTo>
                  <a:lnTo>
                    <a:pt x="4854321" y="141732"/>
                  </a:lnTo>
                  <a:lnTo>
                    <a:pt x="4854321" y="4340542"/>
                  </a:lnTo>
                  <a:lnTo>
                    <a:pt x="4848252" y="4381623"/>
                  </a:lnTo>
                  <a:lnTo>
                    <a:pt x="4830457" y="4419298"/>
                  </a:lnTo>
                  <a:lnTo>
                    <a:pt x="4802459" y="4450157"/>
                  </a:lnTo>
                  <a:lnTo>
                    <a:pt x="4766827" y="4471485"/>
                  </a:lnTo>
                  <a:lnTo>
                    <a:pt x="4761445" y="4473416"/>
                  </a:lnTo>
                  <a:close/>
                </a:path>
              </a:pathLst>
            </a:custGeom>
            <a:solidFill>
              <a:srgbClr val="FFFFFF">
                <a:alpha val="250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5438" y="1972944"/>
              <a:ext cx="136524" cy="13969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77854" y="1445594"/>
            <a:ext cx="3412490" cy="123110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dirty="0">
                <a:solidFill>
                  <a:srgbClr val="61D9FA"/>
                </a:solidFill>
                <a:latin typeface="+mn-lt"/>
                <a:cs typeface="Arial"/>
              </a:rPr>
              <a:t></a:t>
            </a:r>
            <a:r>
              <a:rPr sz="1600" spc="390" dirty="0">
                <a:solidFill>
                  <a:srgbClr val="61D9FA"/>
                </a:solidFill>
                <a:latin typeface="+mn-lt"/>
                <a:cs typeface="Arial"/>
              </a:rPr>
              <a:t> </a:t>
            </a:r>
            <a:r>
              <a:rPr sz="1750" b="1" spc="-50" dirty="0">
                <a:solidFill>
                  <a:srgbClr val="2562EB"/>
                </a:solidFill>
                <a:latin typeface="+mn-lt"/>
                <a:cs typeface="Trebuchet MS"/>
              </a:rPr>
              <a:t>FRONTEND</a:t>
            </a:r>
            <a:r>
              <a:rPr sz="1750" b="1" spc="-150" dirty="0">
                <a:solidFill>
                  <a:srgbClr val="2562EB"/>
                </a:solidFill>
                <a:latin typeface="+mn-lt"/>
                <a:cs typeface="Trebuchet MS"/>
              </a:rPr>
              <a:t> </a:t>
            </a:r>
            <a:r>
              <a:rPr sz="1750" b="1" spc="-10" dirty="0">
                <a:solidFill>
                  <a:srgbClr val="2562EB"/>
                </a:solidFill>
                <a:latin typeface="+mn-lt"/>
                <a:cs typeface="Arial"/>
              </a:rPr>
              <a:t>ΧΑΡΑΚΤΗΡΙΣΤΙΚΑ</a:t>
            </a:r>
            <a:endParaRPr sz="1750" dirty="0">
              <a:latin typeface="+mn-lt"/>
              <a:cs typeface="Arial"/>
            </a:endParaRPr>
          </a:p>
          <a:p>
            <a:pPr marL="1119505">
              <a:lnSpc>
                <a:spcPct val="100000"/>
              </a:lnSpc>
              <a:spcBef>
                <a:spcPts val="1780"/>
              </a:spcBef>
            </a:pPr>
            <a:r>
              <a:rPr sz="1150" b="1" spc="-10" dirty="0">
                <a:solidFill>
                  <a:srgbClr val="1D40AF"/>
                </a:solidFill>
                <a:latin typeface="+mn-lt"/>
                <a:cs typeface="Trebuchet MS"/>
              </a:rPr>
              <a:t>Navigation</a:t>
            </a:r>
            <a:r>
              <a:rPr sz="1150" b="1" spc="-95" dirty="0">
                <a:solidFill>
                  <a:srgbClr val="1D40AF"/>
                </a:solidFill>
                <a:latin typeface="+mn-lt"/>
                <a:cs typeface="Trebuchet MS"/>
              </a:rPr>
              <a:t> </a:t>
            </a:r>
            <a:r>
              <a:rPr sz="1150" b="1" spc="-65" dirty="0">
                <a:solidFill>
                  <a:srgbClr val="1D40AF"/>
                </a:solidFill>
                <a:latin typeface="+mn-lt"/>
                <a:cs typeface="Trebuchet MS"/>
              </a:rPr>
              <a:t>&amp;</a:t>
            </a:r>
            <a:r>
              <a:rPr sz="1150" b="1" spc="-90" dirty="0">
                <a:solidFill>
                  <a:srgbClr val="1D40AF"/>
                </a:solidFill>
                <a:latin typeface="+mn-lt"/>
                <a:cs typeface="Trebuchet MS"/>
              </a:rPr>
              <a:t> </a:t>
            </a:r>
            <a:r>
              <a:rPr sz="1150" b="1" spc="-10" dirty="0">
                <a:solidFill>
                  <a:srgbClr val="1D40AF"/>
                </a:solidFill>
                <a:latin typeface="+mn-lt"/>
                <a:cs typeface="Trebuchet MS"/>
              </a:rPr>
              <a:t>Routing</a:t>
            </a:r>
            <a:endParaRPr sz="1150" dirty="0">
              <a:latin typeface="+mn-lt"/>
              <a:cs typeface="Trebuchet MS"/>
            </a:endParaRPr>
          </a:p>
          <a:p>
            <a:pPr marL="184150" marR="5080" lvl="5" indent="-171450" algn="l">
              <a:lnSpc>
                <a:spcPct val="156900"/>
              </a:lnSpc>
              <a:spcBef>
                <a:spcPts val="105"/>
              </a:spcBef>
              <a:buClr>
                <a:srgbClr val="285BE1"/>
              </a:buClr>
              <a:buSzPct val="70000"/>
              <a:buFont typeface="System Font Regular"/>
              <a:buChar char="❖"/>
            </a:pPr>
            <a:r>
              <a:rPr sz="1100" spc="-10" dirty="0">
                <a:solidFill>
                  <a:srgbClr val="2462EB"/>
                </a:solidFill>
                <a:cs typeface="Arial"/>
              </a:rPr>
              <a:t>React Router </a:t>
            </a:r>
            <a:r>
              <a:rPr lang="el-GR" sz="1100" spc="-10" dirty="0">
                <a:solidFill>
                  <a:srgbClr val="2462EB"/>
                </a:solidFill>
                <a:cs typeface="Arial"/>
              </a:rPr>
              <a:t>για</a:t>
            </a:r>
            <a:r>
              <a:rPr sz="1100" spc="-10" dirty="0">
                <a:solidFill>
                  <a:srgbClr val="2462EB"/>
                </a:solidFill>
                <a:cs typeface="Arial"/>
              </a:rPr>
              <a:t> </a:t>
            </a:r>
            <a:r>
              <a:rPr lang="el-GR" sz="1100" spc="-10" dirty="0">
                <a:solidFill>
                  <a:srgbClr val="2462EB"/>
                </a:solidFill>
                <a:cs typeface="Arial"/>
              </a:rPr>
              <a:t>πλοήγηση</a:t>
            </a:r>
            <a:r>
              <a:rPr sz="1100" spc="-10" dirty="0">
                <a:solidFill>
                  <a:srgbClr val="2462EB"/>
                </a:solidFill>
                <a:cs typeface="Arial"/>
              </a:rPr>
              <a:t> </a:t>
            </a:r>
            <a:endParaRPr lang="en-US" sz="1100" spc="-10" dirty="0">
              <a:solidFill>
                <a:srgbClr val="2462EB"/>
              </a:solidFill>
              <a:cs typeface="Arial"/>
            </a:endParaRPr>
          </a:p>
          <a:p>
            <a:pPr marL="184150" marR="5080" lvl="5" indent="-171450" algn="l">
              <a:lnSpc>
                <a:spcPct val="156900"/>
              </a:lnSpc>
              <a:spcBef>
                <a:spcPts val="105"/>
              </a:spcBef>
              <a:buClr>
                <a:srgbClr val="285BE1"/>
              </a:buClr>
              <a:buSzPct val="70000"/>
              <a:buFont typeface="System Font Regular"/>
              <a:buChar char="❖"/>
            </a:pPr>
            <a:r>
              <a:rPr lang="el-GR" sz="1100" spc="-10" dirty="0">
                <a:solidFill>
                  <a:srgbClr val="2462EB"/>
                </a:solidFill>
                <a:cs typeface="Arial"/>
              </a:rPr>
              <a:t>Προστατευμένες</a:t>
            </a:r>
            <a:r>
              <a:rPr sz="1100" spc="-10" dirty="0">
                <a:solidFill>
                  <a:srgbClr val="2462EB"/>
                </a:solidFill>
                <a:cs typeface="Arial"/>
              </a:rPr>
              <a:t> διαδρομές βάσει ρόλου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77855" y="3162207"/>
            <a:ext cx="3412490" cy="73225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5410" algn="ctr">
              <a:lnSpc>
                <a:spcPct val="100000"/>
              </a:lnSpc>
              <a:spcBef>
                <a:spcPts val="135"/>
              </a:spcBef>
            </a:pPr>
            <a:r>
              <a:rPr sz="1150" b="1" spc="-25" dirty="0">
                <a:solidFill>
                  <a:srgbClr val="1D40AF"/>
                </a:solidFill>
                <a:latin typeface="+mn-lt"/>
                <a:cs typeface="Trebuchet MS"/>
              </a:rPr>
              <a:t>State</a:t>
            </a:r>
            <a:r>
              <a:rPr sz="1150" b="1" spc="-75" dirty="0">
                <a:solidFill>
                  <a:srgbClr val="1D40AF"/>
                </a:solidFill>
                <a:latin typeface="+mn-lt"/>
                <a:cs typeface="Trebuchet MS"/>
              </a:rPr>
              <a:t> </a:t>
            </a:r>
            <a:r>
              <a:rPr sz="1150" b="1" spc="-10" dirty="0">
                <a:solidFill>
                  <a:srgbClr val="1D40AF"/>
                </a:solidFill>
                <a:latin typeface="+mn-lt"/>
                <a:cs typeface="Trebuchet MS"/>
              </a:rPr>
              <a:t>Management</a:t>
            </a:r>
            <a:endParaRPr sz="1150" dirty="0">
              <a:latin typeface="+mn-lt"/>
              <a:cs typeface="Trebuchet MS"/>
            </a:endParaRPr>
          </a:p>
          <a:p>
            <a:pPr marL="184150" marR="5080" lvl="5" indent="-171450" algn="l">
              <a:lnSpc>
                <a:spcPct val="156900"/>
              </a:lnSpc>
              <a:spcBef>
                <a:spcPts val="105"/>
              </a:spcBef>
              <a:buClr>
                <a:srgbClr val="285BE1"/>
              </a:buClr>
              <a:buSzPct val="70000"/>
              <a:buFont typeface="System Font Regular"/>
              <a:buChar char="❖"/>
            </a:pPr>
            <a:r>
              <a:rPr sz="1100" spc="-10" dirty="0">
                <a:solidFill>
                  <a:srgbClr val="2462EB"/>
                </a:solidFill>
                <a:cs typeface="Arial"/>
              </a:rPr>
              <a:t>Context API για global state Local state για components</a:t>
            </a: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14600" y="4473722"/>
            <a:ext cx="149224" cy="1396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377854" y="4435538"/>
            <a:ext cx="3412490" cy="7043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5410" marR="5080" lvl="5" algn="ctr">
              <a:spcBef>
                <a:spcPts val="135"/>
              </a:spcBef>
              <a:buClr>
                <a:srgbClr val="285BE1"/>
              </a:buClr>
              <a:buSzPct val="70000"/>
            </a:pPr>
            <a:r>
              <a:rPr lang="en-GB" sz="1150" b="1" spc="-25" dirty="0">
                <a:solidFill>
                  <a:srgbClr val="1D40AF"/>
                </a:solidFill>
                <a:latin typeface="+mn-lt"/>
              </a:rPr>
              <a:t>UI/UX Design</a:t>
            </a:r>
            <a:endParaRPr lang="en-US" sz="1150" b="1" spc="-25" dirty="0">
              <a:solidFill>
                <a:srgbClr val="1D40AF"/>
              </a:solidFill>
              <a:latin typeface="+mn-lt"/>
            </a:endParaRPr>
          </a:p>
          <a:p>
            <a:pPr marL="184150" marR="5080" lvl="5" indent="-171450" algn="l">
              <a:lnSpc>
                <a:spcPct val="156900"/>
              </a:lnSpc>
              <a:spcBef>
                <a:spcPts val="105"/>
              </a:spcBef>
              <a:buClr>
                <a:srgbClr val="285BE1"/>
              </a:buClr>
              <a:buSzPct val="70000"/>
              <a:buFont typeface="System Font Regular"/>
              <a:buChar char="❖"/>
            </a:pPr>
            <a:r>
              <a:rPr sz="1100" spc="-10" dirty="0">
                <a:solidFill>
                  <a:srgbClr val="2462EB"/>
                </a:solidFill>
                <a:cs typeface="Arial"/>
              </a:rPr>
              <a:t>Bootstrap για responsive design Custom CSS για brand identity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5723858" y="1225486"/>
            <a:ext cx="4854575" cy="4482465"/>
            <a:chOff x="5723858" y="1225486"/>
            <a:chExt cx="4854575" cy="448246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23858" y="1225486"/>
              <a:ext cx="4854321" cy="448227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723858" y="1225486"/>
              <a:ext cx="4854575" cy="4482465"/>
            </a:xfrm>
            <a:custGeom>
              <a:avLst/>
              <a:gdLst/>
              <a:ahLst/>
              <a:cxnLst/>
              <a:rect l="l" t="t" r="r" b="b"/>
              <a:pathLst>
                <a:path w="4854575" h="4482465">
                  <a:moveTo>
                    <a:pt x="4712589" y="4482274"/>
                  </a:moveTo>
                  <a:lnTo>
                    <a:pt x="141732" y="4482274"/>
                  </a:lnTo>
                  <a:lnTo>
                    <a:pt x="127770" y="4481600"/>
                  </a:lnTo>
                  <a:lnTo>
                    <a:pt x="87494" y="4471485"/>
                  </a:lnTo>
                  <a:lnTo>
                    <a:pt x="51861" y="4450157"/>
                  </a:lnTo>
                  <a:lnTo>
                    <a:pt x="23863" y="4419298"/>
                  </a:lnTo>
                  <a:lnTo>
                    <a:pt x="6068" y="4381623"/>
                  </a:lnTo>
                  <a:lnTo>
                    <a:pt x="0" y="4340542"/>
                  </a:lnTo>
                  <a:lnTo>
                    <a:pt x="0" y="141732"/>
                  </a:lnTo>
                  <a:lnTo>
                    <a:pt x="6068" y="100650"/>
                  </a:lnTo>
                  <a:lnTo>
                    <a:pt x="23863" y="62975"/>
                  </a:lnTo>
                  <a:lnTo>
                    <a:pt x="51861" y="32116"/>
                  </a:lnTo>
                  <a:lnTo>
                    <a:pt x="87493" y="10788"/>
                  </a:lnTo>
                  <a:lnTo>
                    <a:pt x="127769" y="674"/>
                  </a:lnTo>
                  <a:lnTo>
                    <a:pt x="141732" y="0"/>
                  </a:lnTo>
                  <a:lnTo>
                    <a:pt x="4712589" y="0"/>
                  </a:lnTo>
                  <a:lnTo>
                    <a:pt x="4726550" y="674"/>
                  </a:lnTo>
                  <a:lnTo>
                    <a:pt x="4740244" y="2697"/>
                  </a:lnTo>
                  <a:lnTo>
                    <a:pt x="4753670" y="6068"/>
                  </a:lnTo>
                  <a:lnTo>
                    <a:pt x="4761446" y="8858"/>
                  </a:lnTo>
                  <a:lnTo>
                    <a:pt x="141732" y="8858"/>
                  </a:lnTo>
                  <a:lnTo>
                    <a:pt x="135204" y="9017"/>
                  </a:lnTo>
                  <a:lnTo>
                    <a:pt x="96975" y="16622"/>
                  </a:lnTo>
                  <a:lnTo>
                    <a:pt x="62572" y="35010"/>
                  </a:lnTo>
                  <a:lnTo>
                    <a:pt x="35010" y="62572"/>
                  </a:lnTo>
                  <a:lnTo>
                    <a:pt x="16622" y="96975"/>
                  </a:lnTo>
                  <a:lnTo>
                    <a:pt x="9017" y="135204"/>
                  </a:lnTo>
                  <a:lnTo>
                    <a:pt x="8858" y="4340542"/>
                  </a:lnTo>
                  <a:lnTo>
                    <a:pt x="9017" y="4347070"/>
                  </a:lnTo>
                  <a:lnTo>
                    <a:pt x="16622" y="4385298"/>
                  </a:lnTo>
                  <a:lnTo>
                    <a:pt x="35010" y="4419701"/>
                  </a:lnTo>
                  <a:lnTo>
                    <a:pt x="62572" y="4447263"/>
                  </a:lnTo>
                  <a:lnTo>
                    <a:pt x="96975" y="4465651"/>
                  </a:lnTo>
                  <a:lnTo>
                    <a:pt x="135204" y="4473256"/>
                  </a:lnTo>
                  <a:lnTo>
                    <a:pt x="141732" y="4473416"/>
                  </a:lnTo>
                  <a:lnTo>
                    <a:pt x="4761445" y="4473416"/>
                  </a:lnTo>
                  <a:lnTo>
                    <a:pt x="4753670" y="4476205"/>
                  </a:lnTo>
                  <a:lnTo>
                    <a:pt x="4740244" y="4479576"/>
                  </a:lnTo>
                  <a:lnTo>
                    <a:pt x="4726550" y="4481600"/>
                  </a:lnTo>
                  <a:lnTo>
                    <a:pt x="4712589" y="4482274"/>
                  </a:lnTo>
                  <a:close/>
                </a:path>
                <a:path w="4854575" h="4482465">
                  <a:moveTo>
                    <a:pt x="4761445" y="4473416"/>
                  </a:moveTo>
                  <a:lnTo>
                    <a:pt x="4712589" y="4473416"/>
                  </a:lnTo>
                  <a:lnTo>
                    <a:pt x="4719116" y="4473256"/>
                  </a:lnTo>
                  <a:lnTo>
                    <a:pt x="4725613" y="4472777"/>
                  </a:lnTo>
                  <a:lnTo>
                    <a:pt x="4763436" y="4463301"/>
                  </a:lnTo>
                  <a:lnTo>
                    <a:pt x="4796883" y="4443255"/>
                  </a:lnTo>
                  <a:lnTo>
                    <a:pt x="4823069" y="4414362"/>
                  </a:lnTo>
                  <a:lnTo>
                    <a:pt x="4839742" y="4379113"/>
                  </a:lnTo>
                  <a:lnTo>
                    <a:pt x="4844708" y="4354504"/>
                  </a:lnTo>
                  <a:lnTo>
                    <a:pt x="4844824" y="4353566"/>
                  </a:lnTo>
                  <a:lnTo>
                    <a:pt x="4845302" y="4347070"/>
                  </a:lnTo>
                  <a:lnTo>
                    <a:pt x="4845462" y="4340542"/>
                  </a:lnTo>
                  <a:lnTo>
                    <a:pt x="4845462" y="141732"/>
                  </a:lnTo>
                  <a:lnTo>
                    <a:pt x="4839742" y="103160"/>
                  </a:lnTo>
                  <a:lnTo>
                    <a:pt x="4823069" y="67911"/>
                  </a:lnTo>
                  <a:lnTo>
                    <a:pt x="4796883" y="39018"/>
                  </a:lnTo>
                  <a:lnTo>
                    <a:pt x="4763437" y="18972"/>
                  </a:lnTo>
                  <a:lnTo>
                    <a:pt x="4725613" y="9496"/>
                  </a:lnTo>
                  <a:lnTo>
                    <a:pt x="4712589" y="8858"/>
                  </a:lnTo>
                  <a:lnTo>
                    <a:pt x="4761446" y="8858"/>
                  </a:lnTo>
                  <a:lnTo>
                    <a:pt x="4802459" y="32116"/>
                  </a:lnTo>
                  <a:lnTo>
                    <a:pt x="4830456" y="62975"/>
                  </a:lnTo>
                  <a:lnTo>
                    <a:pt x="4848251" y="100650"/>
                  </a:lnTo>
                  <a:lnTo>
                    <a:pt x="4854321" y="141732"/>
                  </a:lnTo>
                  <a:lnTo>
                    <a:pt x="4854321" y="4340542"/>
                  </a:lnTo>
                  <a:lnTo>
                    <a:pt x="4853691" y="4353566"/>
                  </a:lnTo>
                  <a:lnTo>
                    <a:pt x="4853646" y="4354504"/>
                  </a:lnTo>
                  <a:lnTo>
                    <a:pt x="4843531" y="4394780"/>
                  </a:lnTo>
                  <a:lnTo>
                    <a:pt x="4822204" y="4430412"/>
                  </a:lnTo>
                  <a:lnTo>
                    <a:pt x="4791345" y="4458410"/>
                  </a:lnTo>
                  <a:lnTo>
                    <a:pt x="4766827" y="4471485"/>
                  </a:lnTo>
                  <a:lnTo>
                    <a:pt x="4761445" y="4473416"/>
                  </a:lnTo>
                  <a:close/>
                </a:path>
              </a:pathLst>
            </a:custGeom>
            <a:solidFill>
              <a:srgbClr val="FFFFFF">
                <a:alpha val="250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11978" y="1972944"/>
              <a:ext cx="171449" cy="13969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520020" y="1445594"/>
            <a:ext cx="3261995" cy="142090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1750" b="1" spc="-50" dirty="0">
                <a:solidFill>
                  <a:srgbClr val="2562EB"/>
                </a:solidFill>
                <a:latin typeface="+mn-lt"/>
                <a:cs typeface="Trebuchet MS"/>
              </a:rPr>
              <a:t>BACKEND</a:t>
            </a:r>
            <a:r>
              <a:rPr sz="1750" b="1" spc="-150" dirty="0">
                <a:solidFill>
                  <a:srgbClr val="2562EB"/>
                </a:solidFill>
                <a:latin typeface="+mn-lt"/>
                <a:cs typeface="Trebuchet MS"/>
              </a:rPr>
              <a:t> </a:t>
            </a:r>
            <a:r>
              <a:rPr sz="1750" b="1" spc="-10" dirty="0">
                <a:solidFill>
                  <a:srgbClr val="2562EB"/>
                </a:solidFill>
                <a:latin typeface="+mn-lt"/>
                <a:cs typeface="Arial"/>
              </a:rPr>
              <a:t>ΧΑΡΑΚΤΗΡΙΣΤΙΚΑ</a:t>
            </a:r>
            <a:endParaRPr sz="1750" dirty="0">
              <a:latin typeface="+mn-lt"/>
              <a:cs typeface="Arial"/>
            </a:endParaRPr>
          </a:p>
          <a:p>
            <a:pPr marL="1226820">
              <a:lnSpc>
                <a:spcPct val="100000"/>
              </a:lnSpc>
              <a:spcBef>
                <a:spcPts val="1780"/>
              </a:spcBef>
            </a:pPr>
            <a:r>
              <a:rPr sz="1150" b="1" spc="-20" dirty="0">
                <a:solidFill>
                  <a:srgbClr val="049569"/>
                </a:solidFill>
                <a:latin typeface="+mn-lt"/>
                <a:cs typeface="Trebuchet MS"/>
              </a:rPr>
              <a:t>API</a:t>
            </a:r>
            <a:r>
              <a:rPr sz="1150" b="1" spc="-80" dirty="0">
                <a:solidFill>
                  <a:srgbClr val="049569"/>
                </a:solidFill>
                <a:latin typeface="+mn-lt"/>
                <a:cs typeface="Trebuchet MS"/>
              </a:rPr>
              <a:t> </a:t>
            </a:r>
            <a:r>
              <a:rPr sz="1150" b="1" spc="-10" dirty="0">
                <a:solidFill>
                  <a:srgbClr val="049569"/>
                </a:solidFill>
                <a:latin typeface="+mn-lt"/>
                <a:cs typeface="Trebuchet MS"/>
              </a:rPr>
              <a:t>Architecture</a:t>
            </a:r>
            <a:endParaRPr sz="1150" dirty="0">
              <a:latin typeface="+mn-lt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+mn-lt"/>
              <a:cs typeface="Trebuchet MS"/>
            </a:endParaRPr>
          </a:p>
          <a:p>
            <a:pPr marL="184150" marR="5080" lvl="5" indent="-171450" algn="l">
              <a:lnSpc>
                <a:spcPct val="156900"/>
              </a:lnSpc>
              <a:spcBef>
                <a:spcPts val="105"/>
              </a:spcBef>
              <a:buClr>
                <a:srgbClr val="285BE1"/>
              </a:buClr>
              <a:buSzPct val="70000"/>
              <a:buFont typeface="System Font Regular"/>
              <a:buChar char="❖"/>
            </a:pPr>
            <a:r>
              <a:rPr sz="1100" spc="-10" dirty="0">
                <a:solidFill>
                  <a:srgbClr val="2462EB"/>
                </a:solidFill>
                <a:cs typeface="Arial"/>
              </a:rPr>
              <a:t>Express.js RESTful API</a:t>
            </a:r>
          </a:p>
          <a:p>
            <a:pPr marL="184150" marR="5080" lvl="5" indent="-171450" algn="l">
              <a:lnSpc>
                <a:spcPct val="156900"/>
              </a:lnSpc>
              <a:spcBef>
                <a:spcPts val="105"/>
              </a:spcBef>
              <a:buClr>
                <a:srgbClr val="285BE1"/>
              </a:buClr>
              <a:buSzPct val="70000"/>
              <a:buFont typeface="System Font Regular"/>
              <a:buChar char="❖"/>
            </a:pPr>
            <a:r>
              <a:rPr sz="1100" spc="-10" dirty="0">
                <a:solidFill>
                  <a:srgbClr val="2462EB"/>
                </a:solidFill>
                <a:cs typeface="Arial"/>
              </a:rPr>
              <a:t>Middleware για authentication</a:t>
            </a: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79104" y="3204241"/>
            <a:ext cx="120649" cy="139699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6486905" y="3161601"/>
            <a:ext cx="3295109" cy="7171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2715" algn="ctr">
              <a:lnSpc>
                <a:spcPct val="100000"/>
              </a:lnSpc>
              <a:spcBef>
                <a:spcPts val="135"/>
              </a:spcBef>
            </a:pPr>
            <a:r>
              <a:rPr sz="1150" b="1" spc="-20" dirty="0">
                <a:solidFill>
                  <a:srgbClr val="049569"/>
                </a:solidFill>
                <a:latin typeface="+mn-lt"/>
                <a:cs typeface="Trebuchet MS"/>
              </a:rPr>
              <a:t>Database</a:t>
            </a:r>
            <a:r>
              <a:rPr sz="1150" b="1" spc="-55" dirty="0">
                <a:solidFill>
                  <a:srgbClr val="049569"/>
                </a:solidFill>
                <a:latin typeface="+mn-lt"/>
                <a:cs typeface="Trebuchet MS"/>
              </a:rPr>
              <a:t> </a:t>
            </a:r>
            <a:r>
              <a:rPr sz="1150" b="1" spc="-10" dirty="0">
                <a:solidFill>
                  <a:srgbClr val="049569"/>
                </a:solidFill>
                <a:latin typeface="+mn-lt"/>
                <a:cs typeface="Trebuchet MS"/>
              </a:rPr>
              <a:t>Integration</a:t>
            </a:r>
            <a:endParaRPr sz="1150" dirty="0">
              <a:latin typeface="+mn-lt"/>
              <a:cs typeface="Trebuchet MS"/>
            </a:endParaRPr>
          </a:p>
          <a:p>
            <a:pPr marL="184150" marR="5080" lvl="5" indent="-171450" algn="l">
              <a:lnSpc>
                <a:spcPct val="156900"/>
              </a:lnSpc>
              <a:spcBef>
                <a:spcPts val="105"/>
              </a:spcBef>
              <a:buClr>
                <a:srgbClr val="285BE1"/>
              </a:buClr>
              <a:buSzPct val="70000"/>
              <a:buFont typeface="System Font Regular"/>
              <a:buChar char="❖"/>
            </a:pPr>
            <a:r>
              <a:rPr sz="1100" spc="-10" dirty="0">
                <a:solidFill>
                  <a:srgbClr val="2462EB"/>
                </a:solidFill>
                <a:cs typeface="Arial"/>
              </a:rPr>
              <a:t>Mongoose ODM για MongoDB </a:t>
            </a:r>
            <a:endParaRPr lang="en-US" sz="1100" spc="-10" dirty="0">
              <a:solidFill>
                <a:srgbClr val="2462EB"/>
              </a:solidFill>
              <a:cs typeface="Arial"/>
            </a:endParaRPr>
          </a:p>
          <a:p>
            <a:pPr marL="184150" marR="5080" lvl="5" indent="-171450" algn="l">
              <a:lnSpc>
                <a:spcPct val="156900"/>
              </a:lnSpc>
              <a:spcBef>
                <a:spcPts val="105"/>
              </a:spcBef>
              <a:buClr>
                <a:srgbClr val="285BE1"/>
              </a:buClr>
              <a:buSzPct val="70000"/>
              <a:buFont typeface="System Font Regular"/>
              <a:buChar char="❖"/>
            </a:pPr>
            <a:r>
              <a:rPr lang="en-GB" sz="1100" spc="-10" dirty="0">
                <a:solidFill>
                  <a:srgbClr val="2462EB"/>
                </a:solidFill>
                <a:cs typeface="Arial"/>
              </a:rPr>
              <a:t>Schema validation &amp; </a:t>
            </a:r>
            <a:r>
              <a:rPr lang="en-GB" sz="1100" spc="-10" dirty="0" err="1">
                <a:solidFill>
                  <a:srgbClr val="2462EB"/>
                </a:solidFill>
                <a:cs typeface="Arial"/>
              </a:rPr>
              <a:t>modeling</a:t>
            </a:r>
            <a:endParaRPr lang="en-GB" sz="1100" spc="-10" dirty="0">
              <a:solidFill>
                <a:srgbClr val="2462EB"/>
              </a:solidFill>
              <a:cs typeface="Arial"/>
            </a:endParaRPr>
          </a:p>
        </p:txBody>
      </p:sp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90793" y="4435538"/>
            <a:ext cx="130174" cy="139699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6486906" y="4392897"/>
            <a:ext cx="3295108" cy="7171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2715" algn="ctr">
              <a:spcBef>
                <a:spcPts val="135"/>
              </a:spcBef>
            </a:pPr>
            <a:r>
              <a:rPr lang="en-GB" sz="1150" b="1" spc="-20" dirty="0">
                <a:solidFill>
                  <a:srgbClr val="049569"/>
                </a:solidFill>
                <a:latin typeface="+mn-lt"/>
              </a:rPr>
              <a:t>Security Features</a:t>
            </a:r>
            <a:endParaRPr sz="1150" b="1" spc="-20" dirty="0">
              <a:solidFill>
                <a:srgbClr val="049569"/>
              </a:solidFill>
              <a:latin typeface="+mn-lt"/>
            </a:endParaRPr>
          </a:p>
          <a:p>
            <a:pPr marL="184150" marR="5080" lvl="5" indent="-171450" algn="l">
              <a:lnSpc>
                <a:spcPct val="156900"/>
              </a:lnSpc>
              <a:spcBef>
                <a:spcPts val="105"/>
              </a:spcBef>
              <a:buClr>
                <a:srgbClr val="285BE1"/>
              </a:buClr>
              <a:buSzPct val="70000"/>
              <a:buFont typeface="System Font Regular"/>
              <a:buChar char="❖"/>
            </a:pPr>
            <a:r>
              <a:rPr sz="1100" spc="-10" dirty="0" err="1">
                <a:solidFill>
                  <a:srgbClr val="2462EB"/>
                </a:solidFill>
                <a:cs typeface="Arial"/>
              </a:rPr>
              <a:t>bcrypt</a:t>
            </a:r>
            <a:r>
              <a:rPr sz="1100" spc="-10" dirty="0">
                <a:solidFill>
                  <a:srgbClr val="2462EB"/>
                </a:solidFill>
                <a:cs typeface="Arial"/>
              </a:rPr>
              <a:t> για κρυπτογράφηση κωδικών</a:t>
            </a:r>
          </a:p>
          <a:p>
            <a:pPr marL="184150" marR="5080" lvl="5" indent="-171450" algn="l">
              <a:lnSpc>
                <a:spcPct val="156900"/>
              </a:lnSpc>
              <a:spcBef>
                <a:spcPts val="105"/>
              </a:spcBef>
              <a:buClr>
                <a:srgbClr val="285BE1"/>
              </a:buClr>
              <a:buSzPct val="70000"/>
              <a:buFont typeface="System Font Regular"/>
              <a:buChar char="❖"/>
            </a:pPr>
            <a:r>
              <a:rPr sz="1100" spc="-10" dirty="0">
                <a:solidFill>
                  <a:srgbClr val="2462EB"/>
                </a:solidFill>
                <a:cs typeface="Arial"/>
              </a:rPr>
              <a:t>Multer για upload εικόνων</a:t>
            </a:r>
          </a:p>
        </p:txBody>
      </p:sp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0050" y="233361"/>
            <a:ext cx="10629900" cy="531495"/>
          </a:xfrm>
          <a:prstGeom prst="rect">
            <a:avLst/>
          </a:prstGeom>
        </p:spPr>
      </p:pic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635380" y="293299"/>
            <a:ext cx="5851525" cy="3430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 err="1">
                <a:latin typeface="+mn-lt"/>
              </a:rPr>
              <a:t>Τεχνική</a:t>
            </a:r>
            <a:r>
              <a:rPr spc="-145" dirty="0">
                <a:latin typeface="+mn-lt"/>
              </a:rPr>
              <a:t> </a:t>
            </a:r>
            <a:r>
              <a:rPr spc="-10" dirty="0">
                <a:latin typeface="+mn-lt"/>
              </a:rPr>
              <a:t>Υλο</a:t>
            </a:r>
            <a:r>
              <a:rPr spc="-10" dirty="0">
                <a:latin typeface="+mn-lt"/>
                <a:cs typeface="Trebuchet MS"/>
              </a:rPr>
              <a:t>π</a:t>
            </a:r>
            <a:r>
              <a:rPr spc="-10" dirty="0">
                <a:latin typeface="+mn-lt"/>
              </a:rPr>
              <a:t>οίηση</a:t>
            </a:r>
            <a:endParaRPr sz="1900" dirty="0">
              <a:latin typeface="+mn-lt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66895" y="6036626"/>
            <a:ext cx="2696210" cy="2526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dirty="0">
                <a:solidFill>
                  <a:srgbClr val="6A7280"/>
                </a:solidFill>
                <a:latin typeface="+mn-lt"/>
                <a:cs typeface="Calibri"/>
              </a:rPr>
              <a:t>Book</a:t>
            </a:r>
            <a:r>
              <a:rPr sz="1550" spc="20" dirty="0">
                <a:solidFill>
                  <a:srgbClr val="6A7280"/>
                </a:solidFill>
                <a:latin typeface="+mn-lt"/>
                <a:cs typeface="Calibri"/>
              </a:rPr>
              <a:t> </a:t>
            </a:r>
            <a:r>
              <a:rPr sz="1550" spc="-60" dirty="0">
                <a:solidFill>
                  <a:srgbClr val="6A7280"/>
                </a:solidFill>
                <a:latin typeface="+mn-lt"/>
                <a:cs typeface="Calibri"/>
              </a:rPr>
              <a:t>A</a:t>
            </a:r>
            <a:r>
              <a:rPr sz="1550" spc="25" dirty="0">
                <a:solidFill>
                  <a:srgbClr val="6A7280"/>
                </a:solidFill>
                <a:latin typeface="+mn-lt"/>
                <a:cs typeface="Calibri"/>
              </a:rPr>
              <a:t> </a:t>
            </a:r>
            <a:r>
              <a:rPr sz="1550" dirty="0">
                <a:solidFill>
                  <a:srgbClr val="6A7280"/>
                </a:solidFill>
                <a:latin typeface="+mn-lt"/>
                <a:cs typeface="Calibri"/>
              </a:rPr>
              <a:t>Bite</a:t>
            </a:r>
            <a:r>
              <a:rPr sz="1550" spc="25" dirty="0">
                <a:solidFill>
                  <a:srgbClr val="6A7280"/>
                </a:solidFill>
                <a:latin typeface="+mn-lt"/>
                <a:cs typeface="Calibri"/>
              </a:rPr>
              <a:t> </a:t>
            </a:r>
            <a:r>
              <a:rPr sz="1550" dirty="0">
                <a:solidFill>
                  <a:srgbClr val="6A7280"/>
                </a:solidFill>
                <a:latin typeface="+mn-lt"/>
                <a:cs typeface="Calibri"/>
              </a:rPr>
              <a:t>-</a:t>
            </a:r>
            <a:r>
              <a:rPr sz="1550" spc="25" dirty="0">
                <a:solidFill>
                  <a:srgbClr val="6A7280"/>
                </a:solidFill>
                <a:latin typeface="+mn-lt"/>
                <a:cs typeface="Calibri"/>
              </a:rPr>
              <a:t> </a:t>
            </a:r>
            <a:r>
              <a:rPr sz="1550" spc="-10" dirty="0">
                <a:solidFill>
                  <a:srgbClr val="6A7280"/>
                </a:solidFill>
                <a:latin typeface="+mn-lt"/>
                <a:cs typeface="Arial"/>
              </a:rPr>
              <a:t>Πτυχιακή</a:t>
            </a:r>
            <a:r>
              <a:rPr sz="1550" spc="-55" dirty="0">
                <a:solidFill>
                  <a:srgbClr val="6A7280"/>
                </a:solidFill>
                <a:latin typeface="+mn-lt"/>
                <a:cs typeface="Arial"/>
              </a:rPr>
              <a:t> </a:t>
            </a:r>
            <a:r>
              <a:rPr sz="1550" spc="-10" dirty="0">
                <a:solidFill>
                  <a:srgbClr val="6A7280"/>
                </a:solidFill>
                <a:latin typeface="+mn-lt"/>
                <a:cs typeface="Arial"/>
              </a:rPr>
              <a:t>Εργασία</a:t>
            </a:r>
            <a:endParaRPr sz="1550" dirty="0">
              <a:latin typeface="+mn-lt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7324" y="6321424"/>
            <a:ext cx="3054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1D40AF"/>
                </a:solidFill>
                <a:latin typeface="+mn-lt"/>
                <a:cs typeface="Arial"/>
              </a:rPr>
              <a:t>6</a:t>
            </a:r>
            <a:r>
              <a:rPr sz="900" b="1" spc="225" dirty="0">
                <a:solidFill>
                  <a:srgbClr val="1D40AF"/>
                </a:solidFill>
                <a:latin typeface="+mn-lt"/>
                <a:cs typeface="Arial"/>
              </a:rPr>
              <a:t> </a:t>
            </a:r>
            <a:r>
              <a:rPr sz="900" b="1" dirty="0">
                <a:solidFill>
                  <a:srgbClr val="1D40AF"/>
                </a:solidFill>
                <a:latin typeface="+mn-lt"/>
                <a:cs typeface="Arial"/>
              </a:rPr>
              <a:t>/</a:t>
            </a:r>
            <a:r>
              <a:rPr sz="900" b="1" spc="225" dirty="0">
                <a:solidFill>
                  <a:srgbClr val="1D40AF"/>
                </a:solidFill>
                <a:latin typeface="+mn-lt"/>
                <a:cs typeface="Arial"/>
              </a:rPr>
              <a:t> </a:t>
            </a:r>
            <a:r>
              <a:rPr sz="900" b="1" spc="-50" dirty="0">
                <a:solidFill>
                  <a:srgbClr val="1D40AF"/>
                </a:solidFill>
                <a:latin typeface="+mn-lt"/>
                <a:cs typeface="Arial"/>
              </a:rPr>
              <a:t>8</a:t>
            </a:r>
            <a:endParaRPr sz="900">
              <a:latin typeface="+mn-lt"/>
              <a:cs typeface="Arial"/>
            </a:endParaRPr>
          </a:p>
        </p:txBody>
      </p:sp>
      <p:pic>
        <p:nvPicPr>
          <p:cNvPr id="36" name="object 9">
            <a:extLst>
              <a:ext uri="{FF2B5EF4-FFF2-40B4-BE49-F238E27FC236}">
                <a16:creationId xmlns:a16="http://schemas.microsoft.com/office/drawing/2014/main" id="{FBBB735C-4F75-6376-211F-4EA2417D5D66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81252" y="3204241"/>
            <a:ext cx="120649" cy="1396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FCB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5797" y="1358360"/>
            <a:ext cx="4836795" cy="1887220"/>
            <a:chOff x="665797" y="1358360"/>
            <a:chExt cx="4836795" cy="18872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1367218"/>
              <a:ext cx="4818888" cy="186909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65797" y="1358360"/>
              <a:ext cx="4836795" cy="1887220"/>
            </a:xfrm>
            <a:custGeom>
              <a:avLst/>
              <a:gdLst/>
              <a:ahLst/>
              <a:cxnLst/>
              <a:rect l="l" t="t" r="r" b="b"/>
              <a:pathLst>
                <a:path w="4836795" h="1887220">
                  <a:moveTo>
                    <a:pt x="0" y="1753933"/>
                  </a:moveTo>
                  <a:lnTo>
                    <a:pt x="0" y="132873"/>
                  </a:lnTo>
                  <a:lnTo>
                    <a:pt x="159" y="126345"/>
                  </a:lnTo>
                  <a:lnTo>
                    <a:pt x="7763" y="88117"/>
                  </a:lnTo>
                  <a:lnTo>
                    <a:pt x="26152" y="53714"/>
                  </a:lnTo>
                  <a:lnTo>
                    <a:pt x="53714" y="26152"/>
                  </a:lnTo>
                  <a:lnTo>
                    <a:pt x="88117" y="7763"/>
                  </a:lnTo>
                  <a:lnTo>
                    <a:pt x="126345" y="159"/>
                  </a:lnTo>
                  <a:lnTo>
                    <a:pt x="132873" y="0"/>
                  </a:lnTo>
                  <a:lnTo>
                    <a:pt x="4703730" y="0"/>
                  </a:lnTo>
                  <a:lnTo>
                    <a:pt x="4742302" y="5720"/>
                  </a:lnTo>
                  <a:lnTo>
                    <a:pt x="4777550" y="22393"/>
                  </a:lnTo>
                  <a:lnTo>
                    <a:pt x="4806444" y="48578"/>
                  </a:lnTo>
                  <a:lnTo>
                    <a:pt x="4826489" y="82025"/>
                  </a:lnTo>
                  <a:lnTo>
                    <a:pt x="4835965" y="119849"/>
                  </a:lnTo>
                  <a:lnTo>
                    <a:pt x="4836604" y="132873"/>
                  </a:lnTo>
                  <a:lnTo>
                    <a:pt x="4836604" y="1753933"/>
                  </a:lnTo>
                  <a:lnTo>
                    <a:pt x="4830883" y="1792504"/>
                  </a:lnTo>
                  <a:lnTo>
                    <a:pt x="4814211" y="1827754"/>
                  </a:lnTo>
                  <a:lnTo>
                    <a:pt x="4788025" y="1856647"/>
                  </a:lnTo>
                  <a:lnTo>
                    <a:pt x="4754579" y="1876692"/>
                  </a:lnTo>
                  <a:lnTo>
                    <a:pt x="4716754" y="1886168"/>
                  </a:lnTo>
                  <a:lnTo>
                    <a:pt x="4703730" y="1886807"/>
                  </a:lnTo>
                  <a:lnTo>
                    <a:pt x="132873" y="1886807"/>
                  </a:lnTo>
                  <a:lnTo>
                    <a:pt x="94302" y="1881086"/>
                  </a:lnTo>
                  <a:lnTo>
                    <a:pt x="59053" y="1864413"/>
                  </a:lnTo>
                  <a:lnTo>
                    <a:pt x="30159" y="1838228"/>
                  </a:lnTo>
                  <a:lnTo>
                    <a:pt x="10114" y="1804781"/>
                  </a:lnTo>
                  <a:lnTo>
                    <a:pt x="638" y="1766957"/>
                  </a:lnTo>
                  <a:lnTo>
                    <a:pt x="0" y="1753933"/>
                  </a:lnTo>
                  <a:close/>
                </a:path>
              </a:pathLst>
            </a:custGeom>
            <a:ln w="17716">
              <a:solidFill>
                <a:srgbClr val="FABE2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30804" y="1445758"/>
            <a:ext cx="2603500" cy="1481046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 algn="ctr">
              <a:spcBef>
                <a:spcPts val="710"/>
              </a:spcBef>
            </a:pPr>
            <a:r>
              <a:rPr lang="el-GR" sz="1450" b="1" dirty="0">
                <a:solidFill>
                  <a:srgbClr val="2562EB"/>
                </a:solidFill>
                <a:latin typeface="+mn-lt"/>
                <a:cs typeface="Arial"/>
              </a:rPr>
              <a:t>ΕΠΙΤΕΥΓΜΑΤΑ</a:t>
            </a:r>
            <a:endParaRPr lang="en-US" sz="1450" b="1" dirty="0">
              <a:solidFill>
                <a:srgbClr val="2562EB"/>
              </a:solidFill>
              <a:latin typeface="+mn-lt"/>
              <a:cs typeface="Arial"/>
            </a:endParaRPr>
          </a:p>
          <a:p>
            <a:pPr marL="12700" algn="ctr">
              <a:spcBef>
                <a:spcPts val="710"/>
              </a:spcBef>
            </a:pPr>
            <a:endParaRPr lang="en-US" sz="100" b="1" dirty="0">
              <a:solidFill>
                <a:srgbClr val="2562EB"/>
              </a:solidFill>
              <a:latin typeface="+mn-lt"/>
              <a:cs typeface="Arial"/>
            </a:endParaRPr>
          </a:p>
          <a:p>
            <a:pPr marL="184150" marR="5080" lvl="5" indent="-171450" algn="l">
              <a:lnSpc>
                <a:spcPct val="156900"/>
              </a:lnSpc>
              <a:spcBef>
                <a:spcPts val="105"/>
              </a:spcBef>
              <a:buClr>
                <a:schemeClr val="tx1"/>
              </a:buClr>
              <a:buSzPct val="70000"/>
              <a:buFont typeface="System Font Regular"/>
              <a:buChar char="❖"/>
            </a:pPr>
            <a:r>
              <a:rPr sz="1000" spc="-10" dirty="0" err="1">
                <a:solidFill>
                  <a:schemeClr val="tx1"/>
                </a:solidFill>
                <a:latin typeface="+mn-lt"/>
                <a:cs typeface="Arial"/>
              </a:rPr>
              <a:t>Πλήρως</a:t>
            </a:r>
            <a:r>
              <a:rPr sz="1000" spc="-10" dirty="0">
                <a:solidFill>
                  <a:schemeClr val="tx1"/>
                </a:solidFill>
                <a:latin typeface="+mn-lt"/>
                <a:cs typeface="Arial"/>
              </a:rPr>
              <a:t> λειτουργική πλατφόρμα κρατήσεων</a:t>
            </a:r>
          </a:p>
          <a:p>
            <a:pPr marL="184150" marR="5080" lvl="5" indent="-171450" algn="l">
              <a:lnSpc>
                <a:spcPct val="156900"/>
              </a:lnSpc>
              <a:spcBef>
                <a:spcPts val="105"/>
              </a:spcBef>
              <a:buClr>
                <a:schemeClr val="tx1"/>
              </a:buClr>
              <a:buSzPct val="70000"/>
              <a:buFont typeface="System Font Regular"/>
              <a:buChar char="❖"/>
            </a:pPr>
            <a:r>
              <a:rPr sz="1000" spc="-10" dirty="0" err="1">
                <a:solidFill>
                  <a:schemeClr val="tx1"/>
                </a:solidFill>
                <a:latin typeface="+mn-lt"/>
                <a:cs typeface="Arial"/>
              </a:rPr>
              <a:t>Υ</a:t>
            </a:r>
            <a:r>
              <a:rPr sz="1000" spc="-10" dirty="0">
                <a:solidFill>
                  <a:schemeClr val="tx1"/>
                </a:solidFill>
                <a:latin typeface="+mn-lt"/>
                <a:cs typeface="Arial"/>
              </a:rPr>
              <a:t>π</a:t>
            </a:r>
            <a:r>
              <a:rPr sz="1000" spc="-10" dirty="0" err="1">
                <a:solidFill>
                  <a:schemeClr val="tx1"/>
                </a:solidFill>
                <a:latin typeface="+mn-lt"/>
                <a:cs typeface="Arial"/>
              </a:rPr>
              <a:t>οστήριξη</a:t>
            </a:r>
            <a:r>
              <a:rPr sz="1000" spc="-10" dirty="0">
                <a:solidFill>
                  <a:schemeClr val="tx1"/>
                </a:solidFill>
                <a:latin typeface="+mn-lt"/>
                <a:cs typeface="Arial"/>
              </a:rPr>
              <a:t> 3 διαφορετικών ρόλων χρηστών</a:t>
            </a:r>
          </a:p>
          <a:p>
            <a:pPr marL="184150" marR="5080" lvl="5" indent="-171450" algn="l">
              <a:lnSpc>
                <a:spcPct val="156900"/>
              </a:lnSpc>
              <a:spcBef>
                <a:spcPts val="105"/>
              </a:spcBef>
              <a:buClr>
                <a:schemeClr val="tx1"/>
              </a:buClr>
              <a:buSzPct val="70000"/>
              <a:buFont typeface="System Font Regular"/>
              <a:buChar char="❖"/>
            </a:pPr>
            <a:r>
              <a:rPr sz="1000" spc="-10" dirty="0">
                <a:solidFill>
                  <a:schemeClr val="tx1"/>
                </a:solidFill>
                <a:latin typeface="+mn-lt"/>
                <a:cs typeface="Arial"/>
              </a:rPr>
              <a:t>Responsive design για όλες τις συσκευές</a:t>
            </a:r>
          </a:p>
          <a:p>
            <a:pPr marL="184150" marR="5080" lvl="5" indent="-171450" algn="l">
              <a:lnSpc>
                <a:spcPct val="156900"/>
              </a:lnSpc>
              <a:spcBef>
                <a:spcPts val="105"/>
              </a:spcBef>
              <a:buClr>
                <a:schemeClr val="tx1"/>
              </a:buClr>
              <a:buSzPct val="70000"/>
              <a:buFont typeface="System Font Regular"/>
              <a:buChar char="❖"/>
            </a:pPr>
            <a:r>
              <a:rPr sz="1000" spc="-10" dirty="0">
                <a:solidFill>
                  <a:schemeClr val="tx1"/>
                </a:solidFill>
                <a:latin typeface="+mn-lt"/>
                <a:cs typeface="Arial"/>
              </a:rPr>
              <a:t>Ολοκληρωμένο διαχειριστικό σύστημα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732716" y="1358360"/>
            <a:ext cx="4836795" cy="1887220"/>
            <a:chOff x="5732716" y="1358360"/>
            <a:chExt cx="4836795" cy="188722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1574" y="1367218"/>
              <a:ext cx="4818888" cy="186909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732716" y="1358360"/>
              <a:ext cx="4836795" cy="1887220"/>
            </a:xfrm>
            <a:custGeom>
              <a:avLst/>
              <a:gdLst/>
              <a:ahLst/>
              <a:cxnLst/>
              <a:rect l="l" t="t" r="r" b="b"/>
              <a:pathLst>
                <a:path w="4836795" h="1887220">
                  <a:moveTo>
                    <a:pt x="0" y="1753933"/>
                  </a:moveTo>
                  <a:lnTo>
                    <a:pt x="0" y="132873"/>
                  </a:lnTo>
                  <a:lnTo>
                    <a:pt x="159" y="126345"/>
                  </a:lnTo>
                  <a:lnTo>
                    <a:pt x="7763" y="88117"/>
                  </a:lnTo>
                  <a:lnTo>
                    <a:pt x="26152" y="53714"/>
                  </a:lnTo>
                  <a:lnTo>
                    <a:pt x="53714" y="26152"/>
                  </a:lnTo>
                  <a:lnTo>
                    <a:pt x="88117" y="7763"/>
                  </a:lnTo>
                  <a:lnTo>
                    <a:pt x="126345" y="159"/>
                  </a:lnTo>
                  <a:lnTo>
                    <a:pt x="132873" y="0"/>
                  </a:lnTo>
                  <a:lnTo>
                    <a:pt x="4703730" y="0"/>
                  </a:lnTo>
                  <a:lnTo>
                    <a:pt x="4742302" y="5720"/>
                  </a:lnTo>
                  <a:lnTo>
                    <a:pt x="4777550" y="22393"/>
                  </a:lnTo>
                  <a:lnTo>
                    <a:pt x="4806444" y="48578"/>
                  </a:lnTo>
                  <a:lnTo>
                    <a:pt x="4826489" y="82025"/>
                  </a:lnTo>
                  <a:lnTo>
                    <a:pt x="4835965" y="119849"/>
                  </a:lnTo>
                  <a:lnTo>
                    <a:pt x="4836604" y="132873"/>
                  </a:lnTo>
                  <a:lnTo>
                    <a:pt x="4836604" y="1753933"/>
                  </a:lnTo>
                  <a:lnTo>
                    <a:pt x="4830883" y="1792504"/>
                  </a:lnTo>
                  <a:lnTo>
                    <a:pt x="4814211" y="1827754"/>
                  </a:lnTo>
                  <a:lnTo>
                    <a:pt x="4788025" y="1856647"/>
                  </a:lnTo>
                  <a:lnTo>
                    <a:pt x="4754579" y="1876692"/>
                  </a:lnTo>
                  <a:lnTo>
                    <a:pt x="4716754" y="1886168"/>
                  </a:lnTo>
                  <a:lnTo>
                    <a:pt x="4703730" y="1886807"/>
                  </a:lnTo>
                  <a:lnTo>
                    <a:pt x="132873" y="1886807"/>
                  </a:lnTo>
                  <a:lnTo>
                    <a:pt x="94302" y="1881086"/>
                  </a:lnTo>
                  <a:lnTo>
                    <a:pt x="59053" y="1864413"/>
                  </a:lnTo>
                  <a:lnTo>
                    <a:pt x="30159" y="1838228"/>
                  </a:lnTo>
                  <a:lnTo>
                    <a:pt x="10114" y="1804781"/>
                  </a:lnTo>
                  <a:lnTo>
                    <a:pt x="638" y="1766957"/>
                  </a:lnTo>
                  <a:lnTo>
                    <a:pt x="0" y="1753933"/>
                  </a:lnTo>
                  <a:close/>
                </a:path>
              </a:pathLst>
            </a:custGeom>
            <a:ln w="17716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705600" y="1445758"/>
            <a:ext cx="2911043" cy="1481046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 algn="ctr">
              <a:spcBef>
                <a:spcPts val="710"/>
              </a:spcBef>
            </a:pPr>
            <a:r>
              <a:rPr lang="el-GR" sz="1450" b="1" dirty="0">
                <a:solidFill>
                  <a:srgbClr val="2562EB"/>
                </a:solidFill>
                <a:latin typeface="+mn-lt"/>
                <a:cs typeface="Arial"/>
              </a:rPr>
              <a:t>ΤΕΧΝΙΚΗ ΑΞΙΑ</a:t>
            </a:r>
            <a:endParaRPr lang="en-US" sz="1450" b="1" dirty="0">
              <a:solidFill>
                <a:srgbClr val="2562EB"/>
              </a:solidFill>
              <a:latin typeface="+mn-lt"/>
              <a:cs typeface="Arial"/>
            </a:endParaRPr>
          </a:p>
          <a:p>
            <a:pPr marL="12700" algn="ctr">
              <a:spcBef>
                <a:spcPts val="710"/>
              </a:spcBef>
            </a:pPr>
            <a:endParaRPr lang="en-US" sz="100" b="1" dirty="0">
              <a:solidFill>
                <a:srgbClr val="2562EB"/>
              </a:solidFill>
              <a:latin typeface="+mn-lt"/>
              <a:cs typeface="Arial"/>
            </a:endParaRPr>
          </a:p>
          <a:p>
            <a:pPr marL="184150" marR="5080" lvl="5" indent="-171450" algn="l">
              <a:lnSpc>
                <a:spcPct val="156900"/>
              </a:lnSpc>
              <a:spcBef>
                <a:spcPts val="105"/>
              </a:spcBef>
              <a:buClr>
                <a:schemeClr val="tx1"/>
              </a:buClr>
              <a:buSzPct val="70000"/>
              <a:buFont typeface="System Font Regular"/>
              <a:buChar char="❖"/>
            </a:pPr>
            <a:r>
              <a:rPr sz="1000" spc="-10" dirty="0" err="1">
                <a:solidFill>
                  <a:schemeClr val="tx1"/>
                </a:solidFill>
                <a:latin typeface="+mn-lt"/>
                <a:cs typeface="Arial"/>
              </a:rPr>
              <a:t>Εφ</a:t>
            </a:r>
            <a:r>
              <a:rPr sz="1000" spc="-10" dirty="0">
                <a:solidFill>
                  <a:schemeClr val="tx1"/>
                </a:solidFill>
                <a:latin typeface="+mn-lt"/>
                <a:cs typeface="Arial"/>
              </a:rPr>
              <a:t>α</a:t>
            </a:r>
            <a:r>
              <a:rPr sz="1000" spc="-10" dirty="0" err="1">
                <a:solidFill>
                  <a:schemeClr val="tx1"/>
                </a:solidFill>
                <a:latin typeface="+mn-lt"/>
                <a:cs typeface="Arial"/>
              </a:rPr>
              <a:t>ρμογή</a:t>
            </a:r>
            <a:r>
              <a:rPr sz="1000" spc="-10" dirty="0">
                <a:solidFill>
                  <a:schemeClr val="tx1"/>
                </a:solidFill>
                <a:latin typeface="+mn-lt"/>
                <a:cs typeface="Arial"/>
              </a:rPr>
              <a:t> σύγχρονων web τεχνολογιών</a:t>
            </a:r>
          </a:p>
          <a:p>
            <a:pPr marL="184150" marR="5080" lvl="5" indent="-171450" algn="l">
              <a:lnSpc>
                <a:spcPct val="156900"/>
              </a:lnSpc>
              <a:spcBef>
                <a:spcPts val="105"/>
              </a:spcBef>
              <a:buClr>
                <a:schemeClr val="tx1"/>
              </a:buClr>
              <a:buSzPct val="70000"/>
              <a:buFont typeface="System Font Regular"/>
              <a:buChar char="❖"/>
            </a:pPr>
            <a:r>
              <a:rPr sz="1000" spc="-10" dirty="0" err="1">
                <a:solidFill>
                  <a:schemeClr val="tx1"/>
                </a:solidFill>
                <a:latin typeface="+mn-lt"/>
                <a:cs typeface="Arial"/>
              </a:rPr>
              <a:t>Κλιμ</a:t>
            </a:r>
            <a:r>
              <a:rPr sz="1000" spc="-10" dirty="0">
                <a:solidFill>
                  <a:schemeClr val="tx1"/>
                </a:solidFill>
                <a:latin typeface="+mn-lt"/>
                <a:cs typeface="Arial"/>
              </a:rPr>
              <a:t>α</a:t>
            </a:r>
            <a:r>
              <a:rPr sz="1000" spc="-10" dirty="0" err="1">
                <a:solidFill>
                  <a:schemeClr val="tx1"/>
                </a:solidFill>
                <a:latin typeface="+mn-lt"/>
                <a:cs typeface="Arial"/>
              </a:rPr>
              <a:t>κώσιμη</a:t>
            </a:r>
            <a:r>
              <a:rPr sz="1000" spc="-10" dirty="0">
                <a:solidFill>
                  <a:schemeClr val="tx1"/>
                </a:solidFill>
                <a:latin typeface="+mn-lt"/>
                <a:cs typeface="Arial"/>
              </a:rPr>
              <a:t> αρχιτεκτονική</a:t>
            </a:r>
          </a:p>
          <a:p>
            <a:pPr marL="184150" marR="5080" lvl="5" indent="-171450" algn="l">
              <a:lnSpc>
                <a:spcPct val="156900"/>
              </a:lnSpc>
              <a:spcBef>
                <a:spcPts val="105"/>
              </a:spcBef>
              <a:buClr>
                <a:schemeClr val="tx1"/>
              </a:buClr>
              <a:buSzPct val="70000"/>
              <a:buFont typeface="System Font Regular"/>
              <a:buChar char="❖"/>
            </a:pPr>
            <a:r>
              <a:rPr sz="1000" spc="-10" dirty="0" err="1">
                <a:solidFill>
                  <a:schemeClr val="tx1"/>
                </a:solidFill>
                <a:latin typeface="+mn-lt"/>
                <a:cs typeface="Arial"/>
              </a:rPr>
              <a:t>Ασφ</a:t>
            </a:r>
            <a:r>
              <a:rPr sz="1000" spc="-10" dirty="0">
                <a:solidFill>
                  <a:schemeClr val="tx1"/>
                </a:solidFill>
                <a:latin typeface="+mn-lt"/>
                <a:cs typeface="Arial"/>
              </a:rPr>
              <a:t>α</a:t>
            </a:r>
            <a:r>
              <a:rPr sz="1000" spc="-10" dirty="0" err="1">
                <a:solidFill>
                  <a:schemeClr val="tx1"/>
                </a:solidFill>
                <a:latin typeface="+mn-lt"/>
                <a:cs typeface="Arial"/>
              </a:rPr>
              <a:t>λής</a:t>
            </a:r>
            <a:r>
              <a:rPr sz="1000" spc="-10" dirty="0">
                <a:solidFill>
                  <a:schemeClr val="tx1"/>
                </a:solidFill>
                <a:latin typeface="+mn-lt"/>
                <a:cs typeface="Arial"/>
              </a:rPr>
              <a:t> διαχείριση δεδομένων</a:t>
            </a:r>
          </a:p>
          <a:p>
            <a:pPr marL="184150" marR="5080" lvl="5" indent="-171450" algn="l">
              <a:lnSpc>
                <a:spcPct val="156900"/>
              </a:lnSpc>
              <a:spcBef>
                <a:spcPts val="105"/>
              </a:spcBef>
              <a:buClr>
                <a:schemeClr val="tx1"/>
              </a:buClr>
              <a:buSzPct val="70000"/>
              <a:buFont typeface="System Font Regular"/>
              <a:buChar char="❖"/>
            </a:pPr>
            <a:r>
              <a:rPr sz="1000" spc="-10" dirty="0" err="1">
                <a:solidFill>
                  <a:schemeClr val="tx1"/>
                </a:solidFill>
                <a:latin typeface="+mn-lt"/>
                <a:cs typeface="Arial"/>
              </a:rPr>
              <a:t>Βελτιστο</a:t>
            </a:r>
            <a:r>
              <a:rPr sz="1000" spc="-10" dirty="0">
                <a:solidFill>
                  <a:schemeClr val="tx1"/>
                </a:solidFill>
                <a:latin typeface="+mn-lt"/>
                <a:cs typeface="Arial"/>
              </a:rPr>
              <a:t>π</a:t>
            </a:r>
            <a:r>
              <a:rPr sz="1000" spc="-10" dirty="0" err="1">
                <a:solidFill>
                  <a:schemeClr val="tx1"/>
                </a:solidFill>
                <a:latin typeface="+mn-lt"/>
                <a:cs typeface="Arial"/>
              </a:rPr>
              <a:t>οιημένη</a:t>
            </a:r>
            <a:r>
              <a:rPr sz="1000" spc="-10" dirty="0">
                <a:solidFill>
                  <a:schemeClr val="tx1"/>
                </a:solidFill>
                <a:latin typeface="+mn-lt"/>
                <a:cs typeface="Arial"/>
              </a:rPr>
              <a:t> απόδοση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478036" y="3418183"/>
            <a:ext cx="10139525" cy="2117725"/>
            <a:chOff x="656939" y="3466623"/>
            <a:chExt cx="10139525" cy="211772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342" y="3467227"/>
              <a:ext cx="10116122" cy="211712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56939" y="3466623"/>
              <a:ext cx="10116185" cy="2117725"/>
            </a:xfrm>
            <a:custGeom>
              <a:avLst/>
              <a:gdLst/>
              <a:ahLst/>
              <a:cxnLst/>
              <a:rect l="l" t="t" r="r" b="b"/>
              <a:pathLst>
                <a:path w="10116185" h="2117725">
                  <a:moveTo>
                    <a:pt x="9974389" y="2117121"/>
                  </a:moveTo>
                  <a:lnTo>
                    <a:pt x="141732" y="2117121"/>
                  </a:lnTo>
                  <a:lnTo>
                    <a:pt x="127769" y="2116447"/>
                  </a:lnTo>
                  <a:lnTo>
                    <a:pt x="87493" y="2106332"/>
                  </a:lnTo>
                  <a:lnTo>
                    <a:pt x="51861" y="2085005"/>
                  </a:lnTo>
                  <a:lnTo>
                    <a:pt x="23863" y="2054146"/>
                  </a:lnTo>
                  <a:lnTo>
                    <a:pt x="6068" y="2016470"/>
                  </a:lnTo>
                  <a:lnTo>
                    <a:pt x="0" y="1975389"/>
                  </a:lnTo>
                  <a:lnTo>
                    <a:pt x="0" y="141732"/>
                  </a:lnTo>
                  <a:lnTo>
                    <a:pt x="6068" y="100650"/>
                  </a:lnTo>
                  <a:lnTo>
                    <a:pt x="23863" y="62975"/>
                  </a:lnTo>
                  <a:lnTo>
                    <a:pt x="51861" y="32116"/>
                  </a:lnTo>
                  <a:lnTo>
                    <a:pt x="87493" y="10788"/>
                  </a:lnTo>
                  <a:lnTo>
                    <a:pt x="127769" y="674"/>
                  </a:lnTo>
                  <a:lnTo>
                    <a:pt x="9974389" y="0"/>
                  </a:lnTo>
                  <a:lnTo>
                    <a:pt x="9988351" y="674"/>
                  </a:lnTo>
                  <a:lnTo>
                    <a:pt x="10028626" y="10788"/>
                  </a:lnTo>
                  <a:lnTo>
                    <a:pt x="10042874" y="17716"/>
                  </a:lnTo>
                  <a:lnTo>
                    <a:pt x="133589" y="17716"/>
                  </a:lnTo>
                  <a:lnTo>
                    <a:pt x="125524" y="18510"/>
                  </a:lnTo>
                  <a:lnTo>
                    <a:pt x="86750" y="30272"/>
                  </a:lnTo>
                  <a:lnTo>
                    <a:pt x="48281" y="59797"/>
                  </a:lnTo>
                  <a:lnTo>
                    <a:pt x="24040" y="101796"/>
                  </a:lnTo>
                  <a:lnTo>
                    <a:pt x="17716" y="133589"/>
                  </a:lnTo>
                  <a:lnTo>
                    <a:pt x="17716" y="1983532"/>
                  </a:lnTo>
                  <a:lnTo>
                    <a:pt x="30272" y="2030371"/>
                  </a:lnTo>
                  <a:lnTo>
                    <a:pt x="59797" y="2068839"/>
                  </a:lnTo>
                  <a:lnTo>
                    <a:pt x="101796" y="2093081"/>
                  </a:lnTo>
                  <a:lnTo>
                    <a:pt x="133589" y="2099405"/>
                  </a:lnTo>
                  <a:lnTo>
                    <a:pt x="10042874" y="2099405"/>
                  </a:lnTo>
                  <a:lnTo>
                    <a:pt x="10041267" y="2100366"/>
                  </a:lnTo>
                  <a:lnTo>
                    <a:pt x="10028626" y="2106332"/>
                  </a:lnTo>
                  <a:lnTo>
                    <a:pt x="10015469" y="2111052"/>
                  </a:lnTo>
                  <a:lnTo>
                    <a:pt x="10002044" y="2114424"/>
                  </a:lnTo>
                  <a:lnTo>
                    <a:pt x="9988351" y="2116447"/>
                  </a:lnTo>
                  <a:lnTo>
                    <a:pt x="9974389" y="2117121"/>
                  </a:lnTo>
                  <a:close/>
                </a:path>
                <a:path w="10116185" h="2117725">
                  <a:moveTo>
                    <a:pt x="10042874" y="2099405"/>
                  </a:moveTo>
                  <a:lnTo>
                    <a:pt x="9982532" y="2099405"/>
                  </a:lnTo>
                  <a:lnTo>
                    <a:pt x="9990596" y="2098610"/>
                  </a:lnTo>
                  <a:lnTo>
                    <a:pt x="10006570" y="2095433"/>
                  </a:lnTo>
                  <a:lnTo>
                    <a:pt x="10050058" y="2073980"/>
                  </a:lnTo>
                  <a:lnTo>
                    <a:pt x="10082027" y="2037518"/>
                  </a:lnTo>
                  <a:lnTo>
                    <a:pt x="10097610" y="1991597"/>
                  </a:lnTo>
                  <a:lnTo>
                    <a:pt x="10098405" y="1983532"/>
                  </a:lnTo>
                  <a:lnTo>
                    <a:pt x="10098405" y="133589"/>
                  </a:lnTo>
                  <a:lnTo>
                    <a:pt x="10085847" y="86750"/>
                  </a:lnTo>
                  <a:lnTo>
                    <a:pt x="10056323" y="48281"/>
                  </a:lnTo>
                  <a:lnTo>
                    <a:pt x="10014325" y="24040"/>
                  </a:lnTo>
                  <a:lnTo>
                    <a:pt x="9982532" y="17716"/>
                  </a:lnTo>
                  <a:lnTo>
                    <a:pt x="10042874" y="17716"/>
                  </a:lnTo>
                  <a:lnTo>
                    <a:pt x="10074608" y="41512"/>
                  </a:lnTo>
                  <a:lnTo>
                    <a:pt x="10099365" y="74852"/>
                  </a:lnTo>
                  <a:lnTo>
                    <a:pt x="10113423" y="114076"/>
                  </a:lnTo>
                  <a:lnTo>
                    <a:pt x="10116121" y="141732"/>
                  </a:lnTo>
                  <a:lnTo>
                    <a:pt x="10116121" y="1975389"/>
                  </a:lnTo>
                  <a:lnTo>
                    <a:pt x="10110051" y="2016470"/>
                  </a:lnTo>
                  <a:lnTo>
                    <a:pt x="10092256" y="2054146"/>
                  </a:lnTo>
                  <a:lnTo>
                    <a:pt x="10064258" y="2085005"/>
                  </a:lnTo>
                  <a:lnTo>
                    <a:pt x="10053145" y="2093257"/>
                  </a:lnTo>
                  <a:lnTo>
                    <a:pt x="10042874" y="2099405"/>
                  </a:lnTo>
                  <a:close/>
                </a:path>
              </a:pathLst>
            </a:custGeom>
            <a:solidFill>
              <a:srgbClr val="FFFFFF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86200" y="3677294"/>
            <a:ext cx="3458878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9105" algn="l"/>
              </a:tabLst>
            </a:pPr>
            <a:r>
              <a:rPr sz="2400" b="1" spc="-10" dirty="0">
                <a:solidFill>
                  <a:srgbClr val="F7FAFB"/>
                </a:solidFill>
                <a:latin typeface="+mn-lt"/>
                <a:cs typeface="Arial"/>
              </a:rPr>
              <a:t>ΜΕΛΛΟΝΤΙΚΕΣ</a:t>
            </a:r>
            <a:r>
              <a:rPr sz="2400" b="1" spc="-140" dirty="0">
                <a:solidFill>
                  <a:srgbClr val="F7FAFB"/>
                </a:solidFill>
                <a:latin typeface="+mn-lt"/>
                <a:cs typeface="Arial"/>
              </a:rPr>
              <a:t> </a:t>
            </a:r>
            <a:r>
              <a:rPr sz="2400" b="1" spc="-10" dirty="0">
                <a:solidFill>
                  <a:srgbClr val="F7FAFB"/>
                </a:solidFill>
                <a:latin typeface="+mn-lt"/>
                <a:cs typeface="Arial"/>
              </a:rPr>
              <a:t>ΕΠΕΚΤΑΣΕΙΣ</a:t>
            </a:r>
            <a:endParaRPr sz="2400" dirty="0">
              <a:latin typeface="+mn-lt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73467" y="4329480"/>
            <a:ext cx="3765333" cy="6469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solidFill>
                  <a:srgbClr val="FFFFFF"/>
                </a:solidFill>
                <a:latin typeface="+mn-lt"/>
                <a:cs typeface="Calibri"/>
              </a:rPr>
              <a:t>Mobile</a:t>
            </a:r>
            <a:r>
              <a:rPr sz="1600" spc="-25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+mn-lt"/>
                <a:cs typeface="Arial"/>
              </a:rPr>
              <a:t>εφαρμογή</a:t>
            </a:r>
            <a:r>
              <a:rPr sz="1600" spc="-11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+mn-lt"/>
                <a:cs typeface="Arial"/>
              </a:rPr>
              <a:t>με</a:t>
            </a:r>
            <a:r>
              <a:rPr sz="1600" spc="-11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+mn-lt"/>
                <a:cs typeface="Calibri"/>
              </a:rPr>
              <a:t>React</a:t>
            </a:r>
            <a:r>
              <a:rPr sz="1600" spc="-30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+mn-lt"/>
                <a:cs typeface="Calibri"/>
              </a:rPr>
              <a:t>Native</a:t>
            </a:r>
            <a:endParaRPr sz="1600" dirty="0">
              <a:latin typeface="+mn-lt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lang="en-US" sz="1600" dirty="0">
                <a:solidFill>
                  <a:srgbClr val="FFFFFF"/>
                </a:solidFill>
                <a:latin typeface="+mn-lt"/>
                <a:cs typeface="Calibri"/>
              </a:rPr>
              <a:t>Natively </a:t>
            </a:r>
            <a:r>
              <a:rPr sz="1600" dirty="0">
                <a:solidFill>
                  <a:srgbClr val="FFFFFF"/>
                </a:solidFill>
                <a:latin typeface="+mn-lt"/>
                <a:cs typeface="Calibri"/>
              </a:rPr>
              <a:t>AI-powered</a:t>
            </a:r>
            <a:r>
              <a:rPr sz="1600" spc="-30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+mn-lt"/>
                <a:cs typeface="Calibri"/>
              </a:rPr>
              <a:t>π</a:t>
            </a:r>
            <a:r>
              <a:rPr sz="1600" spc="-10" dirty="0">
                <a:solidFill>
                  <a:srgbClr val="FFFFFF"/>
                </a:solidFill>
                <a:latin typeface="+mn-lt"/>
                <a:cs typeface="Arial"/>
              </a:rPr>
              <a:t>ροτάσεις</a:t>
            </a:r>
            <a:r>
              <a:rPr sz="1600" spc="-114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+mn-lt"/>
                <a:cs typeface="Arial"/>
              </a:rPr>
              <a:t>εστιατορίων</a:t>
            </a:r>
            <a:endParaRPr sz="1600" dirty="0">
              <a:latin typeface="+mn-lt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78158" y="4295457"/>
            <a:ext cx="3858260" cy="659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 err="1">
                <a:solidFill>
                  <a:srgbClr val="FFFFFF"/>
                </a:solidFill>
                <a:latin typeface="+mn-lt"/>
                <a:cs typeface="Arial"/>
              </a:rPr>
              <a:t>Ενσωμάτωση</a:t>
            </a:r>
            <a:r>
              <a:rPr sz="1600" spc="-10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+mn-lt"/>
                <a:cs typeface="Arial"/>
              </a:rPr>
              <a:t>με</a:t>
            </a:r>
            <a:r>
              <a:rPr sz="1600" spc="-9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+mn-lt"/>
                <a:cs typeface="Arial"/>
              </a:rPr>
              <a:t>συστήματα</a:t>
            </a:r>
            <a:r>
              <a:rPr sz="1600" spc="-10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+mn-lt"/>
                <a:cs typeface="Calibri"/>
              </a:rPr>
              <a:t>π</a:t>
            </a:r>
            <a:r>
              <a:rPr sz="1600" spc="-10" dirty="0">
                <a:solidFill>
                  <a:srgbClr val="FFFFFF"/>
                </a:solidFill>
                <a:latin typeface="+mn-lt"/>
                <a:cs typeface="Arial"/>
              </a:rPr>
              <a:t>ληρωμών</a:t>
            </a:r>
            <a:endParaRPr sz="1600" dirty="0">
              <a:latin typeface="+mn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600" spc="-10" dirty="0" err="1">
                <a:solidFill>
                  <a:srgbClr val="FFFFFF"/>
                </a:solidFill>
                <a:latin typeface="+mn-lt"/>
                <a:cs typeface="Arial"/>
              </a:rPr>
              <a:t>Ε</a:t>
            </a:r>
            <a:r>
              <a:rPr sz="1600" spc="-10" dirty="0">
                <a:solidFill>
                  <a:srgbClr val="FFFFFF"/>
                </a:solidFill>
                <a:latin typeface="+mn-lt"/>
                <a:cs typeface="Calibri"/>
              </a:rPr>
              <a:t>π</a:t>
            </a:r>
            <a:r>
              <a:rPr sz="1600" spc="-10" dirty="0" err="1">
                <a:solidFill>
                  <a:srgbClr val="FFFFFF"/>
                </a:solidFill>
                <a:latin typeface="+mn-lt"/>
                <a:cs typeface="Arial"/>
              </a:rPr>
              <a:t>έκτ</a:t>
            </a:r>
            <a:r>
              <a:rPr sz="1600" spc="-10" dirty="0">
                <a:solidFill>
                  <a:srgbClr val="FFFFFF"/>
                </a:solidFill>
                <a:latin typeface="+mn-lt"/>
                <a:cs typeface="Arial"/>
              </a:rPr>
              <a:t>α</a:t>
            </a:r>
            <a:r>
              <a:rPr sz="1600" spc="-10" dirty="0" err="1">
                <a:solidFill>
                  <a:srgbClr val="FFFFFF"/>
                </a:solidFill>
                <a:latin typeface="+mn-lt"/>
                <a:cs typeface="Arial"/>
              </a:rPr>
              <a:t>ση</a:t>
            </a:r>
            <a:r>
              <a:rPr sz="1600" spc="-11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+mn-lt"/>
                <a:cs typeface="Arial"/>
              </a:rPr>
              <a:t>σε</a:t>
            </a:r>
            <a:r>
              <a:rPr sz="1600" spc="-11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+mn-lt"/>
                <a:cs typeface="Arial"/>
              </a:rPr>
              <a:t>άλλες</a:t>
            </a:r>
            <a:r>
              <a:rPr sz="1600" spc="-11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+mn-lt"/>
                <a:cs typeface="Calibri"/>
              </a:rPr>
              <a:t>π</a:t>
            </a:r>
            <a:r>
              <a:rPr sz="1600" spc="-10" dirty="0">
                <a:solidFill>
                  <a:srgbClr val="FFFFFF"/>
                </a:solidFill>
                <a:latin typeface="+mn-lt"/>
                <a:cs typeface="Arial"/>
              </a:rPr>
              <a:t>όλεις</a:t>
            </a:r>
            <a:r>
              <a:rPr sz="1600" spc="-11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+mn-lt"/>
                <a:cs typeface="Arial"/>
              </a:rPr>
              <a:t>της</a:t>
            </a:r>
            <a:r>
              <a:rPr sz="1600" spc="-11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+mn-lt"/>
                <a:cs typeface="Arial"/>
              </a:rPr>
              <a:t>Ελλάδας</a:t>
            </a:r>
            <a:endParaRPr sz="1600" dirty="0">
              <a:latin typeface="+mn-lt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0050" y="233361"/>
            <a:ext cx="10629900" cy="655510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07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0" spc="265" dirty="0">
                <a:solidFill>
                  <a:srgbClr val="2562EB"/>
                </a:solidFill>
                <a:latin typeface="+mn-lt"/>
                <a:cs typeface="Segoe UI Symbol"/>
              </a:rPr>
              <a:t></a:t>
            </a:r>
            <a:r>
              <a:rPr sz="1900" b="0" spc="10" dirty="0">
                <a:solidFill>
                  <a:srgbClr val="2562EB"/>
                </a:solidFill>
                <a:latin typeface="+mn-lt"/>
                <a:cs typeface="Segoe UI Symbol"/>
              </a:rPr>
              <a:t>  </a:t>
            </a:r>
            <a:r>
              <a:rPr spc="-35" dirty="0">
                <a:latin typeface="+mn-lt"/>
              </a:rPr>
              <a:t>Α</a:t>
            </a:r>
            <a:r>
              <a:rPr spc="-35" dirty="0">
                <a:latin typeface="+mn-lt"/>
                <a:cs typeface="Trebuchet MS"/>
              </a:rPr>
              <a:t>π</a:t>
            </a:r>
            <a:r>
              <a:rPr spc="-35" dirty="0">
                <a:latin typeface="+mn-lt"/>
              </a:rPr>
              <a:t>οτελέσματα</a:t>
            </a:r>
            <a:r>
              <a:rPr spc="-110" dirty="0">
                <a:latin typeface="+mn-lt"/>
              </a:rPr>
              <a:t> </a:t>
            </a:r>
            <a:r>
              <a:rPr spc="-45" dirty="0">
                <a:latin typeface="+mn-lt"/>
              </a:rPr>
              <a:t>και</a:t>
            </a:r>
            <a:r>
              <a:rPr spc="-114" dirty="0">
                <a:latin typeface="+mn-lt"/>
              </a:rPr>
              <a:t> </a:t>
            </a:r>
            <a:r>
              <a:rPr spc="-25" dirty="0">
                <a:latin typeface="+mn-lt"/>
              </a:rPr>
              <a:t>Μελλοντικές</a:t>
            </a:r>
            <a:r>
              <a:rPr spc="-114" dirty="0">
                <a:latin typeface="+mn-lt"/>
              </a:rPr>
              <a:t> </a:t>
            </a:r>
            <a:r>
              <a:rPr spc="-10" dirty="0">
                <a:latin typeface="+mn-lt"/>
              </a:rPr>
              <a:t>Ε</a:t>
            </a:r>
            <a:r>
              <a:rPr spc="-10" dirty="0">
                <a:latin typeface="+mn-lt"/>
                <a:cs typeface="Trebuchet MS"/>
              </a:rPr>
              <a:t>π</a:t>
            </a:r>
            <a:r>
              <a:rPr spc="-10" dirty="0">
                <a:latin typeface="+mn-lt"/>
              </a:rPr>
              <a:t>εκτάσεις</a:t>
            </a:r>
            <a:endParaRPr sz="1900">
              <a:latin typeface="+mn-lt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90390" y="6005150"/>
            <a:ext cx="2696210" cy="2526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dirty="0">
                <a:solidFill>
                  <a:srgbClr val="6A7280"/>
                </a:solidFill>
                <a:latin typeface="+mn-lt"/>
                <a:cs typeface="Calibri"/>
              </a:rPr>
              <a:t>Book</a:t>
            </a:r>
            <a:r>
              <a:rPr sz="1550" spc="20" dirty="0">
                <a:solidFill>
                  <a:srgbClr val="6A7280"/>
                </a:solidFill>
                <a:latin typeface="+mn-lt"/>
                <a:cs typeface="Calibri"/>
              </a:rPr>
              <a:t> </a:t>
            </a:r>
            <a:r>
              <a:rPr sz="1550" spc="-60" dirty="0">
                <a:solidFill>
                  <a:srgbClr val="6A7280"/>
                </a:solidFill>
                <a:latin typeface="+mn-lt"/>
                <a:cs typeface="Calibri"/>
              </a:rPr>
              <a:t>A</a:t>
            </a:r>
            <a:r>
              <a:rPr sz="1550" spc="25" dirty="0">
                <a:solidFill>
                  <a:srgbClr val="6A7280"/>
                </a:solidFill>
                <a:latin typeface="+mn-lt"/>
                <a:cs typeface="Calibri"/>
              </a:rPr>
              <a:t> </a:t>
            </a:r>
            <a:r>
              <a:rPr sz="1550" dirty="0">
                <a:solidFill>
                  <a:srgbClr val="6A7280"/>
                </a:solidFill>
                <a:latin typeface="+mn-lt"/>
                <a:cs typeface="Calibri"/>
              </a:rPr>
              <a:t>Bite</a:t>
            </a:r>
            <a:r>
              <a:rPr sz="1550" spc="25" dirty="0">
                <a:solidFill>
                  <a:srgbClr val="6A7280"/>
                </a:solidFill>
                <a:latin typeface="+mn-lt"/>
                <a:cs typeface="Calibri"/>
              </a:rPr>
              <a:t> </a:t>
            </a:r>
            <a:r>
              <a:rPr sz="1550" dirty="0">
                <a:solidFill>
                  <a:srgbClr val="6A7280"/>
                </a:solidFill>
                <a:latin typeface="+mn-lt"/>
                <a:cs typeface="Calibri"/>
              </a:rPr>
              <a:t>-</a:t>
            </a:r>
            <a:r>
              <a:rPr sz="1550" spc="25" dirty="0">
                <a:solidFill>
                  <a:srgbClr val="6A7280"/>
                </a:solidFill>
                <a:latin typeface="+mn-lt"/>
                <a:cs typeface="Calibri"/>
              </a:rPr>
              <a:t> </a:t>
            </a:r>
            <a:r>
              <a:rPr sz="1550" spc="-10" dirty="0">
                <a:solidFill>
                  <a:srgbClr val="6A7280"/>
                </a:solidFill>
                <a:latin typeface="+mn-lt"/>
                <a:cs typeface="Arial"/>
              </a:rPr>
              <a:t>Πτυχιακή</a:t>
            </a:r>
            <a:r>
              <a:rPr sz="1550" spc="-55" dirty="0">
                <a:solidFill>
                  <a:srgbClr val="6A7280"/>
                </a:solidFill>
                <a:latin typeface="+mn-lt"/>
                <a:cs typeface="Arial"/>
              </a:rPr>
              <a:t> </a:t>
            </a:r>
            <a:r>
              <a:rPr sz="1550" spc="-10" dirty="0">
                <a:solidFill>
                  <a:srgbClr val="6A7280"/>
                </a:solidFill>
                <a:latin typeface="+mn-lt"/>
                <a:cs typeface="Arial"/>
              </a:rPr>
              <a:t>Εργασία</a:t>
            </a:r>
            <a:endParaRPr sz="1550" dirty="0">
              <a:latin typeface="+mn-lt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161924" y="6332251"/>
            <a:ext cx="330834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>
                <a:latin typeface="+mn-lt"/>
              </a:rPr>
              <a:t>7</a:t>
            </a:fld>
            <a:r>
              <a:rPr spc="225" dirty="0">
                <a:latin typeface="+mn-lt"/>
              </a:rPr>
              <a:t> </a:t>
            </a:r>
            <a:r>
              <a:rPr dirty="0">
                <a:latin typeface="+mn-lt"/>
              </a:rPr>
              <a:t>/</a:t>
            </a:r>
            <a:r>
              <a:rPr spc="225" dirty="0">
                <a:latin typeface="+mn-lt"/>
              </a:rPr>
              <a:t> </a:t>
            </a:r>
            <a:r>
              <a:rPr spc="-50" dirty="0">
                <a:latin typeface="+mn-lt"/>
              </a:rPr>
              <a:t>8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AF879157-B65F-4D02-39FB-3A5B739BCA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45899" y="3759209"/>
            <a:ext cx="228600" cy="228600"/>
          </a:xfrm>
          <a:prstGeom prst="rect">
            <a:avLst/>
          </a:prstGeom>
        </p:spPr>
      </p:pic>
      <p:pic>
        <p:nvPicPr>
          <p:cNvPr id="34" name="Graphic 33" descr="Smart Phone outline">
            <a:extLst>
              <a:ext uri="{FF2B5EF4-FFF2-40B4-BE49-F238E27FC236}">
                <a16:creationId xmlns:a16="http://schemas.microsoft.com/office/drawing/2014/main" id="{BC8628F9-3A92-6CE7-6709-E147282A21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02674" y="4340810"/>
            <a:ext cx="272469" cy="272469"/>
          </a:xfrm>
          <a:prstGeom prst="rect">
            <a:avLst/>
          </a:prstGeom>
        </p:spPr>
      </p:pic>
      <p:pic>
        <p:nvPicPr>
          <p:cNvPr id="36" name="Graphic 35" descr="Artificial Intelligence with solid fill">
            <a:extLst>
              <a:ext uri="{FF2B5EF4-FFF2-40B4-BE49-F238E27FC236}">
                <a16:creationId xmlns:a16="http://schemas.microsoft.com/office/drawing/2014/main" id="{2B5A3DAC-E06C-1911-B46D-4A0DACE821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30804" y="4742990"/>
            <a:ext cx="244792" cy="244792"/>
          </a:xfrm>
          <a:prstGeom prst="rect">
            <a:avLst/>
          </a:prstGeom>
        </p:spPr>
      </p:pic>
      <p:pic>
        <p:nvPicPr>
          <p:cNvPr id="38" name="Graphic 37" descr="Credit card with solid fill">
            <a:extLst>
              <a:ext uri="{FF2B5EF4-FFF2-40B4-BE49-F238E27FC236}">
                <a16:creationId xmlns:a16="http://schemas.microsoft.com/office/drawing/2014/main" id="{48526D6D-8A17-42C4-3329-A6E01EB523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94038" y="4328231"/>
            <a:ext cx="252633" cy="252633"/>
          </a:xfrm>
          <a:prstGeom prst="rect">
            <a:avLst/>
          </a:prstGeom>
        </p:spPr>
      </p:pic>
      <p:pic>
        <p:nvPicPr>
          <p:cNvPr id="40" name="Graphic 39" descr="Map with pin with solid fill">
            <a:extLst>
              <a:ext uri="{FF2B5EF4-FFF2-40B4-BE49-F238E27FC236}">
                <a16:creationId xmlns:a16="http://schemas.microsoft.com/office/drawing/2014/main" id="{E6759A24-924F-B28B-18D1-181285477CD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94038" y="4686845"/>
            <a:ext cx="268377" cy="268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8D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CB479EEA-53FA-E545-435B-507E3C76DD9E}"/>
              </a:ext>
            </a:extLst>
          </p:cNvPr>
          <p:cNvSpPr/>
          <p:nvPr/>
        </p:nvSpPr>
        <p:spPr>
          <a:xfrm>
            <a:off x="685800" y="517525"/>
            <a:ext cx="10210800" cy="5638800"/>
          </a:xfrm>
          <a:prstGeom prst="rect">
            <a:avLst/>
          </a:prstGeom>
          <a:solidFill>
            <a:srgbClr val="CFCBCB"/>
          </a:solidFill>
          <a:effectLst>
            <a:outerShdw blurRad="1270000" dist="20000" dir="5400000" rotWithShape="0">
              <a:srgbClr val="000000">
                <a:alpha val="45000"/>
              </a:srgbClr>
            </a:outerShdw>
            <a:reflection stA="45000" endPos="0" dist="50800" dir="5400000" sy="-100000" algn="bl" rotWithShape="0"/>
            <a:softEdge rad="62052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1924" y="6332251"/>
            <a:ext cx="330834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en-GR" smtClean="0">
                <a:latin typeface="+mn-lt"/>
              </a:rPr>
              <a:t>8</a:t>
            </a:fld>
            <a:r>
              <a:rPr lang="en-GR" spc="225">
                <a:latin typeface="+mn-lt"/>
              </a:rPr>
              <a:t> </a:t>
            </a:r>
            <a:r>
              <a:rPr lang="en-GR">
                <a:latin typeface="+mn-lt"/>
              </a:rPr>
              <a:t>/</a:t>
            </a:r>
            <a:r>
              <a:rPr lang="en-GR" spc="225">
                <a:latin typeface="+mn-lt"/>
              </a:rPr>
              <a:t> </a:t>
            </a:r>
            <a:r>
              <a:rPr lang="en-GR" spc="-50">
                <a:latin typeface="+mn-lt"/>
              </a:rPr>
              <a:t>8</a:t>
            </a:r>
            <a:endParaRPr lang="en-GR" spc="-50" dirty="0">
              <a:latin typeface="+mn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62B567-9185-09EB-7D59-D2B114CC2677}"/>
              </a:ext>
            </a:extLst>
          </p:cNvPr>
          <p:cNvSpPr txBox="1"/>
          <p:nvPr/>
        </p:nvSpPr>
        <p:spPr>
          <a:xfrm>
            <a:off x="993967" y="3835376"/>
            <a:ext cx="9442065" cy="904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b="1" i="1" kern="1200" spc="-70" dirty="0">
                <a:solidFill>
                  <a:srgbClr val="3141BA"/>
                </a:solidFill>
                <a:latin typeface="+mj-lt"/>
                <a:ea typeface="+mj-ea"/>
                <a:cs typeface="+mj-cs"/>
              </a:rPr>
              <a:t>"</a:t>
            </a:r>
            <a:r>
              <a:rPr lang="el-GR" sz="2700" b="1" i="1" kern="1200" spc="-70" dirty="0">
                <a:solidFill>
                  <a:srgbClr val="3141BA"/>
                </a:solidFill>
                <a:latin typeface="+mj-lt"/>
                <a:ea typeface="+mj-ea"/>
                <a:cs typeface="+mj-cs"/>
              </a:rPr>
              <a:t>Το </a:t>
            </a:r>
            <a:r>
              <a:rPr lang="en-US" sz="2700" b="1" i="1" kern="1200" spc="-70" dirty="0">
                <a:solidFill>
                  <a:srgbClr val="3141BA"/>
                </a:solidFill>
                <a:latin typeface="+mj-lt"/>
                <a:ea typeface="+mj-ea"/>
                <a:cs typeface="+mj-cs"/>
              </a:rPr>
              <a:t>Book A Bite </a:t>
            </a:r>
            <a:r>
              <a:rPr lang="el-GR" sz="2700" b="1" i="1" kern="1200" spc="-70" dirty="0">
                <a:solidFill>
                  <a:srgbClr val="3141BA"/>
                </a:solidFill>
                <a:latin typeface="+mj-lt"/>
                <a:ea typeface="+mj-ea"/>
                <a:cs typeface="+mj-cs"/>
              </a:rPr>
              <a:t>αποδεικνύει πώς η τεχνολογία μπορεί να λύσει καθημερινά προβλήματα με καινοτόμες και προσιτές λύσεις</a:t>
            </a:r>
            <a:r>
              <a:rPr lang="en-US" sz="2700" b="1" i="1" kern="1200" spc="-10" dirty="0">
                <a:solidFill>
                  <a:srgbClr val="3141BA"/>
                </a:solidFill>
                <a:latin typeface="+mj-lt"/>
                <a:ea typeface="+mj-ea"/>
                <a:cs typeface="+mj-cs"/>
              </a:rPr>
              <a:t>"</a:t>
            </a:r>
            <a:endParaRPr lang="en-US" sz="2700" b="1" kern="1200" dirty="0">
              <a:solidFill>
                <a:srgbClr val="3141BA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" name="object 6">
            <a:extLst>
              <a:ext uri="{FF2B5EF4-FFF2-40B4-BE49-F238E27FC236}">
                <a16:creationId xmlns:a16="http://schemas.microsoft.com/office/drawing/2014/main" id="{EFAF4B4B-2579-AEA1-4A05-D498CA6BF82B}"/>
              </a:ext>
            </a:extLst>
          </p:cNvPr>
          <p:cNvSpPr txBox="1"/>
          <p:nvPr/>
        </p:nvSpPr>
        <p:spPr>
          <a:xfrm>
            <a:off x="993967" y="4850890"/>
            <a:ext cx="9442065" cy="436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rtl="0">
              <a:lnSpc>
                <a:spcPct val="90000"/>
              </a:lnSpc>
              <a:spcBef>
                <a:spcPts val="1000"/>
              </a:spcBef>
              <a:tabLst>
                <a:tab pos="519430" algn="l"/>
              </a:tabLst>
            </a:pP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Φρ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γκίσκος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Αλ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φούζος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Ε18004 -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Τμήμ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Ψηφι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κών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Συστημάτων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Π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νε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π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ιστήμιο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Πειρ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ιώς</a:t>
            </a:r>
            <a:endParaRPr lang="en-US" sz="19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2" name="Picture 51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0B6391C8-C507-46F7-4B90-B3F34A89E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510" y="653178"/>
            <a:ext cx="2850594" cy="2918697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516</Words>
  <Application>Microsoft Macintosh PowerPoint</Application>
  <PresentationFormat>Custom</PresentationFormat>
  <Paragraphs>153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System Font Regular</vt:lpstr>
      <vt:lpstr>Trebuchet MS</vt:lpstr>
      <vt:lpstr>Wingdings</vt:lpstr>
      <vt:lpstr>Office Theme</vt:lpstr>
      <vt:lpstr>PowerPoint Presentation</vt:lpstr>
      <vt:lpstr>  ΔΥΝΑΜΙΚΗ ΑΓΟΡΑ</vt:lpstr>
      <vt:lpstr>ΚΥΡΙΟΣ ΣΤΟΧΟΣ</vt:lpstr>
      <vt:lpstr> Επιλογή Τεχνολογιών - MERN Stack</vt:lpstr>
      <vt:lpstr>Αρχιτεκτονική και Βασικές Λειτουργίες</vt:lpstr>
      <vt:lpstr>Τεχνική Υλοποίηση</vt:lpstr>
      <vt:lpstr>  Αποτελέσματα και Μελλοντικές Επεκτάσεις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FRAGKISKOS - PANAGIOTIS ALAFOUZOS</cp:lastModifiedBy>
  <cp:revision>2</cp:revision>
  <dcterms:created xsi:type="dcterms:W3CDTF">2025-07-13T14:38:25Z</dcterms:created>
  <dcterms:modified xsi:type="dcterms:W3CDTF">2025-07-13T17:54:34Z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2025-07-13T00:00:00Z</vt:filetime>
  </property>
  <property fmtid="{D5CDD505-2E9C-101B-9397-08002B2CF9AE}" pid="3" name="Creator">
    <vt:lpwstr>Decktape</vt:lpwstr>
  </property>
  <property fmtid="{D5CDD505-2E9C-101B-9397-08002B2CF9AE}" pid="4" name="LastSaved">
    <vt:filetime>2025-07-13T00:00:00Z</vt:filetime>
  </property>
  <property fmtid="{D5CDD505-2E9C-101B-9397-08002B2CF9AE}" pid="5" name="Producer">
    <vt:lpwstr>pdf-lib (https://github.com/Hopding/pdf-lib)</vt:lpwstr>
  </property>
</Properties>
</file>