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Hsing-Chieh Liu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xpath://*[@id="StxChart"]
xpath://*[@id="yui_3_5_1_13_1465888146016_7"]/table[4]/tbody/tr/td/table/tbody/tr/td[1]/script
script: https://s.yimg.com/ud/others/stock/v8/StxChart-min.js
https://tw.quote.finance.yahoo.net/quote/q?type=tick&amp;perd=1m&amp;mkt=10&amp;sym=0050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http://www.w3schools.com/js/js_htmldom.asp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foo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ptt.cc/hotboard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axe.g0v.tw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ronny.tw/data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ptt.cc/bbs/MobileComm/M.1465283968.A.EA3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ptt.cc/bbs/mobilecomm/index.html" TargetMode="External"/><Relationship Id="rId4" Type="http://schemas.openxmlformats.org/officeDocument/2006/relationships/hyperlink" Target="http://www.mobile01.com/category.php?id=4" TargetMode="External"/><Relationship Id="rId5" Type="http://schemas.openxmlformats.org/officeDocument/2006/relationships/hyperlink" Target="http://www.mobile01.com/category.php?id=4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ptt.cc/bbs/Gossiping/index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ptthot.ronny.tw/" TargetMode="External"/><Relationship Id="rId4" Type="http://schemas.openxmlformats.org/officeDocument/2006/relationships/hyperlink" Target="http://company.g0v.ronny.tw/" TargetMode="External"/><Relationship Id="rId10" Type="http://schemas.openxmlformats.org/officeDocument/2006/relationships/hyperlink" Target="https://github.com/ronnywang" TargetMode="External"/><Relationship Id="rId9" Type="http://schemas.openxmlformats.org/officeDocument/2006/relationships/hyperlink" Target="http://ronny.tw/data" TargetMode="External"/><Relationship Id="rId5" Type="http://schemas.openxmlformats.org/officeDocument/2006/relationships/hyperlink" Target="http://newsdiff.g0v.ronny.tw/" TargetMode="External"/><Relationship Id="rId6" Type="http://schemas.openxmlformats.org/officeDocument/2006/relationships/hyperlink" Target="https://ronnywang.github.io/taiwan-cabinet/" TargetMode="External"/><Relationship Id="rId7" Type="http://schemas.openxmlformats.org/officeDocument/2006/relationships/hyperlink" Target="http://oldpaper.g0v.ronny.tw/" TargetMode="External"/><Relationship Id="rId8" Type="http://schemas.openxmlformats.org/officeDocument/2006/relationships/hyperlink" Target="http://portal.g0v.ronny.tw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ptt.cc/bbs/Gossiping/M.1465540420.A.CA6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ptt.cc/bbs/Gossiping/M.1465540420.A.CA6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axe.g0v.tw/level/2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axe.g0v.tw/level/3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axe.g0v.tw/level/4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www.ptt.cc/hotboard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tgos.nat.gov.tw/tgos/Web/Address/TGOS_Address.aspx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://jirs.judicial.gov.tw/FJUD/FJUDQRY01_1.aspx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company.g0v.ronny.tw/" TargetMode="External"/><Relationship Id="rId4" Type="http://schemas.openxmlformats.org/officeDocument/2006/relationships/hyperlink" Target="http://www.mobile01.com/topiclist.php?f=566" TargetMode="External"/><Relationship Id="rId5" Type="http://schemas.openxmlformats.org/officeDocument/2006/relationships/hyperlink" Target="http://newtalk.tw/news/view/2016-05-10/73000" TargetMode="External"/><Relationship Id="rId6" Type="http://schemas.openxmlformats.org/officeDocument/2006/relationships/hyperlink" Target="http://prtr.epa.gov.tw/FacilityInfo/Data" TargetMode="External"/><Relationship Id="rId7" Type="http://schemas.openxmlformats.org/officeDocument/2006/relationships/hyperlink" Target="http://jirs.judicial.gov.tw/Index.htm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://www.deathbycaptcha.com/user/login" TargetMode="External"/><Relationship Id="rId4" Type="http://schemas.openxmlformats.org/officeDocument/2006/relationships/hyperlink" Target="http://decaptcher.com/" TargetMode="External"/><Relationship Id="rId5" Type="http://schemas.openxmlformats.org/officeDocument/2006/relationships/hyperlink" Target="http://www.bypasscaptcha.com/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://foo.com" TargetMode="External"/><Relationship Id="rId4" Type="http://schemas.openxmlformats.org/officeDocument/2006/relationships/hyperlink" Target="http://foo.com" TargetMode="External"/><Relationship Id="rId5" Type="http://schemas.openxmlformats.org/officeDocument/2006/relationships/hyperlink" Target="http://foo.com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www.ptt.cc/hotboard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://php.net/manual/en/function.flock.php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://ptthot.ronny.tw/" TargetMode="External"/><Relationship Id="rId4" Type="http://schemas.openxmlformats.org/officeDocument/2006/relationships/hyperlink" Target="http://company.g0v.ronny.tw/" TargetMode="External"/><Relationship Id="rId10" Type="http://schemas.openxmlformats.org/officeDocument/2006/relationships/hyperlink" Target="https://github.com/ronnywang" TargetMode="External"/><Relationship Id="rId9" Type="http://schemas.openxmlformats.org/officeDocument/2006/relationships/hyperlink" Target="http://ronny.tw/data" TargetMode="External"/><Relationship Id="rId5" Type="http://schemas.openxmlformats.org/officeDocument/2006/relationships/hyperlink" Target="http://newsdiff.g0v.ronny.tw/" TargetMode="External"/><Relationship Id="rId6" Type="http://schemas.openxmlformats.org/officeDocument/2006/relationships/hyperlink" Target="https://ronnywang.github.io/taiwan-cabinet/" TargetMode="External"/><Relationship Id="rId7" Type="http://schemas.openxmlformats.org/officeDocument/2006/relationships/hyperlink" Target="http://oldpaper.g0v.ronny.tw/" TargetMode="External"/><Relationship Id="rId8" Type="http://schemas.openxmlformats.org/officeDocument/2006/relationships/hyperlink" Target="http://portal.g0v.ronny.tw/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comments" Target="../comments/comment1.xml"/><Relationship Id="rId4" Type="http://schemas.openxmlformats.org/officeDocument/2006/relationships/hyperlink" Target="https://tw.stock.yahoo.com/q/bc?s=0050" TargetMode="External"/><Relationship Id="rId5" Type="http://schemas.openxmlformats.org/officeDocument/2006/relationships/hyperlink" Target="https://play.google.com/store/apps/details?id=com.htc.launcher&amp;hl=zh_TW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網頁爬蟲教學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ronnywang @ HTC 2016/6/13, 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Markup LAnguage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400"/>
              <a:t>&lt;同學名單&gt;</a:t>
            </a:r>
            <a:br>
              <a:rPr lang="zh-TW" sz="1400"/>
            </a:br>
            <a:r>
              <a:rPr lang="zh-TW" sz="1400"/>
              <a:t>  &lt;同學 座號="01" 姓名="王小明"&gt;</a:t>
            </a:r>
            <a:br>
              <a:rPr lang="zh-TW" sz="1400"/>
            </a:br>
            <a:r>
              <a:rPr lang="zh-TW" sz="1400"/>
              <a:t>    &lt;家長 關係="父"&gt;王大明&lt;/家長&gt;</a:t>
            </a:r>
            <a:br>
              <a:rPr lang="zh-TW" sz="1400"/>
            </a:br>
            <a:r>
              <a:rPr lang="zh-TW" sz="1400"/>
              <a:t>    &lt;家長 關係="母"&gt;林大美&lt;/家長&gt;</a:t>
            </a:r>
            <a:br>
              <a:rPr lang="zh-TW" sz="1400"/>
            </a:br>
            <a:r>
              <a:rPr lang="zh-TW" sz="1400"/>
              <a:t>  &lt;/同學&gt;</a:t>
            </a:r>
            <a:br>
              <a:rPr lang="zh-TW" sz="1400"/>
            </a:br>
            <a:r>
              <a:rPr lang="zh-TW" sz="1400"/>
              <a:t>  &lt;同學 座號="02" 姓名="吳小華"&gt;</a:t>
            </a:r>
            <a:br>
              <a:rPr lang="zh-TW" sz="1400"/>
            </a:br>
            <a:r>
              <a:rPr lang="zh-TW" sz="1400"/>
              <a:t>    &lt;家長 關係="父"&gt;吳大中&lt;/家長&gt;</a:t>
            </a:r>
            <a:br>
              <a:rPr lang="zh-TW" sz="1400"/>
            </a:br>
            <a:r>
              <a:rPr lang="zh-TW" sz="1400"/>
              <a:t>    &lt;家長 關係="母"&gt;李大蓮&lt;/家長&gt;</a:t>
            </a:r>
            <a:br>
              <a:rPr lang="zh-TW" sz="1400"/>
            </a:br>
            <a:r>
              <a:rPr lang="zh-TW" sz="1400"/>
              <a:t>  &lt;/同學&gt;</a:t>
            </a:r>
            <a:br>
              <a:rPr lang="zh-TW" sz="1400"/>
            </a:br>
            <a:r>
              <a:rPr lang="zh-TW" sz="1400"/>
              <a:t>&lt;/同學名單&gt;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TW"/>
              <a:t>Tag: &lt;同學&gt;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Attribute: 座號="01"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HTML : HyperTEXT Markup Language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What is HyperText?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資料常出沒 tag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&lt;div&gt;&lt;/div&gt;, &lt;span&gt;&lt;/span&gt;  用在區塊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&lt;table&gt;</a:t>
            </a:r>
            <a:br>
              <a:rPr lang="zh-TW"/>
            </a:br>
            <a:r>
              <a:rPr lang="zh-TW"/>
              <a:t>  &lt;tr&gt; &lt;td&gt;col1&lt;/td&gt;&lt;td&gt;col2&lt;/td&gt; &lt;/tr&gt;</a:t>
            </a:r>
            <a:br>
              <a:rPr lang="zh-TW"/>
            </a:br>
            <a:r>
              <a:rPr lang="zh-TW"/>
              <a:t>  &lt;tr&gt; &lt;td&gt;1&lt;/td&gt;&lt;td&gt;2&lt;/td&gt; &lt;/tr&gt;</a:t>
            </a:r>
            <a:br>
              <a:rPr lang="zh-TW"/>
            </a:br>
            <a:r>
              <a:rPr lang="zh-TW"/>
              <a:t>&lt;/table&gt;                    用在表格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&lt;ul&gt; &lt;li&gt;val1&lt;/li&gt; &lt;li&gt;val2&lt;/li&gt; &lt;/ul&gt;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&lt;ol&gt; &lt;li&gt;val1&lt;/li&gt; &lt;li&gt;val2&lt;/li&gt; &lt;/ol&gt;  用在列表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&lt;a href="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http://foo.com</a:t>
            </a:r>
            <a:r>
              <a:rPr lang="zh-TW"/>
              <a:t>"&gt;bar&lt;/a&gt; 用在超連結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HTML </a:t>
            </a:r>
            <a:r>
              <a:rPr lang="zh-TW"/>
              <a:t>DOM Document Object Model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8225"/>
            <a:ext cx="8520600" cy="4663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準備來用 PHP 拆解 HTML 吧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PHP 語法與 Java, C 不同事項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PHP 程式部分是在 &lt;?php … ?&gt; 的之間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如果是一個純粹的 PHP 的話，就檔案以 &lt;?php 開頭，後面沒有 ?&gt; 也沒關係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寫爬蟲通常都是純粹的 PHP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PHP 的變數一定是以 $ 開頭 ( Ex: $a = $a + 1; 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PHP 變數不需要宣告型別和初始化(建議不要預期他的預設值)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PHP 有 array 和 object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array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初始化 $array = array();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list array (array key 是照順序的數字)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zh-TW"/>
              <a:t>$array[] = $row;  // 插入新的 $row 到 $array 中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zh-TW"/>
              <a:t>count($array) // 回傳 $array 的大小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assoicate array (key 是任意字串，會以 hash 的型式)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zh-TW"/>
              <a:t>$array[$key] = $row; // 把 $row 塞進 hash key = $key 的 hash 內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associate array 也可以用 $array[] 當 list 用，但不建議混用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PHP 語法與 Java, C 不同事項 (Cont.)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Object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初始化 $obj = new [SomeClass]; // 把 $obj 宣告成某個型別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初始化 $obj = new StdClass; // 把 $obj 宣告成標準物件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$obj-&gt;key = 'value'; // 把物件 $obj 塞入 key='key' 的值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associate array 跟 stdclass 很像...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zh-TW"/>
              <a:t>一個是 $array['key'] = $value; 一個是 $obj-&gt;key = $value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$obj-&gt;func() // 可以執行 $obj 物件的 func() method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PHP Object 沒有 $obj.func() 用法，只有 $obj-&gt;func();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Associate Array 和 object 都可以被 json_encode($obj) or json_encode($array) 成 object JSON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list Array 可以用 foreach ($array as $row) { … } 跑每個值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等於 for ($i = 0; $i &lt; count($array); $i ++) { $row = $array[$i]; … }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associate array 和 object 可以用 foreach ($obj as $key =&gt; $value) { … } 跑每個物件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PHP 沒有 import 或是 #include ，PHP 的 extension 裝了之後就直接可以使用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PHP DOM function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95300">
              <a:spcBef>
                <a:spcPts val="0"/>
              </a:spcBef>
              <a:spcAft>
                <a:spcPts val="0"/>
              </a:spcAft>
              <a:buClr>
                <a:srgbClr val="3B3A3C"/>
              </a:buClr>
              <a:buSzPct val="100000"/>
              <a:buFont typeface="Arial"/>
            </a:pPr>
            <a:r>
              <a:rPr lang="zh-TW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$doc = new DOMDocument; // 產生空的 DOM 物件</a:t>
            </a:r>
          </a:p>
          <a:p>
            <a:pPr indent="-342900" lvl="0" marL="495300" rtl="0">
              <a:spcBef>
                <a:spcPts val="0"/>
              </a:spcBef>
              <a:spcAft>
                <a:spcPts val="0"/>
              </a:spcAft>
              <a:buClr>
                <a:srgbClr val="3B3A3C"/>
              </a:buClr>
              <a:buSzPct val="100000"/>
              <a:buFont typeface="Arial"/>
            </a:pPr>
            <a:r>
              <a:rPr lang="zh-TW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$doc-&gt;loadHTML($html); // 載入 HTML進 $doc</a:t>
            </a:r>
          </a:p>
          <a:p>
            <a:pPr indent="-342900" lvl="0" marL="495300">
              <a:spcBef>
                <a:spcPts val="0"/>
              </a:spcBef>
              <a:spcAft>
                <a:spcPts val="0"/>
              </a:spcAft>
              <a:buClr>
                <a:srgbClr val="3B3A3C"/>
              </a:buClr>
              <a:buSzPct val="100000"/>
              <a:buFont typeface="Arial"/>
            </a:pPr>
            <a:r>
              <a:rPr lang="zh-TW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$div_doms = $node-&gt;getElementsByTagName('div'); // 取得 $node 下的所有 DIV</a:t>
            </a:r>
          </a:p>
          <a:p>
            <a:pPr indent="-342900" lvl="0" marL="749300">
              <a:spcBef>
                <a:spcPts val="0"/>
              </a:spcBef>
              <a:spcAft>
                <a:spcPts val="0"/>
              </a:spcAft>
              <a:buClr>
                <a:srgbClr val="3B3A3C"/>
              </a:buClr>
              <a:buSzPct val="100000"/>
              <a:buFont typeface="Arial"/>
            </a:pPr>
            <a:r>
              <a:rPr lang="zh-TW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$div_doms-&gt;length // 取得 $div_doms 有幾個物件</a:t>
            </a:r>
          </a:p>
          <a:p>
            <a:pPr indent="-342900" lvl="0" marL="749300">
              <a:spcBef>
                <a:spcPts val="0"/>
              </a:spcBef>
              <a:spcAft>
                <a:spcPts val="0"/>
              </a:spcAft>
              <a:buClr>
                <a:srgbClr val="3B3A3C"/>
              </a:buClr>
              <a:buSzPct val="100000"/>
              <a:buFont typeface="Arial"/>
            </a:pPr>
            <a:r>
              <a:rPr lang="zh-TW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$div_dom_3 = </a:t>
            </a:r>
            <a:r>
              <a:rPr lang="zh-TW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$div_doms-&gt;item(3); // 取得 $div_doms 的第4個物件(from 0)</a:t>
            </a:r>
          </a:p>
          <a:p>
            <a:pPr indent="-342900" lvl="0" marL="749300" rtl="0">
              <a:spcBef>
                <a:spcPts val="0"/>
              </a:spcBef>
              <a:spcAft>
                <a:spcPts val="0"/>
              </a:spcAft>
              <a:buClr>
                <a:srgbClr val="3B3A3C"/>
              </a:buClr>
              <a:buSzPct val="100000"/>
              <a:buFont typeface="Arial"/>
            </a:pPr>
            <a:r>
              <a:rPr lang="zh-TW">
                <a:solidFill>
                  <a:srgbClr val="3B3A3C"/>
                </a:solidFill>
                <a:latin typeface="Arial"/>
                <a:ea typeface="Arial"/>
                <a:cs typeface="Arial"/>
                <a:sym typeface="Arial"/>
              </a:rPr>
              <a:t>foreach ($div_doms as $div_dom) { ... } // foreach $div_doms 每一個個別的 DOM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PHP DOM function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95300">
              <a:spcBef>
                <a:spcPts val="0"/>
              </a:spcBef>
              <a:spcAft>
                <a:spcPts val="0"/>
              </a:spcAft>
              <a:buClr>
                <a:srgbClr val="3B3A3C"/>
              </a:buClr>
              <a:buSzPct val="100000"/>
            </a:pPr>
            <a:r>
              <a:rPr lang="zh-TW">
                <a:solidFill>
                  <a:srgbClr val="3B3A3C"/>
                </a:solidFill>
              </a:rPr>
              <a:t>$title_dom = $node-&gt;getElementById('title'); // 取得 $node 下面的 id="title" 的 dom</a:t>
            </a:r>
          </a:p>
          <a:p>
            <a:pPr indent="-342900" lvl="0" marL="495300">
              <a:spcBef>
                <a:spcPts val="0"/>
              </a:spcBef>
              <a:spcAft>
                <a:spcPts val="0"/>
              </a:spcAft>
              <a:buClr>
                <a:srgbClr val="3B3A3C"/>
              </a:buClr>
              <a:buSzPct val="100000"/>
            </a:pPr>
            <a:r>
              <a:rPr lang="zh-TW">
                <a:solidFill>
                  <a:srgbClr val="3B3A3C"/>
                </a:solidFill>
              </a:rPr>
              <a:t>$node-&gt;getAttribute('href'); // 取得 $node 的 href="xxx" 的值</a:t>
            </a:r>
          </a:p>
          <a:p>
            <a:pPr indent="-342900" lvl="0" marL="495300">
              <a:spcBef>
                <a:spcPts val="0"/>
              </a:spcBef>
              <a:spcAft>
                <a:spcPts val="0"/>
              </a:spcAft>
              <a:buClr>
                <a:srgbClr val="3B3A3C"/>
              </a:buClr>
              <a:buSzPct val="100000"/>
            </a:pPr>
            <a:r>
              <a:rPr lang="zh-TW">
                <a:solidFill>
                  <a:srgbClr val="3B3A3C"/>
                </a:solidFill>
              </a:rPr>
              <a:t>$node-&gt;nodeValue; // 取得 $node 裡面的值</a:t>
            </a:r>
          </a:p>
          <a:p>
            <a:pPr indent="-342900" lvl="0" marL="495300">
              <a:spcBef>
                <a:spcPts val="0"/>
              </a:spcBef>
              <a:spcAft>
                <a:spcPts val="0"/>
              </a:spcAft>
              <a:buClr>
                <a:srgbClr val="3B3A3C"/>
              </a:buClr>
              <a:buSzPct val="100000"/>
            </a:pPr>
            <a:r>
              <a:rPr lang="zh-TW">
                <a:solidFill>
                  <a:srgbClr val="3B3A3C"/>
                </a:solidFill>
              </a:rPr>
              <a:t>$node-&gt;childNodes // 取得 $node 下面包含哪些子 DOM</a:t>
            </a:r>
          </a:p>
          <a:p>
            <a:pPr indent="-342900" lvl="0" marL="495300">
              <a:spcBef>
                <a:spcPts val="0"/>
              </a:spcBef>
              <a:spcAft>
                <a:spcPts val="0"/>
              </a:spcAft>
              <a:buClr>
                <a:srgbClr val="3B3A3C"/>
              </a:buClr>
              <a:buSzPct val="100000"/>
            </a:pPr>
            <a:r>
              <a:rPr lang="zh-TW">
                <a:solidFill>
                  <a:srgbClr val="3B3A3C"/>
                </a:solidFill>
              </a:rPr>
              <a:t>$node-&gt;nextSibling; // 取得 $node 的下一個兄弟</a:t>
            </a:r>
          </a:p>
          <a:p>
            <a:pPr indent="-311150" lvl="0" marL="495300" rtl="0">
              <a:spcBef>
                <a:spcPts val="0"/>
              </a:spcBef>
              <a:spcAft>
                <a:spcPts val="0"/>
              </a:spcAft>
              <a:buClr>
                <a:srgbClr val="3B3A3C"/>
              </a:buClr>
              <a:buSzPct val="72222"/>
            </a:pPr>
            <a:r>
              <a:rPr lang="zh-TW">
                <a:solidFill>
                  <a:srgbClr val="3B3A3C"/>
                </a:solidFill>
              </a:rPr>
              <a:t>$node-&gt;nodeName // 取得這個 node 是甚麼種類, Ex: &lt;a&gt; =&gt; 'a', &lt;div&gt; =&gt; 'div' 或是 #text 是純文字</a:t>
            </a:r>
          </a:p>
          <a:p>
            <a:pPr indent="-311150" lvl="0" marL="495300">
              <a:spcBef>
                <a:spcPts val="0"/>
              </a:spcBef>
              <a:spcAft>
                <a:spcPts val="0"/>
              </a:spcAft>
              <a:buClr>
                <a:srgbClr val="3B3A3C"/>
              </a:buClr>
              <a:buSzPct val="72222"/>
            </a:pPr>
            <a:r>
              <a:rPr lang="zh-TW">
                <a:solidFill>
                  <a:srgbClr val="3B3A3C"/>
                </a:solidFill>
              </a:rPr>
              <a:t>$doc-&gt;saveHTML($node) // 可以回傳 HTML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3B3A3C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 練習1 從 HTML 取出資料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檔名：1.php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PTT 人氣: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https://www.ptt.cc/hotboard.html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輸出 [英文板名],[數字人氣],[中文板名] 的 CSV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輸出 CSV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$output = fopen('php://output', 'w');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fputcsv($output, array(v1, v2, v3 …));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$html = file_get_contents('網址');　可以把網址的內容會傳給 $html 變數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建議可以先用 curl 指令把 HTML 抓下來，在開發時用靜態檔案，等到開發完成再改成用線上網址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curl https://www.ptt.cc/hotboard.html &gt; ptt.html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網頁上看到第一個是 Gossiping ，從原始檔找找看 Gossiping 在哪裡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除了用 foreach ($td_doms as $td_dom) { … } 以外，可以用 $td_doms-&gt;item($i) 取得某個特定的 &lt;td&gt; DOM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explode("a:b:c", ":") =&gt; [a,b,c]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練習2 斧頭幫 Level 1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檔名： 2.php</a:t>
            </a:r>
          </a:p>
          <a:p>
            <a:pPr lvl="0">
              <a:spcBef>
                <a:spcPts val="0"/>
              </a:spcBef>
              <a:buNone/>
            </a:pPr>
            <a:r>
              <a:rPr lang="zh-TW" sz="3000" u="sng">
                <a:solidFill>
                  <a:schemeClr val="hlink"/>
                </a:solidFill>
                <a:hlinkClick r:id="rId3"/>
              </a:rPr>
              <a:t>http://axe.g0v.tw/</a:t>
            </a:r>
            <a:r>
              <a:rPr lang="zh-TW" sz="3000"/>
              <a:t> 練習看看吧</a:t>
            </a:r>
          </a:p>
          <a:p>
            <a:pPr lvl="0">
              <a:spcBef>
                <a:spcPts val="0"/>
              </a:spcBef>
              <a:buNone/>
            </a:pPr>
            <a:r>
              <a:rPr lang="zh-TW" sz="3000"/>
              <a:t>輸出: 如網頁要求的 JSON 格式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用 echo json_encode($array) 輸出結果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$array = array()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$array[] = array('name' =&gt; 'Ronny', 'grades' =&gt; array('國語' =&gt; 90, '英語' =&gt; 30'));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echo json_encode($array);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數字記得加上 intval($str) 確保他變成數字型別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中文字變成「\u9673\u653f\u61b2」沒關係，這是合法的，如果真的有潔癖想要看到正確中文字，可以用 json_encode($array, JSON_UNESCAPED_UNICODE)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關於 Ronny Wang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3600" u="sng">
                <a:solidFill>
                  <a:schemeClr val="hlink"/>
                </a:solidFill>
                <a:hlinkClick r:id="rId3"/>
              </a:rPr>
              <a:t>http://ronny.tw/data</a:t>
            </a:r>
          </a:p>
          <a:p>
            <a:pPr lvl="0">
              <a:spcBef>
                <a:spcPts val="0"/>
              </a:spcBef>
              <a:buNone/>
            </a:pPr>
            <a:r>
              <a:rPr lang="zh-TW" sz="3600"/>
              <a:t>ronnywang@gmail.com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zh-TW" sz="3600"/>
              <a:t>曾任痞客邦產品開發副理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zh-TW" sz="3600"/>
              <a:t>現為李慕約公司共同創辦人</a:t>
            </a:r>
          </a:p>
          <a:p>
            <a:pPr indent="-457200" lvl="0" marL="457200">
              <a:spcBef>
                <a:spcPts val="0"/>
              </a:spcBef>
              <a:buSzPct val="100000"/>
            </a:pPr>
            <a:r>
              <a:rPr lang="zh-TW" sz="3600"/>
              <a:t>g0v 零時政府新聞小幫手、求職小幫手、開放政治獻金等專案發起人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 練習3 抓 PTT 的推文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檔名：3.php</a:t>
            </a:r>
          </a:p>
          <a:p>
            <a:pPr lvl="0">
              <a:spcBef>
                <a:spcPts val="0"/>
              </a:spcBef>
              <a:buNone/>
            </a:pPr>
            <a:r>
              <a:rPr lang="zh-TW" sz="3000" u="sng">
                <a:solidFill>
                  <a:schemeClr val="hlink"/>
                </a:solidFill>
                <a:hlinkClick r:id="rId3"/>
              </a:rPr>
              <a:t>https://www.ptt.cc/bbs/MobileComm/M.1465283968.A.EA3.html</a:t>
            </a:r>
          </a:p>
          <a:p>
            <a:pPr lvl="0">
              <a:spcBef>
                <a:spcPts val="0"/>
              </a:spcBef>
              <a:buNone/>
            </a:pPr>
            <a:r>
              <a:rPr lang="zh-TW" sz="3000"/>
              <a:t>輸出 [推or→or噓],[ID],[說的內容],[時間] 的 CSV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$class = $dom-&gt;getAttribute('class') # 取得 class="xxx" 的值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$classes = explode(' ', $class); // 如果有多個 class 以空格分開，把他變成陣列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if (in_array('str', $classes)) // 可以檢查 str 是否在 $classes array 中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trim($str) 可以清除字串前後的空白或跳行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練習 - 選些題目來練吧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從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https://www.ptt.cc/bbs/mobilecomm/index.html</a:t>
            </a:r>
            <a:r>
              <a:rPr lang="zh-TW"/>
              <a:t>  抓這一頁的文章列表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檔名 4-1.php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輸出 [文章網址],[文章標題],[帳號],[時間] 的 CSV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如果整個 &lt;div&gt;...&lt;/div&gt; 內很確定只有一個 &lt;a&gt; tag ，可以直接用 $div_dom-&gt;getElementsTagName('a')-&gt;item(0) 把他抓出來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從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http://www.mobile01.com/category.php?id=4</a:t>
            </a:r>
            <a:r>
              <a:rPr lang="zh-TW"/>
              <a:t> 抓出最新文章列表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檔名 4-2.php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輸出  [新聞網址],[新聞手機種類],[新聞標題] 的 CSV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如果有發現資料在 id="foo" 區塊內就可以直接用 $doc-&gt;getElementById('foo') 取得該 dom ，比 class 快超多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mobile01 有做簡單的擋機器人，因此直接 curl 或是 file_get_contents 會抓不到資料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zh-TW"/>
              <a:t>可以用 「curl --user-agent 'Chrome' '</a:t>
            </a:r>
            <a:r>
              <a:rPr lang="zh-TW" sz="1800" u="sng">
                <a:solidFill>
                  <a:schemeClr val="accent5"/>
                </a:solidFill>
                <a:hlinkClick r:id="rId5"/>
              </a:rPr>
              <a:t>http://www.mobile01.com/category.php?id=4</a:t>
            </a:r>
            <a:r>
              <a:rPr lang="zh-TW"/>
              <a:t>' &gt; 4-2.html」，讓 mobile01 以為這是來自 chrome 瀏覽器...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zh-TW"/>
              <a:t>後面會再教到程式中怎麼處理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有些網站</a:t>
            </a:r>
            <a:br>
              <a:rPr lang="zh-TW"/>
            </a:br>
            <a:r>
              <a:rPr lang="zh-TW"/>
              <a:t>沒那麼好</a:t>
            </a:r>
            <a:br>
              <a:rPr lang="zh-TW"/>
            </a:br>
            <a:r>
              <a:rPr lang="zh-TW"/>
              <a:t>直接抓...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以 PTT 八卦板為例...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https://www.ptt.cc/bbs/Gossiping/index.html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第一次連入會問是否滿 18 歲...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不能直接用 file_get_contents 了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HTTP 簡介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HyperText Transfer Protocol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Server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Apache, nginx, IIS …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Client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Chrome, Firefox, IE, Safari, curl ...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</a:pPr>
            <a:r>
              <a:rPr lang="zh-TW"/>
              <a:t>Protocol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zh-TW"/>
              <a:t>REQUEST: Client 對 Server 送出 Method + 網址 以及 request header (或者有些 method 可能會有 request body)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zh-TW"/>
              <a:t>RESPONSE: Server 回傳該網址應該回應的內容，包含 response code 、 response header 和 response body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HTTP 簡介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例如瀏覽器打開 http://ronny.tw/index.html?name=ronny&amp;value=blabla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瀏覽器連上 ronny.tw port 80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瀏覽器送出 GET /index.html?name=ronny&amp;value=blabla 的 request 並加上 header (例如宣稱自己是 Chrome 瀏覽器，支援哪些語言...)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ronny.tw server 回傳結果的 200 OK,  header 和 body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可以用 Chrome 開發者工具來看看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HTTP 簡介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Request Method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GET - 只透過網址取得內容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POST - 除網址以外，還可以額外讓 client 送多點資訊給 server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Response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2xx - 一切正常，給你內容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200 OK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3xx - 一切正常，不過沒內容可給你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301 東西永久搬到其他地方了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302 東西暫時搬到其他地方了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304 內容跟你上次讀時沒變，不需要再給你了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4xx - 不正常，出在客戶端身上的問題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403 你要看的網址 你沒權限看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404 你要看的網址東西不存在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5xx - 不正常，出在伺服器端身上的問題</a:t>
            </a:r>
          </a:p>
          <a:p>
            <a:pPr indent="-228600" lvl="1" marL="914400">
              <a:spcBef>
                <a:spcPts val="0"/>
              </a:spcBef>
            </a:pPr>
            <a:r>
              <a:rPr lang="zh-TW"/>
              <a:t>500 Server 出問題了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HTTP 簡介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Request Header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Cookie - 之前 Server 透過 Set-Cookie 存下來的東西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User-Agent - 宣稱自己是什麼客戶端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Referer - 宣稱自己是從哪個網頁過來的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Response Header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Set-Cookie - 告訴 Client 之後 request 時給我這個 cookie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Content-Type - 回傳的內容是什麼格式的文件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curl library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$curl = curl_init($url);</a:t>
            </a:r>
            <a:br>
              <a:rPr lang="zh-TW"/>
            </a:br>
            <a:r>
              <a:rPr lang="zh-TW"/>
              <a:t>curl_setopt($curl, CURLOPT_RETURNTRANSFER, true);</a:t>
            </a:r>
            <a:br>
              <a:rPr lang="zh-TW"/>
            </a:br>
            <a:r>
              <a:rPr lang="zh-TW"/>
              <a:t>$contnet = curl_exec($curl);</a:t>
            </a:r>
            <a:br>
              <a:rPr lang="zh-TW"/>
            </a:br>
            <a:r>
              <a:rPr lang="zh-TW"/>
              <a:t>curl_close($curl);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等同於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$content = file_get_contents($url);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所以遇到八卦板的 case  怎麼辦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zh-TW" sz="3000"/>
              <a:t>把「已經按下滿18歲」的 cookie 複製到程式中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zh-TW" sz="3000"/>
              <a:t>在程式端實作「我按下我已滿18歲」的動作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我的爬蟲作品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zh-TW" sz="2400"/>
              <a:t>PTT 人氣  </a:t>
            </a:r>
            <a:r>
              <a:rPr lang="zh-TW" sz="2400" u="sng">
                <a:solidFill>
                  <a:schemeClr val="hlink"/>
                </a:solidFill>
                <a:hlinkClick r:id="rId3"/>
              </a:rPr>
              <a:t>http://ptthot.ronny.tw/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zh-TW" sz="2400"/>
              <a:t>公司資料 </a:t>
            </a:r>
            <a:r>
              <a:rPr lang="zh-TW" sz="2400" u="sng">
                <a:solidFill>
                  <a:schemeClr val="hlink"/>
                </a:solidFill>
                <a:hlinkClick r:id="rId4"/>
              </a:rPr>
              <a:t>http://company.g0v.ronny.tw/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zh-TW" sz="2400"/>
              <a:t>newsdiff </a:t>
            </a:r>
            <a:r>
              <a:rPr lang="zh-TW" sz="2400" u="sng">
                <a:solidFill>
                  <a:schemeClr val="hlink"/>
                </a:solidFill>
                <a:hlinkClick r:id="rId5"/>
              </a:rPr>
              <a:t>http://newsdiff.g0v.ronny.tw/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zh-TW" sz="2400"/>
              <a:t>中華民國內閣記錄 </a:t>
            </a:r>
            <a:r>
              <a:rPr lang="zh-TW" sz="2400" u="sng">
                <a:solidFill>
                  <a:schemeClr val="hlink"/>
                </a:solidFill>
                <a:hlinkClick r:id="rId6"/>
              </a:rPr>
              <a:t>https://ronnywang.github.io/taiwan-cabinet/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zh-TW" sz="2400"/>
              <a:t>每日四大報 </a:t>
            </a:r>
            <a:r>
              <a:rPr lang="zh-TW" sz="2400" u="sng">
                <a:solidFill>
                  <a:schemeClr val="hlink"/>
                </a:solidFill>
                <a:hlinkClick r:id="rId7"/>
              </a:rPr>
              <a:t>http://oldpaper.g0v.ronny.tw/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zh-TW" sz="2400"/>
              <a:t>關貿進出口資料 </a:t>
            </a:r>
            <a:r>
              <a:rPr lang="zh-TW" sz="2400" u="sng">
                <a:solidFill>
                  <a:schemeClr val="hlink"/>
                </a:solidFill>
                <a:hlinkClick r:id="rId8"/>
              </a:rPr>
              <a:t>http://portal.g0v.ronny.tw/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zh-TW" sz="2400"/>
              <a:t>…… </a:t>
            </a:r>
            <a:r>
              <a:rPr lang="zh-TW" sz="2400" u="sng">
                <a:solidFill>
                  <a:schemeClr val="hlink"/>
                </a:solidFill>
                <a:hlinkClick r:id="rId9"/>
              </a:rPr>
              <a:t>http://ronny.tw/data</a:t>
            </a:r>
            <a:r>
              <a:rPr lang="zh-TW" sz="2400"/>
              <a:t> or </a:t>
            </a:r>
            <a:r>
              <a:rPr lang="zh-TW" sz="2400" u="sng">
                <a:solidFill>
                  <a:schemeClr val="hlink"/>
                </a:solidFill>
                <a:hlinkClick r:id="rId10"/>
              </a:rPr>
              <a:t>https://github.com/ronnywang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複</a:t>
            </a:r>
            <a:r>
              <a:rPr lang="zh-TW"/>
              <a:t>製 cookie </a:t>
            </a:r>
            <a:r>
              <a:rPr lang="zh-TW"/>
              <a:t>法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方法：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透過 Chrome 開發者工具將已經成功可以讀到內容的 cookie 複製下來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curl_setopt($curl, CURLOPT_HTTPHEADER, array("Cookie:xxx"));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使用情況：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比較省事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這個狀況只能以人工做到，難以用程式做到時(Ex: 有驗證碼）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zh-TW"/>
              <a:t>狀況要可以被複製　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練習 - cookie 複製法 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抓出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https://www.ptt.cc/bbs/Gossiping/M.1465540420.A.CA6.html</a:t>
            </a:r>
            <a:r>
              <a:rPr lang="zh-TW"/>
              <a:t> 推文列表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檔名: 5.php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輸出 [推or→or噓],[ID],[說的內容],[時間] 的 CSV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把剛剛前面 3.php 改寫 (cp 3.php 5.php)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先把 file_get_contents 改寫成 curl 用法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從 Chrome 開發者工具取得 cookie 現值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zh-TW"/>
              <a:t>curl_setopt($curl, CURLOPT_COOKIE, 'xxx'); 貼進來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實作多步驟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方法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curl 本身會保存 cookie ，所以只要 curl_init 一次取得 $curl 物件，然後把每個動作做進去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先 POST 送出滿十八歲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再用同一個 $curl 去要資料看看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使用情境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多步驟比較複雜，不能直接複製 cookie 的情況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練習 抓PTT改用多步驟法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抓出 </a:t>
            </a:r>
            <a:r>
              <a:rPr lang="zh-TW" u="sng">
                <a:solidFill>
                  <a:schemeClr val="accent5"/>
                </a:solidFill>
                <a:hlinkClick r:id="rId3"/>
              </a:rPr>
              <a:t>https://www.ptt.cc/bbs/Gossiping/M.1465540420.A.CA6.html</a:t>
            </a:r>
            <a:r>
              <a:rPr lang="zh-TW"/>
              <a:t> 推文列表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檔名: 6.php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輸出 [推or→or噓],[ID],[說的內容],[時間] 的 CSV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把剛剛前面 3.php 改寫 (cp 3.php 6.php)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先把 file_get_contents 改寫成 curl 用法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需要加上 curl_setopt($curl, CURLOPT_COOKIEFILE, ""); ，這樣之後的 $curl 都會延續之前的 session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在抓資料之前先做出 POST 送出滿十八歲的動作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zh-TW"/>
              <a:t>用 Chrome 開發者工具，找出滿十八歲是對哪個網址以及送了什麼內容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curl_setopt($curl, CURLOPT_POSTFIELDS, 'aaa=bbb&amp;ccc=ddd');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curl_setopt($curl, CURLOPT_URL, ' 新的網址');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沿用 $curl 物件，來抓資料看看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4294967295" type="title"/>
          </p:nvPr>
        </p:nvSpPr>
        <p:spPr>
          <a:xfrm>
            <a:off x="193575" y="456575"/>
            <a:ext cx="4258500" cy="64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/>
              <a:t>如何跟伺服器要到 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>
            <p:ph idx="4294967295" type="body"/>
          </p:nvPr>
        </p:nvSpPr>
        <p:spPr>
          <a:xfrm>
            <a:off x="193575" y="1207135"/>
            <a:ext cx="4258500" cy="267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HTTP GET / POST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cookie / session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captcha 驗證碼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referer / user agent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很溫柔，讓對方沒有感覺</a:t>
            </a:r>
          </a:p>
        </p:txBody>
      </p:sp>
      <p:sp>
        <p:nvSpPr>
          <p:cNvPr id="252" name="Shape 252"/>
          <p:cNvSpPr txBox="1"/>
          <p:nvPr>
            <p:ph idx="4294967295" type="title"/>
          </p:nvPr>
        </p:nvSpPr>
        <p:spPr>
          <a:xfrm>
            <a:off x="4403925" y="640725"/>
            <a:ext cx="4504500" cy="64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/>
              <a:t>要到並解析資料的列表</a:t>
            </a:r>
          </a:p>
        </p:txBody>
      </p:sp>
      <p:sp>
        <p:nvSpPr>
          <p:cNvPr id="253" name="Shape 253"/>
          <p:cNvSpPr txBox="1"/>
          <p:nvPr>
            <p:ph idx="4294967295" type="body"/>
          </p:nvPr>
        </p:nvSpPr>
        <p:spPr>
          <a:xfrm>
            <a:off x="4403925" y="1638240"/>
            <a:ext cx="4504500" cy="44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zh-TW" sz="3000"/>
              <a:t>找出完整的列表</a:t>
            </a:r>
          </a:p>
          <a:p>
            <a:pPr indent="-419100" lvl="1" marL="914400" rtl="0">
              <a:spcBef>
                <a:spcPts val="0"/>
              </a:spcBef>
              <a:buSzPct val="100000"/>
            </a:pPr>
            <a:r>
              <a:rPr lang="zh-TW" sz="3000"/>
              <a:t>一次性爬蟲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zh-TW" sz="3000"/>
              <a:t>找出有更新的列表</a:t>
            </a:r>
          </a:p>
          <a:p>
            <a:pPr indent="-419100" lvl="1" marL="914400" rtl="0">
              <a:spcBef>
                <a:spcPts val="0"/>
              </a:spcBef>
              <a:buSzPct val="100000"/>
            </a:pPr>
            <a:r>
              <a:rPr lang="zh-TW" sz="3000"/>
              <a:t>持續性爬蟲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zh-TW" sz="3000"/>
              <a:t>利用搜尋功能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zh-TW" sz="3000"/>
              <a:t>利用 API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zh-TW" sz="3000"/>
              <a:t>從其他外部集合</a:t>
            </a:r>
          </a:p>
        </p:txBody>
      </p:sp>
      <p:sp>
        <p:nvSpPr>
          <p:cNvPr id="254" name="Shape 254"/>
          <p:cNvSpPr txBox="1"/>
          <p:nvPr>
            <p:ph idx="4294967295" type="title"/>
          </p:nvPr>
        </p:nvSpPr>
        <p:spPr>
          <a:xfrm>
            <a:off x="132675" y="4336028"/>
            <a:ext cx="4380300" cy="63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/>
              <a:t>要到並解析各別資料的結構性資料</a:t>
            </a:r>
          </a:p>
        </p:txBody>
      </p:sp>
      <p:sp>
        <p:nvSpPr>
          <p:cNvPr id="255" name="Shape 255"/>
          <p:cNvSpPr txBox="1"/>
          <p:nvPr>
            <p:ph idx="4294967295" type="body"/>
          </p:nvPr>
        </p:nvSpPr>
        <p:spPr>
          <a:xfrm>
            <a:off x="0" y="5239014"/>
            <a:ext cx="4380300" cy="263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HTML DOM parser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Regular Expression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今天就到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這邊囉!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 明天繼續!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練習 - 一次抓很多頁資料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檔案: 7.php</a:t>
            </a:r>
          </a:p>
          <a:p>
            <a:pPr lvl="0">
              <a:spcBef>
                <a:spcPts val="0"/>
              </a:spcBef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http://axe.g0v.tw/level/2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斧頭幫 Lv2 抓有大量列表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把原來的 2.php 改寫一下，加上 for 迴圈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(找一下他每一頁的網址有什麼規則，用 for 迴圈把每一頁都跑一次吧)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可以在 file_get_contents($url) 之前，加上 error_log($url)</a:t>
            </a:r>
          </a:p>
          <a:p>
            <a:pPr indent="-228600" lvl="1" marL="914400">
              <a:spcBef>
                <a:spcPts val="0"/>
              </a:spcBef>
            </a:pPr>
            <a:r>
              <a:rPr lang="zh-TW"/>
              <a:t>這樣可以在 stderr 看到目前的執行進度，如果爬的頁數太多至少不會心裡不踏實...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練習 -  需要使用多步驟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檔案: 8.php</a:t>
            </a:r>
          </a:p>
          <a:p>
            <a:pPr lvl="0">
              <a:spcBef>
                <a:spcPts val="0"/>
              </a:spcBef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http://axe.g0v.tw/level/3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會需要用到一個 $curl 物件重覆使用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curl_setopt($curl, CURLOPT_COOKIEFILE, '');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把原來的 2.php 改寫一下吧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可以先只抓個兩頁就把迴圈給 break 掉，然後人工看看輸出結果是否正確，不正確的話還可以再改程式(以免跑完 76 頁才發現錯了就哭哭)</a:t>
            </a:r>
          </a:p>
          <a:p>
            <a:pPr indent="-228600" lvl="1" marL="914400">
              <a:spcBef>
                <a:spcPts val="0"/>
              </a:spcBef>
            </a:pPr>
            <a:r>
              <a:rPr lang="zh-TW"/>
              <a:t>如果只是要看看的話，可以用 json_encode($obj, JSON_UNESCAPED_UNICODE | JSON_PRETTY_PRINT) 會比較好看一點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有些網站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擋機器人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網站常見擋機器人方式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zh-TW" sz="2400"/>
              <a:t>會認 User Agent ，必須是常見瀏覽器才給內容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zh-TW" sz="2400"/>
              <a:t>IE, Firefox, Chrome, Safari ...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zh-TW" sz="2400"/>
              <a:t>會認 Referer ，沒給 referer 或是外部來的就不給內容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zh-TW" sz="2400"/>
              <a:t>以驗證碼阻擋</a:t>
            </a:r>
          </a:p>
          <a:p>
            <a:pPr indent="-381000" lvl="0" marL="457200">
              <a:spcBef>
                <a:spcPts val="0"/>
              </a:spcBef>
              <a:buSzPct val="100000"/>
              <a:buAutoNum type="arabicPeriod"/>
            </a:pPr>
            <a:r>
              <a:rPr lang="zh-TW" sz="2400"/>
              <a:t>短時間內大量存取就會阻擋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一個完整的爬蟲包含...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SzPct val="100000"/>
              <a:buAutoNum type="arabicPeriod"/>
            </a:pPr>
            <a:r>
              <a:rPr lang="zh-TW" sz="3600"/>
              <a:t>如何跟伺服器要到 HTML</a:t>
            </a:r>
          </a:p>
          <a:p>
            <a:pPr indent="-457200" lvl="0" marL="457200" rtl="0">
              <a:spcBef>
                <a:spcPts val="0"/>
              </a:spcBef>
              <a:buSzPct val="100000"/>
              <a:buAutoNum type="arabicPeriod"/>
            </a:pPr>
            <a:r>
              <a:rPr lang="zh-TW" sz="3600"/>
              <a:t>要到並解析資料的列表</a:t>
            </a:r>
          </a:p>
          <a:p>
            <a:pPr indent="-457200" lvl="0" marL="457200">
              <a:spcBef>
                <a:spcPts val="0"/>
              </a:spcBef>
              <a:buSzPct val="100000"/>
              <a:buAutoNum type="arabicPeriod"/>
            </a:pPr>
            <a:r>
              <a:rPr lang="zh-TW" sz="3600"/>
              <a:t>要到並解析各別資料的結構性資料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練習 對付會擋機器人的網站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檔案: 9.php</a:t>
            </a:r>
          </a:p>
          <a:p>
            <a:pPr lvl="0">
              <a:spcBef>
                <a:spcPts val="0"/>
              </a:spcBef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http://axe.g0v.tw/level/4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這邊有用到兩種擋機器人的判斷法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curl_setopt($curl, CURLOPT_USERAGENT, 'xxx'); // 可以指定 User Agent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curl_setopt($curl, CURLOPT_REFERER, 'xxx'); // 可以指定 Referer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Referer 網址不一定要乖乖的用上一頁的網址，大部分時候 referer 網址用你正要抓的網址就可以了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不過還真的有少部份網站龜毛到真的要不同網址才能 referer…</a:t>
            </a:r>
            <a:r>
              <a:rPr lang="zh-TW"/>
              <a:t>...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擋機器人?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如果你的程式的行為模式跟一般瀏覽器相同，誰能擋的了你?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zh-TW" sz="2400"/>
              <a:t>擋了你就等於也擋了正常的人了...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歷史的傷痕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Big5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處理 Big5, UTF-8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建議都轉成 UTF-8 處理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iconv($from, $to, $str);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DOM 會處理 Big5 轉　UTF-8 ，但是有些情況可能會失敗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網頁內含有不合法的 Big5 字元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zh-TW"/>
              <a:t>解法：用 iconv 把 HTML 轉成 utf-8 ，再把 </a:t>
            </a:r>
            <a:r>
              <a:rPr lang="zh-TW">
                <a:solidFill>
                  <a:srgbClr val="666666"/>
                </a:solidFill>
              </a:rPr>
              <a:t>&lt;meta http-equiv="Content-Type" content="text/html; charset=big5"&gt;　改成 utf-8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網頁沒說清楚自己的編碼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zh-TW"/>
              <a:t>解法 $html = str_replace('&lt;head&gt;', '&lt;head&gt;</a:t>
            </a:r>
            <a:r>
              <a:rPr lang="zh-TW">
                <a:solidFill>
                  <a:srgbClr val="666666"/>
                </a:solidFill>
              </a:rPr>
              <a:t>&lt;meta http-equiv="Content-Type" content="text/html; charset=big5"&gt;', $html); 硬幫他加上去編碼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伺服器端只支援 Big5 時，記得 GET 和 POST 參數也要轉成 Big5 再傳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練習 抓 Big5 網站, PTT 人氣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檔名：10.php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PTT 人氣: </a:t>
            </a:r>
            <a:r>
              <a:rPr lang="zh-TW" u="sng">
                <a:solidFill>
                  <a:schemeClr val="accent5"/>
                </a:solidFill>
                <a:hlinkClick r:id="rId3"/>
              </a:rPr>
              <a:t>https://www.ptt.cc/hotboard.html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輸出 [英文板名],[數字人氣],[中文板名] 的 CSV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從 1.php 改寫 (cp 1.php 10.php)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77777"/>
              <a:buFont typeface="Source Code Pro"/>
            </a:pPr>
            <a:r>
              <a:rPr lang="zh-TW"/>
              <a:t>用 iconv('big5', 'utf-8//IGNORE', $str) 把 Big5 轉成 UTF-8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77777"/>
              <a:buFont typeface="Source Code Pro"/>
            </a:pPr>
            <a:r>
              <a:rPr lang="zh-TW"/>
              <a:t>用 str_replace('charset=big5', 'charset=utf-8', $str); 把 HTML 宣告編碼改成 UTF-8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很溫柔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讓對方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沒感覺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這是我的溫柔....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如果是政府網站的話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zh-TW" sz="2400"/>
              <a:t>有的時候是伺服器端本身效能就不夠，就算開個十台分散式抓資料對方也只有一台可以處理，這種時候還是溫柔點別抓太快吧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如果是民間網站的話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zh-TW" sz="2400"/>
              <a:t> 刑法360條 無故以電腦程式或其他電磁方式干擾他人電腦或其相關設備，致生損害於公眾或他人者，處三年以下有期徒刑、拘役或科或併科十萬元以下罰金。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zh-TW" sz="2400"/>
              <a:t>所以還是溫柔一點吧...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睡吧...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zh-TW" sz="3000"/>
              <a:t>每一次 query 前睡個 1 秒鐘吧...</a:t>
            </a:r>
          </a:p>
          <a:p>
            <a:pPr indent="-419100" lvl="1" marL="914400" rtl="0">
              <a:spcBef>
                <a:spcPts val="0"/>
              </a:spcBef>
              <a:buSzPct val="100000"/>
            </a:pPr>
            <a:r>
              <a:rPr lang="zh-TW" sz="3000"/>
              <a:t>sleep(1);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從 POST 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拉資料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練習 抓搜尋結果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檔案: 11.php</a:t>
            </a:r>
          </a:p>
          <a:p>
            <a:pPr lvl="0">
              <a:spcBef>
                <a:spcPts val="0"/>
              </a:spcBef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http://tgos.nat.gov.tw/tgos/Web/Address/TGOS_Address.aspx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寫出一個程式，可以抓出 $road 變數的門牌列表 (Ex: 臺北市羅斯福路, 臺北市市府路)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實際上去搜尋一次，看看他對哪個網址送了什麼 POST 內容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AutoNum type="arabicPeriod"/>
            </a:pPr>
            <a:r>
              <a:rPr lang="zh-TW"/>
              <a:t>curl_setopt($curl, CURLOPT_POSTFIELDS, $post);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28571"/>
              <a:buFont typeface="Source Code Pro"/>
              <a:buAutoNum type="alphaLcPeriod"/>
            </a:pPr>
            <a:r>
              <a:rPr lang="zh-TW"/>
              <a:t>$params = array();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zh-TW"/>
              <a:t>$params[] = 'name=' . urlencode($name);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zh-TW"/>
              <a:t>$params[] = 'value1=' . urlencode($value1);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zh-TW"/>
              <a:t>$post = implode('&amp;', $params);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zh-TW"/>
              <a:t>$params = array();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zh-TW"/>
              <a:t>$params['name'] = $name;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zh-TW"/>
              <a:t>$params['value1'] = $value1;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zh-TW"/>
              <a:t>$post = http_build_query($params);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如何跟伺服器要到 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zh-TW" sz="3000"/>
              <a:t>HTTP GET / POST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zh-TW" sz="3000"/>
              <a:t>cookie / session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zh-TW" sz="3000"/>
              <a:t>captcha 驗證碼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zh-TW" sz="3000"/>
              <a:t>referer / user agent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zh-TW" sz="3000"/>
              <a:t>很溫柔，讓對方沒有感覺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練習 Big5 + post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檔案 12.php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到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http://jirs.judicial.gov.tw/FJUD/FJUDQRY01_1.aspx</a:t>
            </a:r>
            <a:r>
              <a:rPr lang="zh-TW"/>
              <a:t> 抓出法院名稱為「臺灣臺北地方法院」，類型為刑事判決，全文檢索包含「宏達國際」的判決書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urlencode 之前要把值轉成 big5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$params[] = 'key=' . urlencode(iconv('utf-8', 'big5', $key));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這個網站有擋機器人..把 9.php 斧頭幫 lv4 的技巧拿來用吧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抓吧抓吧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大量抓吧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問自己想抓到什麼程度?</a:t>
            </a: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zh-TW" sz="3000"/>
              <a:t>只要一次性就好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zh-TW" sz="3000"/>
              <a:t>只要從現在起抓未來資料就好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zh-TW" sz="3000"/>
              <a:t>從古至今的資料必需要抓光光</a:t>
            </a:r>
          </a:p>
          <a:p>
            <a:pPr indent="-419100" lvl="0" marL="457200">
              <a:spcBef>
                <a:spcPts val="0"/>
              </a:spcBef>
              <a:buSzPct val="100000"/>
            </a:pPr>
            <a:r>
              <a:rPr lang="zh-TW" sz="3000"/>
              <a:t>只要抓到一定數量就好，不一定要抓完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如何抓完資料...</a:t>
            </a: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流水號暴力掃完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zh-TW"/>
              <a:t>臺灣公司資料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http://company.g0v.ronny.tw/</a:t>
            </a:r>
            <a:r>
              <a:rPr lang="zh-TW"/>
              <a:t> 我是從 00000000 - 99999999 把所有統一編號組合都跑過一次爬完的，爬蟲跑了三個月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zh-TW"/>
              <a:t>有頁碼的話就可以把每一頁掃完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http://www.mobile01.com/topiclist.php?f=566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zh-TW"/>
              <a:t>有流水號 ID 的也可以用流水號 ID 來跑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http://newtalk.tw/news/view/2016-05-10/73000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利用搜尋功能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zh-TW"/>
              <a:t>想辦法找出可以搜尋出全部條件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zh-TW" u="sng">
                <a:solidFill>
                  <a:schemeClr val="hlink"/>
                </a:solidFill>
                <a:hlinkClick r:id="rId6"/>
              </a:rPr>
              <a:t>http://prtr.epa.gov.tw/FacilityInfo/Data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zh-TW" u="sng">
                <a:solidFill>
                  <a:schemeClr val="hlink"/>
                </a:solidFill>
                <a:hlinkClick r:id="rId7"/>
              </a:rPr>
              <a:t>http://jirs.judicial.gov.tw/Index.htm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遇到驗證碼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怎麼辦?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captcha 如何對付？</a:t>
            </a:r>
          </a:p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zh-TW" sz="2400"/>
              <a:t>有的網站 captcha 只要輸入成功一次，這個 session 就一直可以抓到內容了，這種就用 cookie 複製法解決就好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zh-TW" sz="2400"/>
              <a:t>花錢用工人智慧解決：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zh-TW" sz="2400" u="sng">
                <a:solidFill>
                  <a:schemeClr val="hlink"/>
                </a:solidFill>
                <a:hlinkClick r:id="rId3"/>
              </a:rPr>
              <a:t>http://www.deathbycaptcha.com/user/login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zh-TW" sz="2400" u="sng">
                <a:solidFill>
                  <a:schemeClr val="hlink"/>
                </a:solidFill>
                <a:hlinkClick r:id="rId4"/>
              </a:rPr>
              <a:t>http://decaptcher.com/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zh-TW" sz="2400" u="sng">
                <a:solidFill>
                  <a:schemeClr val="hlink"/>
                </a:solidFill>
                <a:hlinkClick r:id="rId5"/>
              </a:rPr>
              <a:t>http://www.bypasscaptcha.com/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REGULAR EXPRESSION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超好用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的工具!!!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REGEX: Regular expression</a:t>
            </a:r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/.../, !...!, #...#, ,..., , REGEX 可以自由選擇 delimiter 當作開頭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* 表示吻合 0 ~ N 筆, ? 表示吻合 0 or 1 筆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x* 吻合 "", "x", "xx", "xxx" …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x? 吻合 "", "x"  ，不吻合 "xx", "Y"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x+ 吻合 "x", "xx" … 不吻合 ""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[abc] 表示吻合 a, b, 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/b[ao]y/ 吻合 "boy", "bay" 不吻合 "by", "bey" …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[a-z] 表示 a ~ z 的小寫英文字母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[A-Z] 表示 A ~ Z 的大寫英文字母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[0-9] 表示 0 ~ 9 的數字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[a-zA-Z0-9] 表示英文大小寫字母或是數字都吻合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[^abc] 表示不吻合 abc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/href="[^"]*"/ 表示吻合 href="..." 之間任何不是 " 的情況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/&lt;div[^&gt;]*&gt;/ 表示吻合 &lt;div&gt;, &lt;div class="foo"&gt; … 等各種情況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^xxx 表示 xxx 開頭, xxx$ 表示 xxx 結尾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REGEX: Regular expression on PHP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用括號 ( ) 包起來區塊表示希望能夠回傳的部分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/&lt;a href="([^"]*)"&gt;/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zh-TW"/>
              <a:t>&lt;a href="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http://foo.com</a:t>
            </a:r>
            <a:r>
              <a:rPr lang="zh-TW"/>
              <a:t>"&gt; 回傳 ['&lt;a href="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http://foo.com</a:t>
            </a:r>
            <a:r>
              <a:rPr lang="zh-TW"/>
              <a:t>"&gt;', '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http://foo.com</a:t>
            </a:r>
            <a:r>
              <a:rPr lang="zh-TW"/>
              <a:t>']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/([0-9]+) \+ ([0-9]+)/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zh-TW"/>
              <a:t>123 + 456 回傳 ["123 + 456", "123", "456"]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preg_match($regex, $str, $matches);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preg_match('/I am (.*)/', 'Hi! I am Ronny', $matches) // $matches =&gt; ['I am Ronny', 'Ronny']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preg_match_all($regex, $str, $matches);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練習 </a:t>
            </a:r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檔案 13.php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用 regex 抓出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https://www.ptt.cc/hotboard.html</a:t>
            </a:r>
            <a:r>
              <a:rPr lang="zh-TW"/>
              <a:t> 裡面的 最後更新時間是幾點，以及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不需要用到 DOM 了，直接用 preg_match 來抓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還要要轉成 UTF-8 再抓喔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要到並解析資料的列表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zh-TW" sz="3000"/>
              <a:t>找出完整的列表</a:t>
            </a:r>
          </a:p>
          <a:p>
            <a:pPr indent="-419100" lvl="1" marL="914400" rtl="0">
              <a:spcBef>
                <a:spcPts val="0"/>
              </a:spcBef>
              <a:buSzPct val="100000"/>
            </a:pPr>
            <a:r>
              <a:rPr lang="zh-TW" sz="3000"/>
              <a:t>一次性爬蟲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zh-TW" sz="3000"/>
              <a:t>找出有更新的列表</a:t>
            </a:r>
          </a:p>
          <a:p>
            <a:pPr indent="-419100" lvl="1" marL="914400" rtl="0">
              <a:spcBef>
                <a:spcPts val="0"/>
              </a:spcBef>
              <a:buSzPct val="100000"/>
            </a:pPr>
            <a:r>
              <a:rPr lang="zh-TW" sz="3000"/>
              <a:t>持續性爬蟲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zh-TW" sz="3000"/>
              <a:t>利用搜尋功能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zh-TW" sz="3000"/>
              <a:t>利用 API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zh-TW" sz="3000"/>
              <a:t>從其他外部集合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在什麼環境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跑爬蟲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比較好?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UNIX 環境</a:t>
            </a:r>
          </a:p>
        </p:txBody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一次性爬蟲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用 screen 跑爬蟲不間斷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定期新資料爬蟲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用 crontab 跑 (every 1 minute, 5 minutes, 1 hours, 1 days …)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如果是高頻率的爬蟲，例如五分鐘一次的檢查，請確定五分鐘前那爬蟲是否已經跑完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zh-TW"/>
              <a:t>可以在爬蟲開跑時 touch('/tmp/crawling'); 跑完後用 unlink('/tmp/crawling'); 刪掉他，這樣只要 /tmp/crawling 存在就表示上一次的還沒跑完，那可能需要警告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zh-TW"/>
              <a:t>更嚴謹作法可以用 flock (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http://php.net/manual/en/function.flock.php</a:t>
            </a:r>
            <a:r>
              <a:rPr lang="zh-TW"/>
              <a:t>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可以用 Amazon Web Service 架一個 proxy ，讓爬蟲透過 proxy 抓資料，假如 IP 被擋了就換個 IP 再抓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curl_setopt($curl, CURLOPT_PROXY, '123.123.123.123:3128');</a:t>
            </a:r>
          </a:p>
          <a:p>
            <a:pPr indent="-228600" lvl="1" marL="914400">
              <a:spcBef>
                <a:spcPts val="0"/>
              </a:spcBef>
            </a:pPr>
            <a:r>
              <a:rPr lang="zh-TW"/>
              <a:t>連一些限使用數量的 API 也可以用這招...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最後總結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idx="4294967295" type="title"/>
          </p:nvPr>
        </p:nvSpPr>
        <p:spPr>
          <a:xfrm>
            <a:off x="193575" y="456575"/>
            <a:ext cx="4258500" cy="64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/>
              <a:t>如何跟伺服器要到 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 txBox="1"/>
          <p:nvPr>
            <p:ph idx="4294967295" type="body"/>
          </p:nvPr>
        </p:nvSpPr>
        <p:spPr>
          <a:xfrm>
            <a:off x="193575" y="1207135"/>
            <a:ext cx="4258500" cy="267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HTTP GET / POST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cookie / session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captcha 驗證碼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referer / user agent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很溫柔，讓對方沒有感覺</a:t>
            </a:r>
          </a:p>
        </p:txBody>
      </p:sp>
      <p:sp>
        <p:nvSpPr>
          <p:cNvPr id="420" name="Shape 420"/>
          <p:cNvSpPr txBox="1"/>
          <p:nvPr>
            <p:ph idx="4294967295" type="title"/>
          </p:nvPr>
        </p:nvSpPr>
        <p:spPr>
          <a:xfrm>
            <a:off x="4403925" y="640725"/>
            <a:ext cx="4504500" cy="64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/>
              <a:t>要到並解析資料的列表</a:t>
            </a:r>
          </a:p>
        </p:txBody>
      </p:sp>
      <p:sp>
        <p:nvSpPr>
          <p:cNvPr id="421" name="Shape 421"/>
          <p:cNvSpPr txBox="1"/>
          <p:nvPr>
            <p:ph idx="4294967295" type="body"/>
          </p:nvPr>
        </p:nvSpPr>
        <p:spPr>
          <a:xfrm>
            <a:off x="4403925" y="1638240"/>
            <a:ext cx="4504500" cy="44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zh-TW" sz="3000"/>
              <a:t>找出完整的列表</a:t>
            </a:r>
          </a:p>
          <a:p>
            <a:pPr indent="-419100" lvl="1" marL="914400" rtl="0">
              <a:spcBef>
                <a:spcPts val="0"/>
              </a:spcBef>
              <a:buSzPct val="100000"/>
            </a:pPr>
            <a:r>
              <a:rPr lang="zh-TW" sz="3000"/>
              <a:t>一次性爬蟲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zh-TW" sz="3000"/>
              <a:t>找出有更新的列表</a:t>
            </a:r>
          </a:p>
          <a:p>
            <a:pPr indent="-419100" lvl="1" marL="914400" rtl="0">
              <a:spcBef>
                <a:spcPts val="0"/>
              </a:spcBef>
              <a:buSzPct val="100000"/>
            </a:pPr>
            <a:r>
              <a:rPr lang="zh-TW" sz="3000"/>
              <a:t>持續性爬蟲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zh-TW" sz="3000"/>
              <a:t>利用搜尋功能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zh-TW" sz="3000"/>
              <a:t>利用 API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zh-TW" sz="3000"/>
              <a:t>從其他外部集合</a:t>
            </a:r>
          </a:p>
        </p:txBody>
      </p:sp>
      <p:sp>
        <p:nvSpPr>
          <p:cNvPr id="422" name="Shape 422"/>
          <p:cNvSpPr txBox="1"/>
          <p:nvPr>
            <p:ph idx="4294967295" type="title"/>
          </p:nvPr>
        </p:nvSpPr>
        <p:spPr>
          <a:xfrm>
            <a:off x="132675" y="4336028"/>
            <a:ext cx="4380300" cy="63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/>
              <a:t>要到並解析各別資料的結構性資料</a:t>
            </a:r>
          </a:p>
        </p:txBody>
      </p:sp>
      <p:sp>
        <p:nvSpPr>
          <p:cNvPr id="423" name="Shape 423"/>
          <p:cNvSpPr txBox="1"/>
          <p:nvPr>
            <p:ph idx="4294967295" type="body"/>
          </p:nvPr>
        </p:nvSpPr>
        <p:spPr>
          <a:xfrm>
            <a:off x="0" y="5239014"/>
            <a:ext cx="4380300" cy="263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HTML DOM parser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Regular Expression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我的爬蟲作品</a:t>
            </a: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zh-TW"/>
              <a:t>PTT 人氣 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http://ptthot.ronny.tw/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zh-TW" sz="1800"/>
              <a:t>https://github.com/ronnywang/ptthot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zh-TW"/>
              <a:t>公司資料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http://company.g0v.ronny.tw/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zh-TW" sz="1800"/>
              <a:t>https://github.com/ronnywang/twcompany/blob/master/webdata/models/Updater.php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zh-TW"/>
              <a:t>newsdiff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http://newsdiff.g0v.ronny.tw/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zh-TW"/>
              <a:t>https://github.com/ronnywang/newsdiff/tree/master/webdata/models/Crawler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zh-TW"/>
              <a:t>中華民國內閣記錄 </a:t>
            </a:r>
            <a:r>
              <a:rPr lang="zh-TW" u="sng">
                <a:solidFill>
                  <a:schemeClr val="hlink"/>
                </a:solidFill>
                <a:hlinkClick r:id="rId6"/>
              </a:rPr>
              <a:t>https://ronnywang.github.io/taiwan-cabinet/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zh-TW"/>
              <a:t>每日四大報 </a:t>
            </a:r>
            <a:r>
              <a:rPr lang="zh-TW" u="sng">
                <a:solidFill>
                  <a:schemeClr val="hlink"/>
                </a:solidFill>
                <a:hlinkClick r:id="rId7"/>
              </a:rPr>
              <a:t>http://oldpaper.g0v.ronny.tw/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zh-TW"/>
              <a:t>關貿進出口資料 </a:t>
            </a:r>
            <a:r>
              <a:rPr lang="zh-TW" u="sng">
                <a:solidFill>
                  <a:schemeClr val="hlink"/>
                </a:solidFill>
                <a:hlinkClick r:id="rId8"/>
              </a:rPr>
              <a:t>http://portal.g0v.ronny.tw/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zh-TW"/>
              <a:t>…… </a:t>
            </a:r>
            <a:r>
              <a:rPr lang="zh-TW" u="sng">
                <a:solidFill>
                  <a:schemeClr val="hlink"/>
                </a:solidFill>
                <a:hlinkClick r:id="rId9"/>
              </a:rPr>
              <a:t>http://ronny.tw/data</a:t>
            </a:r>
            <a:r>
              <a:rPr lang="zh-TW"/>
              <a:t> or </a:t>
            </a:r>
            <a:r>
              <a:rPr lang="zh-TW" u="sng">
                <a:solidFill>
                  <a:schemeClr val="hlink"/>
                </a:solidFill>
                <a:hlinkClick r:id="rId10"/>
              </a:rPr>
              <a:t>https://github.com/ronnywang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我想要知道這網頁怎麼爬</a:t>
            </a:r>
          </a:p>
        </p:txBody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zh-TW" sz="2800" u="sng">
                <a:solidFill>
                  <a:schemeClr val="hlink"/>
                </a:solidFill>
                <a:hlinkClick r:id="rId4"/>
              </a:rPr>
              <a:t>https://tw.stock.yahoo.com/q/bc?s=0050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55555"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https://play.google.com/store/apps/details?id=com.htc.launcher&amp;hl=zh_TW</a:t>
            </a:r>
          </a:p>
          <a:p>
            <a:pPr indent="-228600" lvl="0" marL="457200">
              <a:spcBef>
                <a:spcPts val="0"/>
              </a:spcBef>
              <a:buClr>
                <a:srgbClr val="3B3A3C"/>
              </a:buClr>
            </a:pPr>
            <a:r>
              <a:t/>
            </a:r>
            <a:endParaRPr>
              <a:solidFill>
                <a:srgbClr val="3B3A3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要到並解析各別資料的結構性資料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zh-TW" sz="3000"/>
              <a:t>HTML DOM parser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zh-TW" sz="3000"/>
              <a:t>Regular Expression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結構性資料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JSON/XML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結構彈性較大，可以有樹狀巢狀結構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各程式語言都滿好處理的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較肥大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需要先了解其結構才方便處理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編碼固定為 UTF-8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CSV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只支援表格結構資料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編碼不固定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方便直接給 Excel, R 或是各統計軟體使用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所佔空間較小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About HTML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